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92" d="100"/>
          <a:sy n="92" d="100"/>
        </p:scale>
        <p:origin x="295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C9EBB2-BBED-4D06-2B7D-AA6F409CB1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CF3AE4F-6C1F-8600-B769-69C18779C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14E275-E391-BC12-0D32-91968D880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32328-27DD-4000-B32C-B0BE9BD6F742}" type="datetimeFigureOut">
              <a:rPr lang="de-DE" smtClean="0"/>
              <a:t>17.11.2024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C4800A-B306-BC62-0C63-F174AEAD3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A81449-23CE-4197-DF2B-1F4DCE1E9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883E-0EF9-4604-B394-B5AAB64550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4228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ACA56A-E176-571F-1DE4-86DFC8561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EE8FB8E-00A4-C6CE-D67C-E2DCC95119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07158A-99D8-E69F-5450-07919AA7C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32328-27DD-4000-B32C-B0BE9BD6F742}" type="datetimeFigureOut">
              <a:rPr lang="de-DE" smtClean="0"/>
              <a:t>17.11.2024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D2E14F-5ED1-C699-9CAA-90677689D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58A9F0-1C7D-4FEB-B21E-7C9EAF108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883E-0EF9-4604-B394-B5AAB64550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5391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7797E3B-6F39-0E4D-28BF-8B65FDA090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ABF7666-14F8-C379-DE61-74ECEF991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696578-D34D-61F1-851C-AD8106A34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32328-27DD-4000-B32C-B0BE9BD6F742}" type="datetimeFigureOut">
              <a:rPr lang="de-DE" smtClean="0"/>
              <a:t>17.11.2024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8746EF-C56D-5AE8-8301-236AA8C50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DDA341-8787-5C6A-4BD7-5E348522B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883E-0EF9-4604-B394-B5AAB64550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006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DE5EF1-08AC-DDFF-A149-0894CB40C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410A5D-7BE2-949A-04DB-B27B20467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B5CDCA-B8CB-69AC-5B5D-7B269D3A9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32328-27DD-4000-B32C-B0BE9BD6F742}" type="datetimeFigureOut">
              <a:rPr lang="de-DE" smtClean="0"/>
              <a:t>17.11.2024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1DE4D2-B6CC-5D52-13DC-45ADA7C49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30ED95-173E-2B8E-099D-D59AA1489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883E-0EF9-4604-B394-B5AAB64550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172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C592DD-B07F-0939-6383-DD01B9E85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DE0F33-C1C4-D839-ED18-612773C91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1C4F48-4574-F1B9-7AC5-AA370CB85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32328-27DD-4000-B32C-B0BE9BD6F742}" type="datetimeFigureOut">
              <a:rPr lang="de-DE" smtClean="0"/>
              <a:t>17.11.2024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D7F361-B5F0-9E36-1A1D-90D10AAE7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A06224-0B05-DC2C-E3D6-91E43DF92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883E-0EF9-4604-B394-B5AAB64550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5645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17BDAF-A876-1D09-9DDB-EE7E02BB1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A5BDFF-CBDC-4860-CECA-5B7345C00A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56BBDAD-539D-17B7-3A40-06B66CABD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1AAA7B-B421-992A-182C-36B55A485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32328-27DD-4000-B32C-B0BE9BD6F742}" type="datetimeFigureOut">
              <a:rPr lang="de-DE" smtClean="0"/>
              <a:t>17.11.2024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CFDF84E-6E0D-2061-6A38-341BF6B53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F6BC644-0F79-0F8B-BC1C-AFE43EC17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883E-0EF9-4604-B394-B5AAB64550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5102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2A05D8-7D42-384D-39C7-DCDA0E99A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9256FF-A094-5748-6D70-E6707C3E8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1ABB5E-D553-668F-574C-18648519D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36B6916-E39D-DDD3-B070-9894AB27E5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D95D41D-E578-4FA5-D756-F13F715061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736B5CB-0819-B530-56A4-44180DF1E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32328-27DD-4000-B32C-B0BE9BD6F742}" type="datetimeFigureOut">
              <a:rPr lang="de-DE" smtClean="0"/>
              <a:t>17.11.2024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3B943C8-BF0D-2586-851F-1D5CCAE79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5B60D19-B667-3829-89DD-D83783162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883E-0EF9-4604-B394-B5AAB64550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3864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81C793-F6D9-8C6A-8928-DE65D8754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F61D49D-03AC-1185-C661-210F53849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32328-27DD-4000-B32C-B0BE9BD6F742}" type="datetimeFigureOut">
              <a:rPr lang="de-DE" smtClean="0"/>
              <a:t>17.11.2024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3F24D86-C5D7-F205-EC42-9AF4CC020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95E7335-EDF3-3D00-FEAF-6FE64DCCA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883E-0EF9-4604-B394-B5AAB64550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439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4DE0248-C16D-7823-99B1-E8C0F946F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32328-27DD-4000-B32C-B0BE9BD6F742}" type="datetimeFigureOut">
              <a:rPr lang="de-DE" smtClean="0"/>
              <a:t>17.11.2024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2380278-DC7F-FA8C-4690-486AFA5CA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1E5C4CB-91F8-7D74-606C-1AE9DF774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883E-0EF9-4604-B394-B5AAB64550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2007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2B428A-1068-8638-9B3B-CC475F531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8CC2B6-38FD-07F2-A3DC-FDD7E1485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CE91E4F-BC55-7D77-A391-4CD4912BE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1B5DF3-1105-EAE8-9C56-80B1AD215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32328-27DD-4000-B32C-B0BE9BD6F742}" type="datetimeFigureOut">
              <a:rPr lang="de-DE" smtClean="0"/>
              <a:t>17.11.2024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0E85109-4ECD-E318-548C-1AD7B058D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8E500C-8DF9-35B5-0041-2E919D79B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883E-0EF9-4604-B394-B5AAB64550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1179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41BB1F-464E-5405-8BDB-CE7DE047F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42191A2-A80B-A4C4-CC89-38BD8D82DE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B3AD738-4F02-8721-4418-F15DE344D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8C71D3-E01E-4661-D4F5-D6F37D240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32328-27DD-4000-B32C-B0BE9BD6F742}" type="datetimeFigureOut">
              <a:rPr lang="de-DE" smtClean="0"/>
              <a:t>17.11.2024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FC56EA-09A7-918D-8FA3-977CDE261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D80C3C4-5B54-5954-B97C-040F8367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883E-0EF9-4604-B394-B5AAB64550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467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4E7C4E2-1657-DEFC-CD4A-850C10315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2A9900-5FB9-1FE7-A264-7ADCD192F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DDF130-AF02-503F-DD04-934CF6944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632328-27DD-4000-B32C-B0BE9BD6F742}" type="datetimeFigureOut">
              <a:rPr lang="de-DE" smtClean="0"/>
              <a:t>17.11.2024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180E92-85FE-FC21-BB77-5087D6EDE3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7AFADE-607F-DE5A-5C13-FA111F937C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2C883E-0EF9-4604-B394-B5AAB64550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6669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B04CEB-281F-B5F8-21B4-CA2FCF4D1D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Preliminary</a:t>
            </a:r>
            <a:r>
              <a:rPr lang="de-DE" dirty="0"/>
              <a:t> Report</a:t>
            </a:r>
            <a:br>
              <a:rPr lang="de-DE" dirty="0"/>
            </a:br>
            <a:r>
              <a:rPr lang="de-DE" dirty="0"/>
              <a:t>PV power </a:t>
            </a:r>
            <a:r>
              <a:rPr lang="de-DE" dirty="0" err="1"/>
              <a:t>matching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6A95879-B701-8897-C432-A261B0C9F2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Leander Merbeck</a:t>
            </a:r>
          </a:p>
          <a:p>
            <a:r>
              <a:rPr lang="de-DE" dirty="0"/>
              <a:t>12.11.2024</a:t>
            </a:r>
          </a:p>
          <a:p>
            <a:r>
              <a:rPr lang="de-DE" dirty="0"/>
              <a:t>HÍ – Design </a:t>
            </a:r>
            <a:r>
              <a:rPr lang="de-DE" dirty="0" err="1"/>
              <a:t>Optimization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8557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31ABF6-794A-835B-E226-87AF200B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PV </a:t>
            </a:r>
            <a:r>
              <a:rPr lang="de-DE" dirty="0" err="1"/>
              <a:t>panel</a:t>
            </a:r>
            <a:r>
              <a:rPr lang="de-DE" dirty="0"/>
              <a:t> </a:t>
            </a:r>
            <a:r>
              <a:rPr lang="de-DE" dirty="0" err="1"/>
              <a:t>modeling</a:t>
            </a:r>
            <a:endParaRPr lang="de-DE" dirty="0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A9F6BFBD-E1B9-30A6-2C09-AD5CD9C654E3}"/>
              </a:ext>
            </a:extLst>
          </p:cNvPr>
          <p:cNvGrpSpPr/>
          <p:nvPr/>
        </p:nvGrpSpPr>
        <p:grpSpPr>
          <a:xfrm>
            <a:off x="461125" y="1764185"/>
            <a:ext cx="3446736" cy="4142663"/>
            <a:chOff x="1020443" y="211975"/>
            <a:chExt cx="3446736" cy="4142663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3A626619-67B0-8994-BFF0-16C4263CD915}"/>
                </a:ext>
              </a:extLst>
            </p:cNvPr>
            <p:cNvSpPr/>
            <p:nvPr/>
          </p:nvSpPr>
          <p:spPr>
            <a:xfrm rot="11416364">
              <a:off x="2284106" y="1335740"/>
              <a:ext cx="2183073" cy="1402399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6" name="Gerade Verbindung mit Pfeil 5">
              <a:extLst>
                <a:ext uri="{FF2B5EF4-FFF2-40B4-BE49-F238E27FC236}">
                  <a16:creationId xmlns:a16="http://schemas.microsoft.com/office/drawing/2014/main" id="{9712081E-5C44-5955-896E-0D44149E38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29742" y="2020940"/>
              <a:ext cx="252799" cy="132866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914F63ED-AF98-6698-B9DB-63237BF919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75643" y="569422"/>
              <a:ext cx="0" cy="341945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3194DE6D-7F88-4588-37F4-6BABED2977D9}"/>
                </a:ext>
              </a:extLst>
            </p:cNvPr>
            <p:cNvGrpSpPr/>
            <p:nvPr/>
          </p:nvGrpSpPr>
          <p:grpSpPr>
            <a:xfrm>
              <a:off x="2481923" y="1120323"/>
              <a:ext cx="1801234" cy="1801234"/>
              <a:chOff x="2481923" y="1120323"/>
              <a:chExt cx="1801234" cy="1801234"/>
            </a:xfrm>
          </p:grpSpPr>
          <p:sp>
            <p:nvSpPr>
              <p:cNvPr id="17" name="Bogen 16">
                <a:extLst>
                  <a:ext uri="{FF2B5EF4-FFF2-40B4-BE49-F238E27FC236}">
                    <a16:creationId xmlns:a16="http://schemas.microsoft.com/office/drawing/2014/main" id="{898493FC-59D5-E1C1-DA5C-9A8236511E01}"/>
                  </a:ext>
                </a:extLst>
              </p:cNvPr>
              <p:cNvSpPr/>
              <p:nvPr/>
            </p:nvSpPr>
            <p:spPr>
              <a:xfrm>
                <a:off x="2481923" y="1120323"/>
                <a:ext cx="1801234" cy="1801234"/>
              </a:xfrm>
              <a:prstGeom prst="arc">
                <a:avLst>
                  <a:gd name="adj1" fmla="val 16200000"/>
                  <a:gd name="adj2" fmla="val 6060340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feld 17">
                    <a:extLst>
                      <a:ext uri="{FF2B5EF4-FFF2-40B4-BE49-F238E27FC236}">
                        <a16:creationId xmlns:a16="http://schemas.microsoft.com/office/drawing/2014/main" id="{3AD629E8-A384-2D84-05B7-BF67108CABF7}"/>
                      </a:ext>
                    </a:extLst>
                  </p:cNvPr>
                  <p:cNvSpPr txBox="1"/>
                  <p:nvPr/>
                </p:nvSpPr>
                <p:spPr>
                  <a:xfrm>
                    <a:off x="3644088" y="1506197"/>
                    <a:ext cx="20851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oMath>
                      </m:oMathPara>
                    </a14:m>
                    <a:endParaRPr lang="de-DE" b="0" dirty="0"/>
                  </a:p>
                </p:txBody>
              </p:sp>
            </mc:Choice>
            <mc:Fallback xmlns="">
              <p:sp>
                <p:nvSpPr>
                  <p:cNvPr id="39" name="Textfeld 38">
                    <a:extLst>
                      <a:ext uri="{FF2B5EF4-FFF2-40B4-BE49-F238E27FC236}">
                        <a16:creationId xmlns:a16="http://schemas.microsoft.com/office/drawing/2014/main" id="{9B92DBDF-572E-5FA2-B51A-B8D0259712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44088" y="1506197"/>
                    <a:ext cx="208519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41176" r="-38235" b="-32609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21DD4024-92A0-FF82-940A-0416BD2D0098}"/>
                </a:ext>
              </a:extLst>
            </p:cNvPr>
            <p:cNvSpPr txBox="1"/>
            <p:nvPr/>
          </p:nvSpPr>
          <p:spPr>
            <a:xfrm>
              <a:off x="3203817" y="211975"/>
              <a:ext cx="357447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N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665B45C4-243A-A428-7186-60080A30F722}"/>
                </a:ext>
              </a:extLst>
            </p:cNvPr>
            <p:cNvSpPr txBox="1"/>
            <p:nvPr/>
          </p:nvSpPr>
          <p:spPr>
            <a:xfrm>
              <a:off x="3203817" y="3988878"/>
              <a:ext cx="357447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S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9FFF6ED6-EE69-C7AF-6149-D8C4125DFDEC}"/>
                </a:ext>
              </a:extLst>
            </p:cNvPr>
            <p:cNvSpPr txBox="1"/>
            <p:nvPr/>
          </p:nvSpPr>
          <p:spPr>
            <a:xfrm>
              <a:off x="1020443" y="1709473"/>
              <a:ext cx="357447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W</a:t>
              </a:r>
            </a:p>
          </p:txBody>
        </p:sp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E21D4081-24D1-A868-B3BB-ECB227C2F7B2}"/>
                </a:ext>
              </a:extLst>
            </p:cNvPr>
            <p:cNvGrpSpPr/>
            <p:nvPr/>
          </p:nvGrpSpPr>
          <p:grpSpPr>
            <a:xfrm>
              <a:off x="1500841" y="682255"/>
              <a:ext cx="2265932" cy="1708017"/>
              <a:chOff x="1500841" y="682255"/>
              <a:chExt cx="2265932" cy="1708017"/>
            </a:xfrm>
          </p:grpSpPr>
          <p:cxnSp>
            <p:nvCxnSpPr>
              <p:cNvPr id="13" name="Gerade Verbindung mit Pfeil 12">
                <a:extLst>
                  <a:ext uri="{FF2B5EF4-FFF2-40B4-BE49-F238E27FC236}">
                    <a16:creationId xmlns:a16="http://schemas.microsoft.com/office/drawing/2014/main" id="{C9280F15-EF80-B74D-DCE4-1B38CCD113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08513" y="2075233"/>
                <a:ext cx="1774027" cy="0"/>
              </a:xfrm>
              <a:prstGeom prst="straightConnector1">
                <a:avLst/>
              </a:prstGeom>
              <a:ln>
                <a:solidFill>
                  <a:srgbClr val="92D05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 Verbindung mit Pfeil 13">
                <a:extLst>
                  <a:ext uri="{FF2B5EF4-FFF2-40B4-BE49-F238E27FC236}">
                    <a16:creationId xmlns:a16="http://schemas.microsoft.com/office/drawing/2014/main" id="{F1305BAA-9DAA-073B-1E95-196FC7AF40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68746" y="771474"/>
                <a:ext cx="13794" cy="1303759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FD670BAC-11F5-69DE-0ACA-7644529695BF}"/>
                  </a:ext>
                </a:extLst>
              </p:cNvPr>
              <p:cNvSpPr txBox="1"/>
              <p:nvPr/>
            </p:nvSpPr>
            <p:spPr>
              <a:xfrm>
                <a:off x="3379889" y="682255"/>
                <a:ext cx="3868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x</a:t>
                </a:r>
              </a:p>
            </p:txBody>
          </p:sp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2CCD5F2A-3016-E3C6-4D54-9CB53F9CC749}"/>
                  </a:ext>
                </a:extLst>
              </p:cNvPr>
              <p:cNvSpPr txBox="1"/>
              <p:nvPr/>
            </p:nvSpPr>
            <p:spPr>
              <a:xfrm>
                <a:off x="1500841" y="2020940"/>
                <a:ext cx="3868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y</a:t>
                </a:r>
              </a:p>
            </p:txBody>
          </p:sp>
        </p:grp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89277ED1-B11D-87D0-4A99-D1B6866922D4}"/>
              </a:ext>
            </a:extLst>
          </p:cNvPr>
          <p:cNvGrpSpPr/>
          <p:nvPr/>
        </p:nvGrpSpPr>
        <p:grpSpPr>
          <a:xfrm>
            <a:off x="4304242" y="2497932"/>
            <a:ext cx="5276680" cy="3479097"/>
            <a:chOff x="5795872" y="509781"/>
            <a:chExt cx="5276680" cy="3479097"/>
          </a:xfrm>
        </p:grpSpPr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05A8AD3F-6C70-A826-B887-B6E194AF8A48}"/>
                </a:ext>
              </a:extLst>
            </p:cNvPr>
            <p:cNvGrpSpPr/>
            <p:nvPr/>
          </p:nvGrpSpPr>
          <p:grpSpPr>
            <a:xfrm>
              <a:off x="7627623" y="1192877"/>
              <a:ext cx="3444929" cy="2796001"/>
              <a:chOff x="4801296" y="1151313"/>
              <a:chExt cx="3444929" cy="2796001"/>
            </a:xfrm>
          </p:grpSpPr>
          <p:cxnSp>
            <p:nvCxnSpPr>
              <p:cNvPr id="29" name="Gerade Verbindung mit Pfeil 28">
                <a:extLst>
                  <a:ext uri="{FF2B5EF4-FFF2-40B4-BE49-F238E27FC236}">
                    <a16:creationId xmlns:a16="http://schemas.microsoft.com/office/drawing/2014/main" id="{08F61ED4-D7C1-4D8E-4CA4-DE3E472B212E}"/>
                  </a:ext>
                </a:extLst>
              </p:cNvPr>
              <p:cNvCxnSpPr>
                <a:cxnSpLocks/>
                <a:stCxn id="27" idx="3"/>
              </p:cNvCxnSpPr>
              <p:nvPr/>
            </p:nvCxnSpPr>
            <p:spPr>
              <a:xfrm flipV="1">
                <a:off x="5471220" y="1151313"/>
                <a:ext cx="505771" cy="128326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>
                <a:extLst>
                  <a:ext uri="{FF2B5EF4-FFF2-40B4-BE49-F238E27FC236}">
                    <a16:creationId xmlns:a16="http://schemas.microsoft.com/office/drawing/2014/main" id="{39DCFC19-905B-AF57-D583-684A2D7F5E2C}"/>
                  </a:ext>
                </a:extLst>
              </p:cNvPr>
              <p:cNvCxnSpPr>
                <a:stCxn id="27" idx="3"/>
              </p:cNvCxnSpPr>
              <p:nvPr/>
            </p:nvCxnSpPr>
            <p:spPr>
              <a:xfrm>
                <a:off x="5471220" y="2434582"/>
                <a:ext cx="2775005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pieren 30">
                <a:extLst>
                  <a:ext uri="{FF2B5EF4-FFF2-40B4-BE49-F238E27FC236}">
                    <a16:creationId xmlns:a16="http://schemas.microsoft.com/office/drawing/2014/main" id="{7C4C9F94-E859-034D-D13B-9590B148C732}"/>
                  </a:ext>
                </a:extLst>
              </p:cNvPr>
              <p:cNvGrpSpPr/>
              <p:nvPr/>
            </p:nvGrpSpPr>
            <p:grpSpPr>
              <a:xfrm>
                <a:off x="6181210" y="2567400"/>
                <a:ext cx="1379914" cy="1379914"/>
                <a:chOff x="6181210" y="2567400"/>
                <a:chExt cx="1379914" cy="1379914"/>
              </a:xfrm>
            </p:grpSpPr>
            <p:sp>
              <p:nvSpPr>
                <p:cNvPr id="38" name="Bogen 37">
                  <a:extLst>
                    <a:ext uri="{FF2B5EF4-FFF2-40B4-BE49-F238E27FC236}">
                      <a16:creationId xmlns:a16="http://schemas.microsoft.com/office/drawing/2014/main" id="{CBE4690E-29D3-78EE-7A17-33A9B1BD4E1D}"/>
                    </a:ext>
                  </a:extLst>
                </p:cNvPr>
                <p:cNvSpPr/>
                <p:nvPr/>
              </p:nvSpPr>
              <p:spPr>
                <a:xfrm rot="16200000">
                  <a:off x="6181210" y="2567400"/>
                  <a:ext cx="1379914" cy="1379914"/>
                </a:xfrm>
                <a:prstGeom prst="arc">
                  <a:avLst>
                    <a:gd name="adj1" fmla="val 16200000"/>
                    <a:gd name="adj2" fmla="val 17589828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feld 38">
                      <a:extLst>
                        <a:ext uri="{FF2B5EF4-FFF2-40B4-BE49-F238E27FC236}">
                          <a16:creationId xmlns:a16="http://schemas.microsoft.com/office/drawing/2014/main" id="{6A76DFAD-EA6D-D7C9-D21D-B095DC7550F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45493" y="3007806"/>
                      <a:ext cx="15722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oMath>
                        </m:oMathPara>
                      </a14:m>
                      <a:endParaRPr lang="de-DE" b="0" dirty="0"/>
                    </a:p>
                  </p:txBody>
                </p:sp>
              </mc:Choice>
              <mc:Fallback xmlns="">
                <p:sp>
                  <p:nvSpPr>
                    <p:cNvPr id="12" name="Textfeld 11">
                      <a:extLst>
                        <a:ext uri="{FF2B5EF4-FFF2-40B4-BE49-F238E27FC236}">
                          <a16:creationId xmlns:a16="http://schemas.microsoft.com/office/drawing/2014/main" id="{60C33330-C042-E5FB-5C36-B8EC9044A6B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45493" y="3007806"/>
                      <a:ext cx="157223" cy="27699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3077" r="-1923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2" name="Gruppieren 31">
                <a:extLst>
                  <a:ext uri="{FF2B5EF4-FFF2-40B4-BE49-F238E27FC236}">
                    <a16:creationId xmlns:a16="http://schemas.microsoft.com/office/drawing/2014/main" id="{C1187BA0-8844-485D-9974-85931AF4EF26}"/>
                  </a:ext>
                </a:extLst>
              </p:cNvPr>
              <p:cNvGrpSpPr/>
              <p:nvPr/>
            </p:nvGrpSpPr>
            <p:grpSpPr>
              <a:xfrm>
                <a:off x="4801296" y="1756780"/>
                <a:ext cx="1379914" cy="1379914"/>
                <a:chOff x="4801296" y="1756780"/>
                <a:chExt cx="1379914" cy="1379914"/>
              </a:xfrm>
            </p:grpSpPr>
            <p:sp>
              <p:nvSpPr>
                <p:cNvPr id="36" name="Bogen 35">
                  <a:extLst>
                    <a:ext uri="{FF2B5EF4-FFF2-40B4-BE49-F238E27FC236}">
                      <a16:creationId xmlns:a16="http://schemas.microsoft.com/office/drawing/2014/main" id="{7339AD28-5642-04CB-6C92-7BA42B3E3355}"/>
                    </a:ext>
                  </a:extLst>
                </p:cNvPr>
                <p:cNvSpPr/>
                <p:nvPr/>
              </p:nvSpPr>
              <p:spPr>
                <a:xfrm rot="2700000">
                  <a:off x="4801296" y="1756780"/>
                  <a:ext cx="1379914" cy="1379914"/>
                </a:xfrm>
                <a:prstGeom prst="arc">
                  <a:avLst>
                    <a:gd name="adj1" fmla="val 14750399"/>
                    <a:gd name="adj2" fmla="val 18879386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Textfeld 36">
                      <a:extLst>
                        <a:ext uri="{FF2B5EF4-FFF2-40B4-BE49-F238E27FC236}">
                          <a16:creationId xmlns:a16="http://schemas.microsoft.com/office/drawing/2014/main" id="{812BDBFC-312E-0C75-7310-D923779D971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61348" y="2033669"/>
                      <a:ext cx="17504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oMath>
                        </m:oMathPara>
                      </a14:m>
                      <a:endParaRPr lang="de-DE" b="0" dirty="0"/>
                    </a:p>
                  </p:txBody>
                </p:sp>
              </mc:Choice>
              <mc:Fallback xmlns="">
                <p:sp>
                  <p:nvSpPr>
                    <p:cNvPr id="13" name="Textfeld 12">
                      <a:extLst>
                        <a:ext uri="{FF2B5EF4-FFF2-40B4-BE49-F238E27FC236}">
                          <a16:creationId xmlns:a16="http://schemas.microsoft.com/office/drawing/2014/main" id="{737DFD74-3EE4-EACF-ECB7-2AFA53E83F5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61348" y="2033669"/>
                      <a:ext cx="175048" cy="276999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35714" r="-35714" b="-2391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3" name="Gruppieren 32">
                <a:extLst>
                  <a:ext uri="{FF2B5EF4-FFF2-40B4-BE49-F238E27FC236}">
                    <a16:creationId xmlns:a16="http://schemas.microsoft.com/office/drawing/2014/main" id="{2C4AF4EC-1F20-E470-0EF1-7726A98EC505}"/>
                  </a:ext>
                </a:extLst>
              </p:cNvPr>
              <p:cNvGrpSpPr/>
              <p:nvPr/>
            </p:nvGrpSpPr>
            <p:grpSpPr>
              <a:xfrm>
                <a:off x="4801296" y="1756780"/>
                <a:ext cx="1379914" cy="1379914"/>
                <a:chOff x="4801296" y="1756780"/>
                <a:chExt cx="1379914" cy="1379914"/>
              </a:xfrm>
            </p:grpSpPr>
            <p:sp>
              <p:nvSpPr>
                <p:cNvPr id="34" name="Bogen 33">
                  <a:extLst>
                    <a:ext uri="{FF2B5EF4-FFF2-40B4-BE49-F238E27FC236}">
                      <a16:creationId xmlns:a16="http://schemas.microsoft.com/office/drawing/2014/main" id="{68FF7DB2-E6DB-3660-149B-0429CE8549ED}"/>
                    </a:ext>
                  </a:extLst>
                </p:cNvPr>
                <p:cNvSpPr/>
                <p:nvPr/>
              </p:nvSpPr>
              <p:spPr>
                <a:xfrm rot="5400000">
                  <a:off x="4801296" y="1756780"/>
                  <a:ext cx="1379914" cy="1379914"/>
                </a:xfrm>
                <a:prstGeom prst="arc">
                  <a:avLst>
                    <a:gd name="adj1" fmla="val 16200000"/>
                    <a:gd name="adj2" fmla="val 17668553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Textfeld 34">
                      <a:extLst>
                        <a:ext uri="{FF2B5EF4-FFF2-40B4-BE49-F238E27FC236}">
                          <a16:creationId xmlns:a16="http://schemas.microsoft.com/office/drawing/2014/main" id="{F904C184-FC6E-8F82-8E9D-8123B180502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56217" y="2419997"/>
                      <a:ext cx="15722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oMath>
                        </m:oMathPara>
                      </a14:m>
                      <a:endParaRPr lang="de-DE" b="0" dirty="0"/>
                    </a:p>
                  </p:txBody>
                </p:sp>
              </mc:Choice>
              <mc:Fallback xmlns="">
                <p:sp>
                  <p:nvSpPr>
                    <p:cNvPr id="14" name="Textfeld 13">
                      <a:extLst>
                        <a:ext uri="{FF2B5EF4-FFF2-40B4-BE49-F238E27FC236}">
                          <a16:creationId xmlns:a16="http://schemas.microsoft.com/office/drawing/2014/main" id="{A51233E7-C60F-1C5C-8889-B6880F5A78A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56217" y="2419997"/>
                      <a:ext cx="157223" cy="2769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4000" r="-24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24FD958B-332C-28BD-3E94-4F5FC91FA29B}"/>
                </a:ext>
              </a:extLst>
            </p:cNvPr>
            <p:cNvGrpSpPr/>
            <p:nvPr/>
          </p:nvGrpSpPr>
          <p:grpSpPr>
            <a:xfrm>
              <a:off x="5795872" y="1605662"/>
              <a:ext cx="4054414" cy="1051154"/>
              <a:chOff x="2969545" y="1564098"/>
              <a:chExt cx="4054414" cy="1051154"/>
            </a:xfrm>
          </p:grpSpPr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36E076CE-1938-3B20-C2B9-BDD188D5374B}"/>
                  </a:ext>
                </a:extLst>
              </p:cNvPr>
              <p:cNvSpPr/>
              <p:nvPr/>
            </p:nvSpPr>
            <p:spPr>
              <a:xfrm rot="17647322">
                <a:off x="5338156" y="929449"/>
                <a:ext cx="188919" cy="3182687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7327C26D-E9E5-8275-1A33-B7D7CA4E5BB0}"/>
                  </a:ext>
                </a:extLst>
              </p:cNvPr>
              <p:cNvSpPr/>
              <p:nvPr/>
            </p:nvSpPr>
            <p:spPr>
              <a:xfrm rot="17647322">
                <a:off x="3406362" y="1127281"/>
                <a:ext cx="190475" cy="106411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9FB34199-E186-6759-79AC-E17F43A57299}"/>
                </a:ext>
              </a:extLst>
            </p:cNvPr>
            <p:cNvGrpSpPr/>
            <p:nvPr/>
          </p:nvGrpSpPr>
          <p:grpSpPr>
            <a:xfrm>
              <a:off x="6581905" y="509781"/>
              <a:ext cx="2102526" cy="2249823"/>
              <a:chOff x="6581905" y="509781"/>
              <a:chExt cx="2102526" cy="2249823"/>
            </a:xfrm>
          </p:grpSpPr>
          <p:cxnSp>
            <p:nvCxnSpPr>
              <p:cNvPr id="23" name="Gerade Verbindung mit Pfeil 22">
                <a:extLst>
                  <a:ext uri="{FF2B5EF4-FFF2-40B4-BE49-F238E27FC236}">
                    <a16:creationId xmlns:a16="http://schemas.microsoft.com/office/drawing/2014/main" id="{45D702DE-0EEB-241E-D123-1FCC0710B4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27360" y="2450223"/>
                <a:ext cx="1561918" cy="0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70CA7D56-DDE3-C3E2-4736-C6FE2C2442F9}"/>
                  </a:ext>
                </a:extLst>
              </p:cNvPr>
              <p:cNvSpPr txBox="1"/>
              <p:nvPr/>
            </p:nvSpPr>
            <p:spPr>
              <a:xfrm>
                <a:off x="6581905" y="2390272"/>
                <a:ext cx="3868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x</a:t>
                </a:r>
              </a:p>
            </p:txBody>
          </p:sp>
          <p:cxnSp>
            <p:nvCxnSpPr>
              <p:cNvPr id="25" name="Gerade Verbindung mit Pfeil 24">
                <a:extLst>
                  <a:ext uri="{FF2B5EF4-FFF2-40B4-BE49-F238E27FC236}">
                    <a16:creationId xmlns:a16="http://schemas.microsoft.com/office/drawing/2014/main" id="{B17284C3-DA1A-DF06-B120-D6CBA69CC1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89278" y="980902"/>
                <a:ext cx="0" cy="1481128"/>
              </a:xfrm>
              <a:prstGeom prst="straightConnector1">
                <a:avLst/>
              </a:prstGeom>
              <a:ln>
                <a:solidFill>
                  <a:schemeClr val="tx2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FF5F35BC-E99B-0773-8323-30C8541B0A50}"/>
                  </a:ext>
                </a:extLst>
              </p:cNvPr>
              <p:cNvSpPr txBox="1"/>
              <p:nvPr/>
            </p:nvSpPr>
            <p:spPr>
              <a:xfrm>
                <a:off x="8297547" y="509781"/>
                <a:ext cx="3868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z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30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80B100-9818-9170-F5BF-1912B11EB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Sun </a:t>
            </a:r>
            <a:r>
              <a:rPr lang="de-DE" dirty="0" err="1"/>
              <a:t>modeling</a:t>
            </a:r>
            <a:endParaRPr lang="de-DE" dirty="0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046BB89B-0DA2-10CD-52FC-A73F71475B5C}"/>
              </a:ext>
            </a:extLst>
          </p:cNvPr>
          <p:cNvGrpSpPr/>
          <p:nvPr/>
        </p:nvGrpSpPr>
        <p:grpSpPr>
          <a:xfrm>
            <a:off x="-95416" y="2366778"/>
            <a:ext cx="8118282" cy="3873729"/>
            <a:chOff x="1417319" y="1209503"/>
            <a:chExt cx="8118282" cy="3873729"/>
          </a:xfrm>
        </p:grpSpPr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62EF72E4-F625-DE01-6CBB-AC6412F5D725}"/>
                </a:ext>
              </a:extLst>
            </p:cNvPr>
            <p:cNvSpPr/>
            <p:nvPr/>
          </p:nvSpPr>
          <p:spPr>
            <a:xfrm>
              <a:off x="1417319" y="3383279"/>
              <a:ext cx="8118282" cy="155505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73803880-7E66-4308-054B-28DC5BEC92CC}"/>
                </a:ext>
              </a:extLst>
            </p:cNvPr>
            <p:cNvGrpSpPr/>
            <p:nvPr/>
          </p:nvGrpSpPr>
          <p:grpSpPr>
            <a:xfrm>
              <a:off x="5002876" y="3392177"/>
              <a:ext cx="2298469" cy="1520640"/>
              <a:chOff x="5002876" y="3392177"/>
              <a:chExt cx="2298469" cy="1520640"/>
            </a:xfrm>
          </p:grpSpPr>
          <p:sp>
            <p:nvSpPr>
              <p:cNvPr id="45" name="Ellipse 44">
                <a:extLst>
                  <a:ext uri="{FF2B5EF4-FFF2-40B4-BE49-F238E27FC236}">
                    <a16:creationId xmlns:a16="http://schemas.microsoft.com/office/drawing/2014/main" id="{A3CE0142-4C71-518D-4B43-7F0C0DFEA429}"/>
                  </a:ext>
                </a:extLst>
              </p:cNvPr>
              <p:cNvSpPr/>
              <p:nvPr/>
            </p:nvSpPr>
            <p:spPr>
              <a:xfrm>
                <a:off x="5433753" y="3961017"/>
                <a:ext cx="1460268" cy="36575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6" name="Gruppieren 45">
                <a:extLst>
                  <a:ext uri="{FF2B5EF4-FFF2-40B4-BE49-F238E27FC236}">
                    <a16:creationId xmlns:a16="http://schemas.microsoft.com/office/drawing/2014/main" id="{5D0B0808-4C4B-3158-AC4A-EFA164149E43}"/>
                  </a:ext>
                </a:extLst>
              </p:cNvPr>
              <p:cNvGrpSpPr/>
              <p:nvPr/>
            </p:nvGrpSpPr>
            <p:grpSpPr>
              <a:xfrm>
                <a:off x="5002876" y="3392177"/>
                <a:ext cx="2298469" cy="1520640"/>
                <a:chOff x="5002876" y="3392177"/>
                <a:chExt cx="2298469" cy="1520640"/>
              </a:xfrm>
            </p:grpSpPr>
            <p:cxnSp>
              <p:nvCxnSpPr>
                <p:cNvPr id="47" name="Gerader Verbinder 46">
                  <a:extLst>
                    <a:ext uri="{FF2B5EF4-FFF2-40B4-BE49-F238E27FC236}">
                      <a16:creationId xmlns:a16="http://schemas.microsoft.com/office/drawing/2014/main" id="{45386CB2-B2D8-9626-22F9-92806F337A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63887" y="3761509"/>
                  <a:ext cx="0" cy="7564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Gerader Verbinder 47">
                  <a:extLst>
                    <a:ext uri="{FF2B5EF4-FFF2-40B4-BE49-F238E27FC236}">
                      <a16:creationId xmlns:a16="http://schemas.microsoft.com/office/drawing/2014/main" id="{F973DCEB-6F73-7122-F303-AC118B5201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97978" y="4143894"/>
                  <a:ext cx="173043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Textfeld 48">
                  <a:extLst>
                    <a:ext uri="{FF2B5EF4-FFF2-40B4-BE49-F238E27FC236}">
                      <a16:creationId xmlns:a16="http://schemas.microsoft.com/office/drawing/2014/main" id="{730CB797-4CDC-7E1E-D3EB-F040DA443857}"/>
                    </a:ext>
                  </a:extLst>
                </p:cNvPr>
                <p:cNvSpPr txBox="1"/>
                <p:nvPr/>
              </p:nvSpPr>
              <p:spPr>
                <a:xfrm>
                  <a:off x="6001789" y="3392177"/>
                  <a:ext cx="2951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/>
                    <a:t>S</a:t>
                  </a:r>
                </a:p>
              </p:txBody>
            </p:sp>
            <p:sp>
              <p:nvSpPr>
                <p:cNvPr id="50" name="Textfeld 49">
                  <a:extLst>
                    <a:ext uri="{FF2B5EF4-FFF2-40B4-BE49-F238E27FC236}">
                      <a16:creationId xmlns:a16="http://schemas.microsoft.com/office/drawing/2014/main" id="{0EAF9D28-FE3B-5ACD-0DF2-FD3CE8FAB721}"/>
                    </a:ext>
                  </a:extLst>
                </p:cNvPr>
                <p:cNvSpPr txBox="1"/>
                <p:nvPr/>
              </p:nvSpPr>
              <p:spPr>
                <a:xfrm>
                  <a:off x="6001789" y="4543485"/>
                  <a:ext cx="2951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/>
                    <a:t>N</a:t>
                  </a:r>
                </a:p>
              </p:txBody>
            </p:sp>
            <p:sp>
              <p:nvSpPr>
                <p:cNvPr id="51" name="Textfeld 50">
                  <a:extLst>
                    <a:ext uri="{FF2B5EF4-FFF2-40B4-BE49-F238E27FC236}">
                      <a16:creationId xmlns:a16="http://schemas.microsoft.com/office/drawing/2014/main" id="{E26A3131-35C1-B30B-6BA9-92589FBA7E24}"/>
                    </a:ext>
                  </a:extLst>
                </p:cNvPr>
                <p:cNvSpPr txBox="1"/>
                <p:nvPr/>
              </p:nvSpPr>
              <p:spPr>
                <a:xfrm>
                  <a:off x="5002876" y="3955072"/>
                  <a:ext cx="2951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/>
                    <a:t>E</a:t>
                  </a:r>
                </a:p>
              </p:txBody>
            </p:sp>
            <p:sp>
              <p:nvSpPr>
                <p:cNvPr id="52" name="Textfeld 51">
                  <a:extLst>
                    <a:ext uri="{FF2B5EF4-FFF2-40B4-BE49-F238E27FC236}">
                      <a16:creationId xmlns:a16="http://schemas.microsoft.com/office/drawing/2014/main" id="{4B3FA592-81C1-B53A-D9C3-DA19164138F6}"/>
                    </a:ext>
                  </a:extLst>
                </p:cNvPr>
                <p:cNvSpPr txBox="1"/>
                <p:nvPr/>
              </p:nvSpPr>
              <p:spPr>
                <a:xfrm>
                  <a:off x="7006243" y="3955072"/>
                  <a:ext cx="2951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/>
                    <a:t>W</a:t>
                  </a:r>
                </a:p>
              </p:txBody>
            </p:sp>
          </p:grpSp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49F27308-8EE1-057F-A0C9-333F03898AD8}"/>
                </a:ext>
              </a:extLst>
            </p:cNvPr>
            <p:cNvGrpSpPr/>
            <p:nvPr/>
          </p:nvGrpSpPr>
          <p:grpSpPr>
            <a:xfrm>
              <a:off x="3553691" y="1209503"/>
              <a:ext cx="2609503" cy="2930235"/>
              <a:chOff x="3553691" y="1209503"/>
              <a:chExt cx="2609503" cy="2930235"/>
            </a:xfrm>
          </p:grpSpPr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9B0B1EEE-AC9A-2456-1BEC-52D7420B460B}"/>
                  </a:ext>
                </a:extLst>
              </p:cNvPr>
              <p:cNvSpPr/>
              <p:nvPr/>
            </p:nvSpPr>
            <p:spPr>
              <a:xfrm>
                <a:off x="3553691" y="1209503"/>
                <a:ext cx="569422" cy="569422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0" name="Gruppieren 39">
                <a:extLst>
                  <a:ext uri="{FF2B5EF4-FFF2-40B4-BE49-F238E27FC236}">
                    <a16:creationId xmlns:a16="http://schemas.microsoft.com/office/drawing/2014/main" id="{4B0B82EA-84DD-B282-EE7E-8030DD22D6FD}"/>
                  </a:ext>
                </a:extLst>
              </p:cNvPr>
              <p:cNvGrpSpPr/>
              <p:nvPr/>
            </p:nvGrpSpPr>
            <p:grpSpPr>
              <a:xfrm>
                <a:off x="3838402" y="1508760"/>
                <a:ext cx="2324792" cy="2630978"/>
                <a:chOff x="3838402" y="1508760"/>
                <a:chExt cx="2324792" cy="2630978"/>
              </a:xfrm>
            </p:grpSpPr>
            <p:cxnSp>
              <p:nvCxnSpPr>
                <p:cNvPr id="41" name="Gerader Verbinder 40">
                  <a:extLst>
                    <a:ext uri="{FF2B5EF4-FFF2-40B4-BE49-F238E27FC236}">
                      <a16:creationId xmlns:a16="http://schemas.microsoft.com/office/drawing/2014/main" id="{F89A7F29-EB54-80C5-EE3B-64FA5151443C}"/>
                    </a:ext>
                  </a:extLst>
                </p:cNvPr>
                <p:cNvCxnSpPr>
                  <a:stCxn id="39" idx="4"/>
                </p:cNvCxnSpPr>
                <p:nvPr/>
              </p:nvCxnSpPr>
              <p:spPr>
                <a:xfrm>
                  <a:off x="3838402" y="1778925"/>
                  <a:ext cx="0" cy="161325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Gerader Verbinder 41">
                  <a:extLst>
                    <a:ext uri="{FF2B5EF4-FFF2-40B4-BE49-F238E27FC236}">
                      <a16:creationId xmlns:a16="http://schemas.microsoft.com/office/drawing/2014/main" id="{119A8282-3D26-C577-E803-AEDD12480E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38402" y="1508760"/>
                  <a:ext cx="2324792" cy="263097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Gerader Verbinder 42">
                  <a:extLst>
                    <a:ext uri="{FF2B5EF4-FFF2-40B4-BE49-F238E27FC236}">
                      <a16:creationId xmlns:a16="http://schemas.microsoft.com/office/drawing/2014/main" id="{D9653EBB-1A27-7AF4-278E-6FCC5F9A23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47928" y="3392177"/>
                  <a:ext cx="2315266" cy="74756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Gerade Verbindung mit Pfeil 43">
                  <a:extLst>
                    <a:ext uri="{FF2B5EF4-FFF2-40B4-BE49-F238E27FC236}">
                      <a16:creationId xmlns:a16="http://schemas.microsoft.com/office/drawing/2014/main" id="{0255B869-9B06-9216-DA21-CFD966899C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329709" y="3210567"/>
                  <a:ext cx="820023" cy="910243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6EA0DD76-37E2-9FDC-438A-7BC22FDDC4EF}"/>
                </a:ext>
              </a:extLst>
            </p:cNvPr>
            <p:cNvGrpSpPr/>
            <p:nvPr/>
          </p:nvGrpSpPr>
          <p:grpSpPr>
            <a:xfrm>
              <a:off x="5498872" y="3196244"/>
              <a:ext cx="1328644" cy="1886988"/>
              <a:chOff x="5498872" y="3196244"/>
              <a:chExt cx="1328644" cy="1886988"/>
            </a:xfrm>
          </p:grpSpPr>
          <p:sp>
            <p:nvSpPr>
              <p:cNvPr id="37" name="Bogen 36">
                <a:extLst>
                  <a:ext uri="{FF2B5EF4-FFF2-40B4-BE49-F238E27FC236}">
                    <a16:creationId xmlns:a16="http://schemas.microsoft.com/office/drawing/2014/main" id="{6192F646-A810-61DB-778B-6B403DEAF0A6}"/>
                  </a:ext>
                </a:extLst>
              </p:cNvPr>
              <p:cNvSpPr/>
              <p:nvPr/>
            </p:nvSpPr>
            <p:spPr>
              <a:xfrm rot="16200000">
                <a:off x="5219700" y="3475416"/>
                <a:ext cx="1886988" cy="1328644"/>
              </a:xfrm>
              <a:prstGeom prst="arc">
                <a:avLst>
                  <a:gd name="adj1" fmla="val 17166077"/>
                  <a:gd name="adj2" fmla="val 19199777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feld 37">
                    <a:extLst>
                      <a:ext uri="{FF2B5EF4-FFF2-40B4-BE49-F238E27FC236}">
                        <a16:creationId xmlns:a16="http://schemas.microsoft.com/office/drawing/2014/main" id="{C51CA349-FBBA-04B9-491C-E6214812C28F}"/>
                      </a:ext>
                    </a:extLst>
                  </p:cNvPr>
                  <p:cNvSpPr txBox="1"/>
                  <p:nvPr/>
                </p:nvSpPr>
                <p:spPr>
                  <a:xfrm>
                    <a:off x="5564673" y="3637851"/>
                    <a:ext cx="17504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oMath>
                      </m:oMathPara>
                    </a14:m>
                    <a:endParaRPr lang="de-DE" b="0" dirty="0"/>
                  </a:p>
                </p:txBody>
              </p:sp>
            </mc:Choice>
            <mc:Fallback xmlns="">
              <p:sp>
                <p:nvSpPr>
                  <p:cNvPr id="13" name="Textfeld 12">
                    <a:extLst>
                      <a:ext uri="{FF2B5EF4-FFF2-40B4-BE49-F238E27FC236}">
                        <a16:creationId xmlns:a16="http://schemas.microsoft.com/office/drawing/2014/main" id="{C51CA349-FBBA-04B9-491C-E6214812C28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64673" y="3637851"/>
                    <a:ext cx="175048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35714" r="-35714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" name="Gruppieren 33">
              <a:extLst>
                <a:ext uri="{FF2B5EF4-FFF2-40B4-BE49-F238E27FC236}">
                  <a16:creationId xmlns:a16="http://schemas.microsoft.com/office/drawing/2014/main" id="{92D09AC6-6786-B917-9EB2-AA2C195A7B29}"/>
                </a:ext>
              </a:extLst>
            </p:cNvPr>
            <p:cNvGrpSpPr/>
            <p:nvPr/>
          </p:nvGrpSpPr>
          <p:grpSpPr>
            <a:xfrm>
              <a:off x="5320848" y="3840480"/>
              <a:ext cx="1684692" cy="598516"/>
              <a:chOff x="5320848" y="3840480"/>
              <a:chExt cx="1684692" cy="598516"/>
            </a:xfrm>
          </p:grpSpPr>
          <p:sp>
            <p:nvSpPr>
              <p:cNvPr id="35" name="Bogen 34">
                <a:extLst>
                  <a:ext uri="{FF2B5EF4-FFF2-40B4-BE49-F238E27FC236}">
                    <a16:creationId xmlns:a16="http://schemas.microsoft.com/office/drawing/2014/main" id="{4BA96EFA-2EAF-B969-23B6-1AFAC7CA1EFB}"/>
                  </a:ext>
                </a:extLst>
              </p:cNvPr>
              <p:cNvSpPr/>
              <p:nvPr/>
            </p:nvSpPr>
            <p:spPr>
              <a:xfrm rot="10800000">
                <a:off x="5320848" y="3840480"/>
                <a:ext cx="1684692" cy="598516"/>
              </a:xfrm>
              <a:prstGeom prst="arc">
                <a:avLst>
                  <a:gd name="adj1" fmla="val 16200000"/>
                  <a:gd name="adj2" fmla="val 1050638"/>
                </a:avLst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feld 35">
                    <a:extLst>
                      <a:ext uri="{FF2B5EF4-FFF2-40B4-BE49-F238E27FC236}">
                        <a16:creationId xmlns:a16="http://schemas.microsoft.com/office/drawing/2014/main" id="{49321FDD-3040-8CEA-E79A-2ACA4BB0E39A}"/>
                      </a:ext>
                    </a:extLst>
                  </p:cNvPr>
                  <p:cNvSpPr txBox="1"/>
                  <p:nvPr/>
                </p:nvSpPr>
                <p:spPr>
                  <a:xfrm>
                    <a:off x="5883541" y="4080209"/>
                    <a:ext cx="19133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oMath>
                      </m:oMathPara>
                    </a14:m>
                    <a:endParaRPr lang="de-DE" b="0" dirty="0"/>
                  </a:p>
                </p:txBody>
              </p:sp>
            </mc:Choice>
            <mc:Fallback xmlns="">
              <p:sp>
                <p:nvSpPr>
                  <p:cNvPr id="11" name="Textfeld 10">
                    <a:extLst>
                      <a:ext uri="{FF2B5EF4-FFF2-40B4-BE49-F238E27FC236}">
                        <a16:creationId xmlns:a16="http://schemas.microsoft.com/office/drawing/2014/main" id="{49321FDD-3040-8CEA-E79A-2ACA4BB0E39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83541" y="4080209"/>
                    <a:ext cx="191334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9355" r="-19355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53" name="Grafik 52">
            <a:extLst>
              <a:ext uri="{FF2B5EF4-FFF2-40B4-BE49-F238E27FC236}">
                <a16:creationId xmlns:a16="http://schemas.microsoft.com/office/drawing/2014/main" id="{6C723E8C-BBD6-931C-31B1-A6426945F6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23976" y="3287054"/>
            <a:ext cx="4972053" cy="911543"/>
          </a:xfrm>
          <a:prstGeom prst="rect">
            <a:avLst/>
          </a:prstGeom>
        </p:spPr>
      </p:pic>
      <p:sp>
        <p:nvSpPr>
          <p:cNvPr id="54" name="Textfeld 53">
            <a:extLst>
              <a:ext uri="{FF2B5EF4-FFF2-40B4-BE49-F238E27FC236}">
                <a16:creationId xmlns:a16="http://schemas.microsoft.com/office/drawing/2014/main" id="{B0B798FF-65BA-0677-05C5-9F1581E7DFE8}"/>
              </a:ext>
            </a:extLst>
          </p:cNvPr>
          <p:cNvSpPr txBox="1"/>
          <p:nvPr/>
        </p:nvSpPr>
        <p:spPr>
          <a:xfrm>
            <a:off x="7071542" y="2675159"/>
            <a:ext cx="4972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Ephemeris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48429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A18B10-859D-E1CB-6AA5-B18A99BB4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Panel-</a:t>
            </a:r>
            <a:r>
              <a:rPr lang="de-DE" dirty="0" err="1"/>
              <a:t>sun</a:t>
            </a:r>
            <a:r>
              <a:rPr lang="de-DE" dirty="0"/>
              <a:t>-angle </a:t>
            </a:r>
            <a:r>
              <a:rPr lang="de-DE" dirty="0" err="1"/>
              <a:t>influence</a:t>
            </a:r>
            <a:endParaRPr lang="de-DE" dirty="0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B8734D7F-3B31-F002-4C50-17F5D6ED1A84}"/>
              </a:ext>
            </a:extLst>
          </p:cNvPr>
          <p:cNvGrpSpPr/>
          <p:nvPr/>
        </p:nvGrpSpPr>
        <p:grpSpPr>
          <a:xfrm>
            <a:off x="209638" y="3208710"/>
            <a:ext cx="2286000" cy="2281844"/>
            <a:chOff x="5012575" y="1600200"/>
            <a:chExt cx="2286000" cy="2281844"/>
          </a:xfrm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8D11704A-F909-DAC5-F6AF-A755CD6AE9B4}"/>
                </a:ext>
              </a:extLst>
            </p:cNvPr>
            <p:cNvGrpSpPr/>
            <p:nvPr/>
          </p:nvGrpSpPr>
          <p:grpSpPr>
            <a:xfrm>
              <a:off x="5843847" y="1600200"/>
              <a:ext cx="1454728" cy="2281844"/>
              <a:chOff x="5843847" y="1600200"/>
              <a:chExt cx="1454728" cy="2281844"/>
            </a:xfrm>
          </p:grpSpPr>
          <p:cxnSp>
            <p:nvCxnSpPr>
              <p:cNvPr id="11" name="Gerade Verbindung mit Pfeil 10">
                <a:extLst>
                  <a:ext uri="{FF2B5EF4-FFF2-40B4-BE49-F238E27FC236}">
                    <a16:creationId xmlns:a16="http://schemas.microsoft.com/office/drawing/2014/main" id="{87C63D37-B8D3-3101-F2B3-91E77400CC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43847" y="3108960"/>
                <a:ext cx="1209502" cy="773084"/>
              </a:xfrm>
              <a:prstGeom prst="straightConnector1">
                <a:avLst/>
              </a:prstGeom>
              <a:ln>
                <a:solidFill>
                  <a:schemeClr val="accent5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 Verbindung mit Pfeil 11">
                <a:extLst>
                  <a:ext uri="{FF2B5EF4-FFF2-40B4-BE49-F238E27FC236}">
                    <a16:creationId xmlns:a16="http://schemas.microsoft.com/office/drawing/2014/main" id="{A0553200-BF45-5071-C72F-3C01B57437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43847" y="2872047"/>
                <a:ext cx="1454728" cy="239684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 Verbindung mit Pfeil 12">
                <a:extLst>
                  <a:ext uri="{FF2B5EF4-FFF2-40B4-BE49-F238E27FC236}">
                    <a16:creationId xmlns:a16="http://schemas.microsoft.com/office/drawing/2014/main" id="{611BA976-626E-45E5-7F2F-49F058F003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43847" y="1600200"/>
                <a:ext cx="0" cy="1508760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DD4ACEE8-6618-3A15-5260-D564EC6F933B}"/>
                </a:ext>
              </a:extLst>
            </p:cNvPr>
            <p:cNvGrpSpPr/>
            <p:nvPr/>
          </p:nvGrpSpPr>
          <p:grpSpPr>
            <a:xfrm>
              <a:off x="5012575" y="1716578"/>
              <a:ext cx="1500446" cy="2061557"/>
              <a:chOff x="5012575" y="1716578"/>
              <a:chExt cx="1500446" cy="2061557"/>
            </a:xfrm>
          </p:grpSpPr>
          <p:cxnSp>
            <p:nvCxnSpPr>
              <p:cNvPr id="7" name="Gerade Verbindung mit Pfeil 6">
                <a:extLst>
                  <a:ext uri="{FF2B5EF4-FFF2-40B4-BE49-F238E27FC236}">
                    <a16:creationId xmlns:a16="http://schemas.microsoft.com/office/drawing/2014/main" id="{4D39E850-F385-D30A-1738-EEFD090560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12575" y="2007524"/>
                <a:ext cx="831272" cy="110143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Gerade Verbindung mit Pfeil 7">
                <a:extLst>
                  <a:ext uri="{FF2B5EF4-FFF2-40B4-BE49-F238E27FC236}">
                    <a16:creationId xmlns:a16="http://schemas.microsoft.com/office/drawing/2014/main" id="{7E8D33A5-55FF-B281-39C6-CCD14AB621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478087" y="1716578"/>
                <a:ext cx="365759" cy="13923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Bogen 8">
                <a:extLst>
                  <a:ext uri="{FF2B5EF4-FFF2-40B4-BE49-F238E27FC236}">
                    <a16:creationId xmlns:a16="http://schemas.microsoft.com/office/drawing/2014/main" id="{37B18178-8F9F-DB63-6B44-EBB693816B6F}"/>
                  </a:ext>
                </a:extLst>
              </p:cNvPr>
              <p:cNvSpPr/>
              <p:nvPr/>
            </p:nvSpPr>
            <p:spPr>
              <a:xfrm rot="19442577">
                <a:off x="5174671" y="2439785"/>
                <a:ext cx="1338350" cy="1338350"/>
              </a:xfrm>
              <a:prstGeom prst="arc">
                <a:avLst>
                  <a:gd name="adj1" fmla="val 16200000"/>
                  <a:gd name="adj2" fmla="val 17477066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feld 9">
                    <a:extLst>
                      <a:ext uri="{FF2B5EF4-FFF2-40B4-BE49-F238E27FC236}">
                        <a16:creationId xmlns:a16="http://schemas.microsoft.com/office/drawing/2014/main" id="{F83BF310-18B7-334C-44F9-F50296180F87}"/>
                      </a:ext>
                    </a:extLst>
                  </p:cNvPr>
                  <p:cNvSpPr txBox="1"/>
                  <p:nvPr/>
                </p:nvSpPr>
                <p:spPr>
                  <a:xfrm>
                    <a:off x="5517593" y="2494851"/>
                    <a:ext cx="18306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de-DE" b="0" dirty="0"/>
                  </a:p>
                </p:txBody>
              </p:sp>
            </mc:Choice>
            <mc:Fallback xmlns="">
              <p:sp>
                <p:nvSpPr>
                  <p:cNvPr id="10" name="Textfeld 9">
                    <a:extLst>
                      <a:ext uri="{FF2B5EF4-FFF2-40B4-BE49-F238E27FC236}">
                        <a16:creationId xmlns:a16="http://schemas.microsoft.com/office/drawing/2014/main" id="{F83BF310-18B7-334C-44F9-F50296180F8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7593" y="2494851"/>
                    <a:ext cx="183062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30000" r="-30000" b="-6522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1791E0EE-51B5-1C5D-B741-6EB58B694768}"/>
                  </a:ext>
                </a:extLst>
              </p:cNvPr>
              <p:cNvSpPr txBox="1"/>
              <p:nvPr/>
            </p:nvSpPr>
            <p:spPr>
              <a:xfrm>
                <a:off x="2751283" y="4764869"/>
                <a:ext cx="10575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1791E0EE-51B5-1C5D-B741-6EB58B694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283" y="4764869"/>
                <a:ext cx="1057597" cy="276999"/>
              </a:xfrm>
              <a:prstGeom prst="rect">
                <a:avLst/>
              </a:prstGeom>
              <a:blipFill>
                <a:blip r:embed="rId3"/>
                <a:stretch>
                  <a:fillRect l="-7471" t="-4444" r="-4598" b="-3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feld 14">
            <a:extLst>
              <a:ext uri="{FF2B5EF4-FFF2-40B4-BE49-F238E27FC236}">
                <a16:creationId xmlns:a16="http://schemas.microsoft.com/office/drawing/2014/main" id="{0B45F9A4-A126-1521-034C-B14762649D3B}"/>
              </a:ext>
            </a:extLst>
          </p:cNvPr>
          <p:cNvSpPr txBox="1"/>
          <p:nvPr/>
        </p:nvSpPr>
        <p:spPr>
          <a:xfrm>
            <a:off x="2665872" y="5190399"/>
            <a:ext cx="3808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Additional </a:t>
            </a:r>
            <a:r>
              <a:rPr lang="de-DE" dirty="0" err="1"/>
              <a:t>checks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:</a:t>
            </a:r>
          </a:p>
          <a:p>
            <a:pPr marL="285750" indent="-285750">
              <a:buFontTx/>
              <a:buChar char="-"/>
            </a:pPr>
            <a:r>
              <a:rPr lang="de-DE" dirty="0"/>
              <a:t>Sun </a:t>
            </a:r>
            <a:r>
              <a:rPr lang="de-DE" dirty="0" err="1"/>
              <a:t>below</a:t>
            </a:r>
            <a:r>
              <a:rPr lang="de-DE" dirty="0"/>
              <a:t> </a:t>
            </a:r>
            <a:r>
              <a:rPr lang="de-DE" dirty="0" err="1"/>
              <a:t>horizon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Sun </a:t>
            </a:r>
            <a:r>
              <a:rPr lang="de-DE" dirty="0" err="1"/>
              <a:t>behind</a:t>
            </a:r>
            <a:r>
              <a:rPr lang="de-DE" dirty="0"/>
              <a:t> </a:t>
            </a:r>
            <a:r>
              <a:rPr lang="de-DE" dirty="0" err="1"/>
              <a:t>panel</a:t>
            </a:r>
            <a:endParaRPr lang="de-DE" dirty="0"/>
          </a:p>
        </p:txBody>
      </p:sp>
      <p:pic>
        <p:nvPicPr>
          <p:cNvPr id="17" name="Grafik 16" descr="Ein Bild, das Entwurf, Text, Zeichnung, Kinderkunst enthält.&#10;&#10;Automatisch generierte Beschreibung">
            <a:extLst>
              <a:ext uri="{FF2B5EF4-FFF2-40B4-BE49-F238E27FC236}">
                <a16:creationId xmlns:a16="http://schemas.microsoft.com/office/drawing/2014/main" id="{B8C21432-FBE6-09BA-C618-7DE5110750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185" y="1681581"/>
            <a:ext cx="6458080" cy="484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565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D1AF49-9EC5-3ADA-4EE5-F3E41EFF4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Atmospheric</a:t>
            </a:r>
            <a:r>
              <a:rPr lang="de-DE" dirty="0"/>
              <a:t> </a:t>
            </a:r>
            <a:r>
              <a:rPr lang="de-DE" dirty="0" err="1"/>
              <a:t>modeling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10D08800-F245-769E-4774-846F936BE1C0}"/>
                  </a:ext>
                </a:extLst>
              </p:cNvPr>
              <p:cNvSpPr txBox="1"/>
              <p:nvPr/>
            </p:nvSpPr>
            <p:spPr>
              <a:xfrm>
                <a:off x="4471156" y="1642317"/>
                <a:ext cx="2319481" cy="611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𝑟𝑎𝑦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𝑟𝑎𝑦</m:t>
                              </m:r>
                            </m:sub>
                          </m:sSub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𝑡𝑟𝑜𝑝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𝑟𝑎𝑦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10D08800-F245-769E-4774-846F936BE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1156" y="1642317"/>
                <a:ext cx="2319481" cy="6112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274A0282-0A33-E3F4-F6A1-B0CBE962DE36}"/>
              </a:ext>
            </a:extLst>
          </p:cNvPr>
          <p:cNvGrpSpPr/>
          <p:nvPr/>
        </p:nvGrpSpPr>
        <p:grpSpPr>
          <a:xfrm>
            <a:off x="-1553790" y="2322584"/>
            <a:ext cx="15518756" cy="16573722"/>
            <a:chOff x="-1663378" y="1718285"/>
            <a:chExt cx="15518756" cy="16573722"/>
          </a:xfrm>
        </p:grpSpPr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0802660F-7C0E-158C-0091-4D1135CE5556}"/>
                </a:ext>
              </a:extLst>
            </p:cNvPr>
            <p:cNvGrpSpPr/>
            <p:nvPr/>
          </p:nvGrpSpPr>
          <p:grpSpPr>
            <a:xfrm>
              <a:off x="-1663378" y="2773251"/>
              <a:ext cx="15518756" cy="15518756"/>
              <a:chOff x="-1587178" y="-4421817"/>
              <a:chExt cx="15518756" cy="15518756"/>
            </a:xfrm>
          </p:grpSpPr>
          <p:sp>
            <p:nvSpPr>
              <p:cNvPr id="48" name="Ellipse 47">
                <a:extLst>
                  <a:ext uri="{FF2B5EF4-FFF2-40B4-BE49-F238E27FC236}">
                    <a16:creationId xmlns:a16="http://schemas.microsoft.com/office/drawing/2014/main" id="{3FA7E41F-EFE5-B1D9-B881-F1FB83C82DED}"/>
                  </a:ext>
                </a:extLst>
              </p:cNvPr>
              <p:cNvSpPr/>
              <p:nvPr/>
            </p:nvSpPr>
            <p:spPr>
              <a:xfrm>
                <a:off x="-1587178" y="-4421817"/>
                <a:ext cx="15518756" cy="15518756"/>
              </a:xfrm>
              <a:prstGeom prst="ellipse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9" name="Ellipse 48">
                <a:extLst>
                  <a:ext uri="{FF2B5EF4-FFF2-40B4-BE49-F238E27FC236}">
                    <a16:creationId xmlns:a16="http://schemas.microsoft.com/office/drawing/2014/main" id="{96EA807A-E47D-731C-6315-0A46F0D30FFF}"/>
                  </a:ext>
                </a:extLst>
              </p:cNvPr>
              <p:cNvSpPr/>
              <p:nvPr/>
            </p:nvSpPr>
            <p:spPr>
              <a:xfrm>
                <a:off x="-65214" y="-2896560"/>
                <a:ext cx="12474828" cy="12468242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712E7409-D396-B7E1-FEF3-F1168CC92D86}"/>
                </a:ext>
              </a:extLst>
            </p:cNvPr>
            <p:cNvCxnSpPr>
              <a:cxnSpLocks/>
              <a:stCxn id="49" idx="0"/>
            </p:cNvCxnSpPr>
            <p:nvPr/>
          </p:nvCxnSpPr>
          <p:spPr>
            <a:xfrm flipH="1" flipV="1">
              <a:off x="4922520" y="3836670"/>
              <a:ext cx="1173480" cy="46183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FE53C6BD-AAAA-0421-08FC-E767FA0A2962}"/>
                </a:ext>
              </a:extLst>
            </p:cNvPr>
            <p:cNvCxnSpPr>
              <a:stCxn id="49" idx="0"/>
            </p:cNvCxnSpPr>
            <p:nvPr/>
          </p:nvCxnSpPr>
          <p:spPr>
            <a:xfrm flipH="1">
              <a:off x="2743200" y="4298508"/>
              <a:ext cx="3352800" cy="0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8A11F98E-DC8C-C00B-A218-081D520D1904}"/>
                </a:ext>
              </a:extLst>
            </p:cNvPr>
            <p:cNvGrpSpPr/>
            <p:nvPr/>
          </p:nvGrpSpPr>
          <p:grpSpPr>
            <a:xfrm>
              <a:off x="3442718" y="3120381"/>
              <a:ext cx="2835783" cy="631498"/>
              <a:chOff x="3442718" y="3120381"/>
              <a:chExt cx="2835783" cy="631498"/>
            </a:xfrm>
          </p:grpSpPr>
          <p:sp>
            <p:nvSpPr>
              <p:cNvPr id="46" name="Geschweifte Klammer rechts 45">
                <a:extLst>
                  <a:ext uri="{FF2B5EF4-FFF2-40B4-BE49-F238E27FC236}">
                    <a16:creationId xmlns:a16="http://schemas.microsoft.com/office/drawing/2014/main" id="{3905C906-161D-D86D-0409-1F8CB945923E}"/>
                  </a:ext>
                </a:extLst>
              </p:cNvPr>
              <p:cNvSpPr/>
              <p:nvPr/>
            </p:nvSpPr>
            <p:spPr>
              <a:xfrm rot="17519391">
                <a:off x="4711298" y="2184675"/>
                <a:ext cx="298624" cy="2835783"/>
              </a:xfrm>
              <a:prstGeom prst="rightBrac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feld 46">
                    <a:extLst>
                      <a:ext uri="{FF2B5EF4-FFF2-40B4-BE49-F238E27FC236}">
                        <a16:creationId xmlns:a16="http://schemas.microsoft.com/office/drawing/2014/main" id="{B8E03A74-9FC8-2897-DC55-AE7580D395C8}"/>
                      </a:ext>
                    </a:extLst>
                  </p:cNvPr>
                  <p:cNvSpPr txBox="1"/>
                  <p:nvPr/>
                </p:nvSpPr>
                <p:spPr>
                  <a:xfrm>
                    <a:off x="4903813" y="3120381"/>
                    <a:ext cx="496161" cy="29892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𝑟𝑎𝑦</m:t>
                              </m:r>
                            </m:sub>
                          </m:sSub>
                        </m:oMath>
                      </m:oMathPara>
                    </a14:m>
                    <a:endParaRPr lang="de-DE" b="0" dirty="0"/>
                  </a:p>
                </p:txBody>
              </p:sp>
            </mc:Choice>
            <mc:Fallback xmlns="">
              <p:sp>
                <p:nvSpPr>
                  <p:cNvPr id="47" name="Textfeld 46">
                    <a:extLst>
                      <a:ext uri="{FF2B5EF4-FFF2-40B4-BE49-F238E27FC236}">
                        <a16:creationId xmlns:a16="http://schemas.microsoft.com/office/drawing/2014/main" id="{B8E03A74-9FC8-2897-DC55-AE7580D395C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3813" y="3120381"/>
                    <a:ext cx="496161" cy="29892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2195" r="-4878" b="-20408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8E0584CD-CCC7-6093-2F6B-C5B2190BFE95}"/>
                </a:ext>
              </a:extLst>
            </p:cNvPr>
            <p:cNvGrpSpPr/>
            <p:nvPr/>
          </p:nvGrpSpPr>
          <p:grpSpPr>
            <a:xfrm>
              <a:off x="2768977" y="3293244"/>
              <a:ext cx="861117" cy="1484732"/>
              <a:chOff x="2768977" y="3293244"/>
              <a:chExt cx="861117" cy="1484732"/>
            </a:xfrm>
          </p:grpSpPr>
          <p:sp>
            <p:nvSpPr>
              <p:cNvPr id="44" name="Geschweifte Klammer rechts 43">
                <a:extLst>
                  <a:ext uri="{FF2B5EF4-FFF2-40B4-BE49-F238E27FC236}">
                    <a16:creationId xmlns:a16="http://schemas.microsoft.com/office/drawing/2014/main" id="{D5980971-49E1-E640-F43C-400AA3102478}"/>
                  </a:ext>
                </a:extLst>
              </p:cNvPr>
              <p:cNvSpPr/>
              <p:nvPr/>
            </p:nvSpPr>
            <p:spPr>
              <a:xfrm rot="9537582">
                <a:off x="3331701" y="3293244"/>
                <a:ext cx="298393" cy="1484732"/>
              </a:xfrm>
              <a:prstGeom prst="rightBrac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feld 44">
                    <a:extLst>
                      <a:ext uri="{FF2B5EF4-FFF2-40B4-BE49-F238E27FC236}">
                        <a16:creationId xmlns:a16="http://schemas.microsoft.com/office/drawing/2014/main" id="{2C260034-6005-245E-F8C5-B9E368BE668B}"/>
                      </a:ext>
                    </a:extLst>
                  </p:cNvPr>
                  <p:cNvSpPr txBox="1"/>
                  <p:nvPr/>
                </p:nvSpPr>
                <p:spPr>
                  <a:xfrm>
                    <a:off x="2768977" y="3771039"/>
                    <a:ext cx="555024" cy="29841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𝑡𝑟𝑜𝑝</m:t>
                              </m:r>
                            </m:sub>
                          </m:sSub>
                        </m:oMath>
                      </m:oMathPara>
                    </a14:m>
                    <a:endParaRPr lang="de-DE" b="0" dirty="0"/>
                  </a:p>
                </p:txBody>
              </p:sp>
            </mc:Choice>
            <mc:Fallback xmlns="">
              <p:sp>
                <p:nvSpPr>
                  <p:cNvPr id="45" name="Textfeld 44">
                    <a:extLst>
                      <a:ext uri="{FF2B5EF4-FFF2-40B4-BE49-F238E27FC236}">
                        <a16:creationId xmlns:a16="http://schemas.microsoft.com/office/drawing/2014/main" id="{2C260034-6005-245E-F8C5-B9E368BE66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8977" y="3771039"/>
                    <a:ext cx="555024" cy="29841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0989" r="-7692" b="-22449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5DBABD7A-1D34-9F02-7FE1-165E90AC5C08}"/>
                </a:ext>
              </a:extLst>
            </p:cNvPr>
            <p:cNvGrpSpPr/>
            <p:nvPr/>
          </p:nvGrpSpPr>
          <p:grpSpPr>
            <a:xfrm>
              <a:off x="6096000" y="4298508"/>
              <a:ext cx="994410" cy="2643312"/>
              <a:chOff x="6096000" y="4298508"/>
              <a:chExt cx="994410" cy="2643312"/>
            </a:xfrm>
          </p:grpSpPr>
          <p:cxnSp>
            <p:nvCxnSpPr>
              <p:cNvPr id="41" name="Gerader Verbinder 40">
                <a:extLst>
                  <a:ext uri="{FF2B5EF4-FFF2-40B4-BE49-F238E27FC236}">
                    <a16:creationId xmlns:a16="http://schemas.microsoft.com/office/drawing/2014/main" id="{3182DE82-3EE0-FBD8-6016-2FC2A0662657}"/>
                  </a:ext>
                </a:extLst>
              </p:cNvPr>
              <p:cNvCxnSpPr>
                <a:stCxn id="49" idx="0"/>
              </p:cNvCxnSpPr>
              <p:nvPr/>
            </p:nvCxnSpPr>
            <p:spPr>
              <a:xfrm>
                <a:off x="6096000" y="4298508"/>
                <a:ext cx="99441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 Verbindung mit Pfeil 41">
                <a:extLst>
                  <a:ext uri="{FF2B5EF4-FFF2-40B4-BE49-F238E27FC236}">
                    <a16:creationId xmlns:a16="http://schemas.microsoft.com/office/drawing/2014/main" id="{83CCE799-43C1-6076-88D8-A507C68EF26C}"/>
                  </a:ext>
                </a:extLst>
              </p:cNvPr>
              <p:cNvCxnSpPr/>
              <p:nvPr/>
            </p:nvCxnSpPr>
            <p:spPr>
              <a:xfrm flipV="1">
                <a:off x="6949440" y="4298508"/>
                <a:ext cx="0" cy="26433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feld 42">
                    <a:extLst>
                      <a:ext uri="{FF2B5EF4-FFF2-40B4-BE49-F238E27FC236}">
                        <a16:creationId xmlns:a16="http://schemas.microsoft.com/office/drawing/2014/main" id="{97B50A35-2F38-0557-5749-DB2B1F476B0D}"/>
                      </a:ext>
                    </a:extLst>
                  </p:cNvPr>
                  <p:cNvSpPr txBox="1"/>
                  <p:nvPr/>
                </p:nvSpPr>
                <p:spPr>
                  <a:xfrm>
                    <a:off x="6638480" y="5823766"/>
                    <a:ext cx="22313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oMath>
                      </m:oMathPara>
                    </a14:m>
                    <a:endParaRPr lang="de-DE" b="0" dirty="0"/>
                  </a:p>
                </p:txBody>
              </p:sp>
            </mc:Choice>
            <mc:Fallback xmlns="">
              <p:sp>
                <p:nvSpPr>
                  <p:cNvPr id="43" name="Textfeld 42">
                    <a:extLst>
                      <a:ext uri="{FF2B5EF4-FFF2-40B4-BE49-F238E27FC236}">
                        <a16:creationId xmlns:a16="http://schemas.microsoft.com/office/drawing/2014/main" id="{97B50A35-2F38-0557-5749-DB2B1F476B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38480" y="5823766"/>
                    <a:ext cx="223138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6216" r="-2703" b="-10870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13C8B25A-903D-B3BB-BE25-1C64CFB329F0}"/>
                </a:ext>
              </a:extLst>
            </p:cNvPr>
            <p:cNvGrpSpPr/>
            <p:nvPr/>
          </p:nvGrpSpPr>
          <p:grpSpPr>
            <a:xfrm>
              <a:off x="60584" y="1718285"/>
              <a:ext cx="6919333" cy="8810476"/>
              <a:chOff x="60584" y="1718285"/>
              <a:chExt cx="6919333" cy="8810476"/>
            </a:xfrm>
          </p:grpSpPr>
          <p:grpSp>
            <p:nvGrpSpPr>
              <p:cNvPr id="34" name="Gruppieren 33">
                <a:extLst>
                  <a:ext uri="{FF2B5EF4-FFF2-40B4-BE49-F238E27FC236}">
                    <a16:creationId xmlns:a16="http://schemas.microsoft.com/office/drawing/2014/main" id="{97E3F284-0F55-6D72-EB5C-10CF2545B05B}"/>
                  </a:ext>
                </a:extLst>
              </p:cNvPr>
              <p:cNvGrpSpPr/>
              <p:nvPr/>
            </p:nvGrpSpPr>
            <p:grpSpPr>
              <a:xfrm>
                <a:off x="60584" y="1718285"/>
                <a:ext cx="6151621" cy="8810476"/>
                <a:chOff x="60584" y="1718285"/>
                <a:chExt cx="6151621" cy="8810476"/>
              </a:xfrm>
            </p:grpSpPr>
            <p:sp>
              <p:nvSpPr>
                <p:cNvPr id="37" name="Ellipse 36">
                  <a:extLst>
                    <a:ext uri="{FF2B5EF4-FFF2-40B4-BE49-F238E27FC236}">
                      <a16:creationId xmlns:a16="http://schemas.microsoft.com/office/drawing/2014/main" id="{6151F64E-B517-4E01-1A11-06B2515044E4}"/>
                    </a:ext>
                  </a:extLst>
                </p:cNvPr>
                <p:cNvSpPr/>
                <p:nvPr/>
              </p:nvSpPr>
              <p:spPr>
                <a:xfrm>
                  <a:off x="60584" y="1718285"/>
                  <a:ext cx="695460" cy="695460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38" name="Gerader Verbinder 37">
                  <a:extLst>
                    <a:ext uri="{FF2B5EF4-FFF2-40B4-BE49-F238E27FC236}">
                      <a16:creationId xmlns:a16="http://schemas.microsoft.com/office/drawing/2014/main" id="{2667C898-C29C-0ED3-F1AB-A3777CFA46F8}"/>
                    </a:ext>
                  </a:extLst>
                </p:cNvPr>
                <p:cNvCxnSpPr>
                  <a:cxnSpLocks/>
                  <a:stCxn id="49" idx="0"/>
                </p:cNvCxnSpPr>
                <p:nvPr/>
              </p:nvCxnSpPr>
              <p:spPr>
                <a:xfrm flipH="1" flipV="1">
                  <a:off x="408314" y="2066015"/>
                  <a:ext cx="5687686" cy="223249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r Verbinder 38">
                  <a:extLst>
                    <a:ext uri="{FF2B5EF4-FFF2-40B4-BE49-F238E27FC236}">
                      <a16:creationId xmlns:a16="http://schemas.microsoft.com/office/drawing/2014/main" id="{1DF0E014-8B03-C0D3-6245-7C6B7CAE6D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409950" y="3242310"/>
                  <a:ext cx="2802255" cy="72542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>
                  <a:extLst>
                    <a:ext uri="{FF2B5EF4-FFF2-40B4-BE49-F238E27FC236}">
                      <a16:creationId xmlns:a16="http://schemas.microsoft.com/office/drawing/2014/main" id="{F15795C0-1A01-78A7-EA3D-27422E5D833D}"/>
                    </a:ext>
                  </a:extLst>
                </p:cNvPr>
                <p:cNvCxnSpPr>
                  <a:cxnSpLocks/>
                  <a:endCxn id="49" idx="0"/>
                </p:cNvCxnSpPr>
                <p:nvPr/>
              </p:nvCxnSpPr>
              <p:spPr>
                <a:xfrm flipH="1" flipV="1">
                  <a:off x="6096000" y="4298508"/>
                  <a:ext cx="116205" cy="62302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feld 34">
                    <a:extLst>
                      <a:ext uri="{FF2B5EF4-FFF2-40B4-BE49-F238E27FC236}">
                        <a16:creationId xmlns:a16="http://schemas.microsoft.com/office/drawing/2014/main" id="{37608923-DC1F-9580-548A-39D1446ECA82}"/>
                      </a:ext>
                    </a:extLst>
                  </p:cNvPr>
                  <p:cNvSpPr txBox="1"/>
                  <p:nvPr/>
                </p:nvSpPr>
                <p:spPr>
                  <a:xfrm>
                    <a:off x="5334212" y="4005453"/>
                    <a:ext cx="17504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oMath>
                      </m:oMathPara>
                    </a14:m>
                    <a:endParaRPr lang="de-DE" b="0" dirty="0"/>
                  </a:p>
                </p:txBody>
              </p:sp>
            </mc:Choice>
            <mc:Fallback xmlns="">
              <p:sp>
                <p:nvSpPr>
                  <p:cNvPr id="35" name="Textfeld 34">
                    <a:extLst>
                      <a:ext uri="{FF2B5EF4-FFF2-40B4-BE49-F238E27FC236}">
                        <a16:creationId xmlns:a16="http://schemas.microsoft.com/office/drawing/2014/main" id="{37608923-DC1F-9580-548A-39D1446ECA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34212" y="4005453"/>
                    <a:ext cx="175048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34483" r="-31034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6" name="Bogen 35">
                <a:extLst>
                  <a:ext uri="{FF2B5EF4-FFF2-40B4-BE49-F238E27FC236}">
                    <a16:creationId xmlns:a16="http://schemas.microsoft.com/office/drawing/2014/main" id="{CA74A69A-487F-1F99-ED0C-C3BB1F88D1F4}"/>
                  </a:ext>
                </a:extLst>
              </p:cNvPr>
              <p:cNvSpPr/>
              <p:nvPr/>
            </p:nvSpPr>
            <p:spPr>
              <a:xfrm rot="16200000">
                <a:off x="5212083" y="3414591"/>
                <a:ext cx="1767834" cy="1767834"/>
              </a:xfrm>
              <a:prstGeom prst="arc">
                <a:avLst>
                  <a:gd name="adj1" fmla="val 16200000"/>
                  <a:gd name="adj2" fmla="val 17539590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9179026B-90AE-63EA-6FEF-B040642EE19B}"/>
                  </a:ext>
                </a:extLst>
              </p:cNvPr>
              <p:cNvSpPr txBox="1"/>
              <p:nvPr/>
            </p:nvSpPr>
            <p:spPr>
              <a:xfrm>
                <a:off x="3361745" y="2440758"/>
                <a:ext cx="4600940" cy="3733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𝑡𝑟𝑜𝑝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𝑟𝑎𝑦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−2⋅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𝑟𝑎𝑦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func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9179026B-90AE-63EA-6FEF-B040642EE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745" y="2440758"/>
                <a:ext cx="4600940" cy="373372"/>
              </a:xfrm>
              <a:prstGeom prst="rect">
                <a:avLst/>
              </a:prstGeom>
              <a:blipFill>
                <a:blip r:embed="rId7"/>
                <a:stretch>
                  <a:fillRect r="-662" b="-1774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3023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73FC2-530B-84A5-581B-210AFAB68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Panel power </a:t>
            </a:r>
            <a:r>
              <a:rPr lang="de-DE" dirty="0" err="1"/>
              <a:t>characteristic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159F0C64-13B6-5E44-0B36-55EE74FBD6B8}"/>
                  </a:ext>
                </a:extLst>
              </p:cNvPr>
              <p:cNvSpPr txBox="1"/>
              <p:nvPr/>
            </p:nvSpPr>
            <p:spPr>
              <a:xfrm>
                <a:off x="1564871" y="2186247"/>
                <a:ext cx="2176365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𝑝𝑎𝑛𝑒𝑙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159F0C64-13B6-5E44-0B36-55EE74FBD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871" y="2186247"/>
                <a:ext cx="2176365" cy="298415"/>
              </a:xfrm>
              <a:prstGeom prst="rect">
                <a:avLst/>
              </a:prstGeom>
              <a:blipFill>
                <a:blip r:embed="rId2"/>
                <a:stretch>
                  <a:fillRect l="-2521" t="-2041" b="-2653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fik 5" descr="Ein Bild, das Text, Reihe, Diagramm, Screenshot enthält.&#10;&#10;Automatisch generierte Beschreibung">
            <a:extLst>
              <a:ext uri="{FF2B5EF4-FFF2-40B4-BE49-F238E27FC236}">
                <a16:creationId xmlns:a16="http://schemas.microsoft.com/office/drawing/2014/main" id="{75673752-6A1C-1530-781B-2F9E117560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913764"/>
            <a:ext cx="4144000" cy="3108000"/>
          </a:xfrm>
          <a:prstGeom prst="rect">
            <a:avLst/>
          </a:prstGeom>
        </p:spPr>
      </p:pic>
      <p:pic>
        <p:nvPicPr>
          <p:cNvPr id="8" name="Grafik 7" descr="Ein Bild, das Text, Reihe, Diagramm enthält.&#10;&#10;Automatisch generierte Beschreibung">
            <a:extLst>
              <a:ext uri="{FF2B5EF4-FFF2-40B4-BE49-F238E27FC236}">
                <a16:creationId xmlns:a16="http://schemas.microsoft.com/office/drawing/2014/main" id="{F8731380-0578-8F7A-94AD-225B6F35E2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001" y="2913764"/>
            <a:ext cx="4144000" cy="3108000"/>
          </a:xfrm>
          <a:prstGeom prst="rect">
            <a:avLst/>
          </a:prstGeom>
        </p:spPr>
      </p:pic>
      <p:pic>
        <p:nvPicPr>
          <p:cNvPr id="10" name="Grafik 9" descr="Ein Bild, das Text, Reihe, Diagramm, Zahl enthält.&#10;&#10;Automatisch generierte Beschreibung">
            <a:extLst>
              <a:ext uri="{FF2B5EF4-FFF2-40B4-BE49-F238E27FC236}">
                <a16:creationId xmlns:a16="http://schemas.microsoft.com/office/drawing/2014/main" id="{593732ED-B553-F396-B85C-FADBC38E69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000" y="2913764"/>
            <a:ext cx="4144000" cy="31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863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C92742-0A23-0CC4-87B6-15A00C675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Demand </a:t>
            </a:r>
            <a:r>
              <a:rPr lang="de-DE" dirty="0" err="1"/>
              <a:t>characteristic</a:t>
            </a:r>
            <a:endParaRPr lang="de-DE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2A73CC63-61FE-38AD-F753-6662893FA332}"/>
              </a:ext>
            </a:extLst>
          </p:cNvPr>
          <p:cNvGrpSpPr/>
          <p:nvPr/>
        </p:nvGrpSpPr>
        <p:grpSpPr>
          <a:xfrm>
            <a:off x="440574" y="2996738"/>
            <a:ext cx="5995339" cy="3179619"/>
            <a:chOff x="606829" y="2473036"/>
            <a:chExt cx="7371773" cy="3909609"/>
          </a:xfrm>
        </p:grpSpPr>
        <p:grpSp>
          <p:nvGrpSpPr>
            <p:cNvPr id="4" name="Zeichenbereich 3">
              <a:extLst>
                <a:ext uri="{FF2B5EF4-FFF2-40B4-BE49-F238E27FC236}">
                  <a16:creationId xmlns:a16="http://schemas.microsoft.com/office/drawing/2014/main" id="{1D13CBBB-923D-3444-5F77-945C4421D192}"/>
                </a:ext>
              </a:extLst>
            </p:cNvPr>
            <p:cNvGrpSpPr/>
            <p:nvPr/>
          </p:nvGrpSpPr>
          <p:grpSpPr>
            <a:xfrm>
              <a:off x="838200" y="2637296"/>
              <a:ext cx="7140402" cy="3745349"/>
              <a:chOff x="0" y="-609"/>
              <a:chExt cx="5400040" cy="3150844"/>
            </a:xfrm>
          </p:grpSpPr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A345184A-49E7-29ED-7DD7-7D98DB5FC883}"/>
                  </a:ext>
                </a:extLst>
              </p:cNvPr>
              <p:cNvSpPr/>
              <p:nvPr/>
            </p:nvSpPr>
            <p:spPr>
              <a:xfrm>
                <a:off x="0" y="0"/>
                <a:ext cx="5400040" cy="3150235"/>
              </a:xfrm>
              <a:prstGeom prst="rect">
                <a:avLst/>
              </a:prstGeom>
              <a:solidFill>
                <a:prstClr val="white"/>
              </a:solidFill>
            </p:spPr>
            <p:txBody>
              <a:bodyPr/>
              <a:lstStyle/>
              <a:p>
                <a:endParaRPr lang="de-DE"/>
              </a:p>
            </p:txBody>
          </p:sp>
          <p:pic>
            <p:nvPicPr>
              <p:cNvPr id="6" name="Grafik 5">
                <a:extLst>
                  <a:ext uri="{FF2B5EF4-FFF2-40B4-BE49-F238E27FC236}">
                    <a16:creationId xmlns:a16="http://schemas.microsoft.com/office/drawing/2014/main" id="{54CA26D6-466F-C57E-3B24-7A539F9A2C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453600" cy="3150235"/>
              </a:xfrm>
              <a:prstGeom prst="rect">
                <a:avLst/>
              </a:prstGeom>
            </p:spPr>
          </p:pic>
          <p:pic>
            <p:nvPicPr>
              <p:cNvPr id="7" name="Grafik 6">
                <a:extLst>
                  <a:ext uri="{FF2B5EF4-FFF2-40B4-BE49-F238E27FC236}">
                    <a16:creationId xmlns:a16="http://schemas.microsoft.com/office/drawing/2014/main" id="{46E3DE3E-5CCE-5207-D8B6-A6A1D6DE7A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453600" y="0"/>
                <a:ext cx="1453600" cy="3150235"/>
              </a:xfrm>
              <a:prstGeom prst="rect">
                <a:avLst/>
              </a:prstGeom>
            </p:spPr>
          </p:pic>
          <p:pic>
            <p:nvPicPr>
              <p:cNvPr id="8" name="Grafik 7">
                <a:extLst>
                  <a:ext uri="{FF2B5EF4-FFF2-40B4-BE49-F238E27FC236}">
                    <a16:creationId xmlns:a16="http://schemas.microsoft.com/office/drawing/2014/main" id="{0DC2C697-25CD-352D-62EC-CF0999A504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907200" y="-609"/>
                <a:ext cx="1453600" cy="3150235"/>
              </a:xfrm>
              <a:prstGeom prst="rect">
                <a:avLst/>
              </a:prstGeom>
            </p:spPr>
          </p:pic>
        </p:grp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D371814F-B402-7A27-FD61-45ECE6D4B8A8}"/>
                </a:ext>
              </a:extLst>
            </p:cNvPr>
            <p:cNvSpPr/>
            <p:nvPr/>
          </p:nvSpPr>
          <p:spPr>
            <a:xfrm>
              <a:off x="606829" y="2473036"/>
              <a:ext cx="6695902" cy="5070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2" name="Grafik 11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F6B5FDC5-424A-E95A-47F1-79A2A50E0E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525" y="1786639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771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9B83F4-E653-A584-E5C0-FCC029C0A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Production</a:t>
            </a:r>
            <a:r>
              <a:rPr lang="de-DE" dirty="0"/>
              <a:t> and </a:t>
            </a:r>
            <a:r>
              <a:rPr lang="de-DE" dirty="0" err="1"/>
              <a:t>demand</a:t>
            </a:r>
            <a:r>
              <a:rPr lang="de-DE" dirty="0"/>
              <a:t> </a:t>
            </a:r>
            <a:r>
              <a:rPr lang="de-DE" dirty="0" err="1"/>
              <a:t>matching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81FC84C-8CDC-62C7-A493-DEAAA84F31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Criteria</a:t>
                </a:r>
              </a:p>
              <a:p>
                <a:pPr lvl="1"/>
                <a:r>
                  <a:rPr lang="de-DE" dirty="0"/>
                  <a:t>SSE</a:t>
                </a:r>
              </a:p>
              <a:p>
                <a:pPr lvl="1"/>
                <a:r>
                  <a:rPr lang="de-DE" dirty="0" err="1"/>
                  <a:t>Cost</a:t>
                </a:r>
                <a:r>
                  <a:rPr lang="de-DE" dirty="0"/>
                  <a:t> </a:t>
                </a:r>
                <a:r>
                  <a:rPr lang="de-DE" dirty="0" err="1"/>
                  <a:t>function</a:t>
                </a:r>
                <a:r>
                  <a:rPr lang="de-DE" dirty="0"/>
                  <a:t> </a:t>
                </a:r>
                <a:r>
                  <a:rPr lang="de-DE" dirty="0" err="1"/>
                  <a:t>minimization</a:t>
                </a:r>
                <a:br>
                  <a:rPr lang="de-DE" dirty="0"/>
                </a:b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𝑔𝑟𝑖𝑑</m:t>
                        </m:r>
                      </m:sub>
                    </m:sSub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𝑏𝑜𝑢𝑔h𝑡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𝑝𝑟𝑜𝑑</m:t>
                        </m:r>
                      </m:sub>
                    </m:sSub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𝑠𝑜𝑙𝑑</m:t>
                        </m:r>
                      </m:sub>
                    </m:sSub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81FC84C-8CDC-62C7-A493-DEAAA84F31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621FD218-68CD-B7B1-BAF2-C589BDBCE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852172" cy="4389129"/>
          </a:xfrm>
          <a:prstGeom prst="rect">
            <a:avLst/>
          </a:prstGeom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A0CC0A2C-8A01-A2F4-246B-47B7DB2C961B}"/>
              </a:ext>
            </a:extLst>
          </p:cNvPr>
          <p:cNvCxnSpPr>
            <a:cxnSpLocks/>
          </p:cNvCxnSpPr>
          <p:nvPr/>
        </p:nvCxnSpPr>
        <p:spPr>
          <a:xfrm>
            <a:off x="8287789" y="3885252"/>
            <a:ext cx="0" cy="112732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1557D6F2-27A1-723C-1194-DA1CB9CEE551}"/>
              </a:ext>
            </a:extLst>
          </p:cNvPr>
          <p:cNvCxnSpPr>
            <a:cxnSpLocks/>
          </p:cNvCxnSpPr>
          <p:nvPr/>
        </p:nvCxnSpPr>
        <p:spPr>
          <a:xfrm>
            <a:off x="9655232" y="5178830"/>
            <a:ext cx="0" cy="26404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FF297EB1-9306-5685-AAA1-58D4C4E4F2DC}"/>
                  </a:ext>
                </a:extLst>
              </p:cNvPr>
              <p:cNvSpPr txBox="1"/>
              <p:nvPr/>
            </p:nvSpPr>
            <p:spPr>
              <a:xfrm>
                <a:off x="7470551" y="4448913"/>
                <a:ext cx="742950" cy="3919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𝑏𝑜𝑢𝑔h𝑡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FF297EB1-9306-5685-AAA1-58D4C4E4F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0551" y="4448913"/>
                <a:ext cx="742950" cy="391902"/>
              </a:xfrm>
              <a:prstGeom prst="rect">
                <a:avLst/>
              </a:prstGeom>
              <a:blipFill>
                <a:blip r:embed="rId4"/>
                <a:stretch>
                  <a:fillRect r="-18852" b="-93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43317047-AEF6-3597-ABAC-C8B0F300E200}"/>
                  </a:ext>
                </a:extLst>
              </p:cNvPr>
              <p:cNvSpPr txBox="1"/>
              <p:nvPr/>
            </p:nvSpPr>
            <p:spPr>
              <a:xfrm>
                <a:off x="9493134" y="4813126"/>
                <a:ext cx="7429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𝑠𝑜𝑙𝑑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43317047-AEF6-3597-ABAC-C8B0F300E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3134" y="4813126"/>
                <a:ext cx="74295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2569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Microsoft Office PowerPoint</Application>
  <PresentationFormat>Breitbild</PresentationFormat>
  <Paragraphs>46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Cambria Math</vt:lpstr>
      <vt:lpstr>Office</vt:lpstr>
      <vt:lpstr>Preliminary Report PV power matching</vt:lpstr>
      <vt:lpstr>PV panel modeling</vt:lpstr>
      <vt:lpstr>Sun modeling</vt:lpstr>
      <vt:lpstr>Panel-sun-angle influence</vt:lpstr>
      <vt:lpstr>Atmospheric modeling</vt:lpstr>
      <vt:lpstr>Panel power characteristic</vt:lpstr>
      <vt:lpstr>Demand characteristic</vt:lpstr>
      <vt:lpstr>Production and demand matching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Leander Merbecks - HI</dc:creator>
  <cp:lastModifiedBy>Leander Merbecks - HI</cp:lastModifiedBy>
  <cp:revision>6</cp:revision>
  <dcterms:created xsi:type="dcterms:W3CDTF">2024-11-11T22:11:40Z</dcterms:created>
  <dcterms:modified xsi:type="dcterms:W3CDTF">2024-11-17T19:55:07Z</dcterms:modified>
</cp:coreProperties>
</file>