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65" r:id="rId3"/>
    <p:sldId id="277" r:id="rId4"/>
    <p:sldId id="281" r:id="rId5"/>
    <p:sldId id="259" r:id="rId6"/>
    <p:sldId id="276" r:id="rId7"/>
    <p:sldId id="261" r:id="rId8"/>
    <p:sldId id="280" r:id="rId9"/>
    <p:sldId id="262" r:id="rId10"/>
    <p:sldId id="275" r:id="rId11"/>
    <p:sldId id="282" r:id="rId12"/>
    <p:sldId id="283" r:id="rId13"/>
    <p:sldId id="264" r:id="rId14"/>
    <p:sldId id="271" r:id="rId15"/>
    <p:sldId id="272" r:id="rId16"/>
    <p:sldId id="273" r:id="rId17"/>
    <p:sldId id="274" r:id="rId18"/>
    <p:sldId id="284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865"/>
    <a:srgbClr val="D74663"/>
    <a:srgbClr val="DF3A5B"/>
    <a:srgbClr val="F7DEE2"/>
    <a:srgbClr val="DE3A5A"/>
    <a:srgbClr val="DF4966"/>
    <a:srgbClr val="6A0638"/>
    <a:srgbClr val="FA5B71"/>
    <a:srgbClr val="F85B70"/>
    <a:srgbClr val="F57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AAE1AD-299A-44A0-BF33-99CB4C79CD5F}" type="doc">
      <dgm:prSet loTypeId="urn:microsoft.com/office/officeart/2005/8/layout/target1" loCatId="relationship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374E6240-C86C-40EA-BFED-2F09C6269BCD}">
      <dgm:prSet phldrT="[Text]" custT="1"/>
      <dgm:spPr/>
      <dgm:t>
        <a:bodyPr/>
        <a:lstStyle/>
        <a:p>
          <a:r>
            <a:rPr lang="hr-HR" sz="2000" dirty="0"/>
            <a:t>Genetski algoritam</a:t>
          </a:r>
          <a:endParaRPr lang="en-US" sz="2000" dirty="0"/>
        </a:p>
      </dgm:t>
    </dgm:pt>
    <dgm:pt modelId="{B0916F4D-A97D-4E87-81AC-B73586F2A71B}" type="parTrans" cxnId="{52F428B7-AC9A-4D16-BEBB-9B9CA72189F5}">
      <dgm:prSet/>
      <dgm:spPr/>
      <dgm:t>
        <a:bodyPr/>
        <a:lstStyle/>
        <a:p>
          <a:endParaRPr lang="en-US" sz="1800"/>
        </a:p>
      </dgm:t>
    </dgm:pt>
    <dgm:pt modelId="{CE96D6EC-9D26-4DE5-B4A5-121E47C657CB}" type="sibTrans" cxnId="{52F428B7-AC9A-4D16-BEBB-9B9CA72189F5}">
      <dgm:prSet/>
      <dgm:spPr/>
      <dgm:t>
        <a:bodyPr/>
        <a:lstStyle/>
        <a:p>
          <a:endParaRPr lang="en-US" sz="1800"/>
        </a:p>
      </dgm:t>
    </dgm:pt>
    <dgm:pt modelId="{F0E876E9-97BB-474D-98B5-19130081776E}">
      <dgm:prSet phldrT="[Text]" custT="1"/>
      <dgm:spPr/>
      <dgm:t>
        <a:bodyPr/>
        <a:lstStyle/>
        <a:p>
          <a:r>
            <a:rPr lang="hr-HR" sz="2000" dirty="0"/>
            <a:t>Evolucijski</a:t>
          </a:r>
          <a:r>
            <a:rPr lang="en-GB" sz="2000" dirty="0"/>
            <a:t> </a:t>
          </a:r>
          <a:r>
            <a:rPr lang="hr-HR" sz="2000" dirty="0"/>
            <a:t>algoritmi</a:t>
          </a:r>
          <a:endParaRPr lang="en-US" sz="2000" dirty="0"/>
        </a:p>
      </dgm:t>
    </dgm:pt>
    <dgm:pt modelId="{336F5E74-F2B6-4DD6-8573-604BDE4785CD}" type="parTrans" cxnId="{2E55ABB0-93E1-4857-BDF1-AB908C9FD30C}">
      <dgm:prSet/>
      <dgm:spPr/>
      <dgm:t>
        <a:bodyPr/>
        <a:lstStyle/>
        <a:p>
          <a:endParaRPr lang="en-US" sz="1800"/>
        </a:p>
      </dgm:t>
    </dgm:pt>
    <dgm:pt modelId="{2533B23B-5C5D-4B3C-B57E-CFB650D392C0}" type="sibTrans" cxnId="{2E55ABB0-93E1-4857-BDF1-AB908C9FD30C}">
      <dgm:prSet/>
      <dgm:spPr/>
      <dgm:t>
        <a:bodyPr/>
        <a:lstStyle/>
        <a:p>
          <a:endParaRPr lang="en-US" sz="1800"/>
        </a:p>
      </dgm:t>
    </dgm:pt>
    <dgm:pt modelId="{496A7235-BB5B-400B-8F70-2E271CB22473}">
      <dgm:prSet phldrT="[Text]" custT="1"/>
      <dgm:spPr/>
      <dgm:t>
        <a:bodyPr/>
        <a:lstStyle/>
        <a:p>
          <a:r>
            <a:rPr lang="hr-HR" sz="2000" dirty="0" err="1"/>
            <a:t>Metaheuristike</a:t>
          </a:r>
          <a:endParaRPr lang="en-US" sz="2000" dirty="0"/>
        </a:p>
      </dgm:t>
    </dgm:pt>
    <dgm:pt modelId="{ADC2207A-03CA-465B-8CC5-07297B26758E}" type="parTrans" cxnId="{0DE5DF84-1B90-4C0F-AC0E-B8D927509324}">
      <dgm:prSet/>
      <dgm:spPr/>
      <dgm:t>
        <a:bodyPr/>
        <a:lstStyle/>
        <a:p>
          <a:endParaRPr lang="en-US" sz="1800"/>
        </a:p>
      </dgm:t>
    </dgm:pt>
    <dgm:pt modelId="{895C7C25-1283-405B-AAEE-1809A02BD47B}" type="sibTrans" cxnId="{0DE5DF84-1B90-4C0F-AC0E-B8D927509324}">
      <dgm:prSet/>
      <dgm:spPr/>
      <dgm:t>
        <a:bodyPr/>
        <a:lstStyle/>
        <a:p>
          <a:endParaRPr lang="en-US" sz="1800"/>
        </a:p>
      </dgm:t>
    </dgm:pt>
    <dgm:pt modelId="{3E345901-5195-4D6E-A9D0-561504F47908}">
      <dgm:prSet custT="1"/>
      <dgm:spPr/>
      <dgm:t>
        <a:bodyPr/>
        <a:lstStyle/>
        <a:p>
          <a:r>
            <a:rPr lang="en-GB" sz="2000" dirty="0" err="1"/>
            <a:t>Heuristi</a:t>
          </a:r>
          <a:r>
            <a:rPr lang="hr-HR" sz="2000" dirty="0" err="1"/>
            <a:t>čki</a:t>
          </a:r>
          <a:r>
            <a:rPr lang="hr-HR" sz="2000" dirty="0"/>
            <a:t> algoritmi</a:t>
          </a:r>
          <a:endParaRPr lang="en-GB" sz="2000" dirty="0"/>
        </a:p>
      </dgm:t>
    </dgm:pt>
    <dgm:pt modelId="{4E0679A6-465E-4024-8FB3-B2AD58285943}" type="sibTrans" cxnId="{679945C1-0D5E-4BE1-BC5F-A61EAB7A6EA5}">
      <dgm:prSet/>
      <dgm:spPr/>
      <dgm:t>
        <a:bodyPr/>
        <a:lstStyle/>
        <a:p>
          <a:endParaRPr lang="en-US" sz="1800"/>
        </a:p>
      </dgm:t>
    </dgm:pt>
    <dgm:pt modelId="{4263D86C-5BCE-405D-AF38-AC2034BB0E96}" type="parTrans" cxnId="{679945C1-0D5E-4BE1-BC5F-A61EAB7A6EA5}">
      <dgm:prSet/>
      <dgm:spPr/>
      <dgm:t>
        <a:bodyPr/>
        <a:lstStyle/>
        <a:p>
          <a:endParaRPr lang="en-US" sz="1800"/>
        </a:p>
      </dgm:t>
    </dgm:pt>
    <dgm:pt modelId="{EC955626-B850-4211-889B-A6EA4C1EE386}" type="pres">
      <dgm:prSet presAssocID="{E4AAE1AD-299A-44A0-BF33-99CB4C79CD5F}" presName="composite" presStyleCnt="0">
        <dgm:presLayoutVars>
          <dgm:chMax val="5"/>
          <dgm:dir/>
          <dgm:resizeHandles val="exact"/>
        </dgm:presLayoutVars>
      </dgm:prSet>
      <dgm:spPr/>
    </dgm:pt>
    <dgm:pt modelId="{EAEB01D4-940A-4ECC-BCF6-B084D8C8B7F8}" type="pres">
      <dgm:prSet presAssocID="{374E6240-C86C-40EA-BFED-2F09C6269BCD}" presName="circle1" presStyleLbl="lnNode1" presStyleIdx="0" presStyleCnt="4"/>
      <dgm:spPr/>
    </dgm:pt>
    <dgm:pt modelId="{C5CA6BED-F4D4-4153-9244-1023AE469098}" type="pres">
      <dgm:prSet presAssocID="{374E6240-C86C-40EA-BFED-2F09C6269BCD}" presName="text1" presStyleLbl="revTx" presStyleIdx="0" presStyleCnt="4" custScaleX="130456" custLinFactNeighborX="15186">
        <dgm:presLayoutVars>
          <dgm:bulletEnabled val="1"/>
        </dgm:presLayoutVars>
      </dgm:prSet>
      <dgm:spPr/>
    </dgm:pt>
    <dgm:pt modelId="{A4AF95D5-129E-42AE-883A-CF00F8544359}" type="pres">
      <dgm:prSet presAssocID="{374E6240-C86C-40EA-BFED-2F09C6269BCD}" presName="line1" presStyleLbl="callout" presStyleIdx="0" presStyleCnt="8"/>
      <dgm:spPr/>
    </dgm:pt>
    <dgm:pt modelId="{19993499-9A7C-4FF5-B494-84F07481E925}" type="pres">
      <dgm:prSet presAssocID="{374E6240-C86C-40EA-BFED-2F09C6269BCD}" presName="d1" presStyleLbl="callout" presStyleIdx="1" presStyleCnt="8"/>
      <dgm:spPr/>
    </dgm:pt>
    <dgm:pt modelId="{DF132EB1-C465-4063-A6D4-C15E1DF33C32}" type="pres">
      <dgm:prSet presAssocID="{F0E876E9-97BB-474D-98B5-19130081776E}" presName="circle2" presStyleLbl="lnNode1" presStyleIdx="1" presStyleCnt="4"/>
      <dgm:spPr/>
    </dgm:pt>
    <dgm:pt modelId="{7091E4BD-490D-4B67-9719-9AEDA9BBB125}" type="pres">
      <dgm:prSet presAssocID="{F0E876E9-97BB-474D-98B5-19130081776E}" presName="text2" presStyleLbl="revTx" presStyleIdx="1" presStyleCnt="4" custScaleX="133014" custLinFactNeighborX="16202">
        <dgm:presLayoutVars>
          <dgm:bulletEnabled val="1"/>
        </dgm:presLayoutVars>
      </dgm:prSet>
      <dgm:spPr/>
    </dgm:pt>
    <dgm:pt modelId="{4AA36B63-B8C5-4BAE-9F1B-3158EB02C94C}" type="pres">
      <dgm:prSet presAssocID="{F0E876E9-97BB-474D-98B5-19130081776E}" presName="line2" presStyleLbl="callout" presStyleIdx="2" presStyleCnt="8"/>
      <dgm:spPr/>
    </dgm:pt>
    <dgm:pt modelId="{2E65B350-25B6-430C-854C-59D294AE8BF7}" type="pres">
      <dgm:prSet presAssocID="{F0E876E9-97BB-474D-98B5-19130081776E}" presName="d2" presStyleLbl="callout" presStyleIdx="3" presStyleCnt="8"/>
      <dgm:spPr/>
    </dgm:pt>
    <dgm:pt modelId="{60FB5537-4DFD-4A43-ACBC-F5B35F166FC2}" type="pres">
      <dgm:prSet presAssocID="{496A7235-BB5B-400B-8F70-2E271CB22473}" presName="circle3" presStyleLbl="lnNode1" presStyleIdx="2" presStyleCnt="4"/>
      <dgm:spPr/>
    </dgm:pt>
    <dgm:pt modelId="{09B8B768-E135-4BE2-ADE0-3BADA0225F06}" type="pres">
      <dgm:prSet presAssocID="{496A7235-BB5B-400B-8F70-2E271CB22473}" presName="text3" presStyleLbl="revTx" presStyleIdx="2" presStyleCnt="4" custScaleX="103555" custLinFactNeighborX="1395">
        <dgm:presLayoutVars>
          <dgm:bulletEnabled val="1"/>
        </dgm:presLayoutVars>
      </dgm:prSet>
      <dgm:spPr/>
    </dgm:pt>
    <dgm:pt modelId="{8E3FED5F-BDC3-42DC-B43C-F42607944454}" type="pres">
      <dgm:prSet presAssocID="{496A7235-BB5B-400B-8F70-2E271CB22473}" presName="line3" presStyleLbl="callout" presStyleIdx="4" presStyleCnt="8"/>
      <dgm:spPr/>
    </dgm:pt>
    <dgm:pt modelId="{F77CBFA3-3867-4F60-A627-A6021FFE2867}" type="pres">
      <dgm:prSet presAssocID="{496A7235-BB5B-400B-8F70-2E271CB22473}" presName="d3" presStyleLbl="callout" presStyleIdx="5" presStyleCnt="8"/>
      <dgm:spPr/>
    </dgm:pt>
    <dgm:pt modelId="{4313F63C-6CB1-45D4-8555-F9C111A51D2A}" type="pres">
      <dgm:prSet presAssocID="{3E345901-5195-4D6E-A9D0-561504F47908}" presName="circle4" presStyleLbl="lnNode1" presStyleIdx="3" presStyleCnt="4"/>
      <dgm:spPr/>
    </dgm:pt>
    <dgm:pt modelId="{5308B549-3B9D-4B24-BB31-C45DB0C3E074}" type="pres">
      <dgm:prSet presAssocID="{3E345901-5195-4D6E-A9D0-561504F47908}" presName="text4" presStyleLbl="revTx" presStyleIdx="3" presStyleCnt="4" custScaleX="130444" custLinFactNeighborX="15196" custLinFactNeighborY="-504">
        <dgm:presLayoutVars>
          <dgm:bulletEnabled val="1"/>
        </dgm:presLayoutVars>
      </dgm:prSet>
      <dgm:spPr/>
    </dgm:pt>
    <dgm:pt modelId="{6A50B71F-CAF0-4F6B-81C5-955773DA1261}" type="pres">
      <dgm:prSet presAssocID="{3E345901-5195-4D6E-A9D0-561504F47908}" presName="line4" presStyleLbl="callout" presStyleIdx="6" presStyleCnt="8"/>
      <dgm:spPr/>
    </dgm:pt>
    <dgm:pt modelId="{BD50B17D-9E47-4FEA-A416-957B48A22595}" type="pres">
      <dgm:prSet presAssocID="{3E345901-5195-4D6E-A9D0-561504F47908}" presName="d4" presStyleLbl="callout" presStyleIdx="7" presStyleCnt="8"/>
      <dgm:spPr/>
    </dgm:pt>
  </dgm:ptLst>
  <dgm:cxnLst>
    <dgm:cxn modelId="{ED67641D-1F23-47AE-B3ED-70AEF68B1FEA}" type="presOf" srcId="{E4AAE1AD-299A-44A0-BF33-99CB4C79CD5F}" destId="{EC955626-B850-4211-889B-A6EA4C1EE386}" srcOrd="0" destOrd="0" presId="urn:microsoft.com/office/officeart/2005/8/layout/target1"/>
    <dgm:cxn modelId="{DE76893A-E938-4AAD-864A-1A52B7524D12}" type="presOf" srcId="{496A7235-BB5B-400B-8F70-2E271CB22473}" destId="{09B8B768-E135-4BE2-ADE0-3BADA0225F06}" srcOrd="0" destOrd="0" presId="urn:microsoft.com/office/officeart/2005/8/layout/target1"/>
    <dgm:cxn modelId="{0DE5DF84-1B90-4C0F-AC0E-B8D927509324}" srcId="{E4AAE1AD-299A-44A0-BF33-99CB4C79CD5F}" destId="{496A7235-BB5B-400B-8F70-2E271CB22473}" srcOrd="2" destOrd="0" parTransId="{ADC2207A-03CA-465B-8CC5-07297B26758E}" sibTransId="{895C7C25-1283-405B-AAEE-1809A02BD47B}"/>
    <dgm:cxn modelId="{2E55ABB0-93E1-4857-BDF1-AB908C9FD30C}" srcId="{E4AAE1AD-299A-44A0-BF33-99CB4C79CD5F}" destId="{F0E876E9-97BB-474D-98B5-19130081776E}" srcOrd="1" destOrd="0" parTransId="{336F5E74-F2B6-4DD6-8573-604BDE4785CD}" sibTransId="{2533B23B-5C5D-4B3C-B57E-CFB650D392C0}"/>
    <dgm:cxn modelId="{52F428B7-AC9A-4D16-BEBB-9B9CA72189F5}" srcId="{E4AAE1AD-299A-44A0-BF33-99CB4C79CD5F}" destId="{374E6240-C86C-40EA-BFED-2F09C6269BCD}" srcOrd="0" destOrd="0" parTransId="{B0916F4D-A97D-4E87-81AC-B73586F2A71B}" sibTransId="{CE96D6EC-9D26-4DE5-B4A5-121E47C657CB}"/>
    <dgm:cxn modelId="{37FB88BC-5D22-4B26-B79A-44023741DD87}" type="presOf" srcId="{F0E876E9-97BB-474D-98B5-19130081776E}" destId="{7091E4BD-490D-4B67-9719-9AEDA9BBB125}" srcOrd="0" destOrd="0" presId="urn:microsoft.com/office/officeart/2005/8/layout/target1"/>
    <dgm:cxn modelId="{679945C1-0D5E-4BE1-BC5F-A61EAB7A6EA5}" srcId="{E4AAE1AD-299A-44A0-BF33-99CB4C79CD5F}" destId="{3E345901-5195-4D6E-A9D0-561504F47908}" srcOrd="3" destOrd="0" parTransId="{4263D86C-5BCE-405D-AF38-AC2034BB0E96}" sibTransId="{4E0679A6-465E-4024-8FB3-B2AD58285943}"/>
    <dgm:cxn modelId="{E2CD32CA-C61B-4D29-BD67-12F645E6D704}" type="presOf" srcId="{3E345901-5195-4D6E-A9D0-561504F47908}" destId="{5308B549-3B9D-4B24-BB31-C45DB0C3E074}" srcOrd="0" destOrd="0" presId="urn:microsoft.com/office/officeart/2005/8/layout/target1"/>
    <dgm:cxn modelId="{B0D438D8-6FCA-4B3B-B964-5190931D7D06}" type="presOf" srcId="{374E6240-C86C-40EA-BFED-2F09C6269BCD}" destId="{C5CA6BED-F4D4-4153-9244-1023AE469098}" srcOrd="0" destOrd="0" presId="urn:microsoft.com/office/officeart/2005/8/layout/target1"/>
    <dgm:cxn modelId="{8EADBF3D-F05B-4A85-A3B6-5EE01631C795}" type="presParOf" srcId="{EC955626-B850-4211-889B-A6EA4C1EE386}" destId="{EAEB01D4-940A-4ECC-BCF6-B084D8C8B7F8}" srcOrd="0" destOrd="0" presId="urn:microsoft.com/office/officeart/2005/8/layout/target1"/>
    <dgm:cxn modelId="{179328AB-A1E6-4AA2-87F0-F3B56EBB4814}" type="presParOf" srcId="{EC955626-B850-4211-889B-A6EA4C1EE386}" destId="{C5CA6BED-F4D4-4153-9244-1023AE469098}" srcOrd="1" destOrd="0" presId="urn:microsoft.com/office/officeart/2005/8/layout/target1"/>
    <dgm:cxn modelId="{95FC5565-D555-415E-A632-DC2D2F701AD1}" type="presParOf" srcId="{EC955626-B850-4211-889B-A6EA4C1EE386}" destId="{A4AF95D5-129E-42AE-883A-CF00F8544359}" srcOrd="2" destOrd="0" presId="urn:microsoft.com/office/officeart/2005/8/layout/target1"/>
    <dgm:cxn modelId="{E1278CD9-3A8B-42C2-BBA2-01291B1C1102}" type="presParOf" srcId="{EC955626-B850-4211-889B-A6EA4C1EE386}" destId="{19993499-9A7C-4FF5-B494-84F07481E925}" srcOrd="3" destOrd="0" presId="urn:microsoft.com/office/officeart/2005/8/layout/target1"/>
    <dgm:cxn modelId="{B76B4E71-5329-4611-B5A0-7695F4DC3436}" type="presParOf" srcId="{EC955626-B850-4211-889B-A6EA4C1EE386}" destId="{DF132EB1-C465-4063-A6D4-C15E1DF33C32}" srcOrd="4" destOrd="0" presId="urn:microsoft.com/office/officeart/2005/8/layout/target1"/>
    <dgm:cxn modelId="{F0561A98-9D91-41FE-888F-AE882A7C4923}" type="presParOf" srcId="{EC955626-B850-4211-889B-A6EA4C1EE386}" destId="{7091E4BD-490D-4B67-9719-9AEDA9BBB125}" srcOrd="5" destOrd="0" presId="urn:microsoft.com/office/officeart/2005/8/layout/target1"/>
    <dgm:cxn modelId="{AB4679F1-F495-43EF-A589-3E46EA3C9D40}" type="presParOf" srcId="{EC955626-B850-4211-889B-A6EA4C1EE386}" destId="{4AA36B63-B8C5-4BAE-9F1B-3158EB02C94C}" srcOrd="6" destOrd="0" presId="urn:microsoft.com/office/officeart/2005/8/layout/target1"/>
    <dgm:cxn modelId="{60C94F99-4B0F-460A-8456-92CF9BBC526A}" type="presParOf" srcId="{EC955626-B850-4211-889B-A6EA4C1EE386}" destId="{2E65B350-25B6-430C-854C-59D294AE8BF7}" srcOrd="7" destOrd="0" presId="urn:microsoft.com/office/officeart/2005/8/layout/target1"/>
    <dgm:cxn modelId="{B1DBE3A0-657D-47F4-B066-7324EEBA8C7D}" type="presParOf" srcId="{EC955626-B850-4211-889B-A6EA4C1EE386}" destId="{60FB5537-4DFD-4A43-ACBC-F5B35F166FC2}" srcOrd="8" destOrd="0" presId="urn:microsoft.com/office/officeart/2005/8/layout/target1"/>
    <dgm:cxn modelId="{3A14D245-8679-407C-88ED-BB50201D67DA}" type="presParOf" srcId="{EC955626-B850-4211-889B-A6EA4C1EE386}" destId="{09B8B768-E135-4BE2-ADE0-3BADA0225F06}" srcOrd="9" destOrd="0" presId="urn:microsoft.com/office/officeart/2005/8/layout/target1"/>
    <dgm:cxn modelId="{6D30018B-A871-47C8-9BF6-F2E602A11AC7}" type="presParOf" srcId="{EC955626-B850-4211-889B-A6EA4C1EE386}" destId="{8E3FED5F-BDC3-42DC-B43C-F42607944454}" srcOrd="10" destOrd="0" presId="urn:microsoft.com/office/officeart/2005/8/layout/target1"/>
    <dgm:cxn modelId="{A023A2AE-68BA-494E-9968-733563191898}" type="presParOf" srcId="{EC955626-B850-4211-889B-A6EA4C1EE386}" destId="{F77CBFA3-3867-4F60-A627-A6021FFE2867}" srcOrd="11" destOrd="0" presId="urn:microsoft.com/office/officeart/2005/8/layout/target1"/>
    <dgm:cxn modelId="{D701E7F9-6AB6-4223-B2E5-A15419CEA91F}" type="presParOf" srcId="{EC955626-B850-4211-889B-A6EA4C1EE386}" destId="{4313F63C-6CB1-45D4-8555-F9C111A51D2A}" srcOrd="12" destOrd="0" presId="urn:microsoft.com/office/officeart/2005/8/layout/target1"/>
    <dgm:cxn modelId="{E36BAAB7-6EBA-401E-9A35-341B1D363489}" type="presParOf" srcId="{EC955626-B850-4211-889B-A6EA4C1EE386}" destId="{5308B549-3B9D-4B24-BB31-C45DB0C3E074}" srcOrd="13" destOrd="0" presId="urn:microsoft.com/office/officeart/2005/8/layout/target1"/>
    <dgm:cxn modelId="{72441F93-58E2-4E47-A9A5-01AB8A04D38D}" type="presParOf" srcId="{EC955626-B850-4211-889B-A6EA4C1EE386}" destId="{6A50B71F-CAF0-4F6B-81C5-955773DA1261}" srcOrd="14" destOrd="0" presId="urn:microsoft.com/office/officeart/2005/8/layout/target1"/>
    <dgm:cxn modelId="{44D25FF6-0EA8-4A8E-92FF-265048D1C0E1}" type="presParOf" srcId="{EC955626-B850-4211-889B-A6EA4C1EE386}" destId="{BD50B17D-9E47-4FEA-A416-957B48A22595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3F63C-6CB1-45D4-8555-F9C111A51D2A}">
      <dsp:nvSpPr>
        <dsp:cNvPr id="0" name=""/>
        <dsp:cNvSpPr/>
      </dsp:nvSpPr>
      <dsp:spPr>
        <a:xfrm>
          <a:off x="502775" y="1170516"/>
          <a:ext cx="3511550" cy="3511550"/>
        </a:xfrm>
        <a:prstGeom prst="ellipse">
          <a:avLst/>
        </a:prstGeom>
        <a:gradFill rotWithShape="0">
          <a:gsLst>
            <a:gs pos="0">
              <a:schemeClr val="accent2">
                <a:shade val="90000"/>
                <a:hueOff val="-574681"/>
                <a:satOff val="409"/>
                <a:lumOff val="32114"/>
                <a:alphaOff val="-5000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574681"/>
                <a:satOff val="409"/>
                <a:lumOff val="32114"/>
                <a:alphaOff val="-5000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574681"/>
                <a:satOff val="409"/>
                <a:lumOff val="32114"/>
                <a:alphaOff val="-5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FB5537-4DFD-4A43-ACBC-F5B35F166FC2}">
      <dsp:nvSpPr>
        <dsp:cNvPr id="0" name=""/>
        <dsp:cNvSpPr/>
      </dsp:nvSpPr>
      <dsp:spPr>
        <a:xfrm>
          <a:off x="1004634" y="1672375"/>
          <a:ext cx="2507832" cy="2507832"/>
        </a:xfrm>
        <a:prstGeom prst="ellipse">
          <a:avLst/>
        </a:prstGeom>
        <a:gradFill rotWithShape="0">
          <a:gsLst>
            <a:gs pos="0">
              <a:schemeClr val="accent2">
                <a:shade val="90000"/>
                <a:hueOff val="-383121"/>
                <a:satOff val="273"/>
                <a:lumOff val="21409"/>
                <a:alphaOff val="-33333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383121"/>
                <a:satOff val="273"/>
                <a:lumOff val="21409"/>
                <a:alphaOff val="-33333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383121"/>
                <a:satOff val="273"/>
                <a:lumOff val="21409"/>
                <a:alphaOff val="-3333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132EB1-C465-4063-A6D4-C15E1DF33C32}">
      <dsp:nvSpPr>
        <dsp:cNvPr id="0" name=""/>
        <dsp:cNvSpPr/>
      </dsp:nvSpPr>
      <dsp:spPr>
        <a:xfrm>
          <a:off x="1506201" y="2173942"/>
          <a:ext cx="1504699" cy="1504699"/>
        </a:xfrm>
        <a:prstGeom prst="ellipse">
          <a:avLst/>
        </a:prstGeom>
        <a:gradFill rotWithShape="0">
          <a:gsLst>
            <a:gs pos="0">
              <a:schemeClr val="accent2">
                <a:shade val="90000"/>
                <a:hueOff val="-191560"/>
                <a:satOff val="136"/>
                <a:lumOff val="10705"/>
                <a:alphaOff val="-16667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191560"/>
                <a:satOff val="136"/>
                <a:lumOff val="10705"/>
                <a:alphaOff val="-16667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191560"/>
                <a:satOff val="136"/>
                <a:lumOff val="10705"/>
                <a:alphaOff val="-1666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EB01D4-940A-4ECC-BCF6-B084D8C8B7F8}">
      <dsp:nvSpPr>
        <dsp:cNvPr id="0" name=""/>
        <dsp:cNvSpPr/>
      </dsp:nvSpPr>
      <dsp:spPr>
        <a:xfrm>
          <a:off x="2007767" y="2675508"/>
          <a:ext cx="501566" cy="501566"/>
        </a:xfrm>
        <a:prstGeom prst="ellipse">
          <a:avLst/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CA6BED-F4D4-4153-9244-1023AE469098}">
      <dsp:nvSpPr>
        <dsp:cNvPr id="0" name=""/>
        <dsp:cNvSpPr/>
      </dsp:nvSpPr>
      <dsp:spPr>
        <a:xfrm>
          <a:off x="4598846" y="0"/>
          <a:ext cx="2290513" cy="839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Genetski algoritam</a:t>
          </a:r>
          <a:endParaRPr lang="en-US" sz="2000" kern="1200" dirty="0"/>
        </a:p>
      </dsp:txBody>
      <dsp:txXfrm>
        <a:off x="4598846" y="0"/>
        <a:ext cx="2290513" cy="839845"/>
      </dsp:txXfrm>
    </dsp:sp>
    <dsp:sp modelId="{A4AF95D5-129E-42AE-883A-CF00F8544359}">
      <dsp:nvSpPr>
        <dsp:cNvPr id="0" name=""/>
        <dsp:cNvSpPr/>
      </dsp:nvSpPr>
      <dsp:spPr>
        <a:xfrm>
          <a:off x="4160640" y="419922"/>
          <a:ext cx="4389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9993499-9A7C-4FF5-B494-84F07481E925}">
      <dsp:nvSpPr>
        <dsp:cNvPr id="0" name=""/>
        <dsp:cNvSpPr/>
      </dsp:nvSpPr>
      <dsp:spPr>
        <a:xfrm rot="5400000">
          <a:off x="1954216" y="696457"/>
          <a:ext cx="2481495" cy="1931352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091E4BD-490D-4B67-9719-9AEDA9BBB125}">
      <dsp:nvSpPr>
        <dsp:cNvPr id="0" name=""/>
        <dsp:cNvSpPr/>
      </dsp:nvSpPr>
      <dsp:spPr>
        <a:xfrm>
          <a:off x="4594229" y="839845"/>
          <a:ext cx="2335426" cy="839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Evolucijski</a:t>
          </a:r>
          <a:r>
            <a:rPr lang="en-GB" sz="2000" kern="1200" dirty="0"/>
            <a:t> </a:t>
          </a:r>
          <a:r>
            <a:rPr lang="hr-HR" sz="2000" kern="1200" dirty="0"/>
            <a:t>algoritmi</a:t>
          </a:r>
          <a:endParaRPr lang="en-US" sz="2000" kern="1200" dirty="0"/>
        </a:p>
      </dsp:txBody>
      <dsp:txXfrm>
        <a:off x="4594229" y="839845"/>
        <a:ext cx="2335426" cy="839845"/>
      </dsp:txXfrm>
    </dsp:sp>
    <dsp:sp modelId="{4AA36B63-B8C5-4BAE-9F1B-3158EB02C94C}">
      <dsp:nvSpPr>
        <dsp:cNvPr id="0" name=""/>
        <dsp:cNvSpPr/>
      </dsp:nvSpPr>
      <dsp:spPr>
        <a:xfrm>
          <a:off x="4160640" y="1259768"/>
          <a:ext cx="4389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E65B350-25B6-430C-854C-59D294AE8BF7}">
      <dsp:nvSpPr>
        <dsp:cNvPr id="0" name=""/>
        <dsp:cNvSpPr/>
      </dsp:nvSpPr>
      <dsp:spPr>
        <a:xfrm rot="5400000">
          <a:off x="2383796" y="1522549"/>
          <a:ext cx="2037869" cy="1512892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B8B768-E135-4BE2-ADE0-3BADA0225F06}">
      <dsp:nvSpPr>
        <dsp:cNvPr id="0" name=""/>
        <dsp:cNvSpPr/>
      </dsp:nvSpPr>
      <dsp:spPr>
        <a:xfrm>
          <a:off x="4592868" y="1679691"/>
          <a:ext cx="1818192" cy="839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Metaheuristike</a:t>
          </a:r>
          <a:endParaRPr lang="en-US" sz="2000" kern="1200" dirty="0"/>
        </a:p>
      </dsp:txBody>
      <dsp:txXfrm>
        <a:off x="4592868" y="1679691"/>
        <a:ext cx="1818192" cy="839845"/>
      </dsp:txXfrm>
    </dsp:sp>
    <dsp:sp modelId="{8E3FED5F-BDC3-42DC-B43C-F42607944454}">
      <dsp:nvSpPr>
        <dsp:cNvPr id="0" name=""/>
        <dsp:cNvSpPr/>
      </dsp:nvSpPr>
      <dsp:spPr>
        <a:xfrm>
          <a:off x="4160640" y="2099614"/>
          <a:ext cx="4389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77CBFA3-3867-4F60-A627-A6021FFE2867}">
      <dsp:nvSpPr>
        <dsp:cNvPr id="0" name=""/>
        <dsp:cNvSpPr/>
      </dsp:nvSpPr>
      <dsp:spPr>
        <a:xfrm rot="5400000">
          <a:off x="2799622" y="2292457"/>
          <a:ext cx="1554446" cy="116759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308B549-3B9D-4B24-BB31-C45DB0C3E074}">
      <dsp:nvSpPr>
        <dsp:cNvPr id="0" name=""/>
        <dsp:cNvSpPr/>
      </dsp:nvSpPr>
      <dsp:spPr>
        <a:xfrm>
          <a:off x="4599127" y="2515304"/>
          <a:ext cx="2290303" cy="839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Heuristi</a:t>
          </a:r>
          <a:r>
            <a:rPr lang="hr-HR" sz="2000" kern="1200" dirty="0" err="1"/>
            <a:t>čki</a:t>
          </a:r>
          <a:r>
            <a:rPr lang="hr-HR" sz="2000" kern="1200" dirty="0"/>
            <a:t> algoritmi</a:t>
          </a:r>
          <a:endParaRPr lang="en-GB" sz="2000" kern="1200" dirty="0"/>
        </a:p>
      </dsp:txBody>
      <dsp:txXfrm>
        <a:off x="4599127" y="2515304"/>
        <a:ext cx="2290303" cy="839845"/>
      </dsp:txXfrm>
    </dsp:sp>
    <dsp:sp modelId="{6A50B71F-CAF0-4F6B-81C5-955773DA1261}">
      <dsp:nvSpPr>
        <dsp:cNvPr id="0" name=""/>
        <dsp:cNvSpPr/>
      </dsp:nvSpPr>
      <dsp:spPr>
        <a:xfrm>
          <a:off x="4160640" y="2939460"/>
          <a:ext cx="4389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50B17D-9E47-4FEA-A416-957B48A22595}">
      <dsp:nvSpPr>
        <dsp:cNvPr id="0" name=""/>
        <dsp:cNvSpPr/>
      </dsp:nvSpPr>
      <dsp:spPr>
        <a:xfrm rot="5400000">
          <a:off x="3216443" y="3065407"/>
          <a:ext cx="1068447" cy="81585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65782-ABE1-4FC9-BE1F-A2DA30CC19A3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ACCA0-81A7-4BE5-B2F7-21F0C9A1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34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43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58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rgbClr val="8E1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C002FE-ED52-4426-B0E9-14B8B8EB9C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29655" cy="6858000"/>
          </a:xfrm>
          <a:prstGeom prst="rect">
            <a:avLst/>
          </a:prstGeom>
        </p:spPr>
      </p:pic>
      <p:pic>
        <p:nvPicPr>
          <p:cNvPr id="1028" name="Picture 4" descr="Image result for fer logo">
            <a:extLst>
              <a:ext uri="{FF2B5EF4-FFF2-40B4-BE49-F238E27FC236}">
                <a16:creationId xmlns:a16="http://schemas.microsoft.com/office/drawing/2014/main" id="{83DB072E-FBE1-4707-ADED-733E109C92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7" y="6258188"/>
            <a:ext cx="965004" cy="41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6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31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7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7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17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3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63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18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1688" y="365126"/>
            <a:ext cx="67536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1688" y="1825625"/>
            <a:ext cx="67536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1688" y="6356351"/>
            <a:ext cx="1681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5350" y="6356351"/>
            <a:ext cx="3171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058" y="6356351"/>
            <a:ext cx="1397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4345-B562-463E-AB71-9024DA829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2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Mesaric/Seminar-FER-201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A2D6-A95A-4B9B-A225-56FA0D874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2067"/>
            <a:ext cx="5503333" cy="191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4000" b="1" dirty="0" err="1">
                <a:solidFill>
                  <a:schemeClr val="bg1"/>
                </a:solidFill>
                <a:latin typeface="+mn-lt"/>
              </a:rPr>
              <a:t>Genetski</a:t>
            </a:r>
            <a:r>
              <a:rPr lang="en-GB" sz="4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+mn-lt"/>
              </a:rPr>
              <a:t>algoritam</a:t>
            </a:r>
            <a:r>
              <a:rPr lang="en-GB" sz="4000" b="1" dirty="0">
                <a:solidFill>
                  <a:schemeClr val="bg1"/>
                </a:solidFill>
                <a:latin typeface="+mn-lt"/>
              </a:rPr>
              <a:t> </a:t>
            </a:r>
            <a:br>
              <a:rPr lang="en-GB" sz="4000" b="1" dirty="0">
                <a:solidFill>
                  <a:schemeClr val="bg1"/>
                </a:solidFill>
                <a:latin typeface="+mn-lt"/>
              </a:rPr>
            </a:br>
            <a:r>
              <a:rPr lang="en-GB" sz="4000" b="1" dirty="0" err="1">
                <a:solidFill>
                  <a:schemeClr val="bg1"/>
                </a:solidFill>
                <a:latin typeface="+mn-lt"/>
              </a:rPr>
              <a:t>primijenjen</a:t>
            </a:r>
            <a:r>
              <a:rPr lang="en-GB" sz="4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+mn-lt"/>
              </a:rPr>
              <a:t>na</a:t>
            </a:r>
            <a:br>
              <a:rPr lang="en-GB" sz="4000" b="1" dirty="0">
                <a:solidFill>
                  <a:schemeClr val="bg1"/>
                </a:solidFill>
                <a:latin typeface="+mn-lt"/>
              </a:rPr>
            </a:br>
            <a:r>
              <a:rPr lang="en-GB" sz="4000" b="1" dirty="0" err="1">
                <a:solidFill>
                  <a:schemeClr val="bg1"/>
                </a:solidFill>
                <a:latin typeface="+mn-lt"/>
              </a:rPr>
              <a:t>funkcijsku</a:t>
            </a:r>
            <a:r>
              <a:rPr lang="en-GB" sz="4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+mn-lt"/>
              </a:rPr>
              <a:t>aproksimaciju</a:t>
            </a:r>
            <a:endParaRPr lang="en-US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64861-9EA9-4785-BEB8-FDDDEA671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231" y="3052233"/>
            <a:ext cx="3822698" cy="1143000"/>
          </a:xfrm>
          <a:effectLst/>
        </p:spPr>
        <p:txBody>
          <a:bodyPr>
            <a:normAutofit fontScale="92500"/>
          </a:bodyPr>
          <a:lstStyle/>
          <a:p>
            <a:r>
              <a:rPr lang="en-GB" sz="2200" b="1" dirty="0">
                <a:solidFill>
                  <a:srgbClr val="5A5656"/>
                </a:solidFill>
              </a:rPr>
              <a:t>Luka </a:t>
            </a:r>
            <a:r>
              <a:rPr lang="en-GB" sz="2200" b="1" dirty="0" err="1">
                <a:solidFill>
                  <a:srgbClr val="5A5656"/>
                </a:solidFill>
              </a:rPr>
              <a:t>Mesari</a:t>
            </a:r>
            <a:r>
              <a:rPr lang="hr-HR" sz="2200" b="1" dirty="0">
                <a:solidFill>
                  <a:srgbClr val="5A5656"/>
                </a:solidFill>
              </a:rPr>
              <a:t>ć</a:t>
            </a:r>
            <a:br>
              <a:rPr lang="en-GB" sz="2200" b="1" dirty="0">
                <a:solidFill>
                  <a:srgbClr val="5A5656"/>
                </a:solidFill>
              </a:rPr>
            </a:br>
            <a:r>
              <a:rPr lang="hr-HR" sz="2200" b="1" dirty="0">
                <a:solidFill>
                  <a:srgbClr val="5A5656"/>
                </a:solidFill>
              </a:rPr>
              <a:t>Voditelj: doc. dr. sc. Marko Čupić</a:t>
            </a:r>
            <a:endParaRPr lang="en-GB" sz="2200" b="1" dirty="0">
              <a:solidFill>
                <a:srgbClr val="5A5656"/>
              </a:solidFill>
            </a:endParaRPr>
          </a:p>
          <a:p>
            <a:r>
              <a:rPr lang="en-GB" sz="2200" b="1" dirty="0">
                <a:solidFill>
                  <a:srgbClr val="5A5656"/>
                </a:solidFill>
              </a:rPr>
              <a:t>Zagreb, 3. </a:t>
            </a:r>
            <a:r>
              <a:rPr lang="en-GB" sz="2200" b="1" dirty="0" err="1">
                <a:solidFill>
                  <a:srgbClr val="5A5656"/>
                </a:solidFill>
              </a:rPr>
              <a:t>lipnja</a:t>
            </a:r>
            <a:r>
              <a:rPr lang="en-GB" sz="2200" b="1" dirty="0">
                <a:solidFill>
                  <a:srgbClr val="5A5656"/>
                </a:solidFill>
              </a:rPr>
              <a:t> 2019.</a:t>
            </a:r>
            <a:endParaRPr lang="en-US" sz="2200" b="1" dirty="0">
              <a:solidFill>
                <a:srgbClr val="5A565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026DC7-96EE-40CB-9DE8-6FD126A73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993" y="5659966"/>
            <a:ext cx="1964794" cy="1017724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22BECE0-8893-4B51-A4D3-8F60E0B842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221" y="5659966"/>
            <a:ext cx="1017724" cy="101772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350C586-B957-4338-83F5-644B31048F0C}"/>
              </a:ext>
            </a:extLst>
          </p:cNvPr>
          <p:cNvSpPr txBox="1">
            <a:spLocks/>
          </p:cNvSpPr>
          <p:nvPr/>
        </p:nvSpPr>
        <p:spPr>
          <a:xfrm>
            <a:off x="3352006" y="240243"/>
            <a:ext cx="2439988" cy="50059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 err="1">
                <a:solidFill>
                  <a:srgbClr val="5A5656"/>
                </a:solidFill>
              </a:rPr>
              <a:t>Seminarski</a:t>
            </a:r>
            <a:r>
              <a:rPr lang="en-GB" sz="2800" b="1" dirty="0">
                <a:solidFill>
                  <a:srgbClr val="5A5656"/>
                </a:solidFill>
              </a:rPr>
              <a:t> rad</a:t>
            </a:r>
            <a:endParaRPr lang="en-US" sz="2800" b="1" dirty="0">
              <a:solidFill>
                <a:srgbClr val="5A56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67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85CF-5CAF-4F7B-93F4-4383B732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Teorijski pristup primjeni algoritma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C08B-D474-4804-95F0-73AD0423E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88" y="1825625"/>
            <a:ext cx="6753662" cy="1772818"/>
          </a:xfrm>
        </p:spPr>
        <p:txBody>
          <a:bodyPr/>
          <a:lstStyle/>
          <a:p>
            <a:r>
              <a:rPr lang="en-GB" dirty="0" err="1"/>
              <a:t>Evolucijski</a:t>
            </a:r>
            <a:r>
              <a:rPr lang="en-GB" dirty="0"/>
              <a:t> </a:t>
            </a:r>
            <a:r>
              <a:rPr lang="en-GB" dirty="0" err="1"/>
              <a:t>operatori</a:t>
            </a:r>
            <a:endParaRPr lang="en-US" dirty="0"/>
          </a:p>
          <a:p>
            <a:pPr lvl="1"/>
            <a:r>
              <a:rPr lang="en-US" dirty="0" err="1"/>
              <a:t>selekcija</a:t>
            </a:r>
            <a:r>
              <a:rPr lang="en-US" dirty="0"/>
              <a:t>: 3</a:t>
            </a:r>
            <a:r>
              <a:rPr lang="hr-HR" dirty="0"/>
              <a:t>-turnirska selekcija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71E1A-3BC3-4F99-8170-459AA851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5A4C5-58A5-4DBD-9B9F-A40FF016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F4C6FA-731F-49E8-A61D-0DFE48A57265}"/>
              </a:ext>
            </a:extLst>
          </p:cNvPr>
          <p:cNvSpPr/>
          <p:nvPr/>
        </p:nvSpPr>
        <p:spPr>
          <a:xfrm>
            <a:off x="1679219" y="4003144"/>
            <a:ext cx="1681993" cy="561567"/>
          </a:xfrm>
          <a:prstGeom prst="roundRect">
            <a:avLst>
              <a:gd name="adj" fmla="val 23398"/>
            </a:avLst>
          </a:prstGeom>
          <a:gradFill flip="none" rotWithShape="1">
            <a:gsLst>
              <a:gs pos="0">
                <a:srgbClr val="D74663">
                  <a:shade val="30000"/>
                  <a:satMod val="115000"/>
                </a:srgbClr>
              </a:gs>
              <a:gs pos="50000">
                <a:srgbClr val="D74663">
                  <a:shade val="67500"/>
                  <a:satMod val="115000"/>
                </a:srgbClr>
              </a:gs>
              <a:gs pos="100000">
                <a:srgbClr val="D74663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Jedinka</a:t>
            </a:r>
            <a:r>
              <a:rPr lang="en-GB" sz="2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#1</a:t>
            </a:r>
            <a:endParaRPr lang="hr-HR" sz="2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7DBDCB-FA87-45A1-BC99-4C21A9AE2F4C}"/>
              </a:ext>
            </a:extLst>
          </p:cNvPr>
          <p:cNvSpPr/>
          <p:nvPr/>
        </p:nvSpPr>
        <p:spPr>
          <a:xfrm>
            <a:off x="4016992" y="4003138"/>
            <a:ext cx="1681993" cy="561567"/>
          </a:xfrm>
          <a:prstGeom prst="roundRect">
            <a:avLst>
              <a:gd name="adj" fmla="val 23398"/>
            </a:avLst>
          </a:prstGeom>
          <a:gradFill flip="none" rotWithShape="1">
            <a:gsLst>
              <a:gs pos="0">
                <a:srgbClr val="D74663">
                  <a:shade val="30000"/>
                  <a:satMod val="115000"/>
                </a:srgbClr>
              </a:gs>
              <a:gs pos="50000">
                <a:srgbClr val="D74663">
                  <a:shade val="67500"/>
                  <a:satMod val="115000"/>
                </a:srgbClr>
              </a:gs>
              <a:gs pos="100000">
                <a:srgbClr val="D74663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Jedinka</a:t>
            </a:r>
            <a:r>
              <a:rPr lang="en-GB" sz="2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#2</a:t>
            </a:r>
            <a:endParaRPr lang="hr-HR" sz="2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AFD491-4C1A-4404-BC78-E615E67B3F51}"/>
              </a:ext>
            </a:extLst>
          </p:cNvPr>
          <p:cNvSpPr/>
          <p:nvPr/>
        </p:nvSpPr>
        <p:spPr>
          <a:xfrm>
            <a:off x="4016992" y="5261175"/>
            <a:ext cx="1681993" cy="561567"/>
          </a:xfrm>
          <a:prstGeom prst="roundRect">
            <a:avLst>
              <a:gd name="adj" fmla="val 23398"/>
            </a:avLst>
          </a:prstGeom>
          <a:gradFill flip="none" rotWithShape="1">
            <a:gsLst>
              <a:gs pos="0">
                <a:srgbClr val="D74663">
                  <a:shade val="30000"/>
                  <a:satMod val="115000"/>
                </a:srgbClr>
              </a:gs>
              <a:gs pos="50000">
                <a:srgbClr val="D74663">
                  <a:shade val="67500"/>
                  <a:satMod val="115000"/>
                </a:srgbClr>
              </a:gs>
              <a:gs pos="100000">
                <a:srgbClr val="D74663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Jedinka</a:t>
            </a:r>
            <a:r>
              <a:rPr lang="en-GB" sz="2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#3</a:t>
            </a:r>
            <a:endParaRPr lang="hr-HR" sz="2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B5FA65-D40B-4D2C-8022-7DBF20C982CD}"/>
              </a:ext>
            </a:extLst>
          </p:cNvPr>
          <p:cNvSpPr/>
          <p:nvPr/>
        </p:nvSpPr>
        <p:spPr>
          <a:xfrm>
            <a:off x="6615717" y="3952438"/>
            <a:ext cx="1744058" cy="662963"/>
          </a:xfrm>
          <a:prstGeom prst="ellipse">
            <a:avLst/>
          </a:prstGeom>
          <a:gradFill flip="none" rotWithShape="1">
            <a:gsLst>
              <a:gs pos="0">
                <a:srgbClr val="D74663">
                  <a:shade val="30000"/>
                  <a:satMod val="115000"/>
                </a:srgbClr>
              </a:gs>
              <a:gs pos="50000">
                <a:srgbClr val="D74663">
                  <a:shade val="67500"/>
                  <a:satMod val="115000"/>
                </a:srgbClr>
              </a:gs>
              <a:gs pos="100000">
                <a:srgbClr val="D74663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Dijete</a:t>
            </a:r>
            <a:endParaRPr lang="hr-HR" sz="2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69664589-8E34-48F2-8CA5-2DE61DB71E39}"/>
              </a:ext>
            </a:extLst>
          </p:cNvPr>
          <p:cNvSpPr/>
          <p:nvPr/>
        </p:nvSpPr>
        <p:spPr>
          <a:xfrm>
            <a:off x="3492252" y="4091306"/>
            <a:ext cx="393700" cy="385233"/>
          </a:xfrm>
          <a:prstGeom prst="mathPlus">
            <a:avLst/>
          </a:prstGeom>
          <a:gradFill flip="none" rotWithShape="1">
            <a:gsLst>
              <a:gs pos="0">
                <a:srgbClr val="D74663">
                  <a:shade val="30000"/>
                  <a:satMod val="115000"/>
                </a:srgbClr>
              </a:gs>
              <a:gs pos="50000">
                <a:srgbClr val="D74663">
                  <a:shade val="67500"/>
                  <a:satMod val="115000"/>
                </a:srgbClr>
              </a:gs>
              <a:gs pos="100000">
                <a:srgbClr val="D74663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4D4C728A-1E0C-4E6F-9505-63E02B987003}"/>
              </a:ext>
            </a:extLst>
          </p:cNvPr>
          <p:cNvSpPr/>
          <p:nvPr/>
        </p:nvSpPr>
        <p:spPr>
          <a:xfrm>
            <a:off x="5830025" y="4091304"/>
            <a:ext cx="654652" cy="385233"/>
          </a:xfrm>
          <a:prstGeom prst="mathEqual">
            <a:avLst>
              <a:gd name="adj1" fmla="val 30113"/>
              <a:gd name="adj2" fmla="val 18353"/>
            </a:avLst>
          </a:prstGeom>
          <a:gradFill flip="none" rotWithShape="1">
            <a:gsLst>
              <a:gs pos="0">
                <a:srgbClr val="D74663">
                  <a:shade val="30000"/>
                  <a:satMod val="115000"/>
                </a:srgbClr>
              </a:gs>
              <a:gs pos="50000">
                <a:srgbClr val="D74663">
                  <a:shade val="67500"/>
                  <a:satMod val="115000"/>
                </a:srgbClr>
              </a:gs>
              <a:gs pos="100000">
                <a:srgbClr val="D74663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49FB470B-EA91-4F21-8F4F-E0CC46FBAF7C}"/>
              </a:ext>
            </a:extLst>
          </p:cNvPr>
          <p:cNvSpPr/>
          <p:nvPr/>
        </p:nvSpPr>
        <p:spPr>
          <a:xfrm>
            <a:off x="4112295" y="4790071"/>
            <a:ext cx="1491386" cy="1525532"/>
          </a:xfrm>
          <a:prstGeom prst="noSmoking">
            <a:avLst/>
          </a:prstGeom>
          <a:solidFill>
            <a:srgbClr val="DE3A5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2DDF1C-1C43-4B66-AFC9-8EA7E272AFEA}"/>
              </a:ext>
            </a:extLst>
          </p:cNvPr>
          <p:cNvGrpSpPr/>
          <p:nvPr/>
        </p:nvGrpSpPr>
        <p:grpSpPr>
          <a:xfrm>
            <a:off x="5791360" y="4473440"/>
            <a:ext cx="1416760" cy="819494"/>
            <a:chOff x="5791360" y="4473440"/>
            <a:chExt cx="1416760" cy="819494"/>
          </a:xfrm>
        </p:grpSpPr>
        <p:sp>
          <p:nvSpPr>
            <p:cNvPr id="6" name="Arrow: Left-Right 5">
              <a:extLst>
                <a:ext uri="{FF2B5EF4-FFF2-40B4-BE49-F238E27FC236}">
                  <a16:creationId xmlns:a16="http://schemas.microsoft.com/office/drawing/2014/main" id="{F3AC7E74-4218-45C9-A948-FA6FF44CE9D0}"/>
                </a:ext>
              </a:extLst>
            </p:cNvPr>
            <p:cNvSpPr/>
            <p:nvPr/>
          </p:nvSpPr>
          <p:spPr>
            <a:xfrm rot="19823386">
              <a:off x="5791360" y="4978609"/>
              <a:ext cx="1416760" cy="314325"/>
            </a:xfrm>
            <a:prstGeom prst="leftRightArrow">
              <a:avLst/>
            </a:prstGeom>
            <a:gradFill flip="none" rotWithShape="1">
              <a:gsLst>
                <a:gs pos="0">
                  <a:srgbClr val="D74663">
                    <a:shade val="30000"/>
                    <a:satMod val="115000"/>
                  </a:srgbClr>
                </a:gs>
                <a:gs pos="50000">
                  <a:srgbClr val="D74663">
                    <a:shade val="67500"/>
                    <a:satMod val="115000"/>
                  </a:srgbClr>
                </a:gs>
                <a:gs pos="100000">
                  <a:srgbClr val="D7466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D2CCDE-5748-413B-A276-A5E609F2E32A}"/>
                </a:ext>
              </a:extLst>
            </p:cNvPr>
            <p:cNvSpPr txBox="1"/>
            <p:nvPr/>
          </p:nvSpPr>
          <p:spPr>
            <a:xfrm>
              <a:off x="6095161" y="4473440"/>
              <a:ext cx="556795" cy="76944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GB" sz="4400" b="1" dirty="0">
                  <a:ln w="22225">
                    <a:solidFill>
                      <a:srgbClr val="C00000"/>
                    </a:solidFill>
                    <a:prstDash val="solid"/>
                  </a:ln>
                  <a:solidFill>
                    <a:srgbClr val="C00000"/>
                  </a:solidFill>
                  <a:latin typeface="Consolas" panose="020B0609020204030204" pitchFamily="49" charset="0"/>
                </a:rPr>
                <a:t>?</a:t>
              </a:r>
              <a:endParaRPr lang="en-US" sz="4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02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85CF-5CAF-4F7B-93F4-4383B732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Teorijski pristup primjeni algoritma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C08B-D474-4804-95F0-73AD0423E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88" y="1825625"/>
            <a:ext cx="6753662" cy="1772818"/>
          </a:xfrm>
        </p:spPr>
        <p:txBody>
          <a:bodyPr/>
          <a:lstStyle/>
          <a:p>
            <a:r>
              <a:rPr lang="en-GB" dirty="0" err="1"/>
              <a:t>Evolucijski</a:t>
            </a:r>
            <a:r>
              <a:rPr lang="en-GB" dirty="0"/>
              <a:t> </a:t>
            </a:r>
            <a:r>
              <a:rPr lang="en-GB" dirty="0" err="1"/>
              <a:t>operatori</a:t>
            </a:r>
            <a:endParaRPr lang="en-US" dirty="0"/>
          </a:p>
          <a:p>
            <a:pPr lvl="1"/>
            <a:r>
              <a:rPr lang="en-US" dirty="0" err="1"/>
              <a:t>selekcija</a:t>
            </a:r>
            <a:r>
              <a:rPr lang="en-US" dirty="0"/>
              <a:t>: 3</a:t>
            </a:r>
            <a:r>
              <a:rPr lang="hr-HR" dirty="0"/>
              <a:t>-turnirska selekcija</a:t>
            </a:r>
            <a:endParaRPr lang="en-GB" dirty="0"/>
          </a:p>
          <a:p>
            <a:pPr lvl="1"/>
            <a:r>
              <a:rPr lang="hr-HR" dirty="0"/>
              <a:t>križanje: aritmetičko </a:t>
            </a:r>
            <a:r>
              <a:rPr lang="hr-HR" dirty="0" err="1"/>
              <a:t>križanj</a:t>
            </a:r>
            <a:r>
              <a:rPr lang="en-GB" dirty="0"/>
              <a:t>e</a:t>
            </a:r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71E1A-3BC3-4F99-8170-459AA851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5A4C5-58A5-4DBD-9B9F-A40FF016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11</a:t>
            </a:fld>
            <a:endParaRPr lang="en-US"/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70287C0-CAD1-4C5A-9D3B-7771F0DE6B26}"/>
              </a:ext>
            </a:extLst>
          </p:cNvPr>
          <p:cNvSpPr/>
          <p:nvPr/>
        </p:nvSpPr>
        <p:spPr>
          <a:xfrm>
            <a:off x="1956421" y="3567697"/>
            <a:ext cx="2666379" cy="939800"/>
          </a:xfrm>
          <a:prstGeom prst="bracketPair">
            <a:avLst>
              <a:gd name="adj" fmla="val 20271"/>
            </a:avLst>
          </a:prstGeom>
          <a:ln w="76200">
            <a:solidFill>
              <a:srgbClr val="D7466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onsolas" panose="020B0609020204030204" pitchFamily="49" charset="0"/>
              </a:rPr>
              <a:t>3.8, -2.5, 0.1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D5BFCE95-A20D-44A5-8EDC-8A537381FA3D}"/>
              </a:ext>
            </a:extLst>
          </p:cNvPr>
          <p:cNvSpPr/>
          <p:nvPr/>
        </p:nvSpPr>
        <p:spPr>
          <a:xfrm>
            <a:off x="5618255" y="3567697"/>
            <a:ext cx="2848412" cy="939800"/>
          </a:xfrm>
          <a:prstGeom prst="bracketPair">
            <a:avLst>
              <a:gd name="adj" fmla="val 20271"/>
            </a:avLst>
          </a:prstGeom>
          <a:ln w="76200">
            <a:solidFill>
              <a:srgbClr val="D7466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onsolas" panose="020B0609020204030204" pitchFamily="49" charset="0"/>
              </a:rPr>
              <a:t>4.2, -2.3, -0.3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C9D0FBA7-B78B-4068-8E07-AADE5077C523}"/>
              </a:ext>
            </a:extLst>
          </p:cNvPr>
          <p:cNvSpPr/>
          <p:nvPr/>
        </p:nvSpPr>
        <p:spPr>
          <a:xfrm>
            <a:off x="3714312" y="5246269"/>
            <a:ext cx="2848412" cy="939800"/>
          </a:xfrm>
          <a:prstGeom prst="bracketPair">
            <a:avLst>
              <a:gd name="adj" fmla="val 20271"/>
            </a:avLst>
          </a:prstGeom>
          <a:ln w="76200">
            <a:solidFill>
              <a:srgbClr val="D7466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919250C-0E95-4B87-94B7-96E7F6313713}"/>
              </a:ext>
            </a:extLst>
          </p:cNvPr>
          <p:cNvGrpSpPr/>
          <p:nvPr/>
        </p:nvGrpSpPr>
        <p:grpSpPr>
          <a:xfrm>
            <a:off x="2370666" y="4246117"/>
            <a:ext cx="3653371" cy="1274150"/>
            <a:chOff x="2370666" y="4246117"/>
            <a:chExt cx="3653371" cy="127415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58A7333-3A91-4848-83B0-CC0BB2791827}"/>
                </a:ext>
              </a:extLst>
            </p:cNvPr>
            <p:cNvCxnSpPr>
              <a:cxnSpLocks/>
            </p:cNvCxnSpPr>
            <p:nvPr/>
          </p:nvCxnSpPr>
          <p:spPr>
            <a:xfrm>
              <a:off x="2370666" y="4248314"/>
              <a:ext cx="1676401" cy="1271953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5AF48A4-6AEA-43BC-B47D-CE278F0063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4595" y="4246117"/>
              <a:ext cx="1809442" cy="127415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A4DB820-B189-431F-9A3F-CEE42CF8D129}"/>
              </a:ext>
            </a:extLst>
          </p:cNvPr>
          <p:cNvSpPr txBox="1"/>
          <p:nvPr/>
        </p:nvSpPr>
        <p:spPr>
          <a:xfrm>
            <a:off x="3778736" y="5478165"/>
            <a:ext cx="880533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4.0,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F41600-D59A-4207-9EF8-6CFED8A4E929}"/>
              </a:ext>
            </a:extLst>
          </p:cNvPr>
          <p:cNvSpPr txBox="1"/>
          <p:nvPr/>
        </p:nvSpPr>
        <p:spPr>
          <a:xfrm>
            <a:off x="4633566" y="5474869"/>
            <a:ext cx="1068296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-2.4,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D00F55-24EA-437E-9B08-67864CA129FF}"/>
              </a:ext>
            </a:extLst>
          </p:cNvPr>
          <p:cNvSpPr txBox="1"/>
          <p:nvPr/>
        </p:nvSpPr>
        <p:spPr>
          <a:xfrm>
            <a:off x="5651500" y="5495804"/>
            <a:ext cx="880533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-0.1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9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L 0.11111 2.96296E-6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11 -4.07407E-6 L 0.22222 0.00046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38" grpId="0"/>
      <p:bldP spid="38" grpId="1"/>
      <p:bldP spid="41" grpId="0"/>
      <p:bldP spid="41" grpId="1"/>
      <p:bldP spid="43" grpId="0"/>
      <p:bldP spid="4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85CF-5CAF-4F7B-93F4-4383B732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Teorijski pristup primjeni algoritma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C08B-D474-4804-95F0-73AD0423E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88" y="1825625"/>
            <a:ext cx="6753662" cy="1772818"/>
          </a:xfrm>
        </p:spPr>
        <p:txBody>
          <a:bodyPr/>
          <a:lstStyle/>
          <a:p>
            <a:r>
              <a:rPr lang="en-GB" dirty="0" err="1"/>
              <a:t>Evolucijski</a:t>
            </a:r>
            <a:r>
              <a:rPr lang="en-GB" dirty="0"/>
              <a:t> </a:t>
            </a:r>
            <a:r>
              <a:rPr lang="en-GB" dirty="0" err="1"/>
              <a:t>operatori</a:t>
            </a:r>
            <a:endParaRPr lang="en-US" dirty="0"/>
          </a:p>
          <a:p>
            <a:pPr lvl="1"/>
            <a:r>
              <a:rPr lang="en-US" dirty="0" err="1"/>
              <a:t>selekcija</a:t>
            </a:r>
            <a:r>
              <a:rPr lang="en-US" dirty="0"/>
              <a:t>: 3</a:t>
            </a:r>
            <a:r>
              <a:rPr lang="hr-HR" dirty="0"/>
              <a:t>-turnirska selekcija</a:t>
            </a:r>
            <a:endParaRPr lang="en-GB" dirty="0"/>
          </a:p>
          <a:p>
            <a:pPr lvl="1"/>
            <a:r>
              <a:rPr lang="hr-HR" dirty="0"/>
              <a:t>križanje: aritmetičko križanje</a:t>
            </a:r>
          </a:p>
          <a:p>
            <a:pPr lvl="1"/>
            <a:r>
              <a:rPr lang="hr-HR" dirty="0"/>
              <a:t>mutacija: </a:t>
            </a:r>
            <a:r>
              <a:rPr lang="hr-HR" dirty="0" err="1"/>
              <a:t>Gaussova</a:t>
            </a:r>
            <a:r>
              <a:rPr lang="hr-HR" dirty="0"/>
              <a:t> mutacija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71E1A-3BC3-4F99-8170-459AA851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5A4C5-58A5-4DBD-9B9F-A40FF016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12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8F86D2-A6E9-42DC-B0A6-B07AE7056D63}"/>
              </a:ext>
            </a:extLst>
          </p:cNvPr>
          <p:cNvSpPr/>
          <p:nvPr/>
        </p:nvSpPr>
        <p:spPr>
          <a:xfrm>
            <a:off x="1761689" y="4029393"/>
            <a:ext cx="3648512" cy="1711007"/>
          </a:xfrm>
          <a:custGeom>
            <a:avLst/>
            <a:gdLst>
              <a:gd name="connsiteX0" fmla="*/ 0 w 4826000"/>
              <a:gd name="connsiteY0" fmla="*/ 2904066 h 2904066"/>
              <a:gd name="connsiteX1" fmla="*/ 1054100 w 4826000"/>
              <a:gd name="connsiteY1" fmla="*/ 2167466 h 2904066"/>
              <a:gd name="connsiteX2" fmla="*/ 2396067 w 4826000"/>
              <a:gd name="connsiteY2" fmla="*/ 0 h 2904066"/>
              <a:gd name="connsiteX3" fmla="*/ 3699934 w 4826000"/>
              <a:gd name="connsiteY3" fmla="*/ 2167466 h 2904066"/>
              <a:gd name="connsiteX4" fmla="*/ 4826000 w 4826000"/>
              <a:gd name="connsiteY4" fmla="*/ 2887133 h 2904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6000" h="2904066">
                <a:moveTo>
                  <a:pt x="0" y="2904066"/>
                </a:moveTo>
                <a:cubicBezTo>
                  <a:pt x="327378" y="2777771"/>
                  <a:pt x="654756" y="2651477"/>
                  <a:pt x="1054100" y="2167466"/>
                </a:cubicBezTo>
                <a:cubicBezTo>
                  <a:pt x="1453444" y="1683455"/>
                  <a:pt x="1955095" y="0"/>
                  <a:pt x="2396067" y="0"/>
                </a:cubicBezTo>
                <a:cubicBezTo>
                  <a:pt x="2837039" y="0"/>
                  <a:pt x="3294945" y="1686277"/>
                  <a:pt x="3699934" y="2167466"/>
                </a:cubicBezTo>
                <a:cubicBezTo>
                  <a:pt x="4104923" y="2648655"/>
                  <a:pt x="4465461" y="2767894"/>
                  <a:pt x="4826000" y="2887133"/>
                </a:cubicBezTo>
              </a:path>
            </a:pathLst>
          </a:custGeom>
          <a:solidFill>
            <a:srgbClr val="F7DEE2"/>
          </a:solidFill>
          <a:ln w="38100">
            <a:solidFill>
              <a:srgbClr val="DF3A5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1B53447F-60CA-4AD3-90BD-8F8A0DBC1402}"/>
              </a:ext>
            </a:extLst>
          </p:cNvPr>
          <p:cNvSpPr/>
          <p:nvPr/>
        </p:nvSpPr>
        <p:spPr>
          <a:xfrm>
            <a:off x="5991835" y="3757454"/>
            <a:ext cx="2252445" cy="939800"/>
          </a:xfrm>
          <a:prstGeom prst="bracketPair">
            <a:avLst>
              <a:gd name="adj" fmla="val 20271"/>
            </a:avLst>
          </a:prstGeom>
          <a:ln w="76200">
            <a:solidFill>
              <a:srgbClr val="D7466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onsolas" panose="020B0609020204030204" pitchFamily="49" charset="0"/>
              </a:rPr>
              <a:t>3.8, </a:t>
            </a:r>
            <a:r>
              <a:rPr lang="en-GB" sz="2000" b="1" dirty="0">
                <a:latin typeface="Consolas" panose="020B0609020204030204" pitchFamily="49" charset="0"/>
              </a:rPr>
              <a:t>-2.5</a:t>
            </a:r>
            <a:r>
              <a:rPr lang="en-GB" sz="2000" dirty="0">
                <a:latin typeface="Consolas" panose="020B0609020204030204" pitchFamily="49" charset="0"/>
              </a:rPr>
              <a:t>, 0.1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CB5D3-0FAE-48A5-BDE9-60840D7DF07D}"/>
              </a:ext>
            </a:extLst>
          </p:cNvPr>
          <p:cNvCxnSpPr/>
          <p:nvPr/>
        </p:nvCxnSpPr>
        <p:spPr>
          <a:xfrm flipV="1">
            <a:off x="3928533" y="4343400"/>
            <a:ext cx="0" cy="139700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45CA4891-7EDC-488A-87D9-0B74C1607C52}"/>
              </a:ext>
            </a:extLst>
          </p:cNvPr>
          <p:cNvSpPr/>
          <p:nvPr/>
        </p:nvSpPr>
        <p:spPr>
          <a:xfrm rot="10591592">
            <a:off x="3903191" y="3550898"/>
            <a:ext cx="3261988" cy="622970"/>
          </a:xfrm>
          <a:prstGeom prst="curvedUpArrow">
            <a:avLst>
              <a:gd name="adj1" fmla="val 890"/>
              <a:gd name="adj2" fmla="val 12615"/>
              <a:gd name="adj3" fmla="val 18847"/>
            </a:avLst>
          </a:prstGeom>
          <a:solidFill>
            <a:srgbClr val="DF3A5B"/>
          </a:solidFill>
          <a:ln>
            <a:solidFill>
              <a:srgbClr val="DF3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B9FDFD-23AC-4225-BFBD-1391439A70BD}"/>
              </a:ext>
            </a:extLst>
          </p:cNvPr>
          <p:cNvGrpSpPr/>
          <p:nvPr/>
        </p:nvGrpSpPr>
        <p:grpSpPr>
          <a:xfrm>
            <a:off x="4034367" y="4176856"/>
            <a:ext cx="3043766" cy="1309544"/>
            <a:chOff x="4034367" y="4176856"/>
            <a:chExt cx="3043766" cy="130954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9ED6E91-3D21-4265-B97A-E3885C0678C7}"/>
                </a:ext>
              </a:extLst>
            </p:cNvPr>
            <p:cNvCxnSpPr>
              <a:cxnSpLocks/>
            </p:cNvCxnSpPr>
            <p:nvPr/>
          </p:nvCxnSpPr>
          <p:spPr>
            <a:xfrm>
              <a:off x="4034367" y="4343400"/>
              <a:ext cx="3043766" cy="1143000"/>
            </a:xfrm>
            <a:prstGeom prst="straightConnector1">
              <a:avLst/>
            </a:prstGeom>
            <a:ln w="12700">
              <a:solidFill>
                <a:srgbClr val="D746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C99CC4-3ECB-4A66-B9F9-CFF17FF99DC2}"/>
                </a:ext>
              </a:extLst>
            </p:cNvPr>
            <p:cNvSpPr txBox="1"/>
            <p:nvPr/>
          </p:nvSpPr>
          <p:spPr>
            <a:xfrm rot="1230268">
              <a:off x="4230243" y="4176856"/>
              <a:ext cx="759177" cy="4001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Consolas" panose="020B0609020204030204" pitchFamily="49" charset="0"/>
                </a:rPr>
                <a:t>+0.2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9" name="Double Bracket 28">
            <a:extLst>
              <a:ext uri="{FF2B5EF4-FFF2-40B4-BE49-F238E27FC236}">
                <a16:creationId xmlns:a16="http://schemas.microsoft.com/office/drawing/2014/main" id="{D54EDAAF-0A2F-4D8D-8E61-92DC66BCD7CE}"/>
              </a:ext>
            </a:extLst>
          </p:cNvPr>
          <p:cNvSpPr/>
          <p:nvPr/>
        </p:nvSpPr>
        <p:spPr>
          <a:xfrm>
            <a:off x="5991834" y="5219697"/>
            <a:ext cx="2252445" cy="939800"/>
          </a:xfrm>
          <a:prstGeom prst="bracketPair">
            <a:avLst>
              <a:gd name="adj" fmla="val 20271"/>
            </a:avLst>
          </a:prstGeom>
          <a:ln w="76200">
            <a:solidFill>
              <a:srgbClr val="D7466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398A36-DF1E-47DF-98AD-C6F18C441F2D}"/>
              </a:ext>
            </a:extLst>
          </p:cNvPr>
          <p:cNvSpPr txBox="1"/>
          <p:nvPr/>
        </p:nvSpPr>
        <p:spPr>
          <a:xfrm>
            <a:off x="6053139" y="5476991"/>
            <a:ext cx="742950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3.8,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D674CF-B505-4675-A2A8-F511CA013981}"/>
              </a:ext>
            </a:extLst>
          </p:cNvPr>
          <p:cNvSpPr txBox="1"/>
          <p:nvPr/>
        </p:nvSpPr>
        <p:spPr>
          <a:xfrm>
            <a:off x="6734174" y="5473695"/>
            <a:ext cx="893763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</a:rPr>
              <a:t>-2.5,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AE8E40-3B34-45EF-87F9-51FD44B97798}"/>
              </a:ext>
            </a:extLst>
          </p:cNvPr>
          <p:cNvSpPr txBox="1"/>
          <p:nvPr/>
        </p:nvSpPr>
        <p:spPr>
          <a:xfrm>
            <a:off x="7589838" y="5483225"/>
            <a:ext cx="603114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0.1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6A3237-B399-497E-9CF5-C6BDFBC842EA}"/>
              </a:ext>
            </a:extLst>
          </p:cNvPr>
          <p:cNvSpPr txBox="1"/>
          <p:nvPr/>
        </p:nvSpPr>
        <p:spPr>
          <a:xfrm>
            <a:off x="6734174" y="5464165"/>
            <a:ext cx="893763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</a:rPr>
              <a:t>-2.3,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3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6" presetClass="entr" presetSubtype="4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9" grpId="0" animBg="1"/>
      <p:bldP spid="29" grpId="0" animBg="1"/>
      <p:bldP spid="30" grpId="0"/>
      <p:bldP spid="31" grpId="0"/>
      <p:bldP spid="31" grpId="1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7B2D-38B4-4CE6-8CE6-0FA22917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Programska implementacija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18E5-9141-464A-9E01-D95DE2FA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C3645-6E18-4D06-A403-4AD33865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B1F503-9C45-4633-9174-75886965DBC4}"/>
              </a:ext>
            </a:extLst>
          </p:cNvPr>
          <p:cNvSpPr txBox="1">
            <a:spLocks/>
          </p:cNvSpPr>
          <p:nvPr/>
        </p:nvSpPr>
        <p:spPr>
          <a:xfrm>
            <a:off x="1761687" y="1826686"/>
            <a:ext cx="67536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Ulaz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put do </a:t>
            </a:r>
            <a:r>
              <a:rPr lang="en-GB" dirty="0" err="1"/>
              <a:t>datoteke</a:t>
            </a:r>
            <a:r>
              <a:rPr lang="en-GB" dirty="0"/>
              <a:t> s to</a:t>
            </a:r>
            <a:r>
              <a:rPr lang="hr-HR" dirty="0" err="1"/>
              <a:t>čkama</a:t>
            </a:r>
            <a:endParaRPr lang="hr-HR" dirty="0"/>
          </a:p>
          <a:p>
            <a:pPr lvl="1"/>
            <a:r>
              <a:rPr lang="hr-HR" dirty="0"/>
              <a:t>željeni oblik funkcije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A*x^3+B*x^2+C*x+D</a:t>
            </a:r>
            <a:endParaRPr lang="hr-HR" dirty="0">
              <a:latin typeface="Consolas" panose="020B0609020204030204" pitchFamily="49" charset="0"/>
            </a:endParaRPr>
          </a:p>
          <a:p>
            <a:pPr lvl="2"/>
            <a:r>
              <a:rPr lang="es-ES" dirty="0">
                <a:latin typeface="Consolas" panose="020B0609020204030204" pitchFamily="49" charset="0"/>
              </a:rPr>
              <a:t>A*sin(B*</a:t>
            </a:r>
            <a:r>
              <a:rPr lang="es-ES" dirty="0" err="1">
                <a:latin typeface="Consolas" panose="020B0609020204030204" pitchFamily="49" charset="0"/>
              </a:rPr>
              <a:t>x+C</a:t>
            </a:r>
            <a:r>
              <a:rPr lang="es-ES" dirty="0">
                <a:latin typeface="Consolas" panose="020B0609020204030204" pitchFamily="49" charset="0"/>
              </a:rPr>
              <a:t>)*</a:t>
            </a:r>
            <a:r>
              <a:rPr lang="es-ES" dirty="0" err="1">
                <a:latin typeface="Consolas" panose="020B0609020204030204" pitchFamily="49" charset="0"/>
              </a:rPr>
              <a:t>exp</a:t>
            </a:r>
            <a:r>
              <a:rPr lang="es-ES" dirty="0">
                <a:latin typeface="Consolas" panose="020B0609020204030204" pitchFamily="49" charset="0"/>
              </a:rPr>
              <a:t>(D*</a:t>
            </a:r>
            <a:r>
              <a:rPr lang="es-ES" dirty="0" err="1">
                <a:latin typeface="Consolas" panose="020B0609020204030204" pitchFamily="49" charset="0"/>
              </a:rPr>
              <a:t>x+F</a:t>
            </a:r>
            <a:r>
              <a:rPr lang="es-ES" dirty="0">
                <a:latin typeface="Consolas" panose="020B0609020204030204" pitchFamily="49" charset="0"/>
              </a:rPr>
              <a:t>)</a:t>
            </a:r>
            <a:endParaRPr lang="hr-HR" dirty="0">
              <a:latin typeface="Consolas" panose="020B0609020204030204" pitchFamily="49" charset="0"/>
            </a:endParaRPr>
          </a:p>
          <a:p>
            <a:r>
              <a:rPr lang="hr-HR" dirty="0"/>
              <a:t>Izlaz:</a:t>
            </a:r>
          </a:p>
          <a:p>
            <a:pPr lvl="1"/>
            <a:r>
              <a:rPr lang="hr-HR" dirty="0"/>
              <a:t>vrijednosti koeficijenata</a:t>
            </a:r>
          </a:p>
          <a:p>
            <a:pPr lvl="1"/>
            <a:r>
              <a:rPr lang="hr-HR" dirty="0"/>
              <a:t>grafovi izračunate i originalne funkcije</a:t>
            </a:r>
          </a:p>
          <a:p>
            <a:r>
              <a:rPr lang="hr-HR" dirty="0"/>
              <a:t>Demonstracija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93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7B2D-38B4-4CE6-8CE6-0FA22917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Programska implementacija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18E5-9141-464A-9E01-D95DE2FA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C3645-6E18-4D06-A403-4AD33865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E8D5E892-8AFC-4B69-ABC2-809E5F8E7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67" y="1621366"/>
            <a:ext cx="6198810" cy="43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6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7B2D-38B4-4CE6-8CE6-0FA22917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Programska implementacija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18E5-9141-464A-9E01-D95DE2FA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C3645-6E18-4D06-A403-4AD33865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319A4B-8A25-45A7-B838-6E7C41A4E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66" y="1621366"/>
            <a:ext cx="6198811" cy="433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7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7B2D-38B4-4CE6-8CE6-0FA22917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Programska implementacija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18E5-9141-464A-9E01-D95DE2FA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C3645-6E18-4D06-A403-4AD33865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1D623AA-3721-4494-AB62-144CD3B2E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65" y="1621366"/>
            <a:ext cx="6198813" cy="433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36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7B2D-38B4-4CE6-8CE6-0FA22917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Programska implementacija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18E5-9141-464A-9E01-D95DE2FA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C3645-6E18-4D06-A403-4AD33865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2F4FD00-1F92-48ED-BDE4-5379B23B7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65" y="1621365"/>
            <a:ext cx="6198814" cy="433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07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7B2D-38B4-4CE6-8CE6-0FA22917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Programska implementacija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18E5-9141-464A-9E01-D95DE2FA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C3645-6E18-4D06-A403-4AD33865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4FD00-1F92-48ED-BDE4-5379B23B7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65" y="1621365"/>
            <a:ext cx="6198813" cy="433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9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A7FB-6B19-481B-A401-29A04A95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655" y="1876425"/>
            <a:ext cx="6753661" cy="2242607"/>
          </a:xfrm>
        </p:spPr>
        <p:txBody>
          <a:bodyPr>
            <a:noAutofit/>
          </a:bodyPr>
          <a:lstStyle/>
          <a:p>
            <a:pPr algn="ctr"/>
            <a:r>
              <a:rPr lang="en-GB" sz="5400" dirty="0" err="1"/>
              <a:t>Hvala</a:t>
            </a:r>
            <a:r>
              <a:rPr lang="en-GB" sz="5400" dirty="0"/>
              <a:t> </a:t>
            </a:r>
            <a:r>
              <a:rPr lang="en-GB" sz="5400" dirty="0" err="1"/>
              <a:t>na</a:t>
            </a:r>
            <a:r>
              <a:rPr lang="en-GB" sz="5400" dirty="0"/>
              <a:t> pa</a:t>
            </a:r>
            <a:r>
              <a:rPr lang="hr-HR" sz="5400" dirty="0"/>
              <a:t>žnji!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 err="1"/>
              <a:t>Pitanja</a:t>
            </a:r>
            <a:r>
              <a:rPr lang="en-GB" sz="5400" dirty="0"/>
              <a:t>?</a:t>
            </a:r>
            <a:endParaRPr lang="en-US" sz="5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57D4-006A-4F21-B7B8-62CE1127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7077F-EF13-4139-8CB6-22F60532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78E96-C265-4968-AB09-54C38E28BFD2}"/>
              </a:ext>
            </a:extLst>
          </p:cNvPr>
          <p:cNvSpPr txBox="1"/>
          <p:nvPr/>
        </p:nvSpPr>
        <p:spPr>
          <a:xfrm>
            <a:off x="1833655" y="4745248"/>
            <a:ext cx="675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hlinkClick r:id="rId2"/>
              </a:rPr>
              <a:t>https://github.com/LMesaric/Seminar-FER-2019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733859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1493-034F-4EE6-9D5A-52DE7AC4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AAFB-2618-4517-BCB6-035AAFB2A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  <a:p>
            <a:r>
              <a:rPr lang="hr-HR" dirty="0"/>
              <a:t>Heuristički algoritmi</a:t>
            </a:r>
          </a:p>
          <a:p>
            <a:r>
              <a:rPr lang="hr-HR" dirty="0"/>
              <a:t>Evolucijski algoritmi</a:t>
            </a:r>
          </a:p>
          <a:p>
            <a:r>
              <a:rPr lang="hr-HR" dirty="0"/>
              <a:t>Genetski algoritam</a:t>
            </a:r>
          </a:p>
          <a:p>
            <a:r>
              <a:rPr lang="hr-HR" dirty="0"/>
              <a:t>Teorijski pristup primjeni algoritma</a:t>
            </a:r>
          </a:p>
          <a:p>
            <a:r>
              <a:rPr lang="hr-HR" dirty="0"/>
              <a:t>Programska implementacija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D49F-D4CF-4301-B08D-7AC0F86A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FD2D7-3C56-4DA3-BB8B-ADFC251C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26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DE5C48-99E7-4E04-987A-365ABB34B0CE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5866859" y="5747356"/>
            <a:ext cx="0" cy="596294"/>
          </a:xfrm>
          <a:prstGeom prst="line">
            <a:avLst/>
          </a:prstGeom>
          <a:ln w="28575">
            <a:solidFill>
              <a:srgbClr val="14A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157266E-4303-448B-BC77-1EF326B9F043}"/>
              </a:ext>
            </a:extLst>
          </p:cNvPr>
          <p:cNvSpPr/>
          <p:nvPr/>
        </p:nvSpPr>
        <p:spPr>
          <a:xfrm>
            <a:off x="5699166" y="4687491"/>
            <a:ext cx="352783" cy="1111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B139B1-8792-405D-9B89-DDBF589A2E2B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4328968" y="5264549"/>
            <a:ext cx="0" cy="1079101"/>
          </a:xfrm>
          <a:prstGeom prst="line">
            <a:avLst/>
          </a:prstGeom>
          <a:ln w="28575">
            <a:solidFill>
              <a:srgbClr val="14A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3A03A02-06E5-4747-AD8E-B47C8C369968}"/>
              </a:ext>
            </a:extLst>
          </p:cNvPr>
          <p:cNvCxnSpPr>
            <a:cxnSpLocks/>
            <a:stCxn id="27" idx="0"/>
          </p:cNvCxnSpPr>
          <p:nvPr/>
        </p:nvCxnSpPr>
        <p:spPr>
          <a:xfrm>
            <a:off x="5080045" y="4873273"/>
            <a:ext cx="0" cy="1470377"/>
          </a:xfrm>
          <a:prstGeom prst="line">
            <a:avLst/>
          </a:prstGeom>
          <a:ln w="28575">
            <a:solidFill>
              <a:srgbClr val="14A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E851FE2-E06E-49F6-A538-1E0576B6322D}"/>
              </a:ext>
            </a:extLst>
          </p:cNvPr>
          <p:cNvSpPr/>
          <p:nvPr/>
        </p:nvSpPr>
        <p:spPr>
          <a:xfrm>
            <a:off x="4903652" y="3507581"/>
            <a:ext cx="352783" cy="1409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3AD433D-74CE-43FF-B972-178D2D5ECB94}"/>
              </a:ext>
            </a:extLst>
          </p:cNvPr>
          <p:cNvGrpSpPr/>
          <p:nvPr/>
        </p:nvGrpSpPr>
        <p:grpSpPr>
          <a:xfrm>
            <a:off x="3590661" y="6356351"/>
            <a:ext cx="3380219" cy="276999"/>
            <a:chOff x="3590661" y="6356351"/>
            <a:chExt cx="3380219" cy="27699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610B6A0-CE48-4CE9-A27C-38AE99BF8902}"/>
                </a:ext>
              </a:extLst>
            </p:cNvPr>
            <p:cNvCxnSpPr>
              <a:cxnSpLocks/>
            </p:cNvCxnSpPr>
            <p:nvPr/>
          </p:nvCxnSpPr>
          <p:spPr>
            <a:xfrm>
              <a:off x="3590661" y="6356351"/>
              <a:ext cx="3296972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730B64-F692-450A-844C-7AA02204B04D}"/>
                </a:ext>
              </a:extLst>
            </p:cNvPr>
            <p:cNvSpPr txBox="1"/>
            <p:nvPr/>
          </p:nvSpPr>
          <p:spPr>
            <a:xfrm>
              <a:off x="6676525" y="6356351"/>
              <a:ext cx="2943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onsolas" panose="020B0609020204030204" pitchFamily="49" charset="0"/>
                </a:rPr>
                <a:t>x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C93F12-59D6-4D06-AB95-C21B28DD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8" y="365126"/>
            <a:ext cx="6753661" cy="1325563"/>
          </a:xfrm>
        </p:spPr>
        <p:txBody>
          <a:bodyPr/>
          <a:lstStyle/>
          <a:p>
            <a:r>
              <a:rPr lang="en-GB" dirty="0" err="1"/>
              <a:t>Uvod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7BF96-C037-481D-8FF1-4E2844F0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B1CCB-9FD4-4607-BD88-58DAA5C9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3</a:t>
            </a:fld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2DD64C-F5D2-4B4F-A6D9-356D9E99FA6A}"/>
              </a:ext>
            </a:extLst>
          </p:cNvPr>
          <p:cNvCxnSpPr>
            <a:cxnSpLocks/>
          </p:cNvCxnSpPr>
          <p:nvPr/>
        </p:nvCxnSpPr>
        <p:spPr>
          <a:xfrm>
            <a:off x="3745152" y="6356351"/>
            <a:ext cx="2837681" cy="0"/>
          </a:xfrm>
          <a:prstGeom prst="line">
            <a:avLst/>
          </a:prstGeom>
          <a:ln w="28575">
            <a:solidFill>
              <a:srgbClr val="14A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111E462-D757-401E-988B-6F91D9197B27}"/>
              </a:ext>
            </a:extLst>
          </p:cNvPr>
          <p:cNvGrpSpPr/>
          <p:nvPr/>
        </p:nvGrpSpPr>
        <p:grpSpPr>
          <a:xfrm>
            <a:off x="3454300" y="4470400"/>
            <a:ext cx="294355" cy="2028034"/>
            <a:chOff x="3454300" y="4470400"/>
            <a:chExt cx="294355" cy="202803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EF4F5E6-BFF3-43C4-B219-D3C65043B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8034" y="4572000"/>
              <a:ext cx="0" cy="1926434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AB789D-6375-4642-AE82-53AA63AE72CA}"/>
                </a:ext>
              </a:extLst>
            </p:cNvPr>
            <p:cNvSpPr txBox="1"/>
            <p:nvPr/>
          </p:nvSpPr>
          <p:spPr>
            <a:xfrm>
              <a:off x="3454300" y="4470400"/>
              <a:ext cx="2943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onsolas" panose="020B0609020204030204" pitchFamily="49" charset="0"/>
                </a:rPr>
                <a:t>y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7750FFC-11A1-4B91-865B-1C4BECD0B1F7}"/>
              </a:ext>
            </a:extLst>
          </p:cNvPr>
          <p:cNvSpPr/>
          <p:nvPr/>
        </p:nvSpPr>
        <p:spPr>
          <a:xfrm>
            <a:off x="4150988" y="3640932"/>
            <a:ext cx="352783" cy="1667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A221-16E0-4944-B6EA-04DCC3FC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88" y="1825625"/>
            <a:ext cx="6753662" cy="2644775"/>
          </a:xfrm>
        </p:spPr>
        <p:txBody>
          <a:bodyPr/>
          <a:lstStyle/>
          <a:p>
            <a:r>
              <a:rPr lang="en-GB" dirty="0" err="1"/>
              <a:t>Aproksimacija</a:t>
            </a:r>
            <a:r>
              <a:rPr lang="en-GB" dirty="0"/>
              <a:t> </a:t>
            </a:r>
            <a:r>
              <a:rPr lang="en-GB" dirty="0" err="1"/>
              <a:t>skupa</a:t>
            </a:r>
            <a:r>
              <a:rPr lang="en-GB" dirty="0"/>
              <a:t> </a:t>
            </a:r>
            <a:r>
              <a:rPr lang="en-GB" dirty="0" err="1"/>
              <a:t>podatak</a:t>
            </a:r>
            <a:r>
              <a:rPr lang="hr-HR" dirty="0"/>
              <a:t>a</a:t>
            </a:r>
          </a:p>
          <a:p>
            <a:pPr lvl="1"/>
            <a:r>
              <a:rPr lang="en-GB" dirty="0"/>
              <a:t>t</a:t>
            </a:r>
            <a:r>
              <a:rPr lang="hr-HR" dirty="0" err="1"/>
              <a:t>očke</a:t>
            </a:r>
            <a:r>
              <a:rPr lang="hr-HR" dirty="0"/>
              <a:t> u koordinatnom sustavu</a:t>
            </a:r>
            <a:endParaRPr lang="en-US" dirty="0"/>
          </a:p>
          <a:p>
            <a:r>
              <a:rPr lang="en-US" dirty="0" err="1"/>
              <a:t>Realna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realne</a:t>
            </a:r>
            <a:r>
              <a:rPr lang="en-US" dirty="0"/>
              <a:t> </a:t>
            </a:r>
            <a:r>
              <a:rPr lang="en-US" dirty="0" err="1"/>
              <a:t>varijable</a:t>
            </a:r>
            <a:endParaRPr lang="hr-HR" dirty="0"/>
          </a:p>
          <a:p>
            <a:pPr lvl="1"/>
            <a:r>
              <a:rPr lang="en-GB" dirty="0"/>
              <a:t>t</a:t>
            </a:r>
            <a:r>
              <a:rPr lang="hr-HR" dirty="0" err="1"/>
              <a:t>rivijalna</a:t>
            </a:r>
            <a:r>
              <a:rPr lang="hr-HR" dirty="0"/>
              <a:t> rješenja</a:t>
            </a:r>
          </a:p>
          <a:p>
            <a:pPr lvl="1"/>
            <a:r>
              <a:rPr lang="en-GB" dirty="0"/>
              <a:t>b</a:t>
            </a:r>
            <a:r>
              <a:rPr lang="hr-HR" dirty="0" err="1"/>
              <a:t>eskonačan</a:t>
            </a:r>
            <a:r>
              <a:rPr lang="hr-HR" dirty="0"/>
              <a:t> broj rješenja</a:t>
            </a:r>
          </a:p>
          <a:p>
            <a:pPr lvl="1"/>
            <a:r>
              <a:rPr lang="en-GB" dirty="0"/>
              <a:t>p</a:t>
            </a:r>
            <a:r>
              <a:rPr lang="hr-HR" dirty="0" err="1"/>
              <a:t>otrebno</a:t>
            </a:r>
            <a:r>
              <a:rPr lang="hr-HR" dirty="0"/>
              <a:t> </a:t>
            </a:r>
            <a:r>
              <a:rPr lang="en-GB" dirty="0"/>
              <a:t>je </a:t>
            </a:r>
            <a:r>
              <a:rPr lang="hr-HR" dirty="0"/>
              <a:t>unaprijed poznavati oblik funkcije</a:t>
            </a:r>
            <a:endParaRPr lang="en-GB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C2A65D5-E65D-40C9-B7C0-B303326171C5}"/>
              </a:ext>
            </a:extLst>
          </p:cNvPr>
          <p:cNvCxnSpPr>
            <a:cxnSpLocks/>
            <a:endCxn id="28" idx="4"/>
          </p:cNvCxnSpPr>
          <p:nvPr/>
        </p:nvCxnSpPr>
        <p:spPr>
          <a:xfrm>
            <a:off x="5866859" y="5604481"/>
            <a:ext cx="0" cy="230178"/>
          </a:xfrm>
          <a:prstGeom prst="line">
            <a:avLst/>
          </a:prstGeom>
          <a:ln w="28575">
            <a:solidFill>
              <a:srgbClr val="14A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FFBDA3-7C8D-47C8-A88F-4FEC7A89073E}"/>
              </a:ext>
            </a:extLst>
          </p:cNvPr>
          <p:cNvSpPr/>
          <p:nvPr/>
        </p:nvSpPr>
        <p:spPr>
          <a:xfrm>
            <a:off x="3821430" y="4814984"/>
            <a:ext cx="2731770" cy="1155286"/>
          </a:xfrm>
          <a:custGeom>
            <a:avLst/>
            <a:gdLst>
              <a:gd name="connsiteX0" fmla="*/ 0 w 2731770"/>
              <a:gd name="connsiteY0" fmla="*/ 1155286 h 1155286"/>
              <a:gd name="connsiteX1" fmla="*/ 346710 w 2731770"/>
              <a:gd name="connsiteY1" fmla="*/ 934306 h 1155286"/>
              <a:gd name="connsiteX2" fmla="*/ 506730 w 2731770"/>
              <a:gd name="connsiteY2" fmla="*/ 507586 h 1155286"/>
              <a:gd name="connsiteX3" fmla="*/ 712470 w 2731770"/>
              <a:gd name="connsiteY3" fmla="*/ 172306 h 1155286"/>
              <a:gd name="connsiteX4" fmla="*/ 956310 w 2731770"/>
              <a:gd name="connsiteY4" fmla="*/ 16096 h 1155286"/>
              <a:gd name="connsiteX5" fmla="*/ 1230630 w 2731770"/>
              <a:gd name="connsiteY5" fmla="*/ 58006 h 1155286"/>
              <a:gd name="connsiteX6" fmla="*/ 1470660 w 2731770"/>
              <a:gd name="connsiteY6" fmla="*/ 484726 h 1155286"/>
              <a:gd name="connsiteX7" fmla="*/ 1832610 w 2731770"/>
              <a:gd name="connsiteY7" fmla="*/ 907636 h 1155286"/>
              <a:gd name="connsiteX8" fmla="*/ 2465070 w 2731770"/>
              <a:gd name="connsiteY8" fmla="*/ 1075276 h 1155286"/>
              <a:gd name="connsiteX9" fmla="*/ 2731770 w 2731770"/>
              <a:gd name="connsiteY9" fmla="*/ 1021936 h 115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1770" h="1155286">
                <a:moveTo>
                  <a:pt x="0" y="1155286"/>
                </a:moveTo>
                <a:cubicBezTo>
                  <a:pt x="131127" y="1098771"/>
                  <a:pt x="262255" y="1042256"/>
                  <a:pt x="346710" y="934306"/>
                </a:cubicBezTo>
                <a:cubicBezTo>
                  <a:pt x="431165" y="826356"/>
                  <a:pt x="445770" y="634586"/>
                  <a:pt x="506730" y="507586"/>
                </a:cubicBezTo>
                <a:cubicBezTo>
                  <a:pt x="567690" y="380586"/>
                  <a:pt x="637540" y="254221"/>
                  <a:pt x="712470" y="172306"/>
                </a:cubicBezTo>
                <a:cubicBezTo>
                  <a:pt x="787400" y="90391"/>
                  <a:pt x="869950" y="35146"/>
                  <a:pt x="956310" y="16096"/>
                </a:cubicBezTo>
                <a:cubicBezTo>
                  <a:pt x="1042670" y="-2954"/>
                  <a:pt x="1144905" y="-20099"/>
                  <a:pt x="1230630" y="58006"/>
                </a:cubicBezTo>
                <a:cubicBezTo>
                  <a:pt x="1316355" y="136111"/>
                  <a:pt x="1370330" y="343121"/>
                  <a:pt x="1470660" y="484726"/>
                </a:cubicBezTo>
                <a:cubicBezTo>
                  <a:pt x="1570990" y="626331"/>
                  <a:pt x="1666875" y="809211"/>
                  <a:pt x="1832610" y="907636"/>
                </a:cubicBezTo>
                <a:cubicBezTo>
                  <a:pt x="1998345" y="1006061"/>
                  <a:pt x="2315210" y="1056226"/>
                  <a:pt x="2465070" y="1075276"/>
                </a:cubicBezTo>
                <a:cubicBezTo>
                  <a:pt x="2614930" y="1094326"/>
                  <a:pt x="2673350" y="1058131"/>
                  <a:pt x="2731770" y="1021936"/>
                </a:cubicBezTo>
              </a:path>
            </a:pathLst>
          </a:custGeom>
          <a:noFill/>
          <a:ln w="28575">
            <a:solidFill>
              <a:srgbClr val="14A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BFE7A6-8EA2-4A6A-AB9F-9A81F59EE850}"/>
              </a:ext>
            </a:extLst>
          </p:cNvPr>
          <p:cNvSpPr/>
          <p:nvPr/>
        </p:nvSpPr>
        <p:spPr>
          <a:xfrm>
            <a:off x="3774466" y="4747399"/>
            <a:ext cx="2837665" cy="1331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C9D830B-4DBA-4141-81BF-1338041446F0}"/>
              </a:ext>
            </a:extLst>
          </p:cNvPr>
          <p:cNvSpPr/>
          <p:nvPr/>
        </p:nvSpPr>
        <p:spPr>
          <a:xfrm>
            <a:off x="5822421" y="5747356"/>
            <a:ext cx="88875" cy="87303"/>
          </a:xfrm>
          <a:prstGeom prst="ellipse">
            <a:avLst/>
          </a:prstGeom>
          <a:solidFill>
            <a:srgbClr val="DB4865"/>
          </a:solidFill>
          <a:ln>
            <a:solidFill>
              <a:srgbClr val="DB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66EEEB-C300-4172-B309-35AB5F4F9F86}"/>
              </a:ext>
            </a:extLst>
          </p:cNvPr>
          <p:cNvSpPr/>
          <p:nvPr/>
        </p:nvSpPr>
        <p:spPr>
          <a:xfrm>
            <a:off x="4284530" y="5264549"/>
            <a:ext cx="88875" cy="87303"/>
          </a:xfrm>
          <a:prstGeom prst="ellipse">
            <a:avLst/>
          </a:prstGeom>
          <a:solidFill>
            <a:srgbClr val="DB4865"/>
          </a:solidFill>
          <a:ln>
            <a:solidFill>
              <a:srgbClr val="DB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B5D6054-FAFE-4E79-8A2A-C41F1E06E6E8}"/>
              </a:ext>
            </a:extLst>
          </p:cNvPr>
          <p:cNvSpPr/>
          <p:nvPr/>
        </p:nvSpPr>
        <p:spPr>
          <a:xfrm>
            <a:off x="5035607" y="4873273"/>
            <a:ext cx="88875" cy="87303"/>
          </a:xfrm>
          <a:prstGeom prst="ellipse">
            <a:avLst/>
          </a:prstGeom>
          <a:solidFill>
            <a:srgbClr val="DB4865"/>
          </a:solidFill>
          <a:ln>
            <a:solidFill>
              <a:srgbClr val="DB4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08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3.05556E-6 -0.10972 " pathEditMode="fixed" rAng="0" ptsTypes="AA">
                                      <p:cBhvr>
                                        <p:cTn id="67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8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2.5E-6 -0.10695 " pathEditMode="fixed" rAng="0" ptsTypes="AA">
                                      <p:cBhvr>
                                        <p:cTn id="6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47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4.44444E-6 -0.10717 " pathEditMode="fixed" rAng="0" ptsTypes="AA">
                                      <p:cBhvr>
                                        <p:cTn id="71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7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3.33333E-6 -0.10741 " pathEditMode="fixed" rAng="0" ptsTypes="AA">
                                      <p:cBhvr>
                                        <p:cTn id="73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7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9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63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85185E-6 L 0.31042 -1.85185E-6 " pathEditMode="fixed" rAng="0" ptsTypes="AA">
                                      <p:cBhvr>
                                        <p:cTn id="107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 autoUpdateAnimBg="0"/>
      <p:bldP spid="16" grpId="1" animBg="1"/>
      <p:bldP spid="28" grpId="0" uiExpand="1" animBg="1"/>
      <p:bldP spid="25" grpId="0" uiExpand="1" animBg="1"/>
      <p:bldP spid="27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E865-2B9A-4BFB-8D9E-CB55F8C4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Uvod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2F399-1099-4D66-8B6C-D8711D33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6D5CA-DDE6-41CD-A72D-63426793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C19F82-52B4-4AE4-A0A7-E77CA777AAF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564537" y="1452033"/>
          <a:ext cx="7147961" cy="4682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387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B01D4-940A-4ECC-BCF6-B084D8C8B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EAEB01D4-940A-4ECC-BCF6-B084D8C8B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EAEB01D4-940A-4ECC-BCF6-B084D8C8B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EAEB01D4-940A-4ECC-BCF6-B084D8C8B7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993499-9A7C-4FF5-B494-84F07481E9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19993499-9A7C-4FF5-B494-84F07481E9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19993499-9A7C-4FF5-B494-84F07481E9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graphicEl>
                                              <a:dgm id="{19993499-9A7C-4FF5-B494-84F07481E9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AF95D5-129E-42AE-883A-CF00F8544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A4AF95D5-129E-42AE-883A-CF00F8544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A4AF95D5-129E-42AE-883A-CF00F8544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A4AF95D5-129E-42AE-883A-CF00F85443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CA6BED-F4D4-4153-9244-1023AE469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C5CA6BED-F4D4-4153-9244-1023AE469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C5CA6BED-F4D4-4153-9244-1023AE469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C5CA6BED-F4D4-4153-9244-1023AE4690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F132EB1-C465-4063-A6D4-C15E1DF33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DF132EB1-C465-4063-A6D4-C15E1DF33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DF132EB1-C465-4063-A6D4-C15E1DF33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DF132EB1-C465-4063-A6D4-C15E1DF33C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A36B63-B8C5-4BAE-9F1B-3158EB02C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4AA36B63-B8C5-4BAE-9F1B-3158EB02C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4AA36B63-B8C5-4BAE-9F1B-3158EB02C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4AA36B63-B8C5-4BAE-9F1B-3158EB02C9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65B350-25B6-430C-854C-59D294AE8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graphicEl>
                                              <a:dgm id="{2E65B350-25B6-430C-854C-59D294AE8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graphicEl>
                                              <a:dgm id="{2E65B350-25B6-430C-854C-59D294AE8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2E65B350-25B6-430C-854C-59D294AE8B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091E4BD-490D-4B67-9719-9AEDA9BBB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7091E4BD-490D-4B67-9719-9AEDA9BBB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graphicEl>
                                              <a:dgm id="{7091E4BD-490D-4B67-9719-9AEDA9BBB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graphicEl>
                                              <a:dgm id="{7091E4BD-490D-4B67-9719-9AEDA9BBB1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E3FED5F-BDC3-42DC-B43C-F42607944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graphicEl>
                                              <a:dgm id="{8E3FED5F-BDC3-42DC-B43C-F42607944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graphicEl>
                                              <a:dgm id="{8E3FED5F-BDC3-42DC-B43C-F42607944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graphicEl>
                                              <a:dgm id="{8E3FED5F-BDC3-42DC-B43C-F426079444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FB5537-4DFD-4A43-ACBC-F5B35F166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60FB5537-4DFD-4A43-ACBC-F5B35F166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dgm id="{60FB5537-4DFD-4A43-ACBC-F5B35F166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graphicEl>
                                              <a:dgm id="{60FB5537-4DFD-4A43-ACBC-F5B35F166F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7CBFA3-3867-4F60-A627-A6021FFE2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F77CBFA3-3867-4F60-A627-A6021FFE2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F77CBFA3-3867-4F60-A627-A6021FFE2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F77CBFA3-3867-4F60-A627-A6021FFE2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9B8B768-E135-4BE2-ADE0-3BADA0225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>
                                            <p:graphicEl>
                                              <a:dgm id="{09B8B768-E135-4BE2-ADE0-3BADA0225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09B8B768-E135-4BE2-ADE0-3BADA0225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dgm id="{09B8B768-E135-4BE2-ADE0-3BADA0225F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50B17D-9E47-4FEA-A416-957B48A22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BD50B17D-9E47-4FEA-A416-957B48A22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BD50B17D-9E47-4FEA-A416-957B48A22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BD50B17D-9E47-4FEA-A416-957B48A225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3F63C-6CB1-45D4-8555-F9C111A51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>
                                            <p:graphicEl>
                                              <a:dgm id="{4313F63C-6CB1-45D4-8555-F9C111A51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graphicEl>
                                              <a:dgm id="{4313F63C-6CB1-45D4-8555-F9C111A51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graphicEl>
                                              <a:dgm id="{4313F63C-6CB1-45D4-8555-F9C111A51D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50B71F-CAF0-4F6B-81C5-955773DA1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>
                                            <p:graphicEl>
                                              <a:dgm id="{6A50B71F-CAF0-4F6B-81C5-955773DA1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>
                                            <p:graphicEl>
                                              <a:dgm id="{6A50B71F-CAF0-4F6B-81C5-955773DA1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graphicEl>
                                              <a:dgm id="{6A50B71F-CAF0-4F6B-81C5-955773DA1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08B549-3B9D-4B24-BB31-C45DB0C3E0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>
                                            <p:graphicEl>
                                              <a:dgm id="{5308B549-3B9D-4B24-BB31-C45DB0C3E0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">
                                            <p:graphicEl>
                                              <a:dgm id="{5308B549-3B9D-4B24-BB31-C45DB0C3E0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graphicEl>
                                              <a:dgm id="{5308B549-3B9D-4B24-BB31-C45DB0C3E0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7945-7EAB-4463-A9D5-8AAB9A9C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Heuristi</a:t>
            </a:r>
            <a:r>
              <a:rPr lang="hr-HR" dirty="0" err="1"/>
              <a:t>čki</a:t>
            </a:r>
            <a:r>
              <a:rPr lang="hr-HR" dirty="0"/>
              <a:t> algoritmi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8DEEE-BEBA-4958-8BBE-018D427F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Tra</a:t>
            </a:r>
            <a:r>
              <a:rPr lang="hr-HR" dirty="0" err="1"/>
              <a:t>ženje</a:t>
            </a:r>
            <a:r>
              <a:rPr lang="hr-HR" dirty="0"/>
              <a:t> približnih rješenja</a:t>
            </a:r>
          </a:p>
          <a:p>
            <a:r>
              <a:rPr lang="hr-HR" dirty="0"/>
              <a:t>Koriste se kada je problem:</a:t>
            </a:r>
          </a:p>
          <a:p>
            <a:pPr lvl="1"/>
            <a:r>
              <a:rPr lang="en-GB" dirty="0"/>
              <a:t>n</a:t>
            </a:r>
            <a:r>
              <a:rPr lang="hr-HR" dirty="0" err="1"/>
              <a:t>emoguće</a:t>
            </a:r>
            <a:r>
              <a:rPr lang="hr-HR" dirty="0"/>
              <a:t> </a:t>
            </a:r>
            <a:r>
              <a:rPr lang="en-GB" dirty="0" err="1"/>
              <a:t>egzaktno</a:t>
            </a:r>
            <a:r>
              <a:rPr lang="en-GB" dirty="0"/>
              <a:t> </a:t>
            </a:r>
            <a:r>
              <a:rPr lang="hr-HR" dirty="0"/>
              <a:t>riješiti</a:t>
            </a:r>
          </a:p>
          <a:p>
            <a:pPr lvl="1"/>
            <a:r>
              <a:rPr lang="en-GB" dirty="0"/>
              <a:t>r</a:t>
            </a:r>
            <a:r>
              <a:rPr lang="hr-HR" dirty="0" err="1"/>
              <a:t>ješavanje</a:t>
            </a:r>
            <a:r>
              <a:rPr lang="hr-HR" dirty="0"/>
              <a:t> predugo traje</a:t>
            </a:r>
          </a:p>
          <a:p>
            <a:pPr lvl="1"/>
            <a:endParaRPr lang="hr-HR" dirty="0"/>
          </a:p>
          <a:p>
            <a:r>
              <a:rPr lang="hr-HR" dirty="0" err="1"/>
              <a:t>Metaheuristike</a:t>
            </a:r>
            <a:endParaRPr lang="hr-HR" dirty="0"/>
          </a:p>
          <a:p>
            <a:pPr lvl="1"/>
            <a:r>
              <a:rPr lang="en-GB" dirty="0" err="1"/>
              <a:t>skupovi</a:t>
            </a:r>
            <a:r>
              <a:rPr lang="en-GB" dirty="0"/>
              <a:t> </a:t>
            </a:r>
            <a:r>
              <a:rPr lang="en-GB" dirty="0" err="1"/>
              <a:t>algoritamskih</a:t>
            </a:r>
            <a:r>
              <a:rPr lang="en-GB" dirty="0"/>
              <a:t> </a:t>
            </a:r>
            <a:r>
              <a:rPr lang="en-GB" dirty="0" err="1"/>
              <a:t>koncepata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koristimo</a:t>
            </a:r>
            <a:r>
              <a:rPr lang="en-GB" dirty="0"/>
              <a:t> za </a:t>
            </a:r>
            <a:r>
              <a:rPr lang="en-GB" dirty="0" err="1"/>
              <a:t>deﬁniranje</a:t>
            </a:r>
            <a:r>
              <a:rPr lang="en-GB" dirty="0"/>
              <a:t> </a:t>
            </a:r>
            <a:r>
              <a:rPr lang="en-GB" dirty="0" err="1"/>
              <a:t>heuristi</a:t>
            </a:r>
            <a:r>
              <a:rPr lang="hr-HR" dirty="0"/>
              <a:t>č</a:t>
            </a:r>
            <a:r>
              <a:rPr lang="en-GB" dirty="0" err="1"/>
              <a:t>kih</a:t>
            </a:r>
            <a:r>
              <a:rPr lang="hr-HR" dirty="0"/>
              <a:t> </a:t>
            </a:r>
            <a:r>
              <a:rPr lang="en-GB" dirty="0" err="1"/>
              <a:t>metoda</a:t>
            </a:r>
            <a:r>
              <a:rPr lang="hr-HR" dirty="0"/>
              <a:t> </a:t>
            </a:r>
            <a:r>
              <a:rPr lang="en-GB" dirty="0" err="1"/>
              <a:t>primjenjivih</a:t>
            </a:r>
            <a:r>
              <a:rPr lang="hr-HR" dirty="0"/>
              <a:t> </a:t>
            </a:r>
            <a:r>
              <a:rPr lang="en-GB" dirty="0" err="1"/>
              <a:t>na</a:t>
            </a:r>
            <a:r>
              <a:rPr lang="hr-HR" dirty="0"/>
              <a:t> </a:t>
            </a:r>
            <a:r>
              <a:rPr lang="en-GB" dirty="0" err="1"/>
              <a:t>širok</a:t>
            </a:r>
            <a:r>
              <a:rPr lang="hr-HR" dirty="0"/>
              <a:t> </a:t>
            </a:r>
            <a:r>
              <a:rPr lang="en-GB" dirty="0" err="1"/>
              <a:t>skup</a:t>
            </a:r>
            <a:r>
              <a:rPr lang="hr-HR" dirty="0"/>
              <a:t> </a:t>
            </a:r>
            <a:r>
              <a:rPr lang="en-GB" dirty="0" err="1"/>
              <a:t>problema</a:t>
            </a:r>
            <a:endParaRPr lang="hr-HR" dirty="0"/>
          </a:p>
          <a:p>
            <a:pPr lvl="1"/>
            <a:r>
              <a:rPr lang="en-GB" dirty="0"/>
              <a:t>h</a:t>
            </a:r>
            <a:r>
              <a:rPr lang="hr-HR" dirty="0" err="1"/>
              <a:t>euristike</a:t>
            </a:r>
            <a:r>
              <a:rPr lang="hr-HR" dirty="0"/>
              <a:t> opće namjene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44F35-2E53-4208-80C9-E8D6A9F0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33857-3FAE-42CC-9FD3-F8CB605A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46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677F-E678-4271-9C3C-367193BE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Evolucijski algoritmi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7354-D0A0-4754-8083-019B38E1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Darwinova teorija evolucije</a:t>
            </a:r>
          </a:p>
          <a:p>
            <a:r>
              <a:rPr lang="hr-HR" dirty="0"/>
              <a:t>Populacijski algoritmi</a:t>
            </a:r>
          </a:p>
          <a:p>
            <a:r>
              <a:rPr lang="hr-HR" dirty="0"/>
              <a:t>Evolucijski operatori</a:t>
            </a:r>
          </a:p>
          <a:p>
            <a:pPr lvl="1"/>
            <a:r>
              <a:rPr lang="en-GB" dirty="0"/>
              <a:t>s</a:t>
            </a:r>
            <a:r>
              <a:rPr lang="hr-HR" dirty="0"/>
              <a:t>elekcija</a:t>
            </a:r>
          </a:p>
          <a:p>
            <a:pPr lvl="1"/>
            <a:r>
              <a:rPr lang="hr-HR" dirty="0"/>
              <a:t>križanje (rekombinacija)</a:t>
            </a:r>
          </a:p>
          <a:p>
            <a:pPr lvl="1"/>
            <a:r>
              <a:rPr lang="en-GB" dirty="0"/>
              <a:t>m</a:t>
            </a:r>
            <a:r>
              <a:rPr lang="hr-HR" dirty="0" err="1"/>
              <a:t>utacija</a:t>
            </a:r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A8CC7-F04A-49F9-A0CC-6B2A690F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8709F-6170-48F8-AB36-B0B1A902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CFEC15-EFE9-42E6-8BCB-208A93D1DABF}"/>
              </a:ext>
            </a:extLst>
          </p:cNvPr>
          <p:cNvGrpSpPr/>
          <p:nvPr/>
        </p:nvGrpSpPr>
        <p:grpSpPr>
          <a:xfrm>
            <a:off x="6607840" y="1998132"/>
            <a:ext cx="1907509" cy="2918326"/>
            <a:chOff x="6607840" y="1998132"/>
            <a:chExt cx="1907509" cy="2918326"/>
          </a:xfrm>
        </p:grpSpPr>
        <p:pic>
          <p:nvPicPr>
            <p:cNvPr id="7" name="Picture 8" descr="Related image">
              <a:extLst>
                <a:ext uri="{FF2B5EF4-FFF2-40B4-BE49-F238E27FC236}">
                  <a16:creationId xmlns:a16="http://schemas.microsoft.com/office/drawing/2014/main" id="{0706CEEA-E739-4ECE-B783-F8697A820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7840" y="1998132"/>
              <a:ext cx="1907509" cy="237066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F5F031-C4DC-4C21-9030-64AA0A4217DA}"/>
                </a:ext>
              </a:extLst>
            </p:cNvPr>
            <p:cNvSpPr txBox="1"/>
            <p:nvPr/>
          </p:nvSpPr>
          <p:spPr>
            <a:xfrm>
              <a:off x="6744560" y="4547126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Charles Darwin</a:t>
              </a:r>
              <a:endParaRPr lang="en-GB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68917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2F1D-F08D-424D-9152-2BEA0BBA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Genetski algoritam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F402-DDEF-4349-853D-3BBECD0B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Jedinke (engl. </a:t>
            </a:r>
            <a:r>
              <a:rPr lang="hr-HR" i="1" dirty="0" err="1"/>
              <a:t>individuals</a:t>
            </a:r>
            <a:r>
              <a:rPr lang="hr-HR" dirty="0"/>
              <a:t>)</a:t>
            </a:r>
          </a:p>
          <a:p>
            <a:r>
              <a:rPr lang="en-US" dirty="0" err="1"/>
              <a:t>Kromosomi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g</a:t>
            </a:r>
            <a:r>
              <a:rPr lang="en-US" dirty="0" err="1"/>
              <a:t>eni</a:t>
            </a:r>
            <a:endParaRPr lang="en-US" dirty="0"/>
          </a:p>
          <a:p>
            <a:r>
              <a:rPr lang="en-US" dirty="0" err="1"/>
              <a:t>Dobrota</a:t>
            </a:r>
            <a:r>
              <a:rPr lang="hr-HR" dirty="0"/>
              <a:t> (engl. </a:t>
            </a:r>
            <a:r>
              <a:rPr lang="hr-HR" i="1" dirty="0" err="1"/>
              <a:t>ﬁtness</a:t>
            </a:r>
            <a:r>
              <a:rPr lang="hr-HR" dirty="0"/>
              <a:t>)</a:t>
            </a:r>
            <a:endParaRPr lang="en-US" dirty="0"/>
          </a:p>
          <a:p>
            <a:endParaRPr lang="hr-HR" dirty="0"/>
          </a:p>
          <a:p>
            <a:r>
              <a:rPr lang="hr-HR" dirty="0"/>
              <a:t>Nužni modeli:</a:t>
            </a:r>
            <a:endParaRPr lang="en-US" dirty="0"/>
          </a:p>
          <a:p>
            <a:pPr lvl="1"/>
            <a:r>
              <a:rPr lang="hr-HR" dirty="0"/>
              <a:t>F</a:t>
            </a:r>
            <a:r>
              <a:rPr lang="en-US" dirty="0" err="1"/>
              <a:t>unkcija</a:t>
            </a:r>
            <a:r>
              <a:rPr lang="en-US" dirty="0"/>
              <a:t> </a:t>
            </a:r>
            <a:r>
              <a:rPr lang="en-US" dirty="0" err="1"/>
              <a:t>dobrote</a:t>
            </a:r>
            <a:endParaRPr lang="en-US" dirty="0"/>
          </a:p>
          <a:p>
            <a:pPr lvl="2"/>
            <a:r>
              <a:rPr lang="en-US" dirty="0" err="1"/>
              <a:t>brza</a:t>
            </a:r>
            <a:r>
              <a:rPr lang="en-US" dirty="0"/>
              <a:t> </a:t>
            </a:r>
            <a:r>
              <a:rPr lang="en-US" dirty="0" err="1"/>
              <a:t>evaluacija</a:t>
            </a:r>
            <a:endParaRPr lang="hr-HR" dirty="0">
              <a:latin typeface="Consolas" panose="020B0609020204030204" pitchFamily="49" charset="0"/>
            </a:endParaRPr>
          </a:p>
          <a:p>
            <a:pPr lvl="1"/>
            <a:r>
              <a:rPr lang="hr-HR" dirty="0"/>
              <a:t>Reprezentacija genoma</a:t>
            </a:r>
          </a:p>
          <a:p>
            <a:pPr lvl="2"/>
            <a:r>
              <a:rPr lang="hr-HR" dirty="0"/>
              <a:t>način prikaza i pohrane kromosoma</a:t>
            </a:r>
            <a:endParaRPr lang="en-GB" dirty="0"/>
          </a:p>
          <a:p>
            <a:pPr lvl="2"/>
            <a:r>
              <a:rPr lang="hr-HR" dirty="0"/>
              <a:t>smislen</a:t>
            </a:r>
            <a:r>
              <a:rPr lang="en-GB" dirty="0"/>
              <a:t>o </a:t>
            </a:r>
            <a:r>
              <a:rPr lang="hr-HR" dirty="0"/>
              <a:t>korištenje</a:t>
            </a:r>
            <a:r>
              <a:rPr lang="en-GB" dirty="0"/>
              <a:t> </a:t>
            </a:r>
            <a:r>
              <a:rPr lang="hr-HR" dirty="0"/>
              <a:t>evolucijskih</a:t>
            </a:r>
            <a:r>
              <a:rPr lang="en-GB" dirty="0"/>
              <a:t> </a:t>
            </a:r>
            <a:r>
              <a:rPr lang="hr-HR" dirty="0"/>
              <a:t>operator</a:t>
            </a:r>
            <a:r>
              <a:rPr lang="en-GB" dirty="0"/>
              <a:t>a</a:t>
            </a:r>
            <a:endParaRPr lang="hr-H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C5A7-E86D-4B5F-9218-02A64DDF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CE3B7-6B3B-40CC-979E-B0CB67A9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83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F872-0C60-4CEF-859C-32D2EB8B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8" y="365126"/>
            <a:ext cx="6753661" cy="1325563"/>
          </a:xfrm>
        </p:spPr>
        <p:txBody>
          <a:bodyPr/>
          <a:lstStyle/>
          <a:p>
            <a:r>
              <a:rPr lang="hr-HR" dirty="0"/>
              <a:t>Genetski algoritam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EEC14-FC2D-4983-A708-B67E1F01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F01C7-4179-4CA9-9A9C-757AA918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11CB27-CF48-4049-ADC8-A334B9044DC3}"/>
              </a:ext>
            </a:extLst>
          </p:cNvPr>
          <p:cNvSpPr/>
          <p:nvPr/>
        </p:nvSpPr>
        <p:spPr>
          <a:xfrm>
            <a:off x="5703908" y="1888342"/>
            <a:ext cx="3016250" cy="511172"/>
          </a:xfrm>
          <a:prstGeom prst="roundRect">
            <a:avLst>
              <a:gd name="adj" fmla="val 23398"/>
            </a:avLst>
          </a:prstGeom>
          <a:gradFill flip="none" rotWithShape="1">
            <a:gsLst>
              <a:gs pos="0">
                <a:srgbClr val="D74663">
                  <a:shade val="30000"/>
                  <a:satMod val="115000"/>
                </a:srgbClr>
              </a:gs>
              <a:gs pos="50000">
                <a:srgbClr val="D74663">
                  <a:shade val="67500"/>
                  <a:satMod val="115000"/>
                </a:srgbClr>
              </a:gs>
              <a:gs pos="100000">
                <a:srgbClr val="D74663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Inicijalizacija</a:t>
            </a:r>
            <a:r>
              <a:rPr lang="en-GB" sz="2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2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populacije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47F753-B460-4DE5-9E07-E1CF86F8D3A1}"/>
              </a:ext>
            </a:extLst>
          </p:cNvPr>
          <p:cNvSpPr/>
          <p:nvPr/>
        </p:nvSpPr>
        <p:spPr>
          <a:xfrm>
            <a:off x="2454137" y="1902232"/>
            <a:ext cx="2497668" cy="511172"/>
          </a:xfrm>
          <a:prstGeom prst="roundRect">
            <a:avLst>
              <a:gd name="adj" fmla="val 23398"/>
            </a:avLst>
          </a:prstGeom>
          <a:gradFill flip="none" rotWithShape="1">
            <a:gsLst>
              <a:gs pos="0">
                <a:srgbClr val="D74663">
                  <a:shade val="30000"/>
                  <a:satMod val="115000"/>
                </a:srgbClr>
              </a:gs>
              <a:gs pos="50000">
                <a:srgbClr val="D74663">
                  <a:shade val="67500"/>
                  <a:satMod val="115000"/>
                </a:srgbClr>
              </a:gs>
              <a:gs pos="100000">
                <a:srgbClr val="D74663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Izra</a:t>
            </a:r>
            <a:r>
              <a:rPr lang="hr-HR" sz="2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čun dobrote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8EE11F-531B-4F83-B4D7-A7B735434FCB}"/>
              </a:ext>
            </a:extLst>
          </p:cNvPr>
          <p:cNvSpPr/>
          <p:nvPr/>
        </p:nvSpPr>
        <p:spPr>
          <a:xfrm>
            <a:off x="2454137" y="2840228"/>
            <a:ext cx="2497668" cy="511172"/>
          </a:xfrm>
          <a:prstGeom prst="roundRect">
            <a:avLst>
              <a:gd name="adj" fmla="val 23398"/>
            </a:avLst>
          </a:prstGeom>
          <a:gradFill flip="none" rotWithShape="1">
            <a:gsLst>
              <a:gs pos="0">
                <a:srgbClr val="D74663">
                  <a:shade val="30000"/>
                  <a:satMod val="115000"/>
                </a:srgbClr>
              </a:gs>
              <a:gs pos="50000">
                <a:srgbClr val="D74663">
                  <a:shade val="67500"/>
                  <a:satMod val="115000"/>
                </a:srgbClr>
              </a:gs>
              <a:gs pos="100000">
                <a:srgbClr val="D74663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Zaustavi?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FD664B-3528-4810-81C8-B0110E6177D5}"/>
              </a:ext>
            </a:extLst>
          </p:cNvPr>
          <p:cNvSpPr/>
          <p:nvPr/>
        </p:nvSpPr>
        <p:spPr>
          <a:xfrm>
            <a:off x="2454137" y="3778419"/>
            <a:ext cx="2497668" cy="511172"/>
          </a:xfrm>
          <a:prstGeom prst="roundRect">
            <a:avLst>
              <a:gd name="adj" fmla="val 23398"/>
            </a:avLst>
          </a:prstGeom>
          <a:gradFill flip="none" rotWithShape="1">
            <a:gsLst>
              <a:gs pos="0">
                <a:srgbClr val="D74663">
                  <a:shade val="30000"/>
                  <a:satMod val="115000"/>
                </a:srgbClr>
              </a:gs>
              <a:gs pos="50000">
                <a:srgbClr val="D74663">
                  <a:shade val="67500"/>
                  <a:satMod val="115000"/>
                </a:srgbClr>
              </a:gs>
              <a:gs pos="100000">
                <a:srgbClr val="D74663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Selekcija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AE0BEA-0F5A-48E6-A704-901E2B70A300}"/>
              </a:ext>
            </a:extLst>
          </p:cNvPr>
          <p:cNvSpPr/>
          <p:nvPr/>
        </p:nvSpPr>
        <p:spPr>
          <a:xfrm>
            <a:off x="2454137" y="4716610"/>
            <a:ext cx="2497668" cy="511172"/>
          </a:xfrm>
          <a:prstGeom prst="roundRect">
            <a:avLst>
              <a:gd name="adj" fmla="val 23398"/>
            </a:avLst>
          </a:prstGeom>
          <a:gradFill flip="none" rotWithShape="1">
            <a:gsLst>
              <a:gs pos="0">
                <a:srgbClr val="D74663">
                  <a:shade val="30000"/>
                  <a:satMod val="115000"/>
                </a:srgbClr>
              </a:gs>
              <a:gs pos="50000">
                <a:srgbClr val="D74663">
                  <a:shade val="67500"/>
                  <a:satMod val="115000"/>
                </a:srgbClr>
              </a:gs>
              <a:gs pos="100000">
                <a:srgbClr val="D74663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Križanje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4DC1-E79B-493B-836F-23E1EAC68AE3}"/>
              </a:ext>
            </a:extLst>
          </p:cNvPr>
          <p:cNvSpPr/>
          <p:nvPr/>
        </p:nvSpPr>
        <p:spPr>
          <a:xfrm>
            <a:off x="2454137" y="5654801"/>
            <a:ext cx="2497668" cy="511172"/>
          </a:xfrm>
          <a:prstGeom prst="roundRect">
            <a:avLst>
              <a:gd name="adj" fmla="val 23398"/>
            </a:avLst>
          </a:prstGeom>
          <a:gradFill flip="none" rotWithShape="1">
            <a:gsLst>
              <a:gs pos="0">
                <a:srgbClr val="D74663">
                  <a:shade val="30000"/>
                  <a:satMod val="115000"/>
                </a:srgbClr>
              </a:gs>
              <a:gs pos="50000">
                <a:srgbClr val="D74663">
                  <a:shade val="67500"/>
                  <a:satMod val="115000"/>
                </a:srgbClr>
              </a:gs>
              <a:gs pos="100000">
                <a:srgbClr val="D74663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Mutacija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8838EF-1AC4-4433-A057-185FA64D505A}"/>
              </a:ext>
            </a:extLst>
          </p:cNvPr>
          <p:cNvSpPr/>
          <p:nvPr/>
        </p:nvSpPr>
        <p:spPr>
          <a:xfrm>
            <a:off x="5703908" y="2840228"/>
            <a:ext cx="3016250" cy="511172"/>
          </a:xfrm>
          <a:prstGeom prst="roundRect">
            <a:avLst>
              <a:gd name="adj" fmla="val 23398"/>
            </a:avLst>
          </a:prstGeom>
          <a:gradFill flip="none" rotWithShape="1">
            <a:gsLst>
              <a:gs pos="0">
                <a:srgbClr val="D74663">
                  <a:shade val="30000"/>
                  <a:satMod val="115000"/>
                </a:srgbClr>
              </a:gs>
              <a:gs pos="50000">
                <a:srgbClr val="D74663">
                  <a:shade val="67500"/>
                  <a:satMod val="115000"/>
                </a:srgbClr>
              </a:gs>
              <a:gs pos="100000">
                <a:srgbClr val="D74663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Rezultati</a:t>
            </a:r>
            <a:endParaRPr lang="hr-HR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58B1A80-8A7F-48D9-9679-1413F2614198}"/>
              </a:ext>
            </a:extLst>
          </p:cNvPr>
          <p:cNvSpPr/>
          <p:nvPr/>
        </p:nvSpPr>
        <p:spPr>
          <a:xfrm>
            <a:off x="3615923" y="2469877"/>
            <a:ext cx="169333" cy="325149"/>
          </a:xfrm>
          <a:prstGeom prst="downArrow">
            <a:avLst>
              <a:gd name="adj1" fmla="val 39333"/>
              <a:gd name="adj2" fmla="val 83500"/>
            </a:avLst>
          </a:prstGeom>
          <a:solidFill>
            <a:srgbClr val="DF3A5B"/>
          </a:solidFill>
          <a:ln>
            <a:solidFill>
              <a:srgbClr val="DF3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CE4F110-7B19-4EA4-A4A8-05A969645FF1}"/>
              </a:ext>
            </a:extLst>
          </p:cNvPr>
          <p:cNvSpPr/>
          <p:nvPr/>
        </p:nvSpPr>
        <p:spPr>
          <a:xfrm>
            <a:off x="3615922" y="4349245"/>
            <a:ext cx="169333" cy="325149"/>
          </a:xfrm>
          <a:prstGeom prst="downArrow">
            <a:avLst>
              <a:gd name="adj1" fmla="val 39333"/>
              <a:gd name="adj2" fmla="val 83500"/>
            </a:avLst>
          </a:prstGeom>
          <a:solidFill>
            <a:srgbClr val="DF3A5B"/>
          </a:solidFill>
          <a:ln>
            <a:solidFill>
              <a:srgbClr val="DF3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B85DDDC-CB9B-4303-A096-A95C50CB824B}"/>
              </a:ext>
            </a:extLst>
          </p:cNvPr>
          <p:cNvSpPr/>
          <p:nvPr/>
        </p:nvSpPr>
        <p:spPr>
          <a:xfrm>
            <a:off x="3615922" y="5287436"/>
            <a:ext cx="169333" cy="325149"/>
          </a:xfrm>
          <a:prstGeom prst="downArrow">
            <a:avLst>
              <a:gd name="adj1" fmla="val 39333"/>
              <a:gd name="adj2" fmla="val 83500"/>
            </a:avLst>
          </a:prstGeom>
          <a:solidFill>
            <a:srgbClr val="DF3A5B"/>
          </a:solidFill>
          <a:ln>
            <a:solidFill>
              <a:srgbClr val="DF3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6DEA326-398C-4FCB-9284-0E1B0DE9E52F}"/>
              </a:ext>
            </a:extLst>
          </p:cNvPr>
          <p:cNvSpPr/>
          <p:nvPr/>
        </p:nvSpPr>
        <p:spPr>
          <a:xfrm rot="5400000">
            <a:off x="5238020" y="1852817"/>
            <a:ext cx="169333" cy="610001"/>
          </a:xfrm>
          <a:prstGeom prst="downArrow">
            <a:avLst>
              <a:gd name="adj1" fmla="val 39333"/>
              <a:gd name="adj2" fmla="val 83500"/>
            </a:avLst>
          </a:prstGeom>
          <a:solidFill>
            <a:srgbClr val="DF3A5B"/>
          </a:solidFill>
          <a:ln>
            <a:solidFill>
              <a:srgbClr val="DF3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63617AAC-52AA-4EAE-9A4C-3ED361E73B0B}"/>
              </a:ext>
            </a:extLst>
          </p:cNvPr>
          <p:cNvSpPr/>
          <p:nvPr/>
        </p:nvSpPr>
        <p:spPr>
          <a:xfrm rot="10800000">
            <a:off x="1657349" y="1900810"/>
            <a:ext cx="662771" cy="4103284"/>
          </a:xfrm>
          <a:prstGeom prst="curvedLeftArrow">
            <a:avLst>
              <a:gd name="adj1" fmla="val 21450"/>
              <a:gd name="adj2" fmla="val 68874"/>
              <a:gd name="adj3" fmla="val 30246"/>
            </a:avLst>
          </a:prstGeom>
          <a:solidFill>
            <a:srgbClr val="DF3A5B"/>
          </a:solidFill>
          <a:ln>
            <a:solidFill>
              <a:srgbClr val="DF3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0BC8B5B-DEA3-465A-8C01-811AB6B923A6}"/>
              </a:ext>
            </a:extLst>
          </p:cNvPr>
          <p:cNvGrpSpPr/>
          <p:nvPr/>
        </p:nvGrpSpPr>
        <p:grpSpPr>
          <a:xfrm>
            <a:off x="5017687" y="2640173"/>
            <a:ext cx="610001" cy="540306"/>
            <a:chOff x="5017687" y="2640173"/>
            <a:chExt cx="610001" cy="540306"/>
          </a:xfrm>
        </p:grpSpPr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5C2293AA-280B-49A6-ACAF-FA7E1BC77733}"/>
                </a:ext>
              </a:extLst>
            </p:cNvPr>
            <p:cNvSpPr/>
            <p:nvPr/>
          </p:nvSpPr>
          <p:spPr>
            <a:xfrm rot="16200000">
              <a:off x="5238021" y="2790812"/>
              <a:ext cx="169333" cy="610001"/>
            </a:xfrm>
            <a:prstGeom prst="downArrow">
              <a:avLst>
                <a:gd name="adj1" fmla="val 39333"/>
                <a:gd name="adj2" fmla="val 83500"/>
              </a:avLst>
            </a:prstGeom>
            <a:solidFill>
              <a:srgbClr val="DF3A5B"/>
            </a:solidFill>
            <a:ln>
              <a:solidFill>
                <a:srgbClr val="DF3A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DBCC7F-273E-42AF-8228-10872F5442A7}"/>
                </a:ext>
              </a:extLst>
            </p:cNvPr>
            <p:cNvSpPr txBox="1"/>
            <p:nvPr/>
          </p:nvSpPr>
          <p:spPr>
            <a:xfrm>
              <a:off x="5081059" y="2640173"/>
              <a:ext cx="490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Da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ECF27C-6465-491C-968B-2C622C2DFDCE}"/>
              </a:ext>
            </a:extLst>
          </p:cNvPr>
          <p:cNvGrpSpPr/>
          <p:nvPr/>
        </p:nvGrpSpPr>
        <p:grpSpPr>
          <a:xfrm>
            <a:off x="3615922" y="3364854"/>
            <a:ext cx="659871" cy="400110"/>
            <a:chOff x="3615922" y="3364854"/>
            <a:chExt cx="659871" cy="400110"/>
          </a:xfrm>
        </p:grpSpPr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B861B669-5748-4404-8BF1-3E16ABE1EDD8}"/>
                </a:ext>
              </a:extLst>
            </p:cNvPr>
            <p:cNvSpPr/>
            <p:nvPr/>
          </p:nvSpPr>
          <p:spPr>
            <a:xfrm>
              <a:off x="3615922" y="3411054"/>
              <a:ext cx="169333" cy="325149"/>
            </a:xfrm>
            <a:prstGeom prst="downArrow">
              <a:avLst>
                <a:gd name="adj1" fmla="val 39333"/>
                <a:gd name="adj2" fmla="val 83500"/>
              </a:avLst>
            </a:prstGeom>
            <a:solidFill>
              <a:srgbClr val="DF3A5B"/>
            </a:solidFill>
            <a:ln>
              <a:solidFill>
                <a:srgbClr val="DF3A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12BC6-3FAB-450F-A14C-22CA90D3A865}"/>
                </a:ext>
              </a:extLst>
            </p:cNvPr>
            <p:cNvSpPr txBox="1"/>
            <p:nvPr/>
          </p:nvSpPr>
          <p:spPr>
            <a:xfrm>
              <a:off x="3785255" y="3364854"/>
              <a:ext cx="490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Ne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230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8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8" grpId="0" animBg="1"/>
      <p:bldP spid="20" grpId="0" animBg="1"/>
      <p:bldP spid="21" grpId="0" animBg="1"/>
      <p:bldP spid="22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85CF-5CAF-4F7B-93F4-4383B732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Teorijski pristup primjeni algoritma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C08B-D474-4804-95F0-73AD0423E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5920" y="1851023"/>
                <a:ext cx="7119845" cy="217064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b="1" dirty="0"/>
                  <a:t>Ulaz</a:t>
                </a:r>
                <a:r>
                  <a:rPr lang="en-GB" dirty="0"/>
                  <a:t>: </a:t>
                </a:r>
                <a:r>
                  <a:rPr lang="en-GB" dirty="0" err="1"/>
                  <a:t>skup</a:t>
                </a:r>
                <a:r>
                  <a:rPr lang="en-GB" dirty="0"/>
                  <a:t> to</a:t>
                </a:r>
                <a:r>
                  <a:rPr lang="hr-HR" dirty="0" err="1"/>
                  <a:t>čaka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r-H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hr-H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r-H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r-H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r-HR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r-H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r-H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hr-H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r-H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r-HR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r-H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r-H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r-HR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hr-H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GB" dirty="0"/>
              </a:p>
              <a:p>
                <a:pPr lvl="1"/>
                <a:r>
                  <a:rPr lang="hr-HR" dirty="0" err="1"/>
                  <a:t>Kartezijev</a:t>
                </a:r>
                <a:r>
                  <a:rPr lang="hr-HR" dirty="0"/>
                  <a:t> </a:t>
                </a:r>
                <a:r>
                  <a:rPr lang="hr-HR" dirty="0" err="1"/>
                  <a:t>koordinatn</a:t>
                </a:r>
                <a:r>
                  <a:rPr lang="en-GB" dirty="0" err="1"/>
                  <a:t>i</a:t>
                </a:r>
                <a:r>
                  <a:rPr lang="hr-HR" dirty="0"/>
                  <a:t> sustav</a:t>
                </a:r>
              </a:p>
              <a:p>
                <a:r>
                  <a:rPr lang="hr-HR" b="1" dirty="0"/>
                  <a:t>Izlaz</a:t>
                </a:r>
                <a:r>
                  <a:rPr lang="hr-HR" dirty="0"/>
                  <a:t>: vrijednosti koeficijenata</a:t>
                </a:r>
                <a:endParaRPr lang="en-GB" dirty="0"/>
              </a:p>
              <a:p>
                <a:r>
                  <a:rPr lang="en-GB" b="1" dirty="0" err="1"/>
                  <a:t>Reprezentacija</a:t>
                </a:r>
                <a:r>
                  <a:rPr lang="en-GB" b="1" dirty="0"/>
                  <a:t> </a:t>
                </a:r>
                <a:r>
                  <a:rPr lang="en-GB" b="1" dirty="0" err="1"/>
                  <a:t>genoma</a:t>
                </a:r>
                <a:r>
                  <a:rPr lang="en-GB" dirty="0"/>
                  <a:t>: polje </a:t>
                </a:r>
                <a:r>
                  <a:rPr lang="en-GB" dirty="0" err="1"/>
                  <a:t>realnih</a:t>
                </a:r>
                <a:r>
                  <a:rPr lang="en-GB" dirty="0"/>
                  <a:t> </a:t>
                </a:r>
                <a:r>
                  <a:rPr lang="en-GB" dirty="0" err="1"/>
                  <a:t>brojeva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r-H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endParaRPr lang="hr-HR" dirty="0"/>
              </a:p>
              <a:p>
                <a:r>
                  <a:rPr lang="hr-HR" b="1" dirty="0"/>
                  <a:t>Evaluacija</a:t>
                </a:r>
                <a:r>
                  <a:rPr lang="hr-HR" dirty="0"/>
                  <a:t>:</a:t>
                </a:r>
                <a:r>
                  <a:rPr lang="en-GB" dirty="0"/>
                  <a:t> </a:t>
                </a:r>
                <a:r>
                  <a:rPr lang="en-GB" dirty="0" err="1"/>
                  <a:t>suma</a:t>
                </a:r>
                <a:r>
                  <a:rPr lang="en-GB" dirty="0"/>
                  <a:t> </a:t>
                </a:r>
                <a:r>
                  <a:rPr lang="en-GB" dirty="0" err="1"/>
                  <a:t>kvadrata</a:t>
                </a:r>
                <a:r>
                  <a:rPr lang="en-GB" dirty="0"/>
                  <a:t> </a:t>
                </a:r>
                <a:r>
                  <a:rPr lang="en-GB" dirty="0" err="1"/>
                  <a:t>odstupanja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C08B-D474-4804-95F0-73AD0423E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5920" y="1851023"/>
                <a:ext cx="7119845" cy="2170642"/>
              </a:xfrm>
              <a:blipFill>
                <a:blip r:embed="rId2"/>
                <a:stretch>
                  <a:fillRect l="-1370" t="-5899" b="-4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71E1A-3BC3-4F99-8170-459AA851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/>
              <a:t>3.6.2019.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5A4C5-58A5-4DBD-9B9F-A40FF016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4345-B562-463E-AB71-9024DA829D7E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DEBCD1-2A00-4CF4-ADB2-282CC815BFE0}"/>
                  </a:ext>
                </a:extLst>
              </p:cNvPr>
              <p:cNvSpPr txBox="1"/>
              <p:nvPr/>
            </p:nvSpPr>
            <p:spPr>
              <a:xfrm>
                <a:off x="2301484" y="4048188"/>
                <a:ext cx="4581915" cy="1308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DEBCD1-2A00-4CF4-ADB2-282CC815B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484" y="4048188"/>
                <a:ext cx="4581915" cy="1308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3D9B79C-C7D1-4EEF-85C4-8621722D89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1687" y="5438770"/>
                <a:ext cx="6753662" cy="6741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Funkcija </a:t>
                </a:r>
                <a:r>
                  <a:rPr lang="en-GB" b="1" dirty="0" err="1"/>
                  <a:t>dobrote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hr-HR" sz="2400" i="1">
                        <a:latin typeface="Cambria Math" panose="02040503050406030204" pitchFamily="18" charset="0"/>
                      </a:rPr>
                      <m:t>𝑆𝑆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</m:oMath>
                </a14:m>
                <a:endParaRPr lang="hr-HR" sz="2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3D9B79C-C7D1-4EEF-85C4-8621722D8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687" y="5438770"/>
                <a:ext cx="6753662" cy="674155"/>
              </a:xfrm>
              <a:prstGeom prst="rect">
                <a:avLst/>
              </a:prstGeom>
              <a:blipFill>
                <a:blip r:embed="rId4"/>
                <a:stretch>
                  <a:fillRect l="-1625" t="-7207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750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15445</TotalTime>
  <Words>447</Words>
  <Application>Microsoft Office PowerPoint</Application>
  <PresentationFormat>On-screen Show (4:3)</PresentationFormat>
  <Paragraphs>152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Office Theme</vt:lpstr>
      <vt:lpstr>Genetski algoritam  primijenjen na funkcijsku aproksimaciju</vt:lpstr>
      <vt:lpstr>Sadržaj</vt:lpstr>
      <vt:lpstr>Uvod</vt:lpstr>
      <vt:lpstr>Uvod</vt:lpstr>
      <vt:lpstr>Heuristički algoritmi</vt:lpstr>
      <vt:lpstr>Evolucijski algoritmi</vt:lpstr>
      <vt:lpstr>Genetski algoritam</vt:lpstr>
      <vt:lpstr>Genetski algoritam</vt:lpstr>
      <vt:lpstr>Teorijski pristup primjeni algoritma</vt:lpstr>
      <vt:lpstr>Teorijski pristup primjeni algoritma</vt:lpstr>
      <vt:lpstr>Teorijski pristup primjeni algoritma</vt:lpstr>
      <vt:lpstr>Teorijski pristup primjeni algoritma</vt:lpstr>
      <vt:lpstr>Programska implementacija</vt:lpstr>
      <vt:lpstr>Programska implementacija</vt:lpstr>
      <vt:lpstr>Programska implementacija</vt:lpstr>
      <vt:lpstr>Programska implementacija</vt:lpstr>
      <vt:lpstr>Programska implementacija</vt:lpstr>
      <vt:lpstr>Programska implementacija</vt:lpstr>
      <vt:lpstr>Hvala na pažnji!  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Genetski algoritam</dc:title>
  <dc:creator>Luka Mesarić</dc:creator>
  <cp:lastModifiedBy>Luka Mesarić</cp:lastModifiedBy>
  <cp:revision>369</cp:revision>
  <dcterms:created xsi:type="dcterms:W3CDTF">2019-05-23T19:26:31Z</dcterms:created>
  <dcterms:modified xsi:type="dcterms:W3CDTF">2019-06-03T14:08:15Z</dcterms:modified>
</cp:coreProperties>
</file>