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26" Type="http://schemas.openxmlformats.org/officeDocument/2006/relationships/slide" Target="slides/slide11.xml"/><Relationship Id="rId27" Type="http://schemas.openxmlformats.org/officeDocument/2006/relationships/slide" Target="slides/slide12.xml"/><Relationship Id="rId28" Type="http://schemas.openxmlformats.org/officeDocument/2006/relationships/slide" Target="slides/slide13.xml"/><Relationship Id="rId29" Type="http://schemas.openxmlformats.org/officeDocument/2006/relationships/slide" Target="slides/slide14.xml"/><Relationship Id="rId30" Type="http://schemas.openxmlformats.org/officeDocument/2006/relationships/slide" Target="slides/slide15.xml"/><Relationship Id="rId31" Type="http://schemas.openxmlformats.org/officeDocument/2006/relationships/slide" Target="slides/slide16.xml"/><Relationship Id="rId3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7BBCD1C-C95A-490C-A431-4A1787A55C6E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E4DFB27B-DEA1-4269-B518-F94A9D1318AB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B7AAC9F-DA98-4589-A16F-5E0CE22D66BC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789334E-010F-4CC7-AC9E-A4C30330EDC4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DEDE9B4F-5CE8-42F8-840A-D82A67BD9CE3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8A20F85-5787-49C7-AE2D-2A143E89D005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A34143-E357-4E52-AC81-34C977285D7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EFE9AD-265C-409E-A145-9710B625F425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A55A4F5-520B-459D-A0A9-CB62855A06EA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BA0C1C8-3880-41C9-89D0-350CBD132EB2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9A6B461-503D-46C6-81B7-6C1D1D71F9BE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D799A4C-73F2-417D-9562-CFD0A9B96898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66E140A-9FF6-48A5-8D94-A79658C2DEBC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1E59160-C543-49D1-A97A-75C37B17CC7E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FC94C1B-7767-4332-8EC7-2DAA030BD25C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10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31FC056-C33C-4D6E-AC5A-F88552131341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7B0C111-D263-4A55-BA8C-06D63438A080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4B8B11-7729-4BA5-A3F5-F89A6329575A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36;p9"/>
          <p:cNvSpPr/>
          <p:nvPr/>
        </p:nvSpPr>
        <p:spPr>
          <a:xfrm>
            <a:off x="4572000" y="0"/>
            <a:ext cx="4571280" cy="51429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907B0E-B700-47C5-BA26-513FCAABBCF7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A8B9C42-A1A1-42BC-AE6D-698EA0B816D5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FA2307-B055-4468-9F41-699FF25A45E1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A97C0D-5152-48B4-802A-B5804DD5D21A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E8E9DAE-6636-47D7-AAC6-99EEA11ECCC0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1ECEE77-7066-4630-9667-399F82B088AF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3C9407C-3E9C-4C32-B08F-82FA50D8DAFB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A70428F-11F5-4824-BB9B-44B4274D93C6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25F7061-2C35-4EE6-B17E-B5B14472B25C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1ECEA03-0BAC-41DE-B58A-2A07736EC0EE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e5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54;p13"/>
          <p:cNvSpPr/>
          <p:nvPr/>
        </p:nvSpPr>
        <p:spPr>
          <a:xfrm>
            <a:off x="2392920" y="1537560"/>
            <a:ext cx="4221360" cy="80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" sz="3500" spc="-1" strike="noStrike">
                <a:solidFill>
                  <a:schemeClr val="dk1"/>
                </a:solidFill>
                <a:latin typeface="Montserrat"/>
                <a:ea typeface="Montserrat"/>
              </a:rPr>
              <a:t>PRÉSENTATION</a:t>
            </a:r>
            <a:br>
              <a:rPr sz="3500"/>
            </a:br>
            <a:br>
              <a:rPr sz="3500"/>
            </a:br>
            <a:r>
              <a:rPr b="1" lang="fr" sz="3100" spc="-1" strike="noStrike">
                <a:solidFill>
                  <a:schemeClr val="dk1"/>
                </a:solidFill>
                <a:latin typeface="Montserrat"/>
                <a:ea typeface="Montserrat"/>
              </a:rPr>
              <a:t>Menu Maker by Qwenta</a:t>
            </a:r>
            <a:endParaRPr b="0" lang="en-GB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Google Shape;55;p13"/>
          <p:cNvSpPr/>
          <p:nvPr/>
        </p:nvSpPr>
        <p:spPr>
          <a:xfrm>
            <a:off x="115200" y="118440"/>
            <a:ext cx="2383920" cy="27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" sz="1500" spc="-1" strike="noStrike">
                <a:solidFill>
                  <a:schemeClr val="dk1"/>
                </a:solidFill>
                <a:latin typeface="Montserrat"/>
                <a:ea typeface="Montserrat"/>
              </a:rPr>
              <a:t>DRAME Mohamed</a:t>
            </a:r>
            <a:br>
              <a:rPr sz="1500"/>
            </a:br>
            <a:r>
              <a:rPr b="0" lang="fr" sz="1500" spc="-1" strike="noStrike">
                <a:solidFill>
                  <a:schemeClr val="dk1"/>
                </a:solidFill>
                <a:latin typeface="Montserrat"/>
                <a:ea typeface="Montserrat"/>
              </a:rPr>
              <a:t>07/11/2024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Google Shape;56;p13" descr=""/>
          <p:cNvPicPr/>
          <p:nvPr/>
        </p:nvPicPr>
        <p:blipFill>
          <a:blip r:embed="rId1"/>
          <a:stretch/>
        </p:blipFill>
        <p:spPr>
          <a:xfrm>
            <a:off x="8469720" y="0"/>
            <a:ext cx="673560" cy="33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1800" spc="-1" strike="noStrike">
                <a:solidFill>
                  <a:schemeClr val="dk1"/>
                </a:solidFill>
                <a:latin typeface="Montserrat"/>
                <a:ea typeface="Montserrat"/>
              </a:rPr>
              <a:t>Spécifications techniques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Google Shape;103;p19"/>
          <p:cNvSpPr/>
          <p:nvPr/>
        </p:nvSpPr>
        <p:spPr>
          <a:xfrm>
            <a:off x="0" y="0"/>
            <a:ext cx="491076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8200" bIns="88200" anchor="t">
            <a:sp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fr" sz="1000" spc="-1" strike="noStrike">
                <a:solidFill>
                  <a:schemeClr val="dk2"/>
                </a:solidFill>
                <a:latin typeface="Montserrat"/>
                <a:ea typeface="Montserrat"/>
              </a:rPr>
              <a:t>Présentation de l’usage du no-code</a:t>
            </a:r>
            <a:endParaRPr b="0" lang="en-GB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Google Shape;104;p19"/>
          <p:cNvSpPr/>
          <p:nvPr/>
        </p:nvSpPr>
        <p:spPr>
          <a:xfrm>
            <a:off x="434880" y="1085400"/>
            <a:ext cx="8319960" cy="128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50000"/>
              </a:lnSpc>
            </a:pP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105;p19"/>
          <p:cNvSpPr/>
          <p:nvPr/>
        </p:nvSpPr>
        <p:spPr>
          <a:xfrm>
            <a:off x="-4680" y="0"/>
            <a:ext cx="9153000" cy="239040"/>
          </a:xfrm>
          <a:prstGeom prst="rect">
            <a:avLst/>
          </a:prstGeom>
          <a:solidFill>
            <a:srgbClr val="fce5cd"/>
          </a:solidFill>
          <a:ln w="9525">
            <a:solidFill>
              <a:srgbClr val="f7edd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70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2"/>
                </a:solidFill>
                <a:latin typeface="Montserrat"/>
                <a:ea typeface="Montserrat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2"/>
                </a:solidFill>
                <a:latin typeface="Montserrat"/>
                <a:ea typeface="Montserrat"/>
              </a:rPr>
              <a:t>                  </a:t>
            </a:r>
            <a:r>
              <a:rPr b="0" lang="en-GB" sz="1800" spc="-1" strike="noStrike">
                <a:solidFill>
                  <a:schemeClr val="dk2"/>
                </a:solidFill>
                <a:latin typeface="Montserrat"/>
                <a:ea typeface="Montserrat"/>
              </a:rPr>
              <a:t>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7480" y="1260000"/>
            <a:ext cx="4157280" cy="34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Montserrat"/>
              </a:rPr>
              <a:t>Connexion de l’utilisateur.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Montserrat"/>
              </a:rPr>
              <a:t>L’utilisateur a acces a son compte et données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Montserrat"/>
              </a:rPr>
              <a:t>L’utilisateur peut diffuser ses menu sur Instagram et deliveroo.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Montserrat"/>
              </a:rPr>
              <a:t>L’utilisateur peut télécharger et imprimer ses menu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540000" y="1260000"/>
            <a:ext cx="2063880" cy="212832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540000" y="3420000"/>
            <a:ext cx="2856960" cy="129456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3"/>
          <a:stretch/>
        </p:blipFill>
        <p:spPr>
          <a:xfrm>
            <a:off x="2700000" y="1260000"/>
            <a:ext cx="1769040" cy="215964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4"/>
          <a:stretch/>
        </p:blipFill>
        <p:spPr>
          <a:xfrm>
            <a:off x="4860000" y="2947680"/>
            <a:ext cx="3809520" cy="155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311400" y="1796040"/>
            <a:ext cx="4157280" cy="212796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Montserrat"/>
              </a:rPr>
              <a:t>Il s’agit d’un outil pratique qui nous facilite la tâche de création et de personnalisation du formulaire.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4677480" y="1673280"/>
            <a:ext cx="4157280" cy="237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2000" spc="-1" strike="noStrike">
                <a:solidFill>
                  <a:schemeClr val="dk1"/>
                </a:solidFill>
                <a:latin typeface="Montserrat"/>
                <a:ea typeface="Montserrat"/>
              </a:rPr>
              <a:t>Veille Technologique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08000" y="1044360"/>
            <a:ext cx="8519760" cy="39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Google Shape;113;p20"/>
          <p:cNvSpPr/>
          <p:nvPr/>
        </p:nvSpPr>
        <p:spPr>
          <a:xfrm>
            <a:off x="0" y="0"/>
            <a:ext cx="491076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8200" bIns="88200" anchor="t">
            <a:sp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fr" sz="1000" spc="-1" strike="noStrike">
                <a:solidFill>
                  <a:schemeClr val="dk2"/>
                </a:solidFill>
                <a:latin typeface="Montserrat"/>
                <a:ea typeface="Montserrat"/>
              </a:rPr>
              <a:t>Présentation de l’usage du no-code</a:t>
            </a:r>
            <a:endParaRPr b="0" lang="en-GB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Google Shape;114;p20"/>
          <p:cNvSpPr/>
          <p:nvPr/>
        </p:nvSpPr>
        <p:spPr>
          <a:xfrm>
            <a:off x="434880" y="1085400"/>
            <a:ext cx="8319960" cy="27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50000"/>
              </a:lnSpc>
            </a:pP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J’ai choisi de classer les informations sur mon agregateur de flux en deux parties : 1)Frontend qui reproupe toutes les informations relatives à la partie frontend de mon application.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2)Backend Qui regroupe toutes les informations relatives à la partie backend de mon application.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Google Shape;115;p20"/>
          <p:cNvSpPr/>
          <p:nvPr/>
        </p:nvSpPr>
        <p:spPr>
          <a:xfrm>
            <a:off x="-4680" y="0"/>
            <a:ext cx="9153000" cy="239040"/>
          </a:xfrm>
          <a:prstGeom prst="rect">
            <a:avLst/>
          </a:prstGeom>
          <a:solidFill>
            <a:srgbClr val="fce5cd"/>
          </a:solidFill>
          <a:ln w="9525">
            <a:solidFill>
              <a:srgbClr val="f7edd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Google Shape;116;p20" descr=""/>
          <p:cNvPicPr/>
          <p:nvPr/>
        </p:nvPicPr>
        <p:blipFill>
          <a:blip r:embed="rId1"/>
          <a:stretch/>
        </p:blipFill>
        <p:spPr>
          <a:xfrm>
            <a:off x="8469720" y="0"/>
            <a:ext cx="673560" cy="33984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6430320" y="2666880"/>
            <a:ext cx="1669320" cy="243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2000" spc="-1" strike="noStrike">
                <a:solidFill>
                  <a:schemeClr val="dk1"/>
                </a:solidFill>
                <a:latin typeface="Montserrat"/>
                <a:ea typeface="Montserrat"/>
              </a:rPr>
              <a:t>Veille Technologique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473760" y="1152000"/>
            <a:ext cx="3832560" cy="341568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4939560" y="1152000"/>
            <a:ext cx="3633480" cy="341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2000" spc="-1" strike="noStrike">
                <a:solidFill>
                  <a:schemeClr val="dk1"/>
                </a:solidFill>
                <a:latin typeface="Montserrat"/>
                <a:ea typeface="Montserrat"/>
              </a:rPr>
              <a:t>Veille Technologique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La veille nous a permis de faire de nombreuses recherches et de nous mettre à jour, en ce qui concerne les nouvelles technologies du web. Ce qui nous a aidé à faire les bon choix d’outils pour notre site.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2000" spc="-1" strike="noStrike">
                <a:solidFill>
                  <a:schemeClr val="dk1"/>
                </a:solidFill>
                <a:latin typeface="Montserrat"/>
                <a:ea typeface="Montserrat"/>
              </a:rPr>
              <a:t>Conclusion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Montserrat"/>
              </a:rPr>
              <a:t>En conclusion, la veille nous aura permis de chercher les meilleurs outils informatiques du moment. Et grâce à cette veille nous avons choisi les outils techniques et constitué une spécification technique. Le kanban quant à lui nous aura permis d’organiser notre travail et de savoir ce que chacun devra faire comme tâche. L’ensemble de nos travaux auront été complémentaires pour la bonne conduite du projet. 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Google Shape;123;p21"/>
          <p:cNvSpPr/>
          <p:nvPr/>
        </p:nvSpPr>
        <p:spPr>
          <a:xfrm>
            <a:off x="0" y="0"/>
            <a:ext cx="491076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8200" bIns="88200" anchor="t">
            <a:sp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fr" sz="1000" spc="-1" strike="noStrike">
                <a:solidFill>
                  <a:schemeClr val="dk2"/>
                </a:solidFill>
                <a:latin typeface="Montserrat"/>
                <a:ea typeface="Montserrat"/>
              </a:rPr>
              <a:t>Présentation de l’usage du no-code</a:t>
            </a:r>
            <a:endParaRPr b="0" lang="en-GB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Google Shape;124;p21"/>
          <p:cNvSpPr/>
          <p:nvPr/>
        </p:nvSpPr>
        <p:spPr>
          <a:xfrm>
            <a:off x="434880" y="1085400"/>
            <a:ext cx="8319960" cy="98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15000"/>
              </a:lnSpc>
            </a:pP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Google Shape;125;p21"/>
          <p:cNvSpPr/>
          <p:nvPr/>
        </p:nvSpPr>
        <p:spPr>
          <a:xfrm>
            <a:off x="-4680" y="0"/>
            <a:ext cx="9153000" cy="239040"/>
          </a:xfrm>
          <a:prstGeom prst="rect">
            <a:avLst/>
          </a:prstGeom>
          <a:solidFill>
            <a:srgbClr val="fce5cd"/>
          </a:solidFill>
          <a:ln w="9525">
            <a:solidFill>
              <a:srgbClr val="f7edd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Google Shape;126;p21" descr=""/>
          <p:cNvPicPr/>
          <p:nvPr/>
        </p:nvPicPr>
        <p:blipFill>
          <a:blip r:embed="rId1"/>
          <a:stretch/>
        </p:blipFill>
        <p:spPr>
          <a:xfrm>
            <a:off x="8469720" y="0"/>
            <a:ext cx="673560" cy="33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e5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31;p22"/>
          <p:cNvSpPr/>
          <p:nvPr/>
        </p:nvSpPr>
        <p:spPr>
          <a:xfrm>
            <a:off x="2411640" y="2125800"/>
            <a:ext cx="4221360" cy="80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" sz="3500" spc="-1" strike="noStrike">
                <a:solidFill>
                  <a:schemeClr val="dk1"/>
                </a:solidFill>
                <a:latin typeface="Montserrat"/>
                <a:ea typeface="Montserrat"/>
              </a:rPr>
              <a:t>QUESTIONS ?</a:t>
            </a:r>
            <a:endParaRPr b="0" lang="en-GB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Google Shape;132;p22"/>
          <p:cNvSpPr/>
          <p:nvPr/>
        </p:nvSpPr>
        <p:spPr>
          <a:xfrm>
            <a:off x="115200" y="118440"/>
            <a:ext cx="2383920" cy="27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Google Shape;133;p22" descr=""/>
          <p:cNvPicPr/>
          <p:nvPr/>
        </p:nvPicPr>
        <p:blipFill>
          <a:blip r:embed="rId1"/>
          <a:stretch/>
        </p:blipFill>
        <p:spPr>
          <a:xfrm>
            <a:off x="8469720" y="0"/>
            <a:ext cx="673560" cy="33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2800" spc="-1" strike="noStrike">
                <a:solidFill>
                  <a:schemeClr val="dk1"/>
                </a:solidFill>
                <a:latin typeface="Montserrat"/>
                <a:ea typeface="Montserrat"/>
              </a:rPr>
              <a:t>Sommaire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36600">
              <a:lnSpc>
                <a:spcPct val="150000"/>
              </a:lnSpc>
              <a:spcBef>
                <a:spcPts val="1500"/>
              </a:spcBef>
              <a:buClr>
                <a:srgbClr val="0d0d0d"/>
              </a:buClr>
              <a:buFont typeface="Montserrat"/>
              <a:buAutoNum type="arabicPeriod"/>
            </a:pPr>
            <a:r>
              <a:rPr b="0" lang="fr" sz="17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Contexte du projet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50000"/>
              </a:lnSpc>
              <a:buClr>
                <a:srgbClr val="0d0d0d"/>
              </a:buClr>
              <a:buFont typeface="Montserrat"/>
              <a:buAutoNum type="arabicPeriod"/>
            </a:pPr>
            <a:r>
              <a:rPr b="0" lang="fr" sz="17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Aperçu de la maquette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50000"/>
              </a:lnSpc>
              <a:buClr>
                <a:srgbClr val="0d0d0d"/>
              </a:buClr>
              <a:buFont typeface="Montserrat"/>
              <a:buAutoNum type="arabicPeriod"/>
            </a:pPr>
            <a:r>
              <a:rPr b="0" lang="fr" sz="17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Méthodologie utilisée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50000"/>
              </a:lnSpc>
              <a:buClr>
                <a:srgbClr val="0d0d0d"/>
              </a:buClr>
              <a:buFont typeface="Montserrat"/>
              <a:buAutoNum type="arabicPeriod"/>
            </a:pPr>
            <a:r>
              <a:rPr b="0" lang="fr" sz="17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Tableau Kanban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50000"/>
              </a:lnSpc>
              <a:buClr>
                <a:srgbClr val="0d0d0d"/>
              </a:buClr>
              <a:buFont typeface="Montserrat"/>
              <a:buAutoNum type="arabicPeriod"/>
            </a:pPr>
            <a:r>
              <a:rPr b="0" lang="fr" sz="17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Spécifications techniques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50000"/>
              </a:lnSpc>
              <a:buClr>
                <a:srgbClr val="0d0d0d"/>
              </a:buClr>
              <a:buFont typeface="Montserrat"/>
              <a:buAutoNum type="arabicPeriod"/>
            </a:pPr>
            <a:r>
              <a:rPr b="0" lang="fr" sz="17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Veille technologique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50000"/>
              </a:lnSpc>
              <a:buClr>
                <a:srgbClr val="0d0d0d"/>
              </a:buClr>
              <a:buFont typeface="Montserrat"/>
              <a:buAutoNum type="arabicPeriod"/>
            </a:pPr>
            <a:r>
              <a:rPr b="0" lang="fr" sz="17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Conclusion 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50000"/>
              </a:lnSpc>
              <a:buClr>
                <a:srgbClr val="0d0d0d"/>
              </a:buClr>
              <a:buFont typeface="Montserrat"/>
              <a:buAutoNum type="arabicPeriod"/>
            </a:pPr>
            <a:r>
              <a:rPr b="0" lang="fr" sz="17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Questions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" name="Google Shape;63;p14" descr=""/>
          <p:cNvPicPr/>
          <p:nvPr/>
        </p:nvPicPr>
        <p:blipFill>
          <a:blip r:embed="rId1"/>
          <a:stretch/>
        </p:blipFill>
        <p:spPr>
          <a:xfrm>
            <a:off x="8469720" y="0"/>
            <a:ext cx="673560" cy="33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2000" spc="-1" strike="noStrike">
                <a:solidFill>
                  <a:schemeClr val="dk1"/>
                </a:solidFill>
                <a:latin typeface="Montserrat"/>
                <a:ea typeface="Montserrat"/>
              </a:rPr>
              <a:t>Contexte du Projet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Google Shape;69;p15"/>
          <p:cNvSpPr/>
          <p:nvPr/>
        </p:nvSpPr>
        <p:spPr>
          <a:xfrm>
            <a:off x="434880" y="1085400"/>
            <a:ext cx="8319960" cy="10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24000">
              <a:lnSpc>
                <a:spcPct val="115000"/>
              </a:lnSpc>
              <a:buClr>
                <a:srgbClr val="000000"/>
              </a:buClr>
              <a:buFont typeface="Montserrat"/>
              <a:buChar char="●"/>
            </a:pPr>
            <a:r>
              <a:rPr b="0" i="1" lang="fr" sz="1400" spc="-1" strike="noStrike">
                <a:solidFill>
                  <a:schemeClr val="dk1"/>
                </a:solidFill>
                <a:latin typeface="Montserrat"/>
                <a:ea typeface="Montserrat"/>
              </a:rPr>
              <a:t>Le site Menu Maker sera réalisé par l’agence Qwenta qui est une agence spécialisée dans la création de produits digitaux. Notre mission sera de créer un site internet pour des restaurateurs.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Google Shape;70;p15"/>
          <p:cNvSpPr/>
          <p:nvPr/>
        </p:nvSpPr>
        <p:spPr>
          <a:xfrm>
            <a:off x="-4680" y="0"/>
            <a:ext cx="9153000" cy="239040"/>
          </a:xfrm>
          <a:prstGeom prst="rect">
            <a:avLst/>
          </a:prstGeom>
          <a:solidFill>
            <a:srgbClr val="fce5cd"/>
          </a:solidFill>
          <a:ln w="9525">
            <a:solidFill>
              <a:srgbClr val="f7edd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" name="Google Shape;71;p15" descr=""/>
          <p:cNvPicPr/>
          <p:nvPr/>
        </p:nvPicPr>
        <p:blipFill>
          <a:blip r:embed="rId1"/>
          <a:stretch/>
        </p:blipFill>
        <p:spPr>
          <a:xfrm>
            <a:off x="7920000" y="252360"/>
            <a:ext cx="1223640" cy="647280"/>
          </a:xfrm>
          <a:prstGeom prst="rect">
            <a:avLst/>
          </a:prstGeom>
          <a:ln w="0">
            <a:noFill/>
          </a:ln>
        </p:spPr>
      </p:pic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2160000"/>
            <a:ext cx="8519760" cy="26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L’objectif de notre site est de mettre à disposition un outil pour que les restaurateurs puissent créer et publier leurs menu et plats facilement.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Les restaurateurs auront la possibilité de publier leurs menu sur les applications instagram et deliveroo.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                                                                  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540000" y="3288600"/>
            <a:ext cx="2999880" cy="1571040"/>
          </a:xfrm>
          <a:prstGeom prst="rect">
            <a:avLst/>
          </a:prstGeom>
          <a:ln w="0">
            <a:noFill/>
          </a:ln>
        </p:spPr>
      </p:pic>
      <p:pic>
        <p:nvPicPr>
          <p:cNvPr id="58" name="" descr=""/>
          <p:cNvPicPr/>
          <p:nvPr/>
        </p:nvPicPr>
        <p:blipFill>
          <a:blip r:embed="rId3"/>
          <a:stretch/>
        </p:blipFill>
        <p:spPr>
          <a:xfrm>
            <a:off x="6699240" y="3240000"/>
            <a:ext cx="1580400" cy="171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2020" spc="-1" strike="noStrike">
                <a:solidFill>
                  <a:schemeClr val="dk1"/>
                </a:solidFill>
                <a:latin typeface="Montserrat"/>
                <a:ea typeface="Montserrat"/>
              </a:rPr>
              <a:t>Aperçu de la maquette</a:t>
            </a:r>
            <a:endParaRPr b="0" lang="en-GB" sz="202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GB" sz="18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60000" y="1152360"/>
            <a:ext cx="8687880" cy="39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i="1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L’utilisateur peut se créer un compte personnel.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i="1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L’utilisateur peut créer des menu et plats.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i="1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L’utilisateur peut personnaliser ses plats et menu.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i="1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L’utilisateur peut diffuser ses menu sur instagram.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i="1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L’utilisateur peut diffuser ses menu sur deliveroo.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i="1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L’utilisateur peut télécharger au format pdf ses menu.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i="1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L’utilisateur peut imprimer ses menu.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50000"/>
              </a:lnSpc>
              <a:buNone/>
              <a:tabLst>
                <a:tab algn="l" pos="0"/>
              </a:tabLst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78;p16"/>
          <p:cNvSpPr/>
          <p:nvPr/>
        </p:nvSpPr>
        <p:spPr>
          <a:xfrm>
            <a:off x="-4680" y="0"/>
            <a:ext cx="9153000" cy="239040"/>
          </a:xfrm>
          <a:prstGeom prst="rect">
            <a:avLst/>
          </a:prstGeom>
          <a:solidFill>
            <a:srgbClr val="fce5cd"/>
          </a:solidFill>
          <a:ln w="9525">
            <a:solidFill>
              <a:srgbClr val="f7edd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Google Shape;79;p16" descr=""/>
          <p:cNvPicPr/>
          <p:nvPr/>
        </p:nvPicPr>
        <p:blipFill>
          <a:blip r:embed="rId1"/>
          <a:stretch/>
        </p:blipFill>
        <p:spPr>
          <a:xfrm>
            <a:off x="8241480" y="317520"/>
            <a:ext cx="902160" cy="58212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7020000" y="1260000"/>
            <a:ext cx="1904400" cy="2047320"/>
          </a:xfrm>
          <a:prstGeom prst="rect">
            <a:avLst/>
          </a:prstGeom>
          <a:ln w="0">
            <a:noFill/>
          </a:ln>
        </p:spPr>
      </p:pic>
      <p:pic>
        <p:nvPicPr>
          <p:cNvPr id="64" name="" descr=""/>
          <p:cNvPicPr/>
          <p:nvPr/>
        </p:nvPicPr>
        <p:blipFill>
          <a:blip r:embed="rId3"/>
          <a:stretch/>
        </p:blipFill>
        <p:spPr>
          <a:xfrm>
            <a:off x="4860000" y="1270440"/>
            <a:ext cx="1904400" cy="1351800"/>
          </a:xfrm>
          <a:prstGeom prst="rect">
            <a:avLst/>
          </a:prstGeom>
          <a:ln w="0">
            <a:noFill/>
          </a:ln>
        </p:spPr>
      </p:pic>
      <p:pic>
        <p:nvPicPr>
          <p:cNvPr id="65" name="" descr=""/>
          <p:cNvPicPr/>
          <p:nvPr/>
        </p:nvPicPr>
        <p:blipFill>
          <a:blip r:embed="rId4"/>
          <a:stretch/>
        </p:blipFill>
        <p:spPr>
          <a:xfrm>
            <a:off x="6120000" y="3381840"/>
            <a:ext cx="2856960" cy="176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2000" spc="-1" strike="noStrike">
                <a:solidFill>
                  <a:schemeClr val="dk1"/>
                </a:solidFill>
                <a:latin typeface="Montserrat"/>
                <a:ea typeface="Montserrat"/>
              </a:rPr>
              <a:t>Méthodologie utilisée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0d0d0d"/>
              </a:buClr>
              <a:buFont typeface="Montserrat"/>
              <a:buChar char="●"/>
              <a:tabLst>
                <a:tab algn="l" pos="0"/>
              </a:tabLst>
            </a:pPr>
            <a:r>
              <a:rPr b="0" lang="fr" sz="15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Nous allons utiliser la gestion de projet agile pour organiser notre travail.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0d0d0d"/>
              </a:buClr>
              <a:buFont typeface="Montserrat"/>
              <a:buChar char="●"/>
              <a:tabLst>
                <a:tab algn="l" pos="0"/>
              </a:tabLst>
            </a:pPr>
            <a:r>
              <a:rPr b="0" lang="fr" sz="15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Nous utiliserons la méthode scrum pour gérer notre projet.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0d0d0d"/>
              </a:buClr>
              <a:buFont typeface="Montserrat"/>
              <a:buChar char="●"/>
              <a:tabLst>
                <a:tab algn="l" pos="0"/>
              </a:tabLst>
            </a:pPr>
            <a:r>
              <a:rPr b="0" lang="fr" sz="15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Cet manière de fonctionner présentes des avantages pour notre projet en terme de rigueur et d’adaptabilité aux besoins du client.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Google Shape;86;p17"/>
          <p:cNvSpPr/>
          <p:nvPr/>
        </p:nvSpPr>
        <p:spPr>
          <a:xfrm>
            <a:off x="-4680" y="0"/>
            <a:ext cx="9153000" cy="239040"/>
          </a:xfrm>
          <a:prstGeom prst="rect">
            <a:avLst/>
          </a:prstGeom>
          <a:solidFill>
            <a:srgbClr val="fce5cd"/>
          </a:solidFill>
          <a:ln w="9525">
            <a:solidFill>
              <a:srgbClr val="f7edd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Google Shape;87;p17" descr=""/>
          <p:cNvPicPr/>
          <p:nvPr/>
        </p:nvPicPr>
        <p:blipFill>
          <a:blip r:embed="rId1"/>
          <a:stretch/>
        </p:blipFill>
        <p:spPr>
          <a:xfrm>
            <a:off x="4677480" y="1820160"/>
            <a:ext cx="4157280" cy="2079720"/>
          </a:xfrm>
          <a:prstGeom prst="rect">
            <a:avLst/>
          </a:prstGeom>
          <a:ln w="0">
            <a:noFill/>
          </a:ln>
        </p:spPr>
      </p:pic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4686840" y="1410480"/>
            <a:ext cx="3772800" cy="289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311040" y="2021760"/>
            <a:ext cx="4157280" cy="1675440"/>
          </a:xfrm>
          <a:prstGeom prst="rect">
            <a:avLst/>
          </a:prstGeom>
          <a:ln w="0">
            <a:noFill/>
          </a:ln>
        </p:spPr>
      </p:pic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2000" spc="-1" strike="noStrike">
                <a:solidFill>
                  <a:schemeClr val="dk1"/>
                </a:solidFill>
                <a:latin typeface="Montserrat"/>
                <a:ea typeface="Montserrat"/>
              </a:rPr>
              <a:t>Méthodologie utilisée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67784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500" spc="-1" strike="noStrike">
                <a:solidFill>
                  <a:srgbClr val="000000"/>
                </a:solidFill>
                <a:latin typeface="Montserrat"/>
              </a:rPr>
              <a:t>La méthode scrum permet de fixer une échéance pour chaque mission.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500" spc="-1" strike="noStrike">
                <a:solidFill>
                  <a:srgbClr val="000000"/>
                </a:solidFill>
                <a:latin typeface="Montserrat"/>
              </a:rPr>
              <a:t>Le travail est divisé en sprint.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2000" spc="-1" strike="noStrike">
                <a:solidFill>
                  <a:schemeClr val="dk1"/>
                </a:solidFill>
                <a:latin typeface="Montserrat"/>
                <a:ea typeface="Montserrat"/>
              </a:rPr>
              <a:t>Suivi du projet avec le Kanban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94;p18"/>
          <p:cNvSpPr/>
          <p:nvPr/>
        </p:nvSpPr>
        <p:spPr>
          <a:xfrm>
            <a:off x="360000" y="1080000"/>
            <a:ext cx="8394840" cy="224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Chaque éléments dans notre kanban dispose d’une user story pour expliquer le but que nous recherchons. Il y a en dessous du user story, les détails qui donnent plus d’informations sur ce que nous pourrons faire.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Facilite les avancées dans le travail.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Explication de comment le tableau facilite le suivi et la coordination de l'équipe.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95;p18"/>
          <p:cNvSpPr/>
          <p:nvPr/>
        </p:nvSpPr>
        <p:spPr>
          <a:xfrm>
            <a:off x="-4680" y="0"/>
            <a:ext cx="9153000" cy="239040"/>
          </a:xfrm>
          <a:prstGeom prst="rect">
            <a:avLst/>
          </a:prstGeom>
          <a:solidFill>
            <a:srgbClr val="fce5cd"/>
          </a:solidFill>
          <a:ln w="9525">
            <a:solidFill>
              <a:srgbClr val="f7edd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" name="Google Shape;96;p18" descr=""/>
          <p:cNvPicPr/>
          <p:nvPr/>
        </p:nvPicPr>
        <p:blipFill>
          <a:blip r:embed="rId1"/>
          <a:stretch/>
        </p:blipFill>
        <p:spPr>
          <a:xfrm>
            <a:off x="8100000" y="236880"/>
            <a:ext cx="1016280" cy="482760"/>
          </a:xfrm>
          <a:prstGeom prst="rect">
            <a:avLst/>
          </a:prstGeom>
          <a:ln w="0">
            <a:noFill/>
          </a:ln>
        </p:spPr>
      </p:pic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427680" y="2880000"/>
            <a:ext cx="4971960" cy="215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Montserrat"/>
              </a:rPr>
              <a:t>Suivi du projet avec le kanban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783000" y="1152000"/>
            <a:ext cx="3214440" cy="3415680"/>
          </a:xfrm>
          <a:prstGeom prst="rect">
            <a:avLst/>
          </a:prstGeom>
          <a:ln w="0">
            <a:noFill/>
          </a:ln>
        </p:spPr>
      </p:pic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67784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Chaque card comprends des explications sur les objectifs.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Chaque card comprends les missions que doivent accomplir le ou les développeurs.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Les cards indiquent également qui parmi les développeurs doit accomplir cette tâche et son avancement.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Montserrat"/>
              </a:rPr>
              <a:t>Suivi du projet avec le kanban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720000" y="1320840"/>
            <a:ext cx="3356280" cy="317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7481</TotalTime>
  <Application>LibreOffice/24.2.5.2$Windows_X86_64 LibreOffice_project/bffef4ea93e59bebbeaf7f431bb02b1a39ee8a59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2024-11-14T21:18:26Z</dcterms:modified>
  <cp:revision>19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