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4" r:id="rId9"/>
    <p:sldMasterId id="2147483666" r:id="rId10"/>
    <p:sldMasterId id="2147483668" r:id="rId11"/>
    <p:sldMasterId id="2147483670" r:id="rId12"/>
    <p:sldMasterId id="2147483672" r:id="rId13"/>
    <p:sldMasterId id="2147483674" r:id="rId14"/>
    <p:sldMasterId id="2147483676" r:id="rId15"/>
  </p:sld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70" r:id="rId30"/>
    <p:sldId id="271" r:id="rId31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" Target="slides/slide1.xml"/><Relationship Id="rId17" Type="http://schemas.openxmlformats.org/officeDocument/2006/relationships/slide" Target="slides/slide2.xml"/><Relationship Id="rId18" Type="http://schemas.openxmlformats.org/officeDocument/2006/relationships/slide" Target="slides/slide3.xml"/><Relationship Id="rId19" Type="http://schemas.openxmlformats.org/officeDocument/2006/relationships/slide" Target="slides/slide4.xml"/><Relationship Id="rId20" Type="http://schemas.openxmlformats.org/officeDocument/2006/relationships/slide" Target="slides/slide5.xml"/><Relationship Id="rId21" Type="http://schemas.openxmlformats.org/officeDocument/2006/relationships/slide" Target="slides/slide6.xml"/><Relationship Id="rId22" Type="http://schemas.openxmlformats.org/officeDocument/2006/relationships/slide" Target="slides/slide7.xml"/><Relationship Id="rId23" Type="http://schemas.openxmlformats.org/officeDocument/2006/relationships/slide" Target="slides/slide8.xml"/><Relationship Id="rId24" Type="http://schemas.openxmlformats.org/officeDocument/2006/relationships/slide" Target="slides/slide9.xml"/><Relationship Id="rId25" Type="http://schemas.openxmlformats.org/officeDocument/2006/relationships/slide" Target="slides/slide10.xml"/><Relationship Id="rId26" Type="http://schemas.openxmlformats.org/officeDocument/2006/relationships/slide" Target="slides/slide11.xml"/><Relationship Id="rId27" Type="http://schemas.openxmlformats.org/officeDocument/2006/relationships/slide" Target="slides/slide12.xml"/><Relationship Id="rId28" Type="http://schemas.openxmlformats.org/officeDocument/2006/relationships/slide" Target="slides/slide13.xml"/><Relationship Id="rId29" Type="http://schemas.openxmlformats.org/officeDocument/2006/relationships/slide" Target="slides/slide14.xml"/><Relationship Id="rId30" Type="http://schemas.openxmlformats.org/officeDocument/2006/relationships/slide" Target="slides/slide15.xml"/><Relationship Id="rId31" Type="http://schemas.openxmlformats.org/officeDocument/2006/relationships/slide" Target="slides/slide16.xml"/><Relationship Id="rId3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8118006-A845-49FB-8BBA-6E185B385C99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29E4801-AE08-48E6-B2A9-7BC4B7E76C01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808C510-4936-4EFD-BFA5-3F706218B954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376E2CE2-41E4-4CA3-BBEC-4F46553F2D87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2E4636F-659E-4184-A2A2-ABCA1A1306F4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3D3E3DF-1D7A-462D-B204-69B9721DAD12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2D9846B2-0C97-4150-9879-0F38120EE83A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B4EDE323-F88B-4E14-8137-66F964B5B109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B014A38-F915-4B9E-991C-C18DAA49CBDB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E6B8771-F36A-4162-915C-B1FF1CACC2DA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E38792F-76D3-4C03-B099-F75217F75635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6AC2F4D-EFCD-4505-A06D-615B023AB637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C823033-31DB-4AB7-B66B-87B7A5C160C8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3492DCFF-3DCB-47F2-A199-7D07FA160300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8B006281-ED6E-4B3E-87C0-FD71A0E6C782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8F81088B-3BE2-4C5C-8E7E-C641E737B506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2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3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4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5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6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10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A076023-291F-4DED-91EF-0CAF0677CD22}" type="slidenum">
              <a:rPr b="0" lang="fr" sz="1000" spc="-1" strike="noStrike">
                <a:solidFill>
                  <a:schemeClr val="dk2"/>
                </a:solidFill>
                <a:latin typeface="Arial"/>
                <a:ea typeface="Arial"/>
              </a:rPr>
              <a:t>11</a:t>
            </a:fld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C5B5353-67CF-4BE2-960A-AE53AE9B53DA}" type="slidenum">
              <a:rPr b="0" lang="fr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FE100A2-5DBF-4009-8C9D-994F55681323}" type="slidenum">
              <a:rPr b="0" lang="fr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sldNum" idx="12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D2B32AF-A745-485B-A446-0FDE06E63D81}" type="slidenum">
              <a:rPr b="0" lang="fr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36;p9"/>
          <p:cNvSpPr/>
          <p:nvPr/>
        </p:nvSpPr>
        <p:spPr>
          <a:xfrm>
            <a:off x="4572000" y="0"/>
            <a:ext cx="4570920" cy="514260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ldNum" idx="13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BA38E25-C9DA-426F-9020-177FCD2D86C6}" type="slidenum">
              <a:rPr b="0" lang="fr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E26CEEA-1227-467B-9BAA-76B9CDF0C33A}" type="slidenum">
              <a:rPr b="0" lang="fr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4626532-6299-45E1-8C13-78FF4A5D311A}" type="slidenum">
              <a:rPr b="0" lang="fr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F73E15D-C049-4065-9536-2691FBBD115A}" type="slidenum">
              <a:rPr b="0" lang="fr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BEBE5D0-14FB-4199-9C53-09E5866239D1}" type="slidenum">
              <a:rPr b="0" lang="fr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616746C-70A3-4163-9B59-69B538DB42A2}" type="slidenum">
              <a:rPr b="0" lang="fr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7900F2D-76DD-410B-88F1-B27CBC42CA37}" type="slidenum">
              <a:rPr b="0" lang="fr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A9EA084-FECB-4400-AB0B-E8CAD060AE99}" type="slidenum">
              <a:rPr b="0" lang="fr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  <p:sldLayoutId id="2147483662" r:id="rId3"/>
    <p:sldLayoutId id="2147483663" r:id="rId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6884F1D-70E7-45B6-AFFE-34B551A76EEB}" type="slidenum">
              <a:rPr b="0" lang="fr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C779559-4EE1-49A8-8F77-498ABC0BD16D}" type="slidenum">
              <a:rPr b="0" lang="fr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slideLayout" Target="../slideLayouts/slideLayout8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8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0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ce5c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54;p13"/>
          <p:cNvSpPr/>
          <p:nvPr/>
        </p:nvSpPr>
        <p:spPr>
          <a:xfrm>
            <a:off x="2392920" y="1537560"/>
            <a:ext cx="4221000" cy="80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" sz="3500" spc="-1" strike="noStrike">
                <a:solidFill>
                  <a:schemeClr val="dk1"/>
                </a:solidFill>
                <a:latin typeface="Montserrat"/>
                <a:ea typeface="Montserrat"/>
              </a:rPr>
              <a:t>PRÉSENTATION</a:t>
            </a:r>
            <a:br>
              <a:rPr sz="3500"/>
            </a:br>
            <a:br>
              <a:rPr sz="3500"/>
            </a:br>
            <a:r>
              <a:rPr b="1" lang="fr" sz="3100" spc="-1" strike="noStrike">
                <a:solidFill>
                  <a:schemeClr val="dk1"/>
                </a:solidFill>
                <a:latin typeface="Montserrat"/>
                <a:ea typeface="Montserrat"/>
              </a:rPr>
              <a:t>Menu Maker by Qwenta</a:t>
            </a:r>
            <a:endParaRPr b="0" lang="en-GB" sz="3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Google Shape;55;p13"/>
          <p:cNvSpPr/>
          <p:nvPr/>
        </p:nvSpPr>
        <p:spPr>
          <a:xfrm>
            <a:off x="115200" y="118440"/>
            <a:ext cx="2383560" cy="27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" sz="1500" spc="-1" strike="noStrike">
                <a:solidFill>
                  <a:schemeClr val="dk1"/>
                </a:solidFill>
                <a:latin typeface="Montserrat"/>
                <a:ea typeface="Montserrat"/>
              </a:rPr>
              <a:t>DRAME Mohamed</a:t>
            </a:r>
            <a:br>
              <a:rPr sz="1500"/>
            </a:br>
            <a:r>
              <a:rPr b="0" lang="fr" sz="1500" spc="-1" strike="noStrike">
                <a:solidFill>
                  <a:schemeClr val="dk1"/>
                </a:solidFill>
                <a:latin typeface="Montserrat"/>
                <a:ea typeface="Montserrat"/>
              </a:rPr>
              <a:t>07/11/2024</a:t>
            </a: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1" name="Google Shape;56;p13" descr=""/>
          <p:cNvPicPr/>
          <p:nvPr/>
        </p:nvPicPr>
        <p:blipFill>
          <a:blip r:embed="rId1"/>
          <a:stretch/>
        </p:blipFill>
        <p:spPr>
          <a:xfrm>
            <a:off x="8469720" y="0"/>
            <a:ext cx="673200" cy="339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fr" sz="1800" spc="-1" strike="noStrike">
                <a:solidFill>
                  <a:schemeClr val="dk1"/>
                </a:solidFill>
                <a:latin typeface="Montserrat"/>
                <a:ea typeface="Montserrat"/>
              </a:rPr>
              <a:t>Spécifications techniques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Google Shape;103;p19"/>
          <p:cNvSpPr/>
          <p:nvPr/>
        </p:nvSpPr>
        <p:spPr>
          <a:xfrm>
            <a:off x="0" y="0"/>
            <a:ext cx="4910400" cy="35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88200" bIns="88200" anchor="t">
            <a:sp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fr" sz="1000" spc="-1" strike="noStrike">
                <a:solidFill>
                  <a:schemeClr val="dk2"/>
                </a:solidFill>
                <a:latin typeface="Montserrat"/>
                <a:ea typeface="Montserrat"/>
              </a:rPr>
              <a:t>Présentation de l’usage du no-code</a:t>
            </a:r>
            <a:endParaRPr b="0" lang="en-GB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Google Shape;104;p19"/>
          <p:cNvSpPr/>
          <p:nvPr/>
        </p:nvSpPr>
        <p:spPr>
          <a:xfrm>
            <a:off x="434880" y="1085400"/>
            <a:ext cx="8319600" cy="128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50000"/>
              </a:lnSpc>
            </a:pP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Google Shape;105;p19"/>
          <p:cNvSpPr/>
          <p:nvPr/>
        </p:nvSpPr>
        <p:spPr>
          <a:xfrm>
            <a:off x="-4680" y="0"/>
            <a:ext cx="9152640" cy="238680"/>
          </a:xfrm>
          <a:prstGeom prst="rect">
            <a:avLst/>
          </a:prstGeom>
          <a:solidFill>
            <a:srgbClr val="fce5cd"/>
          </a:solidFill>
          <a:ln w="9525">
            <a:solidFill>
              <a:srgbClr val="f7edd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6920" cy="370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chemeClr val="dk2"/>
                </a:solidFill>
                <a:latin typeface="Montserrat"/>
                <a:ea typeface="Montserrat"/>
              </a:rPr>
              <a:t>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chemeClr val="dk2"/>
                </a:solidFill>
                <a:latin typeface="Montserrat"/>
                <a:ea typeface="Montserrat"/>
              </a:rPr>
              <a:t>                  </a:t>
            </a:r>
            <a:r>
              <a:rPr b="0" lang="en-GB" sz="1800" spc="-1" strike="noStrike">
                <a:solidFill>
                  <a:schemeClr val="dk2"/>
                </a:solidFill>
                <a:latin typeface="Montserrat"/>
                <a:ea typeface="Montserrat"/>
              </a:rPr>
              <a:t>;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4677480" y="1260000"/>
            <a:ext cx="4156920" cy="346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200" spc="-1" strike="noStrike">
                <a:solidFill>
                  <a:srgbClr val="000000"/>
                </a:solidFill>
                <a:latin typeface="Montserrat"/>
              </a:rPr>
              <a:t>Connexion de l’utilisateur.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200" spc="-1" strike="noStrike">
                <a:solidFill>
                  <a:srgbClr val="000000"/>
                </a:solidFill>
                <a:latin typeface="Montserrat"/>
              </a:rPr>
              <a:t>L’utilisateur a acces a son compte et données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200" spc="-1" strike="noStrike">
                <a:solidFill>
                  <a:srgbClr val="000000"/>
                </a:solidFill>
                <a:latin typeface="Montserrat"/>
              </a:rPr>
              <a:t>L’utilisateur peut diffuser ses menu sur Instagram et deliveroo.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200" spc="-1" strike="noStrike">
                <a:solidFill>
                  <a:srgbClr val="000000"/>
                </a:solidFill>
                <a:latin typeface="Montserrat"/>
              </a:rPr>
              <a:t>L’utilisateur peut télécharger et imprimer ses menu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540000" y="1260000"/>
            <a:ext cx="2063520" cy="2127960"/>
          </a:xfrm>
          <a:prstGeom prst="rect">
            <a:avLst/>
          </a:prstGeom>
          <a:ln w="0">
            <a:noFill/>
          </a:ln>
        </p:spPr>
      </p:pic>
      <p:pic>
        <p:nvPicPr>
          <p:cNvPr id="96" name="" descr=""/>
          <p:cNvPicPr/>
          <p:nvPr/>
        </p:nvPicPr>
        <p:blipFill>
          <a:blip r:embed="rId2"/>
          <a:stretch/>
        </p:blipFill>
        <p:spPr>
          <a:xfrm>
            <a:off x="540000" y="3420000"/>
            <a:ext cx="2340000" cy="1294200"/>
          </a:xfrm>
          <a:prstGeom prst="rect">
            <a:avLst/>
          </a:prstGeom>
          <a:ln w="0">
            <a:noFill/>
          </a:ln>
        </p:spPr>
      </p:pic>
      <p:pic>
        <p:nvPicPr>
          <p:cNvPr id="97" name="" descr=""/>
          <p:cNvPicPr/>
          <p:nvPr/>
        </p:nvPicPr>
        <p:blipFill>
          <a:blip r:embed="rId3"/>
          <a:stretch/>
        </p:blipFill>
        <p:spPr>
          <a:xfrm>
            <a:off x="2700000" y="1260000"/>
            <a:ext cx="1768680" cy="2159280"/>
          </a:xfrm>
          <a:prstGeom prst="rect">
            <a:avLst/>
          </a:prstGeom>
          <a:ln w="0">
            <a:noFill/>
          </a:ln>
        </p:spPr>
      </p:pic>
      <p:pic>
        <p:nvPicPr>
          <p:cNvPr id="98" name="" descr=""/>
          <p:cNvPicPr/>
          <p:nvPr/>
        </p:nvPicPr>
        <p:blipFill>
          <a:blip r:embed="rId4"/>
          <a:stretch/>
        </p:blipFill>
        <p:spPr>
          <a:xfrm>
            <a:off x="4860000" y="2947680"/>
            <a:ext cx="3809160" cy="1551600"/>
          </a:xfrm>
          <a:prstGeom prst="rect">
            <a:avLst/>
          </a:prstGeom>
          <a:ln w="0">
            <a:noFill/>
          </a:ln>
        </p:spPr>
      </p:pic>
      <p:pic>
        <p:nvPicPr>
          <p:cNvPr id="99" name="" descr=""/>
          <p:cNvPicPr/>
          <p:nvPr/>
        </p:nvPicPr>
        <p:blipFill>
          <a:blip r:embed="rId5"/>
          <a:stretch/>
        </p:blipFill>
        <p:spPr>
          <a:xfrm>
            <a:off x="3045600" y="3513960"/>
            <a:ext cx="1274400" cy="986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00600" y="384480"/>
            <a:ext cx="8519400" cy="33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fr" sz="1800" spc="-1" strike="noStrike">
                <a:solidFill>
                  <a:schemeClr val="dk1"/>
                </a:solidFill>
                <a:latin typeface="Montserrat"/>
                <a:ea typeface="Montserrat"/>
              </a:rPr>
              <a:t>Spécifications techniques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540000" y="1080000"/>
            <a:ext cx="7325280" cy="3658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fr" sz="2000" spc="-1" strike="noStrike">
                <a:solidFill>
                  <a:schemeClr val="dk1"/>
                </a:solidFill>
                <a:latin typeface="Montserrat"/>
                <a:ea typeface="Montserrat"/>
              </a:rPr>
              <a:t>Veille Technologique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108000" y="1044360"/>
            <a:ext cx="8519400" cy="399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Google Shape;113;p20"/>
          <p:cNvSpPr/>
          <p:nvPr/>
        </p:nvSpPr>
        <p:spPr>
          <a:xfrm>
            <a:off x="0" y="0"/>
            <a:ext cx="4910400" cy="35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88200" bIns="88200" anchor="t">
            <a:sp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fr" sz="1000" spc="-1" strike="noStrike">
                <a:solidFill>
                  <a:schemeClr val="dk2"/>
                </a:solidFill>
                <a:latin typeface="Montserrat"/>
                <a:ea typeface="Montserrat"/>
              </a:rPr>
              <a:t>Présentation de l’usage du no-code</a:t>
            </a:r>
            <a:endParaRPr b="0" lang="en-GB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Google Shape;114;p20"/>
          <p:cNvSpPr/>
          <p:nvPr/>
        </p:nvSpPr>
        <p:spPr>
          <a:xfrm>
            <a:off x="434880" y="1085400"/>
            <a:ext cx="8319600" cy="277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50000"/>
              </a:lnSpc>
            </a:pP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150000"/>
              </a:lnSpc>
              <a:buClr>
                <a:srgbClr val="0d0d0d"/>
              </a:buClr>
              <a:buFont typeface="Montserrat"/>
              <a:buChar char="●"/>
            </a:pPr>
            <a:r>
              <a:rPr b="0" lang="fr" sz="1300" spc="-1" strike="noStrike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</a:rPr>
              <a:t>J’ai choisi de classer les informations sur mon agregateur de flux en deux parties : 1)Frontend qui reproupe toutes les informations relatives à la partie frontend de mon application.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150000"/>
              </a:lnSpc>
              <a:buClr>
                <a:srgbClr val="0d0d0d"/>
              </a:buClr>
              <a:buFont typeface="Montserrat"/>
              <a:buChar char="●"/>
            </a:pPr>
            <a:r>
              <a:rPr b="0" lang="fr" sz="1300" spc="-1" strike="noStrike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</a:rPr>
              <a:t>2)Backend Qui regroupe toutes les informations relatives à la partie backend de mon application.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Google Shape;115;p20"/>
          <p:cNvSpPr/>
          <p:nvPr/>
        </p:nvSpPr>
        <p:spPr>
          <a:xfrm>
            <a:off x="-4680" y="0"/>
            <a:ext cx="9152640" cy="238680"/>
          </a:xfrm>
          <a:prstGeom prst="rect">
            <a:avLst/>
          </a:prstGeom>
          <a:solidFill>
            <a:srgbClr val="fce5cd"/>
          </a:solidFill>
          <a:ln w="9525">
            <a:solidFill>
              <a:srgbClr val="f7edd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7" name="Google Shape;116;p20" descr=""/>
          <p:cNvPicPr/>
          <p:nvPr/>
        </p:nvPicPr>
        <p:blipFill>
          <a:blip r:embed="rId1"/>
          <a:stretch/>
        </p:blipFill>
        <p:spPr>
          <a:xfrm>
            <a:off x="8469720" y="0"/>
            <a:ext cx="673200" cy="339480"/>
          </a:xfrm>
          <a:prstGeom prst="rect">
            <a:avLst/>
          </a:prstGeom>
          <a:ln w="0">
            <a:noFill/>
          </a:ln>
        </p:spPr>
      </p:pic>
      <p:pic>
        <p:nvPicPr>
          <p:cNvPr id="108" name="" descr=""/>
          <p:cNvPicPr/>
          <p:nvPr/>
        </p:nvPicPr>
        <p:blipFill>
          <a:blip r:embed="rId2"/>
          <a:stretch/>
        </p:blipFill>
        <p:spPr>
          <a:xfrm>
            <a:off x="6430320" y="2666880"/>
            <a:ext cx="1668960" cy="2434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fr" sz="2000" spc="-1" strike="noStrike">
                <a:solidFill>
                  <a:schemeClr val="dk1"/>
                </a:solidFill>
                <a:latin typeface="Montserrat"/>
                <a:ea typeface="Montserrat"/>
              </a:rPr>
              <a:t>Veille Technologique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473760" y="1152000"/>
            <a:ext cx="3832200" cy="3415320"/>
          </a:xfrm>
          <a:prstGeom prst="rect">
            <a:avLst/>
          </a:prstGeom>
          <a:ln w="0">
            <a:noFill/>
          </a:ln>
        </p:spPr>
      </p:pic>
      <p:pic>
        <p:nvPicPr>
          <p:cNvPr id="111" name="" descr=""/>
          <p:cNvPicPr/>
          <p:nvPr/>
        </p:nvPicPr>
        <p:blipFill>
          <a:blip r:embed="rId2"/>
          <a:stretch/>
        </p:blipFill>
        <p:spPr>
          <a:xfrm>
            <a:off x="4939560" y="1152000"/>
            <a:ext cx="3633120" cy="3415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fr" sz="2000" spc="-1" strike="noStrike">
                <a:solidFill>
                  <a:schemeClr val="dk1"/>
                </a:solidFill>
                <a:latin typeface="Montserrat"/>
                <a:ea typeface="Montserrat"/>
              </a:rPr>
              <a:t>Veille Technologique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" sz="1300" spc="-1" strike="noStrike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</a:rPr>
              <a:t>La veille nous a permis de faire de nombreuses recherches et de nous mettre à jour, en ce qui concerne les nouvelles technologies du web. Ce qui nous a aidé à faire les bon choix d’outils pour notre site.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fr" sz="2000" spc="-1" strike="noStrike">
                <a:solidFill>
                  <a:schemeClr val="dk1"/>
                </a:solidFill>
                <a:latin typeface="Montserrat"/>
                <a:ea typeface="Montserrat"/>
              </a:rPr>
              <a:t>Conclusion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Montserrat"/>
              </a:rPr>
              <a:t>En conclusion, la veille nous aura permis de chercher les meilleurs outils informatiques du moment. Et grâce à cette veille nous avons choisi les outils techniques et constitué une spécification technique. Le kanban quant à lui nous aura permis d’organiser notre travail et de savoir ce que chacun devra faire comme tâche. L’ensemble de nos travaux auront été complémentaires pour la bonne conduite du projet. 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Google Shape;123;p21"/>
          <p:cNvSpPr/>
          <p:nvPr/>
        </p:nvSpPr>
        <p:spPr>
          <a:xfrm>
            <a:off x="0" y="0"/>
            <a:ext cx="4910400" cy="35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88200" bIns="88200" anchor="t">
            <a:sp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fr" sz="1000" spc="-1" strike="noStrike">
                <a:solidFill>
                  <a:schemeClr val="dk2"/>
                </a:solidFill>
                <a:latin typeface="Montserrat"/>
                <a:ea typeface="Montserrat"/>
              </a:rPr>
              <a:t>Présentation de l’usage du no-code</a:t>
            </a:r>
            <a:endParaRPr b="0" lang="en-GB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Google Shape;124;p21"/>
          <p:cNvSpPr/>
          <p:nvPr/>
        </p:nvSpPr>
        <p:spPr>
          <a:xfrm>
            <a:off x="434880" y="1085400"/>
            <a:ext cx="8319600" cy="98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15000"/>
              </a:lnSpc>
            </a:pP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Google Shape;125;p21"/>
          <p:cNvSpPr/>
          <p:nvPr/>
        </p:nvSpPr>
        <p:spPr>
          <a:xfrm>
            <a:off x="-4680" y="0"/>
            <a:ext cx="9152640" cy="238680"/>
          </a:xfrm>
          <a:prstGeom prst="rect">
            <a:avLst/>
          </a:prstGeom>
          <a:solidFill>
            <a:srgbClr val="fce5cd"/>
          </a:solidFill>
          <a:ln w="9525">
            <a:solidFill>
              <a:srgbClr val="f7edd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9" name="Google Shape;126;p21" descr=""/>
          <p:cNvPicPr/>
          <p:nvPr/>
        </p:nvPicPr>
        <p:blipFill>
          <a:blip r:embed="rId1"/>
          <a:stretch/>
        </p:blipFill>
        <p:spPr>
          <a:xfrm>
            <a:off x="8469720" y="0"/>
            <a:ext cx="673200" cy="339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ce5c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31;p22"/>
          <p:cNvSpPr/>
          <p:nvPr/>
        </p:nvSpPr>
        <p:spPr>
          <a:xfrm>
            <a:off x="2411640" y="2125800"/>
            <a:ext cx="4221000" cy="80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" sz="3500" spc="-1" strike="noStrike">
                <a:solidFill>
                  <a:schemeClr val="dk1"/>
                </a:solidFill>
                <a:latin typeface="Montserrat"/>
                <a:ea typeface="Montserrat"/>
              </a:rPr>
              <a:t>QUESTIONS ?</a:t>
            </a:r>
            <a:endParaRPr b="0" lang="en-GB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Google Shape;132;p22"/>
          <p:cNvSpPr/>
          <p:nvPr/>
        </p:nvSpPr>
        <p:spPr>
          <a:xfrm>
            <a:off x="115200" y="118440"/>
            <a:ext cx="2383560" cy="27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2" name="Google Shape;133;p22" descr=""/>
          <p:cNvPicPr/>
          <p:nvPr/>
        </p:nvPicPr>
        <p:blipFill>
          <a:blip r:embed="rId1"/>
          <a:stretch/>
        </p:blipFill>
        <p:spPr>
          <a:xfrm>
            <a:off x="8469720" y="0"/>
            <a:ext cx="673200" cy="339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" sz="2800" spc="-1" strike="noStrike">
                <a:solidFill>
                  <a:schemeClr val="dk1"/>
                </a:solidFill>
                <a:latin typeface="Montserrat"/>
                <a:ea typeface="Montserrat"/>
              </a:rPr>
              <a:t>Sommaire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-336600">
              <a:lnSpc>
                <a:spcPct val="150000"/>
              </a:lnSpc>
              <a:spcBef>
                <a:spcPts val="1500"/>
              </a:spcBef>
              <a:buClr>
                <a:srgbClr val="0d0d0d"/>
              </a:buClr>
              <a:buFont typeface="Montserrat"/>
              <a:buAutoNum type="arabicPeriod"/>
            </a:pPr>
            <a:r>
              <a:rPr b="0" lang="fr" sz="1700" spc="-1" strike="noStrike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</a:rPr>
              <a:t>Contexte du projet</a:t>
            </a:r>
            <a:endParaRPr b="0" lang="en-GB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600">
              <a:lnSpc>
                <a:spcPct val="150000"/>
              </a:lnSpc>
              <a:buClr>
                <a:srgbClr val="0d0d0d"/>
              </a:buClr>
              <a:buFont typeface="Montserrat"/>
              <a:buAutoNum type="arabicPeriod"/>
            </a:pPr>
            <a:r>
              <a:rPr b="0" lang="fr" sz="1700" spc="-1" strike="noStrike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</a:rPr>
              <a:t>Aperçu de la maquette</a:t>
            </a:r>
            <a:endParaRPr b="0" lang="en-GB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600">
              <a:lnSpc>
                <a:spcPct val="150000"/>
              </a:lnSpc>
              <a:buClr>
                <a:srgbClr val="0d0d0d"/>
              </a:buClr>
              <a:buFont typeface="Montserrat"/>
              <a:buAutoNum type="arabicPeriod"/>
            </a:pPr>
            <a:r>
              <a:rPr b="0" lang="fr" sz="1700" spc="-1" strike="noStrike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</a:rPr>
              <a:t>Méthodologie utilisée</a:t>
            </a:r>
            <a:endParaRPr b="0" lang="en-GB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600">
              <a:lnSpc>
                <a:spcPct val="150000"/>
              </a:lnSpc>
              <a:buClr>
                <a:srgbClr val="0d0d0d"/>
              </a:buClr>
              <a:buFont typeface="Montserrat"/>
              <a:buAutoNum type="arabicPeriod"/>
            </a:pPr>
            <a:r>
              <a:rPr b="0" lang="fr" sz="1700" spc="-1" strike="noStrike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</a:rPr>
              <a:t>Tableau Kanban</a:t>
            </a:r>
            <a:endParaRPr b="0" lang="en-GB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600">
              <a:lnSpc>
                <a:spcPct val="150000"/>
              </a:lnSpc>
              <a:buClr>
                <a:srgbClr val="0d0d0d"/>
              </a:buClr>
              <a:buFont typeface="Montserrat"/>
              <a:buAutoNum type="arabicPeriod"/>
            </a:pPr>
            <a:r>
              <a:rPr b="0" lang="fr" sz="1700" spc="-1" strike="noStrike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</a:rPr>
              <a:t>Spécifications techniques</a:t>
            </a:r>
            <a:endParaRPr b="0" lang="en-GB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600">
              <a:lnSpc>
                <a:spcPct val="150000"/>
              </a:lnSpc>
              <a:buClr>
                <a:srgbClr val="0d0d0d"/>
              </a:buClr>
              <a:buFont typeface="Montserrat"/>
              <a:buAutoNum type="arabicPeriod"/>
            </a:pPr>
            <a:r>
              <a:rPr b="0" lang="fr" sz="1700" spc="-1" strike="noStrike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</a:rPr>
              <a:t>Veille technologique</a:t>
            </a:r>
            <a:endParaRPr b="0" lang="en-GB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600">
              <a:lnSpc>
                <a:spcPct val="150000"/>
              </a:lnSpc>
              <a:buClr>
                <a:srgbClr val="0d0d0d"/>
              </a:buClr>
              <a:buFont typeface="Montserrat"/>
              <a:buAutoNum type="arabicPeriod"/>
            </a:pPr>
            <a:r>
              <a:rPr b="0" lang="fr" sz="1700" spc="-1" strike="noStrike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</a:rPr>
              <a:t>Conclusion </a:t>
            </a:r>
            <a:endParaRPr b="0" lang="en-GB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600">
              <a:lnSpc>
                <a:spcPct val="150000"/>
              </a:lnSpc>
              <a:buClr>
                <a:srgbClr val="0d0d0d"/>
              </a:buClr>
              <a:buFont typeface="Montserrat"/>
              <a:buAutoNum type="arabicPeriod"/>
            </a:pPr>
            <a:r>
              <a:rPr b="0" lang="fr" sz="1700" spc="-1" strike="noStrike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</a:rPr>
              <a:t>Questions</a:t>
            </a:r>
            <a:endParaRPr b="0" lang="en-GB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4" name="Google Shape;63;p14" descr=""/>
          <p:cNvPicPr/>
          <p:nvPr/>
        </p:nvPicPr>
        <p:blipFill>
          <a:blip r:embed="rId1"/>
          <a:stretch/>
        </p:blipFill>
        <p:spPr>
          <a:xfrm>
            <a:off x="8469720" y="0"/>
            <a:ext cx="673200" cy="339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fr" sz="2000" spc="-1" strike="noStrike">
                <a:solidFill>
                  <a:schemeClr val="dk1"/>
                </a:solidFill>
                <a:latin typeface="Montserrat"/>
                <a:ea typeface="Montserrat"/>
              </a:rPr>
              <a:t>Contexte du Projet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Google Shape;69;p15"/>
          <p:cNvSpPr/>
          <p:nvPr/>
        </p:nvSpPr>
        <p:spPr>
          <a:xfrm>
            <a:off x="434880" y="1085400"/>
            <a:ext cx="8319600" cy="103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marL="457200" indent="-324000">
              <a:lnSpc>
                <a:spcPct val="115000"/>
              </a:lnSpc>
              <a:buClr>
                <a:srgbClr val="000000"/>
              </a:buClr>
              <a:buFont typeface="Montserrat"/>
              <a:buChar char="●"/>
            </a:pPr>
            <a:r>
              <a:rPr b="0" i="1" lang="fr" sz="1400" spc="-1" strike="noStrike">
                <a:solidFill>
                  <a:schemeClr val="dk1"/>
                </a:solidFill>
                <a:latin typeface="Montserrat"/>
                <a:ea typeface="Montserrat"/>
              </a:rPr>
              <a:t>Le site Menu Maker sera réalisé par l’agence Qwenta qui est une agence spécialisée dans la création de produits digitaux. Notre mission sera de créer un site internet pour des restaurateurs.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Google Shape;70;p15"/>
          <p:cNvSpPr/>
          <p:nvPr/>
        </p:nvSpPr>
        <p:spPr>
          <a:xfrm>
            <a:off x="-4680" y="0"/>
            <a:ext cx="9152640" cy="238680"/>
          </a:xfrm>
          <a:prstGeom prst="rect">
            <a:avLst/>
          </a:prstGeom>
          <a:solidFill>
            <a:srgbClr val="fce5cd"/>
          </a:solidFill>
          <a:ln w="9525">
            <a:solidFill>
              <a:srgbClr val="f7edd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8" name="Google Shape;71;p15" descr=""/>
          <p:cNvPicPr/>
          <p:nvPr/>
        </p:nvPicPr>
        <p:blipFill>
          <a:blip r:embed="rId1"/>
          <a:stretch/>
        </p:blipFill>
        <p:spPr>
          <a:xfrm>
            <a:off x="7920000" y="252360"/>
            <a:ext cx="1223280" cy="646920"/>
          </a:xfrm>
          <a:prstGeom prst="rect">
            <a:avLst/>
          </a:prstGeom>
          <a:ln w="0">
            <a:noFill/>
          </a:ln>
        </p:spPr>
      </p:pic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311760" y="2160000"/>
            <a:ext cx="8519400" cy="26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300" spc="-1" strike="noStrike">
                <a:solidFill>
                  <a:srgbClr val="000000"/>
                </a:solidFill>
                <a:latin typeface="Arial"/>
              </a:rPr>
              <a:t>L’objectif de notre site est de mettre à disposition un outil pour que les restaurateurs puissent créer et publier leurs menu et plats facilement.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300" spc="-1" strike="noStrike">
                <a:solidFill>
                  <a:srgbClr val="000000"/>
                </a:solidFill>
                <a:latin typeface="Arial"/>
              </a:rPr>
              <a:t>Les restaurateurs auront la possibilité de publier leurs menu sur les applications instagram et deliveroo.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                                                                  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2"/>
          <a:stretch/>
        </p:blipFill>
        <p:spPr>
          <a:xfrm>
            <a:off x="540000" y="3288600"/>
            <a:ext cx="2999520" cy="1570680"/>
          </a:xfrm>
          <a:prstGeom prst="rect">
            <a:avLst/>
          </a:prstGeom>
          <a:ln w="0">
            <a:noFill/>
          </a:ln>
        </p:spPr>
      </p:pic>
      <p:pic>
        <p:nvPicPr>
          <p:cNvPr id="61" name="" descr=""/>
          <p:cNvPicPr/>
          <p:nvPr/>
        </p:nvPicPr>
        <p:blipFill>
          <a:blip r:embed="rId3"/>
          <a:stretch/>
        </p:blipFill>
        <p:spPr>
          <a:xfrm>
            <a:off x="6699240" y="3240000"/>
            <a:ext cx="1580040" cy="1713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fr" sz="2020" spc="-1" strike="noStrike">
                <a:solidFill>
                  <a:schemeClr val="dk1"/>
                </a:solidFill>
                <a:latin typeface="Montserrat"/>
                <a:ea typeface="Montserrat"/>
              </a:rPr>
              <a:t>Aperçu de la maquette</a:t>
            </a:r>
            <a:endParaRPr b="0" lang="en-GB" sz="202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GB" sz="18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360000" y="1152360"/>
            <a:ext cx="8687520" cy="399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-324000">
              <a:lnSpc>
                <a:spcPct val="150000"/>
              </a:lnSpc>
              <a:buClr>
                <a:srgbClr val="0d0d0d"/>
              </a:buClr>
              <a:buFont typeface="Montserrat"/>
              <a:buChar char="●"/>
            </a:pPr>
            <a:r>
              <a:rPr b="0" i="1" lang="fr" sz="1300" spc="-1" strike="noStrike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</a:rPr>
              <a:t>L’utilisateur peut se créer un compte personnel.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150000"/>
              </a:lnSpc>
              <a:buClr>
                <a:srgbClr val="0d0d0d"/>
              </a:buClr>
              <a:buFont typeface="Montserrat"/>
              <a:buChar char="●"/>
            </a:pPr>
            <a:r>
              <a:rPr b="0" i="1" lang="fr" sz="1300" spc="-1" strike="noStrike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</a:rPr>
              <a:t>L’utilisateur peut créer des menu et plats.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150000"/>
              </a:lnSpc>
              <a:buClr>
                <a:srgbClr val="0d0d0d"/>
              </a:buClr>
              <a:buFont typeface="Montserrat"/>
              <a:buChar char="●"/>
            </a:pPr>
            <a:r>
              <a:rPr b="0" i="1" lang="fr" sz="1300" spc="-1" strike="noStrike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</a:rPr>
              <a:t>L’utilisateur peut personnaliser ses plats et menu.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150000"/>
              </a:lnSpc>
              <a:buClr>
                <a:srgbClr val="0d0d0d"/>
              </a:buClr>
              <a:buFont typeface="Montserrat"/>
              <a:buChar char="●"/>
            </a:pPr>
            <a:r>
              <a:rPr b="0" i="1" lang="fr" sz="1300" spc="-1" strike="noStrike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</a:rPr>
              <a:t>L’utilisateur peut diffuser ses menu sur instagram.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150000"/>
              </a:lnSpc>
              <a:buClr>
                <a:srgbClr val="0d0d0d"/>
              </a:buClr>
              <a:buFont typeface="Montserrat"/>
              <a:buChar char="●"/>
            </a:pPr>
            <a:r>
              <a:rPr b="0" i="1" lang="fr" sz="1300" spc="-1" strike="noStrike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</a:rPr>
              <a:t>L’utilisateur peut diffuser ses menu sur deliveroo.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150000"/>
              </a:lnSpc>
              <a:buClr>
                <a:srgbClr val="0d0d0d"/>
              </a:buClr>
              <a:buFont typeface="Montserrat"/>
              <a:buChar char="●"/>
            </a:pPr>
            <a:r>
              <a:rPr b="0" i="1" lang="fr" sz="1300" spc="-1" strike="noStrike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</a:rPr>
              <a:t>L’utilisateur peut télécharger au format pdf ses menu.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150000"/>
              </a:lnSpc>
              <a:buClr>
                <a:srgbClr val="0d0d0d"/>
              </a:buClr>
              <a:buFont typeface="Montserrat"/>
              <a:buChar char="●"/>
            </a:pPr>
            <a:r>
              <a:rPr b="0" i="1" lang="fr" sz="1300" spc="-1" strike="noStrike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</a:rPr>
              <a:t>L’utilisateur peut imprimer ses menu.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50000"/>
              </a:lnSpc>
              <a:buNone/>
              <a:tabLst>
                <a:tab algn="l" pos="0"/>
              </a:tabLst>
            </a:pP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Google Shape;78;p16"/>
          <p:cNvSpPr/>
          <p:nvPr/>
        </p:nvSpPr>
        <p:spPr>
          <a:xfrm>
            <a:off x="-4680" y="0"/>
            <a:ext cx="9152640" cy="238680"/>
          </a:xfrm>
          <a:prstGeom prst="rect">
            <a:avLst/>
          </a:prstGeom>
          <a:solidFill>
            <a:srgbClr val="fce5cd"/>
          </a:solidFill>
          <a:ln w="9525">
            <a:solidFill>
              <a:srgbClr val="f7edd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5" name="Google Shape;79;p16" descr=""/>
          <p:cNvPicPr/>
          <p:nvPr/>
        </p:nvPicPr>
        <p:blipFill>
          <a:blip r:embed="rId1"/>
          <a:stretch/>
        </p:blipFill>
        <p:spPr>
          <a:xfrm>
            <a:off x="8241480" y="317520"/>
            <a:ext cx="901800" cy="581760"/>
          </a:xfrm>
          <a:prstGeom prst="rect">
            <a:avLst/>
          </a:prstGeom>
          <a:ln w="0">
            <a:noFill/>
          </a:ln>
        </p:spPr>
      </p:pic>
      <p:pic>
        <p:nvPicPr>
          <p:cNvPr id="66" name="" descr=""/>
          <p:cNvPicPr/>
          <p:nvPr/>
        </p:nvPicPr>
        <p:blipFill>
          <a:blip r:embed="rId2"/>
          <a:stretch/>
        </p:blipFill>
        <p:spPr>
          <a:xfrm>
            <a:off x="7020000" y="1260000"/>
            <a:ext cx="1904040" cy="2046960"/>
          </a:xfrm>
          <a:prstGeom prst="rect">
            <a:avLst/>
          </a:prstGeom>
          <a:ln w="0">
            <a:noFill/>
          </a:ln>
        </p:spPr>
      </p:pic>
      <p:pic>
        <p:nvPicPr>
          <p:cNvPr id="67" name="" descr=""/>
          <p:cNvPicPr/>
          <p:nvPr/>
        </p:nvPicPr>
        <p:blipFill>
          <a:blip r:embed="rId3"/>
          <a:stretch/>
        </p:blipFill>
        <p:spPr>
          <a:xfrm>
            <a:off x="4860000" y="1270440"/>
            <a:ext cx="1904040" cy="1351440"/>
          </a:xfrm>
          <a:prstGeom prst="rect">
            <a:avLst/>
          </a:prstGeom>
          <a:ln w="0">
            <a:noFill/>
          </a:ln>
        </p:spPr>
      </p:pic>
      <p:pic>
        <p:nvPicPr>
          <p:cNvPr id="68" name="" descr=""/>
          <p:cNvPicPr/>
          <p:nvPr/>
        </p:nvPicPr>
        <p:blipFill>
          <a:blip r:embed="rId4"/>
          <a:stretch/>
        </p:blipFill>
        <p:spPr>
          <a:xfrm>
            <a:off x="6120000" y="3381840"/>
            <a:ext cx="2856600" cy="1761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fr" sz="2000" spc="-1" strike="noStrike">
                <a:solidFill>
                  <a:schemeClr val="dk1"/>
                </a:solidFill>
                <a:latin typeface="Montserrat"/>
                <a:ea typeface="Montserrat"/>
              </a:rPr>
              <a:t>Méthodologie utilisée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6920" cy="341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115000"/>
              </a:lnSpc>
              <a:buClr>
                <a:srgbClr val="0d0d0d"/>
              </a:buClr>
              <a:buFont typeface="Montserrat"/>
              <a:buChar char="●"/>
              <a:tabLst>
                <a:tab algn="l" pos="0"/>
              </a:tabLst>
            </a:pPr>
            <a:r>
              <a:rPr b="0" lang="fr" sz="1500" spc="-1" strike="noStrike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</a:rPr>
              <a:t>Nous allons utiliser la gestion de projet agile pour organiser notre travail.</a:t>
            </a: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115000"/>
              </a:lnSpc>
              <a:buClr>
                <a:srgbClr val="0d0d0d"/>
              </a:buClr>
              <a:buFont typeface="Montserrat"/>
              <a:buChar char="●"/>
              <a:tabLst>
                <a:tab algn="l" pos="0"/>
              </a:tabLst>
            </a:pPr>
            <a:r>
              <a:rPr b="0" lang="fr" sz="1500" spc="-1" strike="noStrike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</a:rPr>
              <a:t>Nous utiliserons la méthode scrum pour gérer notre projet.</a:t>
            </a: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115000"/>
              </a:lnSpc>
              <a:buClr>
                <a:srgbClr val="0d0d0d"/>
              </a:buClr>
              <a:buFont typeface="Montserrat"/>
              <a:buChar char="●"/>
              <a:tabLst>
                <a:tab algn="l" pos="0"/>
              </a:tabLst>
            </a:pPr>
            <a:r>
              <a:rPr b="0" lang="fr" sz="1500" spc="-1" strike="noStrike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</a:rPr>
              <a:t>Cet manière de fonctionner présentes des avantages pour notre projet en terme de rigueur et d’adaptabilité aux besoins du client.</a:t>
            </a: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Google Shape;86;p17"/>
          <p:cNvSpPr/>
          <p:nvPr/>
        </p:nvSpPr>
        <p:spPr>
          <a:xfrm>
            <a:off x="-4680" y="0"/>
            <a:ext cx="9152640" cy="238680"/>
          </a:xfrm>
          <a:prstGeom prst="rect">
            <a:avLst/>
          </a:prstGeom>
          <a:solidFill>
            <a:srgbClr val="fce5cd"/>
          </a:solidFill>
          <a:ln w="9525">
            <a:solidFill>
              <a:srgbClr val="f7edd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2" name="Google Shape;87;p17" descr=""/>
          <p:cNvPicPr/>
          <p:nvPr/>
        </p:nvPicPr>
        <p:blipFill>
          <a:blip r:embed="rId1"/>
          <a:stretch/>
        </p:blipFill>
        <p:spPr>
          <a:xfrm>
            <a:off x="4677480" y="1820160"/>
            <a:ext cx="4156920" cy="2079360"/>
          </a:xfrm>
          <a:prstGeom prst="rect">
            <a:avLst/>
          </a:prstGeom>
          <a:ln w="0">
            <a:noFill/>
          </a:ln>
        </p:spPr>
      </p:pic>
      <p:pic>
        <p:nvPicPr>
          <p:cNvPr id="73" name="" descr=""/>
          <p:cNvPicPr/>
          <p:nvPr/>
        </p:nvPicPr>
        <p:blipFill>
          <a:blip r:embed="rId2"/>
          <a:stretch/>
        </p:blipFill>
        <p:spPr>
          <a:xfrm>
            <a:off x="4686840" y="1410480"/>
            <a:ext cx="3772440" cy="2899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" descr=""/>
          <p:cNvPicPr/>
          <p:nvPr/>
        </p:nvPicPr>
        <p:blipFill>
          <a:blip r:embed="rId1"/>
          <a:stretch/>
        </p:blipFill>
        <p:spPr>
          <a:xfrm>
            <a:off x="311040" y="2021760"/>
            <a:ext cx="4156920" cy="1675080"/>
          </a:xfrm>
          <a:prstGeom prst="rect">
            <a:avLst/>
          </a:prstGeom>
          <a:ln w="0">
            <a:noFill/>
          </a:ln>
        </p:spPr>
      </p:pic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fr" sz="2000" spc="-1" strike="noStrike">
                <a:solidFill>
                  <a:schemeClr val="dk1"/>
                </a:solidFill>
                <a:latin typeface="Montserrat"/>
                <a:ea typeface="Montserrat"/>
              </a:rPr>
              <a:t>Méthodologie utilisée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677840" y="1152360"/>
            <a:ext cx="4156920" cy="34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1500" spc="-1" strike="noStrike">
                <a:solidFill>
                  <a:srgbClr val="000000"/>
                </a:solidFill>
                <a:latin typeface="Montserrat"/>
              </a:rPr>
              <a:t>La méthode scrum permet de fixer une échéance pour chaque mission.</a:t>
            </a: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1500" spc="-1" strike="noStrike">
                <a:solidFill>
                  <a:srgbClr val="000000"/>
                </a:solidFill>
                <a:latin typeface="Montserrat"/>
              </a:rPr>
              <a:t>Le travail est divisé en sprint.</a:t>
            </a: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fr" sz="2000" spc="-1" strike="noStrike">
                <a:solidFill>
                  <a:schemeClr val="dk1"/>
                </a:solidFill>
                <a:latin typeface="Montserrat"/>
                <a:ea typeface="Montserrat"/>
              </a:rPr>
              <a:t>Suivi du projet avec le Kanban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Google Shape;94;p18"/>
          <p:cNvSpPr/>
          <p:nvPr/>
        </p:nvSpPr>
        <p:spPr>
          <a:xfrm>
            <a:off x="360000" y="1080000"/>
            <a:ext cx="8394480" cy="224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marL="457200" indent="-324000">
              <a:lnSpc>
                <a:spcPct val="150000"/>
              </a:lnSpc>
              <a:buClr>
                <a:srgbClr val="0d0d0d"/>
              </a:buClr>
              <a:buFont typeface="Montserrat"/>
              <a:buChar char="●"/>
            </a:pPr>
            <a:r>
              <a:rPr b="0" lang="fr" sz="1300" spc="-1" strike="noStrike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</a:rPr>
              <a:t>Chaque éléments dans notre kanban dispose d’une user story pour expliquer le but que nous recherchons. Il y a en dessous du user story, les détails qui donnent plus d’informations sur ce que nous pourrons faire.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150000"/>
              </a:lnSpc>
              <a:buClr>
                <a:srgbClr val="0d0d0d"/>
              </a:buClr>
              <a:buFont typeface="Montserrat"/>
              <a:buChar char="●"/>
            </a:pPr>
            <a:r>
              <a:rPr b="0" lang="fr" sz="1300" spc="-1" strike="noStrike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</a:rPr>
              <a:t>Facilite les avancées dans le travail.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150000"/>
              </a:lnSpc>
              <a:buClr>
                <a:srgbClr val="0d0d0d"/>
              </a:buClr>
              <a:buFont typeface="Montserrat"/>
              <a:buChar char="●"/>
            </a:pPr>
            <a:r>
              <a:rPr b="0" lang="fr" sz="1300" spc="-1" strike="noStrike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</a:rPr>
              <a:t>Explication de comment le tableau facilite le suivi et la coordination de l'équipe.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Google Shape;95;p18"/>
          <p:cNvSpPr/>
          <p:nvPr/>
        </p:nvSpPr>
        <p:spPr>
          <a:xfrm>
            <a:off x="-4680" y="0"/>
            <a:ext cx="9152640" cy="238680"/>
          </a:xfrm>
          <a:prstGeom prst="rect">
            <a:avLst/>
          </a:prstGeom>
          <a:solidFill>
            <a:srgbClr val="fce5cd"/>
          </a:solidFill>
          <a:ln w="9525">
            <a:solidFill>
              <a:srgbClr val="f7edd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0" name="Google Shape;96;p18" descr=""/>
          <p:cNvPicPr/>
          <p:nvPr/>
        </p:nvPicPr>
        <p:blipFill>
          <a:blip r:embed="rId1"/>
          <a:stretch/>
        </p:blipFill>
        <p:spPr>
          <a:xfrm>
            <a:off x="8100000" y="236880"/>
            <a:ext cx="1015920" cy="482400"/>
          </a:xfrm>
          <a:prstGeom prst="rect">
            <a:avLst/>
          </a:prstGeom>
          <a:ln w="0">
            <a:noFill/>
          </a:ln>
        </p:spPr>
      </p:pic>
      <p:pic>
        <p:nvPicPr>
          <p:cNvPr id="81" name="" descr=""/>
          <p:cNvPicPr/>
          <p:nvPr/>
        </p:nvPicPr>
        <p:blipFill>
          <a:blip r:embed="rId2"/>
          <a:stretch/>
        </p:blipFill>
        <p:spPr>
          <a:xfrm>
            <a:off x="427680" y="2880000"/>
            <a:ext cx="4971600" cy="2152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Montserrat"/>
              </a:rPr>
              <a:t>Suivi du projet avec le kanban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783000" y="1152000"/>
            <a:ext cx="3214080" cy="3415320"/>
          </a:xfrm>
          <a:prstGeom prst="rect">
            <a:avLst/>
          </a:prstGeom>
          <a:ln w="0">
            <a:noFill/>
          </a:ln>
        </p:spPr>
      </p:pic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677840" y="1152360"/>
            <a:ext cx="4156920" cy="34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Chaque card comprends des explications sur les objectifs.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Chaque card comprends les missions que doivent accomplir le ou les développeurs.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Les cards indiquent également qui parmi les développeurs doit accomplir cette tâche et son avancement.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Montserrat"/>
              </a:rPr>
              <a:t>Suivi du projet avec le kanban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6920" cy="34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6920" cy="34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720000" y="1320840"/>
            <a:ext cx="3355920" cy="3178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7489</TotalTime>
  <Application>LibreOffice/24.2.5.2$Windows_X86_64 LibreOffice_project/bffef4ea93e59bebbeaf7f431bb02b1a39ee8a59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en-GB</dc:language>
  <cp:lastModifiedBy/>
  <dcterms:modified xsi:type="dcterms:W3CDTF">2024-11-14T21:29:10Z</dcterms:modified>
  <cp:revision>20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