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61" r:id="rId7"/>
    <p:sldMasterId id="2147483663" r:id="rId8"/>
    <p:sldMasterId id="2147483665" r:id="rId9"/>
    <p:sldMasterId id="2147483667" r:id="rId10"/>
    <p:sldMasterId id="2147483669" r:id="rId11"/>
    <p:sldMasterId id="2147483671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A679735-002D-4CAB-B2D3-D51F2BE6F685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C360478-9016-4DC9-B8DA-6F2907023907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5F76D6A-D7E8-4446-9D03-813A48839ED8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C1DFDF7-2CC5-4546-A996-0861E703E36E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8CA5F671-DB6B-461B-ADAC-53048F259401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F5D60C2-7E7E-48D3-8C6D-60C6B30D19BB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1F060C-9721-4547-8063-C561C588A7DA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C58919-A6CB-45DC-BBE8-473E47D2D07C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812B261-F607-4BD5-920B-54C83D266EFC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1E141A-5361-428C-9465-40B984CF0398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ABC90C-6EAE-426E-8147-4E6E6039E418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6B0C45-8DD7-4DAC-9BB9-B863199D69BC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1C73BB-85B7-401D-940D-824DF2A0C2E2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1DA6A04-9F19-49DD-89C8-7F2B50F13F14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3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9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10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1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GB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5DF5B31-6B53-43E1-A575-A3EB04D102A9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6;p9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GB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87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E0E79CD-612A-4C49-BD65-E1AEBEE2F087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8320" cy="60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BEC3374-518D-4298-BF59-B2AAF7AE2AA4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2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8341"/>
          </a:bodyPr>
          <a:p>
            <a:pPr indent="0" algn="ctr">
              <a:lnSpc>
                <a:spcPct val="100000"/>
              </a:lnSpc>
              <a:buNone/>
            </a:pPr>
            <a:r>
              <a:rPr b="0" lang="en-GB" sz="12000" spc="-1" strike="noStrike">
                <a:solidFill>
                  <a:schemeClr val="dk1"/>
                </a:solidFill>
                <a:latin typeface="Arial"/>
                <a:ea typeface="Arial"/>
              </a:rPr>
              <a:t>xx%</a:t>
            </a:r>
            <a:endParaRPr b="0" lang="en-GB" sz="1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50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E4E619F-F320-41F2-8092-74D6C29AA508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673DDC5-E5FD-4E37-920C-88FDF3F0A81A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7C50ACC-856B-4693-A809-64420022298C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7A549CC-D231-4756-AA37-DFEF9182E38F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  <p:sldLayoutId id="2147483658" r:id="rId3"/>
    <p:sldLayoutId id="2147483659" r:id="rId4"/>
    <p:sldLayoutId id="2147483660" r:id="rId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C52952-6CC4-434B-862B-B434285644E3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FD5D8F5-AAE8-4DED-BA0A-A0D189184875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81218"/>
          </a:bodyPr>
          <a:p>
            <a:pPr indent="0"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586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13DCD96-8B06-4819-B4F8-7B23252BB4FF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GB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197DFC3-CCC6-4310-9D3D-E6D2D95276D7}" type="slidenum">
              <a:rPr b="0" lang="fr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e5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54;p13"/>
          <p:cNvSpPr/>
          <p:nvPr/>
        </p:nvSpPr>
        <p:spPr>
          <a:xfrm>
            <a:off x="2392920" y="1537560"/>
            <a:ext cx="4221720" cy="80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" sz="3500" spc="-1" strike="noStrike">
                <a:solidFill>
                  <a:schemeClr val="dk1"/>
                </a:solidFill>
                <a:latin typeface="Montserrat"/>
                <a:ea typeface="Montserrat"/>
              </a:rPr>
              <a:t>PRÉSENTATION</a:t>
            </a:r>
            <a:br>
              <a:rPr sz="3500"/>
            </a:br>
            <a:br>
              <a:rPr sz="3500"/>
            </a:br>
            <a:r>
              <a:rPr b="1" lang="fr" sz="3100" spc="-1" strike="noStrike">
                <a:solidFill>
                  <a:schemeClr val="dk1"/>
                </a:solidFill>
                <a:latin typeface="Montserrat"/>
                <a:ea typeface="Montserrat"/>
              </a:rPr>
              <a:t>Menu Maker by Qwenta</a:t>
            </a:r>
            <a:endParaRPr b="0" lang="en-GB" sz="3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Google Shape;55;p13"/>
          <p:cNvSpPr/>
          <p:nvPr/>
        </p:nvSpPr>
        <p:spPr>
          <a:xfrm>
            <a:off x="115200" y="118440"/>
            <a:ext cx="2384280" cy="27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" sz="1500" spc="-1" strike="noStrike">
                <a:solidFill>
                  <a:schemeClr val="dk1"/>
                </a:solidFill>
                <a:latin typeface="Montserrat"/>
                <a:ea typeface="Montserrat"/>
              </a:rPr>
              <a:t>DRAME Mohamed</a:t>
            </a:r>
            <a:br>
              <a:rPr sz="1500"/>
            </a:br>
            <a:r>
              <a:rPr b="0" lang="fr" sz="1500" spc="-1" strike="noStrike">
                <a:solidFill>
                  <a:schemeClr val="dk1"/>
                </a:solidFill>
                <a:latin typeface="Montserrat"/>
                <a:ea typeface="Montserrat"/>
              </a:rPr>
              <a:t>07/11/2024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" name="Google Shape;56;p13" descr=""/>
          <p:cNvPicPr/>
          <p:nvPr/>
        </p:nvPicPr>
        <p:blipFill>
          <a:blip r:embed="rId1"/>
          <a:stretch/>
        </p:blipFill>
        <p:spPr>
          <a:xfrm>
            <a:off x="8469720" y="0"/>
            <a:ext cx="673920" cy="34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1800" spc="-1" strike="noStrike">
                <a:solidFill>
                  <a:schemeClr val="dk1"/>
                </a:solidFill>
                <a:latin typeface="Montserrat"/>
                <a:ea typeface="Montserrat"/>
              </a:rPr>
              <a:t>Spécifications techniques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Google Shape;103;p19"/>
          <p:cNvSpPr/>
          <p:nvPr/>
        </p:nvSpPr>
        <p:spPr>
          <a:xfrm>
            <a:off x="0" y="0"/>
            <a:ext cx="491112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88200" bIns="88200" anchor="t">
            <a:sp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fr" sz="1000" spc="-1" strike="noStrike">
                <a:solidFill>
                  <a:schemeClr val="dk2"/>
                </a:solidFill>
                <a:latin typeface="Montserrat"/>
                <a:ea typeface="Montserrat"/>
              </a:rPr>
              <a:t>Présentation de l’usage du no-code</a:t>
            </a:r>
            <a:endParaRPr b="0" lang="en-GB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Google Shape;104;p19"/>
          <p:cNvSpPr/>
          <p:nvPr/>
        </p:nvSpPr>
        <p:spPr>
          <a:xfrm>
            <a:off x="434880" y="1085400"/>
            <a:ext cx="8320320" cy="128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Google Shape;105;p19"/>
          <p:cNvSpPr/>
          <p:nvPr/>
        </p:nvSpPr>
        <p:spPr>
          <a:xfrm>
            <a:off x="-4680" y="0"/>
            <a:ext cx="9153360" cy="239400"/>
          </a:xfrm>
          <a:prstGeom prst="rect">
            <a:avLst/>
          </a:prstGeom>
          <a:solidFill>
            <a:srgbClr val="fce5cd"/>
          </a:solidFill>
          <a:ln w="9525">
            <a:solidFill>
              <a:srgbClr val="f7edd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70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2"/>
                </a:solidFill>
                <a:latin typeface="Montserrat"/>
                <a:ea typeface="Montserrat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2"/>
                </a:solidFill>
                <a:latin typeface="Montserrat"/>
                <a:ea typeface="Montserrat"/>
              </a:rPr>
              <a:t>                  </a:t>
            </a:r>
            <a:r>
              <a:rPr b="0" lang="en-GB" sz="1800" spc="-1" strike="noStrike">
                <a:solidFill>
                  <a:schemeClr val="dk2"/>
                </a:solidFill>
                <a:latin typeface="Montserrat"/>
                <a:ea typeface="Montserrat"/>
              </a:rPr>
              <a:t>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677480" y="1260000"/>
            <a:ext cx="4157640" cy="346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Montserrat"/>
              </a:rPr>
              <a:t>J’ai choisi d’utiliser en backend Node Js.</a:t>
            </a:r>
            <a:endParaRPr b="0" lang="en-GB" sz="1300" spc="-1" strike="noStrike">
              <a:solidFill>
                <a:srgbClr val="000000"/>
              </a:solidFill>
              <a:latin typeface="Montserra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Montserrat"/>
              </a:rPr>
              <a:t>J’ai fais le choix de MongoDB pour ma base de données.</a:t>
            </a:r>
            <a:endParaRPr b="0" lang="en-GB" sz="1300" spc="-1" strike="noStrike">
              <a:solidFill>
                <a:srgbClr val="000000"/>
              </a:solidFill>
              <a:latin typeface="Montserra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Montserrat"/>
              </a:rPr>
              <a:t>Mon site sera hébergé sur AWS.</a:t>
            </a:r>
            <a:endParaRPr b="0" lang="en-GB" sz="1300" spc="-1" strike="noStrike">
              <a:solidFill>
                <a:srgbClr val="000000"/>
              </a:solidFill>
              <a:latin typeface="Montserra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Montserrat"/>
              </a:rPr>
              <a:t>Mon frontend sera codé en React.</a:t>
            </a:r>
            <a:endParaRPr b="0" lang="en-GB" sz="1300" spc="-1" strike="noStrike">
              <a:solidFill>
                <a:srgbClr val="000000"/>
              </a:solidFill>
              <a:latin typeface="Montserrat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540000" y="1260000"/>
            <a:ext cx="2064240" cy="2128680"/>
          </a:xfrm>
          <a:prstGeom prst="rect">
            <a:avLst/>
          </a:prstGeom>
          <a:ln w="0"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540000" y="3420000"/>
            <a:ext cx="2857320" cy="1294920"/>
          </a:xfrm>
          <a:prstGeom prst="rect">
            <a:avLst/>
          </a:prstGeom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3"/>
          <a:stretch/>
        </p:blipFill>
        <p:spPr>
          <a:xfrm>
            <a:off x="2700000" y="1260000"/>
            <a:ext cx="1769400" cy="216000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4"/>
          <a:stretch/>
        </p:blipFill>
        <p:spPr>
          <a:xfrm>
            <a:off x="4860000" y="2947680"/>
            <a:ext cx="3809880" cy="155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311400" y="1796040"/>
            <a:ext cx="4157640" cy="2128320"/>
          </a:xfrm>
          <a:prstGeom prst="rect">
            <a:avLst/>
          </a:prstGeom>
          <a:ln w="0">
            <a:noFill/>
          </a:ln>
        </p:spPr>
      </p:pic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Montserrat"/>
              </a:rPr>
              <a:t>Il s’agit d’un outil pratique qui nous facilite la tâche de création et de personnalisation du formulaire.</a:t>
            </a:r>
            <a:endParaRPr b="0" lang="en-GB" sz="1400" spc="-1" strike="noStrike">
              <a:solidFill>
                <a:srgbClr val="000000"/>
              </a:solidFill>
              <a:latin typeface="Montserrat"/>
            </a:endParaRPr>
          </a:p>
        </p:txBody>
      </p:sp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4677480" y="1673280"/>
            <a:ext cx="4157640" cy="237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2000" spc="-1" strike="noStrike">
                <a:solidFill>
                  <a:schemeClr val="dk1"/>
                </a:solidFill>
                <a:latin typeface="Montserrat"/>
                <a:ea typeface="Montserrat"/>
              </a:rPr>
              <a:t>Veille Technologique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108000" y="1044360"/>
            <a:ext cx="8520120" cy="39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Google Shape;113;p20"/>
          <p:cNvSpPr/>
          <p:nvPr/>
        </p:nvSpPr>
        <p:spPr>
          <a:xfrm>
            <a:off x="0" y="0"/>
            <a:ext cx="491112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88200" bIns="88200" anchor="t">
            <a:sp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fr" sz="1000" spc="-1" strike="noStrike">
                <a:solidFill>
                  <a:schemeClr val="dk2"/>
                </a:solidFill>
                <a:latin typeface="Montserrat"/>
                <a:ea typeface="Montserrat"/>
              </a:rPr>
              <a:t>Présentation de l’usage du no-code</a:t>
            </a:r>
            <a:endParaRPr b="0" lang="en-GB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Google Shape;114;p20"/>
          <p:cNvSpPr/>
          <p:nvPr/>
        </p:nvSpPr>
        <p:spPr>
          <a:xfrm>
            <a:off x="434880" y="1085400"/>
            <a:ext cx="8320320" cy="277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J’ai choisi de classer les informations sur mon agregateur de flux en deux parties : 1)Frontend qui reproupe toutes les informations relatives à la partie frontend de mon application.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2)Backend Qui regroupe toutes les informations relatives à la partie backend de mon application.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Google Shape;115;p20"/>
          <p:cNvSpPr/>
          <p:nvPr/>
        </p:nvSpPr>
        <p:spPr>
          <a:xfrm>
            <a:off x="-4680" y="0"/>
            <a:ext cx="9153360" cy="239400"/>
          </a:xfrm>
          <a:prstGeom prst="rect">
            <a:avLst/>
          </a:prstGeom>
          <a:solidFill>
            <a:srgbClr val="fce5cd"/>
          </a:solidFill>
          <a:ln w="9525">
            <a:solidFill>
              <a:srgbClr val="f7edd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Google Shape;116;p20" descr=""/>
          <p:cNvPicPr/>
          <p:nvPr/>
        </p:nvPicPr>
        <p:blipFill>
          <a:blip r:embed="rId1"/>
          <a:stretch/>
        </p:blipFill>
        <p:spPr>
          <a:xfrm>
            <a:off x="8469720" y="0"/>
            <a:ext cx="673920" cy="340200"/>
          </a:xfrm>
          <a:prstGeom prst="rect">
            <a:avLst/>
          </a:prstGeom>
          <a:ln w="0">
            <a:noFill/>
          </a:ln>
        </p:spPr>
      </p:pic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6430320" y="2666880"/>
            <a:ext cx="1669680" cy="243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2000" spc="-1" strike="noStrike">
                <a:solidFill>
                  <a:schemeClr val="dk1"/>
                </a:solidFill>
                <a:latin typeface="Montserrat"/>
                <a:ea typeface="Montserrat"/>
              </a:rPr>
              <a:t>Veille Technologique</a:t>
            </a:r>
            <a:endParaRPr b="0" lang="en-GB" sz="2000" spc="-1" strike="noStrike">
              <a:solidFill>
                <a:srgbClr val="000000"/>
              </a:solidFill>
              <a:latin typeface="Montserrat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473760" y="1152000"/>
            <a:ext cx="3832920" cy="341604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4939560" y="1152000"/>
            <a:ext cx="3633840" cy="341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2000" spc="-1" strike="noStrike">
                <a:solidFill>
                  <a:schemeClr val="dk1"/>
                </a:solidFill>
                <a:latin typeface="Montserrat"/>
                <a:ea typeface="Montserrat"/>
              </a:rPr>
              <a:t>Veille Technologique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La veille nous a permis de faire de nombreuses recherches et de nous mettre à jour, en ce qui concerne les nouvelles technologies du web. Ce qui nous a aidé à faire les bon choix d’outils pour notre site.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2000" spc="-1" strike="noStrike">
                <a:solidFill>
                  <a:schemeClr val="dk1"/>
                </a:solidFill>
                <a:latin typeface="Montserrat"/>
                <a:ea typeface="Montserrat"/>
              </a:rPr>
              <a:t>Conclusion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0000"/>
                </a:solidFill>
                <a:latin typeface="Montserrat"/>
              </a:rPr>
              <a:t>En conclusion, la veille nous aura permis de chercher les meilleurs outils informatiques du moment. Et grâce à cette veille nous avons choisi les outils techniques et constitué une spécification technique. Le kanban quant à lui nous aura permis d’organiser notre travail et de savoir ce que chacun devra faire comme tâche. L’ensemble de nos travaux auront été complémentaires pour la bonne conduite du projet. 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123;p21"/>
          <p:cNvSpPr/>
          <p:nvPr/>
        </p:nvSpPr>
        <p:spPr>
          <a:xfrm>
            <a:off x="0" y="0"/>
            <a:ext cx="491112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88200" bIns="88200" anchor="t">
            <a:sp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fr" sz="1000" spc="-1" strike="noStrike">
                <a:solidFill>
                  <a:schemeClr val="dk2"/>
                </a:solidFill>
                <a:latin typeface="Montserrat"/>
                <a:ea typeface="Montserrat"/>
              </a:rPr>
              <a:t>Présentation de l’usage du no-code</a:t>
            </a:r>
            <a:endParaRPr b="0" lang="en-GB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Google Shape;124;p21"/>
          <p:cNvSpPr/>
          <p:nvPr/>
        </p:nvSpPr>
        <p:spPr>
          <a:xfrm>
            <a:off x="434880" y="1085400"/>
            <a:ext cx="8320320" cy="9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43080">
              <a:lnSpc>
                <a:spcPct val="115000"/>
              </a:lnSpc>
              <a:buClr>
                <a:srgbClr val="0d0d0d"/>
              </a:buClr>
              <a:buFont typeface="Montserrat"/>
              <a:buChar char="●"/>
            </a:pP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Google Shape;125;p21"/>
          <p:cNvSpPr/>
          <p:nvPr/>
        </p:nvSpPr>
        <p:spPr>
          <a:xfrm>
            <a:off x="-4680" y="0"/>
            <a:ext cx="9153360" cy="239400"/>
          </a:xfrm>
          <a:prstGeom prst="rect">
            <a:avLst/>
          </a:prstGeom>
          <a:solidFill>
            <a:srgbClr val="fce5cd"/>
          </a:solidFill>
          <a:ln w="9525">
            <a:solidFill>
              <a:srgbClr val="f7edd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Google Shape;126;p21" descr=""/>
          <p:cNvPicPr/>
          <p:nvPr/>
        </p:nvPicPr>
        <p:blipFill>
          <a:blip r:embed="rId1"/>
          <a:stretch/>
        </p:blipFill>
        <p:spPr>
          <a:xfrm>
            <a:off x="8469720" y="0"/>
            <a:ext cx="673920" cy="34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e5c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31;p22"/>
          <p:cNvSpPr/>
          <p:nvPr/>
        </p:nvSpPr>
        <p:spPr>
          <a:xfrm>
            <a:off x="2411640" y="2125800"/>
            <a:ext cx="4221720" cy="80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" sz="3500" spc="-1" strike="noStrike">
                <a:solidFill>
                  <a:schemeClr val="dk1"/>
                </a:solidFill>
                <a:latin typeface="Montserrat"/>
                <a:ea typeface="Montserrat"/>
              </a:rPr>
              <a:t>QUESTIONS ?</a:t>
            </a:r>
            <a:endParaRPr b="0" lang="en-GB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Google Shape;132;p22"/>
          <p:cNvSpPr/>
          <p:nvPr/>
        </p:nvSpPr>
        <p:spPr>
          <a:xfrm>
            <a:off x="115200" y="118440"/>
            <a:ext cx="2384280" cy="27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Google Shape;133;p22" descr=""/>
          <p:cNvPicPr/>
          <p:nvPr/>
        </p:nvPicPr>
        <p:blipFill>
          <a:blip r:embed="rId1"/>
          <a:stretch/>
        </p:blipFill>
        <p:spPr>
          <a:xfrm>
            <a:off x="8469720" y="0"/>
            <a:ext cx="673920" cy="34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" sz="2800" spc="-1" strike="noStrike">
                <a:solidFill>
                  <a:schemeClr val="dk1"/>
                </a:solidFill>
                <a:latin typeface="Montserrat"/>
                <a:ea typeface="Montserrat"/>
              </a:rPr>
              <a:t>Sommaire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36600">
              <a:lnSpc>
                <a:spcPct val="150000"/>
              </a:lnSpc>
              <a:spcBef>
                <a:spcPts val="1500"/>
              </a:spcBef>
              <a:buClr>
                <a:srgbClr val="0d0d0d"/>
              </a:buClr>
              <a:buFont typeface="Montserrat"/>
              <a:buAutoNum type="arabicPeriod"/>
            </a:pPr>
            <a:r>
              <a:rPr b="0" lang="fr" sz="17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Contexte du projet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50000"/>
              </a:lnSpc>
              <a:buClr>
                <a:srgbClr val="0d0d0d"/>
              </a:buClr>
              <a:buFont typeface="Montserrat"/>
              <a:buAutoNum type="arabicPeriod"/>
            </a:pPr>
            <a:r>
              <a:rPr b="0" lang="fr" sz="17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Aperçu de la maquette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50000"/>
              </a:lnSpc>
              <a:buClr>
                <a:srgbClr val="0d0d0d"/>
              </a:buClr>
              <a:buFont typeface="Montserrat"/>
              <a:buAutoNum type="arabicPeriod"/>
            </a:pPr>
            <a:r>
              <a:rPr b="0" lang="fr" sz="17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Méthodologie utilisée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50000"/>
              </a:lnSpc>
              <a:buClr>
                <a:srgbClr val="0d0d0d"/>
              </a:buClr>
              <a:buFont typeface="Montserrat"/>
              <a:buAutoNum type="arabicPeriod"/>
            </a:pPr>
            <a:r>
              <a:rPr b="0" lang="fr" sz="17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Tableau Kanban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50000"/>
              </a:lnSpc>
              <a:buClr>
                <a:srgbClr val="0d0d0d"/>
              </a:buClr>
              <a:buFont typeface="Montserrat"/>
              <a:buAutoNum type="arabicPeriod"/>
            </a:pPr>
            <a:r>
              <a:rPr b="0" lang="fr" sz="17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Spécifications techniques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50000"/>
              </a:lnSpc>
              <a:buClr>
                <a:srgbClr val="0d0d0d"/>
              </a:buClr>
              <a:buFont typeface="Montserrat"/>
              <a:buAutoNum type="arabicPeriod"/>
            </a:pPr>
            <a:r>
              <a:rPr b="0" lang="fr" sz="17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Veille technologique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50000"/>
              </a:lnSpc>
              <a:buClr>
                <a:srgbClr val="0d0d0d"/>
              </a:buClr>
              <a:buFont typeface="Montserrat"/>
              <a:buAutoNum type="arabicPeriod"/>
            </a:pPr>
            <a:r>
              <a:rPr b="0" lang="fr" sz="17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Conclusion 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50000"/>
              </a:lnSpc>
              <a:buClr>
                <a:srgbClr val="0d0d0d"/>
              </a:buClr>
              <a:buFont typeface="Montserrat"/>
              <a:buAutoNum type="arabicPeriod"/>
            </a:pPr>
            <a:r>
              <a:rPr b="0" lang="fr" sz="17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Questions</a:t>
            </a:r>
            <a:endParaRPr b="0" lang="en-GB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Google Shape;63;p14" descr=""/>
          <p:cNvPicPr/>
          <p:nvPr/>
        </p:nvPicPr>
        <p:blipFill>
          <a:blip r:embed="rId1"/>
          <a:stretch/>
        </p:blipFill>
        <p:spPr>
          <a:xfrm>
            <a:off x="8469720" y="0"/>
            <a:ext cx="673920" cy="34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2000" spc="-1" strike="noStrike">
                <a:solidFill>
                  <a:schemeClr val="dk1"/>
                </a:solidFill>
                <a:latin typeface="Montserrat"/>
                <a:ea typeface="Montserrat"/>
              </a:rPr>
              <a:t>Contexte du Projet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Google Shape;69;p15"/>
          <p:cNvSpPr/>
          <p:nvPr/>
        </p:nvSpPr>
        <p:spPr>
          <a:xfrm>
            <a:off x="434880" y="1085400"/>
            <a:ext cx="8320320" cy="103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24000">
              <a:lnSpc>
                <a:spcPct val="115000"/>
              </a:lnSpc>
              <a:buClr>
                <a:srgbClr val="000000"/>
              </a:buClr>
              <a:buFont typeface="Montserrat"/>
              <a:buChar char="●"/>
            </a:pPr>
            <a:r>
              <a:rPr b="0" i="1" lang="fr" sz="1400" spc="-1" strike="noStrike">
                <a:solidFill>
                  <a:schemeClr val="dk1"/>
                </a:solidFill>
                <a:latin typeface="Montserrat"/>
                <a:ea typeface="Montserrat"/>
              </a:rPr>
              <a:t>Le site Menu Maker sera réalisé par l’agence Qwenta qui est une agence spécialisée dans la création de produits digitaux. Notre mission sera de créer un site internet pour des restaurateurs.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Google Shape;70;p15"/>
          <p:cNvSpPr/>
          <p:nvPr/>
        </p:nvSpPr>
        <p:spPr>
          <a:xfrm>
            <a:off x="-4680" y="0"/>
            <a:ext cx="9153360" cy="239400"/>
          </a:xfrm>
          <a:prstGeom prst="rect">
            <a:avLst/>
          </a:prstGeom>
          <a:solidFill>
            <a:srgbClr val="fce5cd"/>
          </a:solidFill>
          <a:ln w="9525">
            <a:solidFill>
              <a:srgbClr val="f7edd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" name="Google Shape;71;p15" descr=""/>
          <p:cNvPicPr/>
          <p:nvPr/>
        </p:nvPicPr>
        <p:blipFill>
          <a:blip r:embed="rId1"/>
          <a:stretch/>
        </p:blipFill>
        <p:spPr>
          <a:xfrm>
            <a:off x="7920000" y="252360"/>
            <a:ext cx="1224000" cy="647640"/>
          </a:xfrm>
          <a:prstGeom prst="rect">
            <a:avLst/>
          </a:prstGeom>
          <a:ln w="0">
            <a:noFill/>
          </a:ln>
        </p:spPr>
      </p:pic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11760" y="2160000"/>
            <a:ext cx="8520120" cy="27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L’objectif de notre site est de mettre à disposition un outil pour que les restaurateurs puissent crée et publier leurs menu et plats facilement.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300" spc="-1" strike="noStrike">
                <a:solidFill>
                  <a:srgbClr val="000000"/>
                </a:solidFill>
                <a:latin typeface="Arial"/>
              </a:rPr>
              <a:t>Les restaurateurs auront la possibilité de publier leurs menu sur les applications instagram et deliveroo.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                                                                  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540000" y="3288600"/>
            <a:ext cx="3000240" cy="1571400"/>
          </a:xfrm>
          <a:prstGeom prst="rect">
            <a:avLst/>
          </a:prstGeom>
          <a:ln w="0">
            <a:noFill/>
          </a:ln>
        </p:spPr>
      </p:pic>
      <p:pic>
        <p:nvPicPr>
          <p:cNvPr id="56" name="" descr=""/>
          <p:cNvPicPr/>
          <p:nvPr/>
        </p:nvPicPr>
        <p:blipFill>
          <a:blip r:embed="rId3"/>
          <a:stretch/>
        </p:blipFill>
        <p:spPr>
          <a:xfrm>
            <a:off x="6699240" y="3240000"/>
            <a:ext cx="1580760" cy="171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" sz="2020" spc="-1" strike="noStrike">
                <a:solidFill>
                  <a:schemeClr val="dk1"/>
                </a:solidFill>
                <a:latin typeface="Montserrat"/>
                <a:ea typeface="Montserrat"/>
              </a:rPr>
              <a:t>Aperçu de la maquette</a:t>
            </a:r>
            <a:endParaRPr b="0" lang="en-GB" sz="202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GB" sz="18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360000" y="1152360"/>
            <a:ext cx="8688240" cy="39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i="1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L’utilisateur peut se créer un compte personnel.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i="1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L’utilisateur peut créer des menu et plats.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i="1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L’utilisateur peut personnaliser ses plats et menu.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i="1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L’utilisateur peut diffuser ses menu sur instagram.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i="1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L’utilisateur peut diffuser ses menu sur deliveroo.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i="1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L’utilisateur peut télécharger au format pdf ses menu.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i="1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L’utilisateur peut imprimer ses menu.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50000"/>
              </a:lnSpc>
              <a:buNone/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Google Shape;78;p16"/>
          <p:cNvSpPr/>
          <p:nvPr/>
        </p:nvSpPr>
        <p:spPr>
          <a:xfrm>
            <a:off x="-4680" y="0"/>
            <a:ext cx="9153360" cy="239400"/>
          </a:xfrm>
          <a:prstGeom prst="rect">
            <a:avLst/>
          </a:prstGeom>
          <a:solidFill>
            <a:srgbClr val="fce5cd"/>
          </a:solidFill>
          <a:ln w="9525">
            <a:solidFill>
              <a:srgbClr val="f7edd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Google Shape;79;p16" descr=""/>
          <p:cNvPicPr/>
          <p:nvPr/>
        </p:nvPicPr>
        <p:blipFill>
          <a:blip r:embed="rId1"/>
          <a:stretch/>
        </p:blipFill>
        <p:spPr>
          <a:xfrm>
            <a:off x="8241480" y="317520"/>
            <a:ext cx="902520" cy="58248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7020000" y="1260000"/>
            <a:ext cx="1904760" cy="204768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3"/>
          <a:stretch/>
        </p:blipFill>
        <p:spPr>
          <a:xfrm>
            <a:off x="4860000" y="1270440"/>
            <a:ext cx="1904760" cy="135216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4"/>
          <a:stretch/>
        </p:blipFill>
        <p:spPr>
          <a:xfrm>
            <a:off x="6120000" y="3381840"/>
            <a:ext cx="2857320" cy="176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2000" spc="-1" strike="noStrike">
                <a:solidFill>
                  <a:schemeClr val="dk1"/>
                </a:solidFill>
                <a:latin typeface="Montserrat"/>
                <a:ea typeface="Montserrat"/>
              </a:rPr>
              <a:t>Méthodologie utilisée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0">
              <a:lnSpc>
                <a:spcPct val="115000"/>
              </a:lnSpc>
              <a:buNone/>
            </a:pP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0d0d0d"/>
              </a:buClr>
              <a:buFont typeface="Montserrat"/>
              <a:buChar char="●"/>
            </a:pPr>
            <a:r>
              <a:rPr b="0" lang="fr" sz="15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Nous allons utiliser la gestion de projet agile pour organiser notre travail.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buNone/>
            </a:pP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0d0d0d"/>
              </a:buClr>
              <a:buFont typeface="Montserrat"/>
              <a:buChar char="●"/>
            </a:pPr>
            <a:r>
              <a:rPr b="0" lang="fr" sz="15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Nous utiliserons la méthode scrum pour gérer notre projet.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buNone/>
            </a:pP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0d0d0d"/>
              </a:buClr>
              <a:buFont typeface="Montserrat"/>
              <a:buChar char="●"/>
            </a:pPr>
            <a:r>
              <a:rPr b="0" lang="fr" sz="15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Cet manière de fonctionner présentes des avantages pour notre projet en terme de rigueur et d’adaptabilité aux besoins du client.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Google Shape;86;p17"/>
          <p:cNvSpPr/>
          <p:nvPr/>
        </p:nvSpPr>
        <p:spPr>
          <a:xfrm>
            <a:off x="-4680" y="0"/>
            <a:ext cx="9153360" cy="239400"/>
          </a:xfrm>
          <a:prstGeom prst="rect">
            <a:avLst/>
          </a:prstGeom>
          <a:solidFill>
            <a:srgbClr val="fce5cd"/>
          </a:solidFill>
          <a:ln w="9525">
            <a:solidFill>
              <a:srgbClr val="f7edd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" name="Google Shape;87;p17" descr=""/>
          <p:cNvPicPr/>
          <p:nvPr/>
        </p:nvPicPr>
        <p:blipFill>
          <a:blip r:embed="rId1"/>
          <a:stretch/>
        </p:blipFill>
        <p:spPr>
          <a:xfrm>
            <a:off x="4677480" y="1820160"/>
            <a:ext cx="4157640" cy="2080080"/>
          </a:xfrm>
          <a:prstGeom prst="rect">
            <a:avLst/>
          </a:prstGeom>
          <a:ln w="0">
            <a:noFill/>
          </a:ln>
        </p:spPr>
      </p:pic>
      <p:pic>
        <p:nvPicPr>
          <p:cNvPr id="68" name="" descr=""/>
          <p:cNvPicPr/>
          <p:nvPr/>
        </p:nvPicPr>
        <p:blipFill>
          <a:blip r:embed="rId2"/>
          <a:stretch/>
        </p:blipFill>
        <p:spPr>
          <a:xfrm>
            <a:off x="4686840" y="1410480"/>
            <a:ext cx="3773160" cy="289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311040" y="2021760"/>
            <a:ext cx="4157640" cy="1675800"/>
          </a:xfrm>
          <a:prstGeom prst="rect">
            <a:avLst/>
          </a:prstGeom>
          <a:ln w="0">
            <a:noFill/>
          </a:ln>
        </p:spPr>
      </p:pic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2000" spc="-1" strike="noStrike">
                <a:solidFill>
                  <a:schemeClr val="dk1"/>
                </a:solidFill>
                <a:latin typeface="Montserrat"/>
                <a:ea typeface="Montserrat"/>
              </a:rPr>
              <a:t>Méthodologie utilisée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endParaRPr b="0" lang="en-GB" sz="1300" spc="-1" strike="noStrike">
              <a:solidFill>
                <a:srgbClr val="000000"/>
              </a:solidFill>
              <a:latin typeface="Montserra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0000"/>
                </a:solidFill>
                <a:latin typeface="Montserrat"/>
              </a:rPr>
              <a:t>La méthode scrum permet de fixer une échéance pour chaque mission.</a:t>
            </a:r>
            <a:endParaRPr b="0" lang="en-GB" sz="1500" spc="-1" strike="noStrike">
              <a:solidFill>
                <a:srgbClr val="000000"/>
              </a:solidFill>
              <a:latin typeface="Montserra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0000"/>
                </a:solidFill>
                <a:latin typeface="Montserrat"/>
              </a:rPr>
              <a:t>Le travail est divisé en sprint.</a:t>
            </a:r>
            <a:endParaRPr b="0" lang="en-GB" sz="1500" spc="-1" strike="noStrike">
              <a:solidFill>
                <a:srgbClr val="000000"/>
              </a:solidFill>
              <a:latin typeface="Montserrat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GB" sz="13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fr" sz="2000" spc="-1" strike="noStrike">
                <a:solidFill>
                  <a:schemeClr val="dk1"/>
                </a:solidFill>
                <a:latin typeface="Montserrat"/>
                <a:ea typeface="Montserrat"/>
              </a:rPr>
              <a:t>Suivi du projet avec le Kanban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Google Shape;94;p18"/>
          <p:cNvSpPr/>
          <p:nvPr/>
        </p:nvSpPr>
        <p:spPr>
          <a:xfrm>
            <a:off x="360000" y="1080000"/>
            <a:ext cx="8395200" cy="224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Chaque éléments dans notre kanban dispose d’une user story pour expliquer le but que nous recherchons. Il y a en dessous du user story, les détails qui donnent plus d’informations sur ce que nous pourrons faire.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Facilite les avancées dans le travail.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50000"/>
              </a:lnSpc>
              <a:buClr>
                <a:srgbClr val="0d0d0d"/>
              </a:buClr>
              <a:buFont typeface="Montserrat"/>
              <a:buChar char="●"/>
            </a:pPr>
            <a:r>
              <a:rPr b="0" lang="fr" sz="1300" spc="-1" strike="noStrike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</a:rPr>
              <a:t>Explication de comment le tableau facilite le suivi et la coordination de l'équipe.</a:t>
            </a: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Google Shape;95;p18"/>
          <p:cNvSpPr/>
          <p:nvPr/>
        </p:nvSpPr>
        <p:spPr>
          <a:xfrm>
            <a:off x="-4680" y="0"/>
            <a:ext cx="9153360" cy="239400"/>
          </a:xfrm>
          <a:prstGeom prst="rect">
            <a:avLst/>
          </a:prstGeom>
          <a:solidFill>
            <a:srgbClr val="fce5cd"/>
          </a:solidFill>
          <a:ln w="9525">
            <a:solidFill>
              <a:srgbClr val="f7edd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5" name="Google Shape;96;p18" descr=""/>
          <p:cNvPicPr/>
          <p:nvPr/>
        </p:nvPicPr>
        <p:blipFill>
          <a:blip r:embed="rId1"/>
          <a:stretch/>
        </p:blipFill>
        <p:spPr>
          <a:xfrm>
            <a:off x="8100000" y="236880"/>
            <a:ext cx="1016640" cy="483120"/>
          </a:xfrm>
          <a:prstGeom prst="rect">
            <a:avLst/>
          </a:prstGeom>
          <a:ln w="0">
            <a:noFill/>
          </a:ln>
        </p:spPr>
      </p:pic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427680" y="2880000"/>
            <a:ext cx="4972320" cy="215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Montserrat"/>
              </a:rPr>
              <a:t>Suivi du projet avec le kanban</a:t>
            </a:r>
            <a:endParaRPr b="0" lang="en-GB" sz="2000" spc="-1" strike="noStrike">
              <a:solidFill>
                <a:srgbClr val="000000"/>
              </a:solidFill>
              <a:latin typeface="Montserrat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783000" y="1152000"/>
            <a:ext cx="3214800" cy="3416040"/>
          </a:xfrm>
          <a:prstGeom prst="rect">
            <a:avLst/>
          </a:prstGeom>
          <a:ln w="0">
            <a:noFill/>
          </a:ln>
        </p:spPr>
      </p:pic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Chaque card comprends des explications sur les objectifs.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Chaque card comprends les missions que doivent accomplir le ou les développeurs.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Les cards indiquent également qui parmi les développeurs doit accomplir cette tâche et son avancement.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Montserrat"/>
              </a:rPr>
              <a:t>Suivi du projet avec le kanban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720000" y="1320840"/>
            <a:ext cx="3356640" cy="317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7256</TotalTime>
  <Application>LibreOffice/24.2.5.2$Windows_X86_64 LibreOffice_project/bffef4ea93e59bebbeaf7f431bb02b1a39ee8a59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2024-11-13T00:49:33Z</dcterms:modified>
  <cp:revision>18</cp:revision>
  <dc:subject/>
  <dc:title/>
</cp:coreProperties>
</file>