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4" r:id="rId26"/>
    <p:sldId id="283" r:id="rId27"/>
    <p:sldId id="263" r:id="rId28"/>
    <p:sldId id="285" r:id="rId29"/>
    <p:sldId id="284" r:id="rId30"/>
    <p:sldId id="26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380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DCCD2-73FF-455C-9FA4-F1BB14D3D54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5B26-C0A3-48A3-9DDD-FF0B2210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F5B26-C0A3-48A3-9DDD-FF0B2210E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12/20/2020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12/20/2020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 b="1" dirty="0" smtClean="0"/>
              <a:t>Аутоматско исправљање грешака детектованих помоћу алата </a:t>
            </a:r>
            <a:r>
              <a:rPr lang="sr-Latn-RS" b="1" dirty="0" smtClean="0"/>
              <a:t>Memcheck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Лазар Младеновић</a:t>
            </a:r>
            <a:endParaRPr lang="sr-Cyrl-RS" dirty="0"/>
          </a:p>
          <a:p>
            <a:r>
              <a:rPr lang="sr-Cyrl-RS" dirty="0"/>
              <a:t>п</a:t>
            </a:r>
            <a:r>
              <a:rPr lang="sr-Cyrl-RS" dirty="0" smtClean="0"/>
              <a:t>роф. </a:t>
            </a:r>
            <a:r>
              <a:rPr lang="sr-Cyrl-RS" dirty="0"/>
              <a:t>д</a:t>
            </a:r>
            <a:r>
              <a:rPr lang="sr-Cyrl-RS" dirty="0" smtClean="0"/>
              <a:t>р Милена Вујошевић Јаничић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00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45" y="1008020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Детекција цурења меморије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17745" y="1883290"/>
            <a:ext cx="62313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Врсте показивача на меморијски блок: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директно доступан </a:t>
            </a:r>
            <a:r>
              <a:rPr lang="ru-RU" dirty="0" smtClean="0"/>
              <a:t>(1,</a:t>
            </a:r>
            <a:r>
              <a:rPr lang="en-US" dirty="0" smtClean="0"/>
              <a:t> </a:t>
            </a:r>
            <a:r>
              <a:rPr lang="ru-RU" dirty="0" smtClean="0"/>
              <a:t>2)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индиректно доступан </a:t>
            </a:r>
            <a:r>
              <a:rPr lang="ru-RU" dirty="0" smtClean="0"/>
              <a:t>(3)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директно изгубљен </a:t>
            </a:r>
            <a:r>
              <a:rPr lang="ru-RU" dirty="0" smtClean="0"/>
              <a:t>(4,</a:t>
            </a:r>
            <a:r>
              <a:rPr lang="en-US" dirty="0" smtClean="0"/>
              <a:t> </a:t>
            </a:r>
            <a:r>
              <a:rPr lang="ru-RU" dirty="0" smtClean="0"/>
              <a:t>9)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индиректно изгубљен </a:t>
            </a:r>
            <a:r>
              <a:rPr lang="ru-RU" dirty="0" smtClean="0"/>
              <a:t>(5-8)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71" y="1883290"/>
            <a:ext cx="4806511" cy="34522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7745" y="4845565"/>
            <a:ext cx="5003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RS" sz="2400" dirty="0" smtClean="0"/>
              <a:t>Важни аргументи алата: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--leak-check</a:t>
            </a:r>
            <a:r>
              <a:rPr lang="sr-Cyrl-R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=</a:t>
            </a:r>
            <a:r>
              <a:rPr lang="sr-Cyrl-R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full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--</a:t>
            </a:r>
            <a:r>
              <a:rPr lang="en-US" sz="2400" dirty="0" smtClean="0">
                <a:solidFill>
                  <a:srgbClr val="C00000"/>
                </a:solidFill>
              </a:rPr>
              <a:t>show-leak-kinds = all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[9/34]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9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Остали важни алати </a:t>
            </a:r>
            <a:r>
              <a:rPr lang="sr-Latn-RS" dirty="0" smtClean="0"/>
              <a:t>Valgrind </a:t>
            </a:r>
            <a:r>
              <a:rPr lang="sr-Cyrl-RS" dirty="0" smtClean="0"/>
              <a:t>дистрибуције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13197" y="3656797"/>
            <a:ext cx="11519292" cy="1764289"/>
          </a:xfrm>
        </p:spPr>
        <p:txBody>
          <a:bodyPr>
            <a:normAutofit lnSpcReduction="10000"/>
          </a:bodyPr>
          <a:lstStyle/>
          <a:p>
            <a:r>
              <a:rPr lang="sr-Latn-RS" sz="3600" dirty="0" smtClean="0"/>
              <a:t>Ca</a:t>
            </a:r>
            <a:r>
              <a:rPr lang="en-US" sz="3600" dirty="0" err="1" smtClean="0"/>
              <a:t>llgrind</a:t>
            </a:r>
            <a:r>
              <a:rPr lang="en-US" sz="3600" dirty="0" smtClean="0"/>
              <a:t> - </a:t>
            </a:r>
            <a:r>
              <a:rPr lang="sr-Cyrl-RS" sz="2400" dirty="0"/>
              <a:t>профајлер позива </a:t>
            </a:r>
            <a:r>
              <a:rPr lang="sr-Cyrl-RS" sz="2400" dirty="0" smtClean="0"/>
              <a:t>функција</a:t>
            </a:r>
            <a:endParaRPr lang="ru-RU" sz="2400" dirty="0" smtClean="0"/>
          </a:p>
          <a:p>
            <a:pPr lvl="1"/>
            <a:r>
              <a:rPr lang="ru-RU" sz="2800" dirty="0"/>
              <a:t>алат за профајлирање који генерише историју позива функција </a:t>
            </a:r>
            <a:r>
              <a:rPr lang="ru-RU" sz="2800" dirty="0" smtClean="0"/>
              <a:t>корисничког</a:t>
            </a:r>
            <a:r>
              <a:rPr lang="en-US" sz="2800" dirty="0" smtClean="0"/>
              <a:t> </a:t>
            </a:r>
            <a:r>
              <a:rPr lang="ru-RU" sz="2800" dirty="0" smtClean="0"/>
              <a:t>програма </a:t>
            </a:r>
            <a:r>
              <a:rPr lang="ru-RU" sz="2800" dirty="0"/>
              <a:t>у виду </a:t>
            </a:r>
            <a:r>
              <a:rPr lang="ru-RU" sz="2800" dirty="0" smtClean="0"/>
              <a:t>графа</a:t>
            </a:r>
            <a:endParaRPr lang="en-US" sz="2800" dirty="0" smtClean="0"/>
          </a:p>
          <a:p>
            <a:pPr lvl="1"/>
            <a:r>
              <a:rPr lang="sr-Latn-RS" sz="2800" dirty="0" smtClean="0">
                <a:solidFill>
                  <a:srgbClr val="C00000"/>
                </a:solidFill>
              </a:rPr>
              <a:t>--tool </a:t>
            </a:r>
            <a:r>
              <a:rPr lang="en-US" sz="2800" dirty="0" smtClean="0">
                <a:solidFill>
                  <a:srgbClr val="C00000"/>
                </a:solidFill>
              </a:rPr>
              <a:t>= </a:t>
            </a:r>
            <a:r>
              <a:rPr lang="en-US" sz="2800" dirty="0" err="1" smtClean="0">
                <a:solidFill>
                  <a:srgbClr val="C00000"/>
                </a:solidFill>
              </a:rPr>
              <a:t>callgrind</a:t>
            </a:r>
            <a:endParaRPr lang="sr-Cyrl-RS" sz="36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07270" y="2073704"/>
            <a:ext cx="11519292" cy="1583093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Cachegrind</a:t>
            </a:r>
            <a:r>
              <a:rPr lang="en-US" sz="3600" dirty="0" smtClean="0"/>
              <a:t> - </a:t>
            </a:r>
            <a:r>
              <a:rPr lang="sr-Cyrl-RS" sz="2400" dirty="0"/>
              <a:t>профајлер кеш меморије и </a:t>
            </a:r>
            <a:r>
              <a:rPr lang="sr-Cyrl-RS" sz="2400" dirty="0" smtClean="0"/>
              <a:t>скокова</a:t>
            </a:r>
            <a:endParaRPr lang="ru-RU" sz="2400" dirty="0" smtClean="0"/>
          </a:p>
          <a:p>
            <a:pPr lvl="1"/>
            <a:r>
              <a:rPr lang="ru-RU" sz="2800" dirty="0"/>
              <a:t>алат који симулира и прати како програм приступа кеш </a:t>
            </a:r>
            <a:r>
              <a:rPr lang="ru-RU" sz="2800" dirty="0" smtClean="0"/>
              <a:t>меморији</a:t>
            </a:r>
            <a:endParaRPr lang="sr-Latn-RS" sz="2800" dirty="0" smtClean="0"/>
          </a:p>
          <a:p>
            <a:pPr lvl="1"/>
            <a:r>
              <a:rPr lang="sr-Latn-RS" sz="2800" dirty="0" smtClean="0">
                <a:solidFill>
                  <a:srgbClr val="C00000"/>
                </a:solidFill>
              </a:rPr>
              <a:t>--tool </a:t>
            </a:r>
            <a:r>
              <a:rPr lang="en-US" sz="2800" dirty="0" smtClean="0">
                <a:solidFill>
                  <a:srgbClr val="C00000"/>
                </a:solidFill>
              </a:rPr>
              <a:t>= </a:t>
            </a:r>
            <a:r>
              <a:rPr lang="en-US" sz="2800" dirty="0" err="1" smtClean="0">
                <a:solidFill>
                  <a:srgbClr val="C00000"/>
                </a:solidFill>
              </a:rPr>
              <a:t>cachegrind</a:t>
            </a:r>
            <a:endParaRPr lang="sr-Cyrl-RS" sz="36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[10/34]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5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6641" y="954030"/>
            <a:ext cx="11519292" cy="2321015"/>
          </a:xfrm>
        </p:spPr>
        <p:txBody>
          <a:bodyPr>
            <a:normAutofit/>
          </a:bodyPr>
          <a:lstStyle/>
          <a:p>
            <a:pPr lvl="1"/>
            <a:r>
              <a:rPr lang="en-US" sz="3600" dirty="0" err="1" smtClean="0"/>
              <a:t>Helgrind</a:t>
            </a:r>
            <a:r>
              <a:rPr lang="en-US" sz="3600" dirty="0" smtClean="0"/>
              <a:t> </a:t>
            </a:r>
            <a:r>
              <a:rPr lang="sr-Cyrl-RS" sz="3600" dirty="0" smtClean="0"/>
              <a:t>и </a:t>
            </a:r>
            <a:r>
              <a:rPr lang="sr-Latn-RS" sz="3600" dirty="0" smtClean="0"/>
              <a:t>DRD</a:t>
            </a:r>
            <a:r>
              <a:rPr lang="en-US" sz="3600" dirty="0" smtClean="0"/>
              <a:t> - </a:t>
            </a:r>
            <a:r>
              <a:rPr lang="sr-Cyrl-RS" dirty="0" smtClean="0"/>
              <a:t>алат</a:t>
            </a:r>
            <a:r>
              <a:rPr lang="sr-Cyrl-RS" dirty="0"/>
              <a:t>и</a:t>
            </a:r>
            <a:r>
              <a:rPr lang="sr-Cyrl-RS" dirty="0" smtClean="0"/>
              <a:t> </a:t>
            </a:r>
            <a:r>
              <a:rPr lang="sr-Cyrl-RS" dirty="0"/>
              <a:t>за детекцију грешака нити</a:t>
            </a:r>
          </a:p>
          <a:p>
            <a:pPr lvl="1"/>
            <a:r>
              <a:rPr lang="ru-RU" sz="2800" dirty="0" smtClean="0"/>
              <a:t>алати </a:t>
            </a:r>
            <a:r>
              <a:rPr lang="ru-RU" sz="2800" dirty="0"/>
              <a:t>за откривање грешака синхронизације у </a:t>
            </a:r>
            <a:r>
              <a:rPr lang="ru-RU" sz="2800" dirty="0" smtClean="0"/>
              <a:t>програмима</a:t>
            </a:r>
            <a:r>
              <a:rPr lang="sr-Latn-RS" sz="2800" dirty="0" smtClean="0"/>
              <a:t> </a:t>
            </a:r>
            <a:r>
              <a:rPr lang="en-US" sz="2800" dirty="0" smtClean="0"/>
              <a:t>C</a:t>
            </a:r>
            <a:r>
              <a:rPr lang="en-US" sz="2800" dirty="0"/>
              <a:t>, C++ </a:t>
            </a:r>
            <a:r>
              <a:rPr lang="sr-Cyrl-RS" sz="2800" dirty="0" err="1" smtClean="0"/>
              <a:t>и</a:t>
            </a:r>
            <a:r>
              <a:rPr lang="en-US" sz="2800" dirty="0" smtClean="0"/>
              <a:t> </a:t>
            </a:r>
            <a:r>
              <a:rPr lang="en-US" sz="2800" dirty="0"/>
              <a:t>Fortran </a:t>
            </a:r>
            <a:r>
              <a:rPr lang="sr-Cyrl-RS" sz="2800" dirty="0"/>
              <a:t>приликом употреба модела нити </a:t>
            </a:r>
            <a:r>
              <a:rPr lang="en-US" sz="2800" dirty="0" smtClean="0"/>
              <a:t>POSIX</a:t>
            </a:r>
            <a:endParaRPr lang="sr-Cyrl-RS" sz="2800" dirty="0" smtClean="0"/>
          </a:p>
          <a:p>
            <a:pPr lvl="1"/>
            <a:r>
              <a:rPr lang="sr-Latn-RS" sz="2800" dirty="0" smtClean="0">
                <a:solidFill>
                  <a:srgbClr val="C00000"/>
                </a:solidFill>
              </a:rPr>
              <a:t>--tool </a:t>
            </a:r>
            <a:r>
              <a:rPr lang="en-US" sz="2800" dirty="0" smtClean="0">
                <a:solidFill>
                  <a:srgbClr val="C00000"/>
                </a:solidFill>
              </a:rPr>
              <a:t>= </a:t>
            </a:r>
            <a:r>
              <a:rPr lang="en-US" sz="2800" dirty="0" err="1" smtClean="0">
                <a:solidFill>
                  <a:srgbClr val="C00000"/>
                </a:solidFill>
              </a:rPr>
              <a:t>cachegrind</a:t>
            </a:r>
            <a:endParaRPr lang="sr-Cyrl-RS" sz="2800" dirty="0" smtClean="0">
              <a:solidFill>
                <a:srgbClr val="C00000"/>
              </a:solidFill>
            </a:endParaRPr>
          </a:p>
          <a:p>
            <a:pPr lvl="1"/>
            <a:r>
              <a:rPr lang="sr-Latn-RS" sz="2800" dirty="0">
                <a:solidFill>
                  <a:srgbClr val="C00000"/>
                </a:solidFill>
              </a:rPr>
              <a:t>--tool </a:t>
            </a:r>
            <a:r>
              <a:rPr lang="en-US" sz="2800" dirty="0">
                <a:solidFill>
                  <a:srgbClr val="C00000"/>
                </a:solidFill>
              </a:rPr>
              <a:t>= </a:t>
            </a:r>
            <a:r>
              <a:rPr lang="sr-Latn-RS" sz="2800" dirty="0" smtClean="0">
                <a:solidFill>
                  <a:srgbClr val="C00000"/>
                </a:solidFill>
              </a:rPr>
              <a:t>drd</a:t>
            </a:r>
            <a:endParaRPr lang="sr-Cyrl-RS" sz="2800" dirty="0">
              <a:solidFill>
                <a:srgbClr val="C00000"/>
              </a:solidFill>
            </a:endParaRPr>
          </a:p>
          <a:p>
            <a:pPr lvl="1"/>
            <a:endParaRPr lang="sr-Cyrl-RS" sz="2800" dirty="0" smtClean="0">
              <a:solidFill>
                <a:srgbClr val="C00000"/>
              </a:solidFill>
            </a:endParaRPr>
          </a:p>
          <a:p>
            <a:pPr lvl="1"/>
            <a:endParaRPr lang="sr-Cyrl-RS" sz="3600" dirty="0" smtClean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6641" y="3427445"/>
            <a:ext cx="11519292" cy="2730759"/>
          </a:xfrm>
        </p:spPr>
        <p:txBody>
          <a:bodyPr>
            <a:normAutofit/>
          </a:bodyPr>
          <a:lstStyle/>
          <a:p>
            <a:pPr lvl="1"/>
            <a:r>
              <a:rPr lang="sr-Cyrl-RS" sz="2800" dirty="0" smtClean="0"/>
              <a:t>Грешке које детектују ови алат</a:t>
            </a:r>
            <a:r>
              <a:rPr lang="sr-Cyrl-RS" sz="2800" dirty="0"/>
              <a:t>и</a:t>
            </a:r>
            <a:r>
              <a:rPr lang="sr-Cyrl-RS" sz="2800" dirty="0" smtClean="0"/>
              <a:t>:</a:t>
            </a:r>
          </a:p>
          <a:p>
            <a:pPr lvl="2"/>
            <a:r>
              <a:rPr lang="sr-Cyrl-RS" sz="2400" dirty="0" smtClean="0"/>
              <a:t>Погрешна </a:t>
            </a:r>
            <a:r>
              <a:rPr lang="sr-Cyrl-RS" sz="2400" dirty="0"/>
              <a:t>употреба интерфејса за програмирање </a:t>
            </a:r>
            <a:r>
              <a:rPr lang="en-US" sz="2400" dirty="0" smtClean="0"/>
              <a:t>POSIX </a:t>
            </a:r>
            <a:r>
              <a:rPr lang="sr-Cyrl-RS" sz="2400" dirty="0" smtClean="0"/>
              <a:t>нити</a:t>
            </a:r>
            <a:endParaRPr lang="sr-Cyrl-RS" sz="2400" dirty="0"/>
          </a:p>
          <a:p>
            <a:pPr lvl="2"/>
            <a:r>
              <a:rPr lang="sr-Cyrl-RS" sz="2400" dirty="0" smtClean="0"/>
              <a:t>Потенцијално </a:t>
            </a:r>
            <a:r>
              <a:rPr lang="sr-Cyrl-RS" sz="2400" dirty="0"/>
              <a:t>блокирање проузроковано редоследом </a:t>
            </a:r>
            <a:r>
              <a:rPr lang="sr-Cyrl-RS" sz="2400" dirty="0" smtClean="0"/>
              <a:t>закључавања</a:t>
            </a:r>
            <a:endParaRPr lang="sr-Cyrl-RS" sz="2400" dirty="0"/>
          </a:p>
          <a:p>
            <a:pPr lvl="2"/>
            <a:r>
              <a:rPr lang="sr-Cyrl-RS" sz="2400" dirty="0" smtClean="0"/>
              <a:t>Трка </a:t>
            </a:r>
            <a:r>
              <a:rPr lang="sr-Cyrl-RS" sz="2400" dirty="0"/>
              <a:t>са </a:t>
            </a:r>
            <a:r>
              <a:rPr lang="sr-Cyrl-RS" sz="2400" dirty="0" smtClean="0"/>
              <a:t>подацима</a:t>
            </a:r>
          </a:p>
          <a:p>
            <a:pPr lvl="2"/>
            <a:r>
              <a:rPr lang="sr-Cyrl-RS" sz="2400" dirty="0" smtClean="0"/>
              <a:t>Задржавање катанаца</a:t>
            </a:r>
          </a:p>
          <a:p>
            <a:pPr lvl="2"/>
            <a:r>
              <a:rPr lang="sr-Cyrl-RS" sz="2400" dirty="0" smtClean="0"/>
              <a:t>Лажно дељење </a:t>
            </a:r>
            <a:endParaRPr lang="sr-Cyrl-RS" sz="2400" dirty="0"/>
          </a:p>
          <a:p>
            <a:pPr lvl="1"/>
            <a:endParaRPr lang="sr-Cyrl-R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7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02637" y="965670"/>
            <a:ext cx="11519292" cy="1583093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Massif </a:t>
            </a:r>
            <a:r>
              <a:rPr lang="en-US" sz="3600" dirty="0" smtClean="0"/>
              <a:t>- </a:t>
            </a:r>
            <a:r>
              <a:rPr lang="sr-Cyrl-RS" sz="2400" dirty="0" smtClean="0"/>
              <a:t>профајлер </a:t>
            </a:r>
            <a:r>
              <a:rPr lang="sr-Cyrl-RS" sz="2400" dirty="0"/>
              <a:t>коришћења динамичке </a:t>
            </a:r>
            <a:r>
              <a:rPr lang="sr-Cyrl-RS" sz="2400" dirty="0" smtClean="0"/>
              <a:t>меморије</a:t>
            </a:r>
            <a:endParaRPr lang="ru-RU" sz="2400" dirty="0" smtClean="0"/>
          </a:p>
          <a:p>
            <a:pPr lvl="1"/>
            <a:r>
              <a:rPr lang="ru-RU" sz="2800" dirty="0"/>
              <a:t>Мери колико меморије хипа програм </a:t>
            </a:r>
            <a:r>
              <a:rPr lang="ru-RU" sz="2800" dirty="0" smtClean="0"/>
              <a:t>користи,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ru-RU" sz="2800" dirty="0"/>
              <a:t>на који </a:t>
            </a:r>
            <a:r>
              <a:rPr lang="ru-RU" sz="2800" dirty="0" smtClean="0"/>
              <a:t>начин</a:t>
            </a:r>
            <a:endParaRPr lang="en-US" sz="2800" dirty="0" smtClean="0"/>
          </a:p>
          <a:p>
            <a:pPr lvl="1"/>
            <a:r>
              <a:rPr lang="sr-Latn-RS" sz="2800" dirty="0" smtClean="0">
                <a:solidFill>
                  <a:srgbClr val="C00000"/>
                </a:solidFill>
              </a:rPr>
              <a:t>--tool </a:t>
            </a:r>
            <a:r>
              <a:rPr lang="en-US" sz="2800" dirty="0" smtClean="0">
                <a:solidFill>
                  <a:srgbClr val="C00000"/>
                </a:solidFill>
              </a:rPr>
              <a:t>= massif</a:t>
            </a:r>
            <a:endParaRPr lang="sr-Cyrl-RS" sz="3600" dirty="0" smtClean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02637" y="2555785"/>
            <a:ext cx="11980506" cy="1583093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DHAT</a:t>
            </a:r>
            <a:r>
              <a:rPr lang="sr-Latn-RS" sz="3600" dirty="0" smtClean="0"/>
              <a:t> </a:t>
            </a:r>
            <a:r>
              <a:rPr lang="en-US" sz="3600" dirty="0" smtClean="0"/>
              <a:t>- </a:t>
            </a:r>
            <a:r>
              <a:rPr lang="sr-Cyrl-RS" sz="2400" dirty="0" smtClean="0"/>
              <a:t>профајлер </a:t>
            </a:r>
            <a:r>
              <a:rPr lang="sr-Cyrl-RS" sz="2400" dirty="0"/>
              <a:t>коришћења динамичке </a:t>
            </a:r>
            <a:r>
              <a:rPr lang="sr-Cyrl-RS" sz="2400" dirty="0" smtClean="0"/>
              <a:t>меморије</a:t>
            </a:r>
            <a:endParaRPr lang="ru-RU" sz="2400" dirty="0" smtClean="0"/>
          </a:p>
          <a:p>
            <a:pPr lvl="1"/>
            <a:r>
              <a:rPr lang="ru-RU" sz="3000" dirty="0"/>
              <a:t>алат за испитивање како програми користе алоцирану меморију на </a:t>
            </a:r>
            <a:r>
              <a:rPr lang="ru-RU" sz="3000" dirty="0" smtClean="0"/>
              <a:t>хипу</a:t>
            </a:r>
            <a:endParaRPr lang="en-US" sz="3000" dirty="0" smtClean="0"/>
          </a:p>
          <a:p>
            <a:pPr lvl="1"/>
            <a:r>
              <a:rPr lang="sr-Latn-RS" sz="3000" dirty="0" smtClean="0">
                <a:solidFill>
                  <a:srgbClr val="C00000"/>
                </a:solidFill>
              </a:rPr>
              <a:t>--tool </a:t>
            </a:r>
            <a:r>
              <a:rPr lang="en-US" sz="3000" dirty="0" smtClean="0">
                <a:solidFill>
                  <a:srgbClr val="C00000"/>
                </a:solidFill>
              </a:rPr>
              <a:t>= </a:t>
            </a:r>
            <a:r>
              <a:rPr lang="en-US" sz="3000" dirty="0" err="1" smtClean="0">
                <a:solidFill>
                  <a:srgbClr val="C00000"/>
                </a:solidFill>
              </a:rPr>
              <a:t>dhat</a:t>
            </a:r>
            <a:endParaRPr lang="sr-Cyrl-RS" sz="3000" dirty="0" smtClean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02637" y="4030021"/>
            <a:ext cx="11980506" cy="2090861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BBV- </a:t>
            </a:r>
            <a:r>
              <a:rPr lang="sr-Cyrl-RS" sz="2400" dirty="0" smtClean="0"/>
              <a:t>експериментални </a:t>
            </a:r>
            <a:r>
              <a:rPr lang="sr-Cyrl-RS" sz="2400" dirty="0"/>
              <a:t>алат за подршку развоја нових архитектура </a:t>
            </a:r>
            <a:r>
              <a:rPr lang="sr-Cyrl-RS" sz="2400" dirty="0" smtClean="0"/>
              <a:t>рачунара</a:t>
            </a:r>
            <a:endParaRPr lang="ru-RU" sz="2400" dirty="0" smtClean="0"/>
          </a:p>
          <a:p>
            <a:pPr lvl="1"/>
            <a:r>
              <a:rPr lang="ru-RU" sz="3000" dirty="0" smtClean="0"/>
              <a:t>алат </a:t>
            </a:r>
            <a:r>
              <a:rPr lang="ru-RU" sz="3000" dirty="0"/>
              <a:t>који генерише основне блок векторе за употребу са алатком за </a:t>
            </a:r>
            <a:r>
              <a:rPr lang="ru-RU" sz="3000" dirty="0" smtClean="0"/>
              <a:t>анализу</a:t>
            </a:r>
            <a:r>
              <a:rPr lang="en-US" sz="3000" dirty="0" smtClean="0"/>
              <a:t> </a:t>
            </a:r>
            <a:r>
              <a:rPr lang="sr-Latn-RS" sz="3000" dirty="0" smtClean="0"/>
              <a:t>SimPoint</a:t>
            </a:r>
            <a:r>
              <a:rPr lang="ru-RU" sz="3000" dirty="0" smtClean="0"/>
              <a:t> </a:t>
            </a:r>
            <a:endParaRPr lang="en-US" sz="3000" dirty="0" smtClean="0"/>
          </a:p>
          <a:p>
            <a:pPr lvl="1"/>
            <a:r>
              <a:rPr lang="sr-Latn-RS" sz="3000" dirty="0"/>
              <a:t>SimPoint</a:t>
            </a:r>
            <a:r>
              <a:rPr lang="ru-RU" sz="3000" dirty="0" smtClean="0"/>
              <a:t> </a:t>
            </a:r>
            <a:r>
              <a:rPr lang="ru-RU" sz="3000" dirty="0"/>
              <a:t>методологија омогућава брже добијање резултата </a:t>
            </a:r>
            <a:r>
              <a:rPr lang="ru-RU" sz="3000" dirty="0" smtClean="0"/>
              <a:t>везаних</a:t>
            </a:r>
            <a:r>
              <a:rPr lang="en-US" sz="3000" dirty="0" smtClean="0"/>
              <a:t> </a:t>
            </a:r>
            <a:r>
              <a:rPr lang="ru-RU" sz="3000" dirty="0" smtClean="0"/>
              <a:t>за </a:t>
            </a:r>
            <a:r>
              <a:rPr lang="ru-RU" sz="3000" dirty="0"/>
              <a:t>архитектуру која се </a:t>
            </a:r>
            <a:r>
              <a:rPr lang="ru-RU" sz="3000" dirty="0" smtClean="0"/>
              <a:t>симулира</a:t>
            </a:r>
            <a:endParaRPr lang="en-US" sz="3000" dirty="0" smtClean="0"/>
          </a:p>
          <a:p>
            <a:pPr lvl="1"/>
            <a:r>
              <a:rPr lang="sr-Latn-RS" sz="3000" dirty="0" smtClean="0">
                <a:solidFill>
                  <a:srgbClr val="C00000"/>
                </a:solidFill>
              </a:rPr>
              <a:t>--tool </a:t>
            </a:r>
            <a:r>
              <a:rPr lang="en-US" sz="3000" dirty="0" smtClean="0">
                <a:solidFill>
                  <a:srgbClr val="C00000"/>
                </a:solidFill>
              </a:rPr>
              <a:t>= </a:t>
            </a:r>
            <a:r>
              <a:rPr lang="en-US" sz="3000" dirty="0" err="1" smtClean="0">
                <a:solidFill>
                  <a:srgbClr val="C00000"/>
                </a:solidFill>
              </a:rPr>
              <a:t>exp-bbv</a:t>
            </a:r>
            <a:endParaRPr lang="sr-Cyrl-RS" sz="3000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8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Регуларни 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83097" cy="4351338"/>
          </a:xfrm>
        </p:spPr>
        <p:txBody>
          <a:bodyPr/>
          <a:lstStyle/>
          <a:p>
            <a:r>
              <a:rPr lang="sr-Cyrl-RS" dirty="0" smtClean="0"/>
              <a:t>Азбука је коначан скуп симбола</a:t>
            </a:r>
          </a:p>
          <a:p>
            <a:r>
              <a:rPr lang="sr-Cyrl-RS" dirty="0" smtClean="0"/>
              <a:t>Реч над азбуком       је коначан низ симбола из</a:t>
            </a:r>
          </a:p>
          <a:p>
            <a:r>
              <a:rPr lang="sr-Cyrl-RS" dirty="0" smtClean="0"/>
              <a:t>Скуп свих речи над азбуком       означава се као</a:t>
            </a:r>
          </a:p>
          <a:p>
            <a:r>
              <a:rPr lang="sr-Cyrl-RS" dirty="0" smtClean="0"/>
              <a:t>Скуп свих речи без празне речи означава се као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Деф. </a:t>
            </a:r>
            <a:r>
              <a:rPr lang="ru-RU" dirty="0" smtClean="0"/>
              <a:t>Било </a:t>
            </a:r>
            <a:r>
              <a:rPr lang="ru-RU" dirty="0"/>
              <a:t>који подскуп </a:t>
            </a:r>
            <a:r>
              <a:rPr lang="ru-RU" dirty="0" smtClean="0"/>
              <a:t>скупа </a:t>
            </a:r>
            <a:r>
              <a:rPr lang="sr-Latn-RS" dirty="0" smtClean="0"/>
              <a:t>  </a:t>
            </a:r>
            <a:r>
              <a:rPr lang="ru-RU" dirty="0" smtClean="0"/>
              <a:t> </a:t>
            </a:r>
            <a:r>
              <a:rPr lang="sr-Latn-RS" dirty="0" smtClean="0"/>
              <a:t>   </a:t>
            </a:r>
            <a:r>
              <a:rPr lang="ru-RU" dirty="0" smtClean="0"/>
              <a:t>представља </a:t>
            </a:r>
            <a:r>
              <a:rPr lang="ru-RU" dirty="0"/>
              <a:t>један (формални) језик </a:t>
            </a:r>
            <a:r>
              <a:rPr lang="ru-RU" dirty="0" smtClean="0"/>
              <a:t>над</a:t>
            </a:r>
            <a:r>
              <a:rPr lang="sr-Latn-RS" dirty="0" smtClean="0"/>
              <a:t> a</a:t>
            </a:r>
            <a:r>
              <a:rPr lang="ru-RU" dirty="0" smtClean="0"/>
              <a:t>збуком</a:t>
            </a:r>
            <a:r>
              <a:rPr lang="sr-Latn-RS" dirty="0" smtClean="0"/>
              <a:t>  </a:t>
            </a:r>
            <a:r>
              <a:rPr lang="ru-RU" dirty="0" smtClean="0"/>
              <a:t> </a:t>
            </a:r>
            <a:r>
              <a:rPr lang="sr-Latn-RS" dirty="0" smtClean="0"/>
              <a:t>   </a:t>
            </a:r>
            <a:r>
              <a:rPr lang="ru-RU" dirty="0" smtClean="0"/>
              <a:t>. </a:t>
            </a:r>
            <a:r>
              <a:rPr lang="ru-RU" dirty="0"/>
              <a:t>Ако </a:t>
            </a:r>
            <a:r>
              <a:rPr lang="sr-Latn-RS" dirty="0"/>
              <a:t> </a:t>
            </a:r>
            <a:r>
              <a:rPr lang="sr-Latn-RS" dirty="0" smtClean="0"/>
              <a:t>           , </a:t>
            </a:r>
            <a:r>
              <a:rPr lang="ru-RU" dirty="0" smtClean="0"/>
              <a:t>онда  </a:t>
            </a:r>
            <a:r>
              <a:rPr lang="sr-Latn-RS" dirty="0" smtClean="0"/>
              <a:t>    </a:t>
            </a:r>
            <a:r>
              <a:rPr lang="ru-RU" dirty="0" smtClean="0"/>
              <a:t>представља </a:t>
            </a:r>
            <a:r>
              <a:rPr lang="ru-RU" dirty="0"/>
              <a:t>реченицу језика </a:t>
            </a:r>
            <a:r>
              <a:rPr lang="sr-Latn-RS" dirty="0" smtClean="0"/>
              <a:t>    </a:t>
            </a:r>
            <a:r>
              <a:rPr lang="ru-RU" dirty="0" smtClean="0"/>
              <a:t>.</a:t>
            </a:r>
            <a:r>
              <a:rPr lang="sr-Cyrl-RS" dirty="0" smtClean="0"/>
              <a:t>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06" y="2316528"/>
            <a:ext cx="389624" cy="47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42" y="2312389"/>
            <a:ext cx="389624" cy="47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19" y="2836181"/>
            <a:ext cx="389624" cy="47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206" y="2849884"/>
            <a:ext cx="436863" cy="420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565" y="3384783"/>
            <a:ext cx="486401" cy="36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34" y="3860700"/>
            <a:ext cx="436863" cy="420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13" y="4228925"/>
            <a:ext cx="389624" cy="47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713" y="4242181"/>
            <a:ext cx="914400" cy="390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658" y="4271430"/>
            <a:ext cx="285750" cy="371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1268" y="4246749"/>
            <a:ext cx="304800" cy="400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6" y="5138330"/>
            <a:ext cx="2743200" cy="5524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9106" y="5104992"/>
            <a:ext cx="3695700" cy="619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7788" y="5138330"/>
            <a:ext cx="4200525" cy="552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593" y="1788301"/>
            <a:ext cx="1876425" cy="466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7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395" y="883233"/>
            <a:ext cx="10918371" cy="4351338"/>
          </a:xfrm>
        </p:spPr>
        <p:txBody>
          <a:bodyPr/>
          <a:lstStyle/>
          <a:p>
            <a:r>
              <a:rPr lang="sr-Cyrl-RS" sz="3200" dirty="0" smtClean="0"/>
              <a:t>Операције над језицима</a:t>
            </a:r>
          </a:p>
          <a:p>
            <a:pPr marL="0" indent="0">
              <a:buNone/>
            </a:pPr>
            <a:r>
              <a:rPr lang="sr-Cyrl-RS" dirty="0" smtClean="0"/>
              <a:t>	Унија два језика 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Пресек два језика 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Разлика два језика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Производ језика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Latn-RS" dirty="0" smtClean="0"/>
              <a:t>n-</a:t>
            </a:r>
            <a:r>
              <a:rPr lang="sr-Cyrl-RS" dirty="0" smtClean="0"/>
              <a:t>ти степен језика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Клинијево затворење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Позитивно затворење    </a:t>
            </a:r>
          </a:p>
          <a:p>
            <a:endParaRPr lang="sr-Cyrl-R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26" y="1450618"/>
            <a:ext cx="34194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71" y="2009189"/>
            <a:ext cx="3400425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122" y="2508111"/>
            <a:ext cx="3257550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055" y="2978652"/>
            <a:ext cx="3344427" cy="49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923" y="3434173"/>
            <a:ext cx="5863590" cy="521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5820" y="4487333"/>
            <a:ext cx="2733921" cy="740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252" y="3978606"/>
            <a:ext cx="1665469" cy="694944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04243" y="5284510"/>
            <a:ext cx="10797073" cy="917575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Деф. </a:t>
            </a:r>
            <a:r>
              <a:rPr lang="ru-RU" dirty="0"/>
              <a:t>Уколико се језик може представити регуларним изразом, такав </a:t>
            </a:r>
            <a:r>
              <a:rPr lang="ru-RU" dirty="0" smtClean="0"/>
              <a:t>језик се </a:t>
            </a:r>
            <a:r>
              <a:rPr lang="ru-RU" dirty="0"/>
              <a:t>сматра регуларним.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0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5726" y="1020017"/>
            <a:ext cx="11254274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Деф</a:t>
            </a:r>
            <a:r>
              <a:rPr lang="sr-Cyrl-RS" dirty="0">
                <a:solidFill>
                  <a:srgbClr val="C00000"/>
                </a:solidFill>
              </a:rPr>
              <a:t>. </a:t>
            </a:r>
            <a:r>
              <a:rPr lang="sr-Cyrl-RS" dirty="0"/>
              <a:t>Регуларни изрази над азбуком </a:t>
            </a:r>
            <a:r>
              <a:rPr lang="el-GR" dirty="0" smtClean="0"/>
              <a:t> </a:t>
            </a:r>
            <a:r>
              <a:rPr lang="sr-Cyrl-RS" dirty="0" smtClean="0"/>
              <a:t>   описују </a:t>
            </a:r>
            <a:r>
              <a:rPr lang="sr-Cyrl-RS" dirty="0"/>
              <a:t>се рекурзивно </a:t>
            </a:r>
            <a:endParaRPr lang="sr-Cyrl-RS" dirty="0" smtClean="0"/>
          </a:p>
          <a:p>
            <a:pPr marL="0" indent="0">
              <a:buNone/>
            </a:pPr>
            <a:r>
              <a:rPr lang="sr-Cyrl-RS" dirty="0" smtClean="0"/>
              <a:t>на следећи начин</a:t>
            </a:r>
            <a:r>
              <a:rPr lang="sr-Cyrl-R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Празан </a:t>
            </a:r>
            <a:r>
              <a:rPr lang="sr-Cyrl-RS" dirty="0"/>
              <a:t>скуп је регуларни израз који се приказује симполом </a:t>
            </a:r>
            <a:r>
              <a:rPr lang="sr-Cyrl-RS" dirty="0" smtClean="0"/>
              <a:t>    .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Регуларни </a:t>
            </a:r>
            <a:r>
              <a:rPr lang="sr-Cyrl-RS" dirty="0"/>
              <a:t>израз </a:t>
            </a:r>
            <a:r>
              <a:rPr lang="el-GR" dirty="0"/>
              <a:t>ε </a:t>
            </a:r>
            <a:r>
              <a:rPr lang="sr-Cyrl-RS" dirty="0"/>
              <a:t>представља </a:t>
            </a:r>
            <a:r>
              <a:rPr lang="sr-Cyrl-RS" dirty="0" smtClean="0"/>
              <a:t>језик       </a:t>
            </a:r>
            <a:r>
              <a:rPr lang="el-GR" dirty="0" smtClean="0"/>
              <a:t>.</a:t>
            </a:r>
            <a:endParaRPr lang="sr-Cyrl-RS" dirty="0" smtClean="0"/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Ако је              </a:t>
            </a:r>
            <a:r>
              <a:rPr lang="el-GR" dirty="0" smtClean="0"/>
              <a:t>, </a:t>
            </a:r>
            <a:r>
              <a:rPr lang="sr-Cyrl-RS" dirty="0"/>
              <a:t>онда регуларни израз а представља </a:t>
            </a:r>
            <a:r>
              <a:rPr lang="sr-Cyrl-RS" dirty="0" smtClean="0"/>
              <a:t>језик        .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Ако </a:t>
            </a:r>
            <a:r>
              <a:rPr lang="sr-Cyrl-RS" dirty="0"/>
              <a:t>су </a:t>
            </a:r>
            <a:r>
              <a:rPr lang="sr-Latn-RS" i="1" dirty="0" smtClean="0"/>
              <a:t>p</a:t>
            </a:r>
            <a:r>
              <a:rPr lang="sr-Cyrl-RS" dirty="0" smtClean="0"/>
              <a:t> </a:t>
            </a:r>
            <a:r>
              <a:rPr lang="sr-Cyrl-RS" dirty="0"/>
              <a:t>и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sr-Cyrl-RS" dirty="0"/>
              <a:t>регуларни изрази језика </a:t>
            </a:r>
            <a:r>
              <a:rPr lang="sr-Latn-RS" dirty="0" smtClean="0"/>
              <a:t>          </a:t>
            </a:r>
            <a:r>
              <a:rPr lang="sr-Cyrl-RS" dirty="0" smtClean="0"/>
              <a:t>и </a:t>
            </a:r>
            <a:r>
              <a:rPr lang="sr-Latn-RS" dirty="0" smtClean="0"/>
              <a:t>           </a:t>
            </a:r>
            <a:r>
              <a:rPr lang="sr-Cyrl-RS" dirty="0" smtClean="0"/>
              <a:t>онда </a:t>
            </a:r>
            <a:r>
              <a:rPr lang="sr-Cyrl-RS" dirty="0"/>
              <a:t>је: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            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</a:t>
            </a:r>
            <a:r>
              <a:rPr lang="sr-Cyrl-RS" dirty="0" smtClean="0"/>
              <a:t>језик</a:t>
            </a:r>
            <a:r>
              <a:rPr lang="en-US" dirty="0" smtClean="0"/>
              <a:t>                       .</a:t>
            </a:r>
            <a:endParaRPr lang="sr-Cyrl-RS" dirty="0" smtClean="0"/>
          </a:p>
          <a:p>
            <a:pPr lvl="1"/>
            <a:r>
              <a:rPr lang="sr-Latn-RS" dirty="0" smtClean="0"/>
              <a:t>        </a:t>
            </a:r>
            <a:r>
              <a:rPr lang="en-US" dirty="0" smtClean="0"/>
              <a:t>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језик </a:t>
            </a:r>
            <a:r>
              <a:rPr lang="sr-Cyrl-RS" dirty="0" smtClean="0"/>
              <a:t>                  .</a:t>
            </a:r>
            <a:endParaRPr lang="en-US" dirty="0" smtClean="0"/>
          </a:p>
          <a:p>
            <a:pPr lvl="1"/>
            <a:r>
              <a:rPr lang="en-US" dirty="0" smtClean="0"/>
              <a:t>         </a:t>
            </a:r>
            <a:r>
              <a:rPr lang="sr-Cyrl-RS" dirty="0"/>
              <a:t>р</a:t>
            </a:r>
            <a:r>
              <a:rPr lang="sr-Cyrl-RS" dirty="0" smtClean="0"/>
              <a:t>ег</a:t>
            </a:r>
            <a:r>
              <a:rPr lang="en-US" dirty="0" smtClean="0"/>
              <a:t> </a:t>
            </a:r>
            <a:r>
              <a:rPr lang="sr-Cyrl-RS" dirty="0" smtClean="0"/>
              <a:t>уларни </a:t>
            </a:r>
            <a:r>
              <a:rPr lang="sr-Cyrl-RS" dirty="0"/>
              <a:t>израз који представља </a:t>
            </a:r>
            <a:r>
              <a:rPr lang="sr-Cyrl-RS" dirty="0" smtClean="0"/>
              <a:t>језик             .</a:t>
            </a:r>
          </a:p>
          <a:p>
            <a:pPr lvl="1"/>
            <a:r>
              <a:rPr lang="en-US" dirty="0" smtClean="0"/>
              <a:t>     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</a:t>
            </a:r>
            <a:r>
              <a:rPr lang="sr-Cyrl-RS" dirty="0" smtClean="0"/>
              <a:t>језик          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79" y="992024"/>
            <a:ext cx="389624" cy="47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948" y="2063039"/>
            <a:ext cx="368074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01" y="2504302"/>
            <a:ext cx="523875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11" y="3029337"/>
            <a:ext cx="1066799" cy="448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645" y="2991618"/>
            <a:ext cx="561975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490" y="3552914"/>
            <a:ext cx="73152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595" y="3570710"/>
            <a:ext cx="731520" cy="4444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748" y="4009696"/>
            <a:ext cx="954156" cy="365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77" y="4403449"/>
            <a:ext cx="571986" cy="384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916" y="4809916"/>
            <a:ext cx="487680" cy="365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9895" y="5194338"/>
            <a:ext cx="446227" cy="365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1010" y="4010243"/>
            <a:ext cx="1440180" cy="411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42369" y="4434573"/>
            <a:ext cx="1168146" cy="3840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23707" y="4834486"/>
            <a:ext cx="896112" cy="384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20868" y="5213741"/>
            <a:ext cx="583753" cy="3840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15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6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Модул </a:t>
            </a:r>
            <a:r>
              <a:rPr lang="sr-Latn-RS" dirty="0" smtClean="0"/>
              <a:t>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Регуларни израз представљен је одговарајућом </a:t>
            </a:r>
            <a:r>
              <a:rPr lang="ru-RU" dirty="0" smtClean="0"/>
              <a:t>ниском</a:t>
            </a:r>
            <a:endParaRPr lang="sr-Latn-R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6" y="2496264"/>
            <a:ext cx="10781774" cy="7728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0" y="3474487"/>
            <a:ext cx="4756616" cy="16484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r-Cyrl-RS" sz="3200" dirty="0" smtClean="0">
                <a:solidFill>
                  <a:schemeClr val="accent6"/>
                </a:solidFill>
              </a:rPr>
              <a:t>Ниске које се поклапају</a:t>
            </a:r>
          </a:p>
          <a:p>
            <a:pPr marL="457200" lvl="1" indent="0">
              <a:buNone/>
            </a:pPr>
            <a:r>
              <a:rPr lang="en-US" dirty="0" smtClean="0"/>
              <a:t>mn14033@alas.matf.bg.ac.rs</a:t>
            </a:r>
          </a:p>
          <a:p>
            <a:pPr marL="457200" lvl="1" indent="0">
              <a:buNone/>
            </a:pPr>
            <a:r>
              <a:rPr lang="en-US" dirty="0" smtClean="0"/>
              <a:t>lazar.s.mladenovic@gmail.com</a:t>
            </a:r>
            <a:endParaRPr lang="sr-Cyrl-R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594816" y="3474487"/>
            <a:ext cx="5425751" cy="16484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r-Cyrl-RS" sz="3200" dirty="0" smtClean="0">
                <a:solidFill>
                  <a:srgbClr val="FF0000"/>
                </a:solidFill>
              </a:rPr>
              <a:t>Ниске које се не поклапају</a:t>
            </a:r>
          </a:p>
          <a:p>
            <a:pPr marL="457200" lvl="1" indent="0">
              <a:buNone/>
            </a:pPr>
            <a:r>
              <a:rPr lang="en-US" dirty="0" smtClean="0"/>
              <a:t>a@b.c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?b@gmail.com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122895"/>
            <a:ext cx="10843727" cy="978223"/>
          </a:xfrm>
        </p:spPr>
        <p:txBody>
          <a:bodyPr/>
          <a:lstStyle/>
          <a:p>
            <a:r>
              <a:rPr lang="ru-RU" dirty="0"/>
              <a:t>функције </a:t>
            </a:r>
            <a:r>
              <a:rPr lang="ru-RU" dirty="0" smtClean="0"/>
              <a:t>модула </a:t>
            </a:r>
            <a:r>
              <a:rPr lang="sr-Latn-RS" dirty="0" smtClean="0"/>
              <a:t>RE</a:t>
            </a:r>
            <a:r>
              <a:rPr lang="ru-RU" dirty="0" smtClean="0"/>
              <a:t> </a:t>
            </a:r>
            <a:r>
              <a:rPr lang="ru-RU" dirty="0"/>
              <a:t>омогућавају да проверите да ли се одређени низ карактера подудара са датим регуларним изразом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16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5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4" y="999087"/>
            <a:ext cx="730411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3" y="1468922"/>
            <a:ext cx="67665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93" y="2404912"/>
            <a:ext cx="7431418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93" y="1933267"/>
            <a:ext cx="6030097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93" y="2821693"/>
            <a:ext cx="8270240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834" y="2849312"/>
            <a:ext cx="1378305" cy="310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93" y="3374873"/>
            <a:ext cx="4448175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503" y="3943293"/>
            <a:ext cx="6724650" cy="16764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42596" y="3272433"/>
            <a:ext cx="10077061" cy="0"/>
          </a:xfrm>
          <a:prstGeom prst="line">
            <a:avLst/>
          </a:prstGeom>
          <a:ln cmpd="dbl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17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5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943977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Алат </a:t>
            </a:r>
            <a:r>
              <a:rPr lang="sr-Latn-RS" dirty="0" smtClean="0"/>
              <a:t>Koronka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48246"/>
            <a:ext cx="11086322" cy="4351338"/>
          </a:xfrm>
        </p:spPr>
        <p:txBody>
          <a:bodyPr/>
          <a:lstStyle/>
          <a:p>
            <a:r>
              <a:rPr lang="sr-Cyrl-RS" dirty="0" smtClean="0"/>
              <a:t>Аутоматски открива грешке у програмима написаним у програмском језику </a:t>
            </a:r>
            <a:r>
              <a:rPr lang="sr-Latn-RS" dirty="0" smtClean="0"/>
              <a:t>C </a:t>
            </a:r>
            <a:r>
              <a:rPr lang="sr-Cyrl-RS" dirty="0" smtClean="0"/>
              <a:t>користећи алат </a:t>
            </a:r>
            <a:r>
              <a:rPr lang="sr-Latn-RS" dirty="0" smtClean="0"/>
              <a:t>Memchek, </a:t>
            </a:r>
            <a:r>
              <a:rPr lang="sr-Cyrl-RS" dirty="0" smtClean="0"/>
              <a:t>а затим их исправља уколико је то у његовој моћи.</a:t>
            </a:r>
          </a:p>
          <a:p>
            <a:r>
              <a:rPr lang="sr-Cyrl-RS" dirty="0" smtClean="0"/>
              <a:t>Развијан у програмском језику </a:t>
            </a:r>
            <a:r>
              <a:rPr lang="sr-Latn-RS" dirty="0" smtClean="0"/>
              <a:t>P</a:t>
            </a:r>
            <a:r>
              <a:rPr lang="en-US" dirty="0" err="1" smtClean="0"/>
              <a:t>ython</a:t>
            </a:r>
            <a:r>
              <a:rPr lang="sr-Cyrl-RS" dirty="0"/>
              <a:t> </a:t>
            </a:r>
            <a:r>
              <a:rPr lang="sr-Cyrl-RS" dirty="0" smtClean="0"/>
              <a:t>(верзија 2.7)</a:t>
            </a:r>
          </a:p>
          <a:p>
            <a:r>
              <a:rPr lang="sr-Cyrl-RS" dirty="0" smtClean="0"/>
              <a:t>Слободно доступан на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0" y="4028375"/>
            <a:ext cx="6626064" cy="355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18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М</a:t>
            </a:r>
            <a:r>
              <a:rPr lang="sr-Cyrl-RS" dirty="0" smtClean="0"/>
              <a:t>отивација</a:t>
            </a:r>
            <a:endParaRPr lang="x-none" dirty="0"/>
          </a:p>
        </p:txBody>
      </p:sp>
      <p:sp>
        <p:nvSpPr>
          <p:cNvPr id="8" name="Rectangle 7"/>
          <p:cNvSpPr/>
          <p:nvPr/>
        </p:nvSpPr>
        <p:spPr>
          <a:xfrm>
            <a:off x="391886" y="2808159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4264" y="2874747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Анализа захтева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76058" y="3618490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4051" y="4489280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79852" y="3618490"/>
            <a:ext cx="1964724" cy="502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83253" y="2813768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52257" y="3688788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Дизајн софтвера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54966" y="4555868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Имплементација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21966" y="3685078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Верификација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42745" y="2886877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Одржавање</a:t>
            </a:r>
            <a:endParaRPr lang="en-US" dirty="0"/>
          </a:p>
        </p:txBody>
      </p:sp>
      <p:sp>
        <p:nvSpPr>
          <p:cNvPr id="23" name="Bent Arrow 22"/>
          <p:cNvSpPr/>
          <p:nvPr/>
        </p:nvSpPr>
        <p:spPr>
          <a:xfrm rot="5400000">
            <a:off x="2623442" y="2843888"/>
            <a:ext cx="564341" cy="8591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4701435" y="3662377"/>
            <a:ext cx="564341" cy="8591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>
            <a:off x="6054741" y="3730030"/>
            <a:ext cx="906820" cy="644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8591166" y="2907830"/>
            <a:ext cx="906820" cy="644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[1/34]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4" y="1529298"/>
            <a:ext cx="11363133" cy="107080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84410" y="961084"/>
            <a:ext cx="2516819" cy="500363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Употреба алата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36779" y="2644402"/>
            <a:ext cx="10487608" cy="50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2500" dirty="0" smtClean="0">
                <a:solidFill>
                  <a:schemeClr val="accent2"/>
                </a:solidFill>
              </a:rPr>
              <a:t>Употребом опције </a:t>
            </a:r>
            <a:r>
              <a:rPr lang="sr-Cyrl-RS" sz="2500" i="1" dirty="0" smtClean="0">
                <a:solidFill>
                  <a:schemeClr val="accent2"/>
                </a:solidFill>
              </a:rPr>
              <a:t>--</a:t>
            </a:r>
            <a:r>
              <a:rPr lang="sr-Latn-RS" sz="2500" i="1" dirty="0" smtClean="0">
                <a:solidFill>
                  <a:schemeClr val="accent2"/>
                </a:solidFill>
              </a:rPr>
              <a:t>help</a:t>
            </a:r>
            <a:r>
              <a:rPr lang="sr-Latn-RS" sz="2500" dirty="0" smtClean="0">
                <a:solidFill>
                  <a:schemeClr val="accent2"/>
                </a:solidFill>
              </a:rPr>
              <a:t>,  </a:t>
            </a:r>
            <a:r>
              <a:rPr lang="sr-Cyrl-RS" sz="2500" dirty="0" smtClean="0">
                <a:solidFill>
                  <a:schemeClr val="accent2"/>
                </a:solidFill>
              </a:rPr>
              <a:t>исписује се упутство за коришћење алата </a:t>
            </a:r>
          </a:p>
          <a:p>
            <a:endParaRPr lang="en-US" sz="2500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27" y="3287866"/>
            <a:ext cx="9193052" cy="24877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19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2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849400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Алгоритам извршавања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40" y="1532068"/>
            <a:ext cx="7238805" cy="45200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" y="770090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Класа грешке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7" y="1452758"/>
            <a:ext cx="5775649" cy="3319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5" y="4772354"/>
            <a:ext cx="5749893" cy="1245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3" y="2845240"/>
            <a:ext cx="5968066" cy="1124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Механизам праћења историје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86" y="1928261"/>
            <a:ext cx="11597950" cy="572342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(измена у коду, промењена линија кода, фајл над којим се врши промена)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91886" y="2618630"/>
            <a:ext cx="11086322" cy="4351338"/>
          </a:xfrm>
        </p:spPr>
        <p:txBody>
          <a:bodyPr/>
          <a:lstStyle/>
          <a:p>
            <a:r>
              <a:rPr lang="sr-Cyrl-RS" dirty="0" smtClean="0"/>
              <a:t>На почетку рада алата низ </a:t>
            </a:r>
            <a:r>
              <a:rPr lang="sr-Latn-RS" i="1" dirty="0" smtClean="0"/>
              <a:t>history</a:t>
            </a:r>
            <a:r>
              <a:rPr lang="sr-Latn-RS" dirty="0" smtClean="0"/>
              <a:t> </a:t>
            </a:r>
            <a:r>
              <a:rPr lang="sr-Cyrl-RS" dirty="0" smtClean="0"/>
              <a:t>садржи само елемент </a:t>
            </a:r>
            <a:r>
              <a:rPr lang="sr-Cyrl-RS" i="1" dirty="0" smtClean="0"/>
              <a:t>( </a:t>
            </a:r>
            <a:r>
              <a:rPr lang="en-US" i="1" dirty="0" smtClean="0"/>
              <a:t>‘’ , -1, ‘’ </a:t>
            </a:r>
            <a:r>
              <a:rPr lang="sr-Cyrl-RS" i="1" dirty="0" smtClean="0"/>
              <a:t>)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12" y="3759166"/>
            <a:ext cx="9069041" cy="1288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3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844077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Шаблони за исправљање грешака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91886" y="1584733"/>
            <a:ext cx="10961914" cy="2828648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Коришћење неиницијализованих </a:t>
            </a:r>
            <a:r>
              <a:rPr lang="sr-Cyrl-RS" dirty="0" smtClean="0"/>
              <a:t>вредности (</a:t>
            </a:r>
            <a:r>
              <a:rPr lang="sr-Latn-RS" i="1" dirty="0" smtClean="0">
                <a:solidFill>
                  <a:schemeClr val="accent2"/>
                </a:solidFill>
              </a:rPr>
              <a:t>uninitialisedFix.py</a:t>
            </a:r>
            <a:r>
              <a:rPr lang="sr-Cyrl-RS" dirty="0" smtClean="0"/>
              <a:t>)</a:t>
            </a:r>
            <a:endParaRPr lang="sr-Latn-RS" dirty="0" smtClean="0"/>
          </a:p>
          <a:p>
            <a:r>
              <a:rPr lang="sr-Cyrl-RS" dirty="0" smtClean="0"/>
              <a:t>Невалидно читање/писање (</a:t>
            </a:r>
            <a:r>
              <a:rPr lang="sr-Latn-RS" i="1" dirty="0">
                <a:solidFill>
                  <a:schemeClr val="accent2"/>
                </a:solidFill>
              </a:rPr>
              <a:t>invalidReadOrWriteFix.py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Невалидно ослобађање меморије (</a:t>
            </a:r>
            <a:r>
              <a:rPr lang="sr-Latn-RS" i="1" dirty="0">
                <a:solidFill>
                  <a:schemeClr val="accent2"/>
                </a:solidFill>
              </a:rPr>
              <a:t>invalidFreeFix.py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Сумњиве вредности аргумената (</a:t>
            </a:r>
            <a:r>
              <a:rPr lang="sr-Latn-RS" i="1" dirty="0">
                <a:solidFill>
                  <a:schemeClr val="accent2"/>
                </a:solidFill>
              </a:rPr>
              <a:t>fishyArgumentFix.py</a:t>
            </a:r>
            <a:r>
              <a:rPr lang="sr-Cyrl-RS" dirty="0" smtClean="0"/>
              <a:t>)</a:t>
            </a:r>
          </a:p>
          <a:p>
            <a:r>
              <a:rPr lang="ru-RU" dirty="0"/>
              <a:t>Коришћење неадресиране или неиницијализоване вредности </a:t>
            </a:r>
            <a:r>
              <a:rPr lang="ru-RU" dirty="0" smtClean="0"/>
              <a:t>у системском позиву </a:t>
            </a:r>
            <a:r>
              <a:rPr lang="sr-Cyrl-RS" dirty="0" smtClean="0"/>
              <a:t>(</a:t>
            </a:r>
            <a:r>
              <a:rPr lang="sr-Latn-RS" i="1" dirty="0">
                <a:solidFill>
                  <a:schemeClr val="accent2"/>
                </a:solidFill>
              </a:rPr>
              <a:t>sysCallErrorFix.py</a:t>
            </a:r>
            <a:r>
              <a:rPr lang="sr-Cyrl-RS" dirty="0" smtClean="0"/>
              <a:t>)</a:t>
            </a:r>
            <a:endParaRPr lang="sr-Cyrl-R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91886" y="4479432"/>
            <a:ext cx="11086322" cy="1594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dirty="0" smtClean="0"/>
              <a:t>Помоћни фајлови</a:t>
            </a:r>
          </a:p>
          <a:p>
            <a:pPr marL="457200" indent="-457200"/>
            <a:r>
              <a:rPr lang="sr-Latn-RS" i="1" dirty="0">
                <a:solidFill>
                  <a:schemeClr val="accent2"/>
                </a:solidFill>
              </a:rPr>
              <a:t>initialisationUtils.py</a:t>
            </a:r>
            <a:r>
              <a:rPr lang="sr-Cyrl-RS" i="1" dirty="0">
                <a:solidFill>
                  <a:schemeClr val="accent2"/>
                </a:solidFill>
              </a:rPr>
              <a:t> </a:t>
            </a:r>
          </a:p>
          <a:p>
            <a:pPr marL="457200" indent="-457200"/>
            <a:r>
              <a:rPr lang="en-US" i="1" dirty="0" err="1" smtClean="0">
                <a:solidFill>
                  <a:schemeClr val="accent2"/>
                </a:solidFill>
              </a:rPr>
              <a:t>userDefinedStructuresHandler</a:t>
            </a:r>
            <a:r>
              <a:rPr lang="sr-Latn-RS" i="1" dirty="0">
                <a:solidFill>
                  <a:schemeClr val="accent2"/>
                </a:solidFill>
              </a:rPr>
              <a:t>.py</a:t>
            </a:r>
            <a:r>
              <a:rPr lang="sr-Cyrl-RS" i="1" dirty="0">
                <a:solidFill>
                  <a:schemeClr val="accent2"/>
                </a:solidFill>
              </a:rPr>
              <a:t> </a:t>
            </a:r>
            <a:endParaRPr lang="sr-Cyrl-RS" dirty="0"/>
          </a:p>
          <a:p>
            <a:endParaRPr lang="sr-Cyrl-RS" dirty="0"/>
          </a:p>
        </p:txBody>
      </p:sp>
      <p:sp>
        <p:nvSpPr>
          <p:cNvPr id="10" name="TextBox 9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61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Коришћење неиницијализованих вредности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70" y="1882718"/>
            <a:ext cx="8549698" cy="135060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435" y="3466412"/>
            <a:ext cx="6236676" cy="488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23" y="4167776"/>
            <a:ext cx="1164494" cy="308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727" y="4118279"/>
            <a:ext cx="1284484" cy="413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935" y="4827314"/>
            <a:ext cx="1352430" cy="883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423" y="4889758"/>
            <a:ext cx="1602648" cy="305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4519" y="4167776"/>
            <a:ext cx="1394318" cy="314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4519" y="4869486"/>
            <a:ext cx="6084864" cy="1096261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1235676" y="4531676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790365" y="4531676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146079" y="4531676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24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8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793501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Коришћење неиницијализованих вредности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1527960"/>
            <a:ext cx="11424758" cy="1479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03" y="3291991"/>
            <a:ext cx="3359494" cy="427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02" y="3969312"/>
            <a:ext cx="4493152" cy="285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002" y="4753333"/>
            <a:ext cx="5598641" cy="925929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8341010" y="4354570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27" y="3969312"/>
            <a:ext cx="3861470" cy="507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27" y="4994970"/>
            <a:ext cx="5576464" cy="969324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2081094" y="4575079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25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9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763138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Грешке невалидног читања/писања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497491"/>
            <a:ext cx="11350884" cy="107039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7" y="4286812"/>
            <a:ext cx="4631055" cy="594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503" y="4286812"/>
            <a:ext cx="6463019" cy="55778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929797" y="4281374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8" y="4989468"/>
            <a:ext cx="5491265" cy="6758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435" y="5251574"/>
            <a:ext cx="6110225" cy="369955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5661041" y="5294386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26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2716383"/>
            <a:ext cx="11338559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13" y="2449910"/>
            <a:ext cx="6481020" cy="376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3" y="3393582"/>
            <a:ext cx="4631055" cy="594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69" y="3393582"/>
            <a:ext cx="6463019" cy="557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37" y="2398896"/>
            <a:ext cx="4541168" cy="5600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50180" y="2449910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843063" y="3388144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93" y="4247511"/>
            <a:ext cx="4129445" cy="60400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850179" y="4283665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1713" y="4247511"/>
            <a:ext cx="4384420" cy="60433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850180" y="5209668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308" y="5074624"/>
            <a:ext cx="3908213" cy="89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441" y="5209668"/>
            <a:ext cx="6180329" cy="39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37" y="1111342"/>
            <a:ext cx="4148382" cy="906262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888007" y="1422308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7023" y="1399450"/>
            <a:ext cx="6330691" cy="403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27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241" y="771528"/>
            <a:ext cx="10961914" cy="682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dirty="0" smtClean="0">
                <a:solidFill>
                  <a:prstClr val="black"/>
                </a:solidFill>
              </a:rPr>
              <a:t>Недопуштено ослобађање меморије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1556833"/>
            <a:ext cx="11362160" cy="9248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17241" y="2858329"/>
            <a:ext cx="10961914" cy="682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sz="4300" dirty="0" smtClean="0"/>
              <a:t>Сумњиве вредности аргумената</a:t>
            </a:r>
            <a:endParaRPr lang="en-US" sz="4300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3751154"/>
            <a:ext cx="11348528" cy="66481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0489"/>
            <a:ext cx="5119717" cy="952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83" y="4915340"/>
            <a:ext cx="5984617" cy="74310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447824" y="5067503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Valgrind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FCD9C6-9970-A248-B6B7-7914EAA1E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02578" cy="4351338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п</a:t>
            </a:r>
            <a:r>
              <a:rPr lang="sr-Cyrl-RS" dirty="0" smtClean="0"/>
              <a:t>латформа за прављење алата за динамичку анализу</a:t>
            </a:r>
          </a:p>
          <a:p>
            <a:r>
              <a:rPr lang="sr-Latn-RS" dirty="0" smtClean="0"/>
              <a:t>Valgrind</a:t>
            </a:r>
            <a:r>
              <a:rPr lang="sr-Cyrl-RS" dirty="0" smtClean="0"/>
              <a:t> </a:t>
            </a:r>
            <a:r>
              <a:rPr lang="sr-Cyrl-RS" dirty="0"/>
              <a:t>дистрибуција </a:t>
            </a:r>
            <a:r>
              <a:rPr lang="sr-Cyrl-RS" dirty="0" smtClean="0"/>
              <a:t>тренутно садржи </a:t>
            </a:r>
            <a:r>
              <a:rPr lang="sr-Cyrl-RS" dirty="0"/>
              <a:t>следеће алате:</a:t>
            </a:r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Memcheck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алат за детекцију меморијских </a:t>
            </a:r>
            <a:r>
              <a:rPr lang="sr-Cyrl-RS" dirty="0" smtClean="0"/>
              <a:t>грешака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Cachegrind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профајлер кеш меморије и </a:t>
            </a:r>
            <a:r>
              <a:rPr lang="sr-Cyrl-RS" dirty="0" smtClean="0"/>
              <a:t>скокова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Callgrind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профајлер позива </a:t>
            </a:r>
            <a:r>
              <a:rPr lang="sr-Cyrl-RS" dirty="0" smtClean="0"/>
              <a:t>функција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Helgrind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алат за детекцију грешака </a:t>
            </a:r>
            <a:r>
              <a:rPr lang="sr-Cyrl-RS" dirty="0" smtClean="0"/>
              <a:t>нити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DRD</a:t>
            </a:r>
            <a:r>
              <a:rPr lang="sr-Latn-RS" dirty="0" smtClean="0"/>
              <a:t> </a:t>
            </a:r>
            <a:r>
              <a:rPr lang="sr-Cyrl-RS" dirty="0" smtClean="0"/>
              <a:t>— </a:t>
            </a:r>
            <a:r>
              <a:rPr lang="sr-Cyrl-RS" dirty="0"/>
              <a:t>алат за детекцију грешака </a:t>
            </a:r>
            <a:r>
              <a:rPr lang="sr-Cyrl-RS" dirty="0" smtClean="0"/>
              <a:t>нити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Massif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/>
              <a:t>— профајлер коришћења динамичке </a:t>
            </a:r>
            <a:r>
              <a:rPr lang="sr-Cyrl-RS" dirty="0" smtClean="0"/>
              <a:t>меморије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DHAT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/>
              <a:t>— профајлер коришћења динамичке </a:t>
            </a:r>
            <a:r>
              <a:rPr lang="sr-Cyrl-RS" dirty="0" smtClean="0"/>
              <a:t>меморије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BBV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/>
              <a:t>— експериментални алат за подршку развоја нових архитектура </a:t>
            </a:r>
            <a:r>
              <a:rPr lang="sr-Cyrl-RS" dirty="0" smtClean="0"/>
              <a:t>рачунара</a:t>
            </a:r>
          </a:p>
          <a:p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[2/34]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90" y="1101639"/>
            <a:ext cx="10961914" cy="682668"/>
          </a:xfrm>
        </p:spPr>
        <p:txBody>
          <a:bodyPr>
            <a:noAutofit/>
          </a:bodyPr>
          <a:lstStyle/>
          <a:p>
            <a:r>
              <a:rPr lang="ru-RU" sz="3200" dirty="0"/>
              <a:t>Коришћење неинициализоване или неадресиране вредности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у</a:t>
            </a:r>
            <a:r>
              <a:rPr lang="en-US" sz="3200" dirty="0" smtClean="0"/>
              <a:t> </a:t>
            </a:r>
            <a:r>
              <a:rPr lang="ru-RU" sz="3200" dirty="0" smtClean="0"/>
              <a:t>системском </a:t>
            </a:r>
            <a:r>
              <a:rPr lang="ru-RU" sz="3200" dirty="0"/>
              <a:t>позиву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0" y="4389859"/>
            <a:ext cx="4254512" cy="11711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822673" y="4691122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60" y="4549390"/>
            <a:ext cx="5466806" cy="283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042" y="4853751"/>
            <a:ext cx="1245217" cy="374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29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7" y="2190798"/>
            <a:ext cx="11407639" cy="19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Пример покретања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6" y="1846099"/>
            <a:ext cx="5787650" cy="2110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9" y="1846099"/>
            <a:ext cx="5787651" cy="2110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5" y="4296156"/>
            <a:ext cx="5504762" cy="1438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378" y="3464444"/>
            <a:ext cx="466083" cy="475861"/>
          </a:xfrm>
          <a:prstGeom prst="rect">
            <a:avLst/>
          </a:prstGeom>
          <a:ln w="12700">
            <a:solidFill>
              <a:srgbClr val="E1E1E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5418" y="3451645"/>
            <a:ext cx="506960" cy="488854"/>
          </a:xfrm>
          <a:prstGeom prst="rect">
            <a:avLst/>
          </a:prstGeom>
          <a:ln w="15875">
            <a:solidFill>
              <a:srgbClr val="E1E1E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49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00" y="969413"/>
            <a:ext cx="8095473" cy="4885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3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99" y="1154955"/>
            <a:ext cx="8202871" cy="4423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0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Предлози унапређења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749" y="1908175"/>
            <a:ext cx="8734426" cy="4351338"/>
          </a:xfrm>
        </p:spPr>
        <p:txBody>
          <a:bodyPr/>
          <a:lstStyle/>
          <a:p>
            <a:r>
              <a:rPr lang="sr-Cyrl-RS" dirty="0" smtClean="0"/>
              <a:t>Недозвољено читање/писање у статичку меморију</a:t>
            </a:r>
          </a:p>
          <a:p>
            <a:r>
              <a:rPr lang="sr-Cyrl-RS" dirty="0"/>
              <a:t>Увођење у причу осталих алата дистрибуције </a:t>
            </a:r>
            <a:r>
              <a:rPr lang="sr-Latn-RS" dirty="0" smtClean="0"/>
              <a:t>Valgrind</a:t>
            </a:r>
            <a:endParaRPr lang="sr-Cyrl-RS" dirty="0" smtClean="0"/>
          </a:p>
          <a:p>
            <a:r>
              <a:rPr lang="sr-Cyrl-RS" dirty="0" smtClean="0"/>
              <a:t>Исправка грешака приликом коришћења функција </a:t>
            </a:r>
            <a:r>
              <a:rPr lang="sr-Latn-RS" i="1" dirty="0" smtClean="0"/>
              <a:t>mmap</a:t>
            </a:r>
            <a:r>
              <a:rPr lang="en-US" dirty="0" smtClean="0"/>
              <a:t>, </a:t>
            </a:r>
            <a:r>
              <a:rPr lang="en-US" i="1" dirty="0" err="1" smtClean="0"/>
              <a:t>memcpy</a:t>
            </a:r>
            <a:r>
              <a:rPr lang="en-US" dirty="0" smtClean="0"/>
              <a:t> </a:t>
            </a:r>
            <a:r>
              <a:rPr lang="sr-Cyrl-RS" dirty="0" smtClean="0"/>
              <a:t>и других</a:t>
            </a:r>
          </a:p>
          <a:p>
            <a:r>
              <a:rPr lang="sr-Cyrl-RS" dirty="0"/>
              <a:t>Детекција и спречавање цурења меморије</a:t>
            </a:r>
            <a:endParaRPr lang="sr-Latn-RS" dirty="0"/>
          </a:p>
          <a:p>
            <a:endParaRPr lang="sr-Cyrl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3795711"/>
            <a:ext cx="3781426" cy="1890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96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300" dirty="0" smtClean="0"/>
              <a:t>Питања</a:t>
            </a:r>
            <a:endParaRPr lang="en-US" sz="4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68" y="1690688"/>
            <a:ext cx="363855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[34/34]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84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410" y="2655845"/>
            <a:ext cx="6837589" cy="682668"/>
          </a:xfrm>
        </p:spPr>
        <p:txBody>
          <a:bodyPr>
            <a:noAutofit/>
          </a:bodyPr>
          <a:lstStyle/>
          <a:p>
            <a:pPr algn="ctr"/>
            <a:r>
              <a:rPr lang="sr-Cyrl-RS" sz="6600" dirty="0" smtClean="0">
                <a:solidFill>
                  <a:srgbClr val="C00000"/>
                </a:solidFill>
              </a:rPr>
              <a:t>ХВАЛА НА ПАЖЊИ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Архитектура и принцип функционисања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2643" y="1899765"/>
            <a:ext cx="7144265" cy="571586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j</a:t>
            </a:r>
            <a:r>
              <a:rPr lang="sr-Cyrl-RS" dirty="0" smtClean="0">
                <a:solidFill>
                  <a:srgbClr val="FF0000"/>
                </a:solidFill>
              </a:rPr>
              <a:t>езгро </a:t>
            </a:r>
            <a:r>
              <a:rPr lang="sr-Latn-RS" dirty="0" smtClean="0">
                <a:solidFill>
                  <a:srgbClr val="FF0000"/>
                </a:solidFill>
              </a:rPr>
              <a:t>Valgrind-a + </a:t>
            </a:r>
            <a:r>
              <a:rPr lang="sr-Cyrl-RS" dirty="0" smtClean="0">
                <a:solidFill>
                  <a:srgbClr val="FF0000"/>
                </a:solidFill>
              </a:rPr>
              <a:t>к</a:t>
            </a:r>
            <a:r>
              <a:rPr lang="en-US" sz="2000" b="1" dirty="0" smtClean="0">
                <a:solidFill>
                  <a:srgbClr val="FF0000"/>
                </a:solidFill>
              </a:rPr>
              <a:t>Ô</a:t>
            </a:r>
            <a:r>
              <a:rPr lang="sr-Cyrl-RS" dirty="0" smtClean="0">
                <a:solidFill>
                  <a:srgbClr val="FF0000"/>
                </a:solidFill>
              </a:rPr>
              <a:t>д алата = алат </a:t>
            </a:r>
            <a:r>
              <a:rPr lang="sr-Latn-RS" dirty="0" smtClean="0">
                <a:solidFill>
                  <a:srgbClr val="FF0000"/>
                </a:solidFill>
              </a:rPr>
              <a:t>Valgrind-a</a:t>
            </a:r>
          </a:p>
          <a:p>
            <a:pPr marL="0" indent="0">
              <a:buNone/>
            </a:pPr>
            <a:endParaRPr lang="sr-Latn-R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11659" y="5269405"/>
            <a:ext cx="11061357" cy="66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valgrind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--</a:t>
            </a:r>
            <a:r>
              <a:rPr lang="en-US" sz="2400" dirty="0" smtClean="0">
                <a:solidFill>
                  <a:srgbClr val="C00000"/>
                </a:solidFill>
              </a:rPr>
              <a:t>tool=</a:t>
            </a:r>
            <a:r>
              <a:rPr lang="sr-Latn-RS" sz="2400" dirty="0" smtClean="0">
                <a:solidFill>
                  <a:srgbClr val="C00000"/>
                </a:solidFill>
              </a:rPr>
              <a:t>alat </a:t>
            </a: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sr-Latn-RS" sz="2400" dirty="0">
                <a:solidFill>
                  <a:srgbClr val="C00000"/>
                </a:solidFill>
              </a:rPr>
              <a:t>argumenti alata</a:t>
            </a:r>
            <a:r>
              <a:rPr lang="en-US" sz="2400" dirty="0">
                <a:solidFill>
                  <a:srgbClr val="C00000"/>
                </a:solidFill>
              </a:rPr>
              <a:t>] ./</a:t>
            </a:r>
            <a:r>
              <a:rPr lang="sr-Latn-RS" sz="2400" dirty="0">
                <a:solidFill>
                  <a:srgbClr val="C00000"/>
                </a:solidFill>
              </a:rPr>
              <a:t>izvršniProgram</a:t>
            </a:r>
            <a:r>
              <a:rPr lang="sr-Cyrl-R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sr-Latn-RS" sz="2400" dirty="0">
                <a:solidFill>
                  <a:srgbClr val="C00000"/>
                </a:solidFill>
              </a:rPr>
              <a:t>argumenti izvršnog programa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30659" y="2791747"/>
            <a:ext cx="11598875" cy="2258048"/>
          </a:xfrm>
        </p:spPr>
        <p:txBody>
          <a:bodyPr/>
          <a:lstStyle/>
          <a:p>
            <a:r>
              <a:rPr lang="sr-Latn-RS" dirty="0" smtClean="0"/>
              <a:t>Valgrind </a:t>
            </a:r>
            <a:r>
              <a:rPr lang="sr-Cyrl-RS" dirty="0" smtClean="0"/>
              <a:t>преузима контролу над програмом пре него што програм крене да се извршава</a:t>
            </a:r>
          </a:p>
          <a:p>
            <a:r>
              <a:rPr lang="sr-Cyrl-RS" dirty="0" smtClean="0"/>
              <a:t>Програм се извршава на синтетичком језгру </a:t>
            </a:r>
            <a:r>
              <a:rPr lang="sr-Latn-RS" dirty="0" smtClean="0"/>
              <a:t>Valgrind</a:t>
            </a:r>
            <a:r>
              <a:rPr lang="sr-Cyrl-RS" dirty="0" smtClean="0"/>
              <a:t>-а</a:t>
            </a:r>
          </a:p>
          <a:p>
            <a:r>
              <a:rPr lang="sr-Cyrl-RS" dirty="0" smtClean="0"/>
              <a:t>Сваки алат додаје свој код инструментализације</a:t>
            </a: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Пријављивање грешака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892643" y="2028049"/>
            <a:ext cx="7350211" cy="571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12345== </a:t>
            </a:r>
            <a:r>
              <a:rPr lang="sr-Cyrl-RS" dirty="0" smtClean="0">
                <a:solidFill>
                  <a:srgbClr val="FF0000"/>
                </a:solidFill>
              </a:rPr>
              <a:t>одговарајућа-порука-алата-</a:t>
            </a:r>
            <a:r>
              <a:rPr lang="sr-Latn-RS" dirty="0" smtClean="0">
                <a:solidFill>
                  <a:srgbClr val="FF0000"/>
                </a:solidFill>
              </a:rPr>
              <a:t>Valgrind</a:t>
            </a:r>
            <a:endParaRPr lang="sr-Latn-R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27" y="2936996"/>
            <a:ext cx="8731256" cy="2510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[4/34]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311" y="1803293"/>
            <a:ext cx="10661822" cy="3191218"/>
          </a:xfrm>
        </p:spPr>
        <p:txBody>
          <a:bodyPr/>
          <a:lstStyle/>
          <a:p>
            <a:r>
              <a:rPr lang="sr-Cyrl-RS" dirty="0" smtClean="0"/>
              <a:t>Врши детекцију грешака у раду са меморијом</a:t>
            </a:r>
            <a:endParaRPr lang="sr-Cyrl-RS" dirty="0"/>
          </a:p>
          <a:p>
            <a:pPr lvl="1"/>
            <a:r>
              <a:rPr lang="sr-Cyrl-RS" dirty="0"/>
              <a:t>п</a:t>
            </a:r>
            <a:r>
              <a:rPr lang="sr-Cyrl-RS" dirty="0" smtClean="0"/>
              <a:t>риступ меморији којој не бисте смели</a:t>
            </a:r>
          </a:p>
          <a:p>
            <a:pPr lvl="1"/>
            <a:r>
              <a:rPr lang="sr-Cyrl-RS" dirty="0"/>
              <a:t>к</a:t>
            </a:r>
            <a:r>
              <a:rPr lang="sr-Cyrl-RS" dirty="0" smtClean="0"/>
              <a:t>оришћење недефинисаних вредности</a:t>
            </a:r>
          </a:p>
          <a:p>
            <a:pPr lvl="1"/>
            <a:r>
              <a:rPr lang="sr-Cyrl-RS" dirty="0"/>
              <a:t>п</a:t>
            </a:r>
            <a:r>
              <a:rPr lang="sr-Cyrl-RS" dirty="0" smtClean="0"/>
              <a:t>огрешно ослобађање меморије хипа</a:t>
            </a:r>
          </a:p>
          <a:p>
            <a:pPr lvl="1"/>
            <a:r>
              <a:rPr lang="sr-Cyrl-RS" dirty="0"/>
              <a:t>п</a:t>
            </a:r>
            <a:r>
              <a:rPr lang="sr-Cyrl-RS" dirty="0" smtClean="0"/>
              <a:t>рослеђување сумњивих вредности аргумената</a:t>
            </a:r>
          </a:p>
          <a:p>
            <a:pPr lvl="1"/>
            <a:r>
              <a:rPr lang="sr-Cyrl-RS" dirty="0"/>
              <a:t>ц</a:t>
            </a:r>
            <a:r>
              <a:rPr lang="sr-Cyrl-RS" dirty="0" smtClean="0"/>
              <a:t>урење меморије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17745" y="4473621"/>
            <a:ext cx="11656541" cy="66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valgrind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--</a:t>
            </a:r>
            <a:r>
              <a:rPr lang="en-US" sz="2400" dirty="0" smtClean="0">
                <a:solidFill>
                  <a:srgbClr val="C00000"/>
                </a:solidFill>
              </a:rPr>
              <a:t>tool=</a:t>
            </a:r>
            <a:r>
              <a:rPr lang="sr-Latn-RS" sz="2400" dirty="0">
                <a:solidFill>
                  <a:srgbClr val="C00000"/>
                </a:solidFill>
              </a:rPr>
              <a:t>m</a:t>
            </a:r>
            <a:r>
              <a:rPr lang="sr-Latn-RS" sz="2400" dirty="0" smtClean="0">
                <a:solidFill>
                  <a:srgbClr val="C00000"/>
                </a:solidFill>
              </a:rPr>
              <a:t>emcheck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sr-Latn-RS" sz="2400" dirty="0" smtClean="0">
                <a:solidFill>
                  <a:srgbClr val="C00000"/>
                </a:solidFill>
              </a:rPr>
              <a:t>argumenti alata</a:t>
            </a:r>
            <a:r>
              <a:rPr lang="en-US" sz="2400" dirty="0" smtClean="0">
                <a:solidFill>
                  <a:srgbClr val="C00000"/>
                </a:solidFill>
              </a:rPr>
              <a:t>] ./</a:t>
            </a:r>
            <a:r>
              <a:rPr lang="sr-Latn-RS" sz="2400" dirty="0" smtClean="0">
                <a:solidFill>
                  <a:srgbClr val="C00000"/>
                </a:solidFill>
              </a:rPr>
              <a:t>izvršniProgram</a:t>
            </a:r>
            <a:r>
              <a:rPr lang="sr-Cyrl-R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sr-Latn-RS" sz="2400" dirty="0" smtClean="0">
                <a:solidFill>
                  <a:srgbClr val="C00000"/>
                </a:solidFill>
              </a:rPr>
              <a:t>argumenti izvršnog programa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6311" y="5107116"/>
            <a:ext cx="50034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RS" sz="2200" dirty="0" smtClean="0"/>
              <a:t>Важан аргумент алата:</a:t>
            </a:r>
            <a:endParaRPr lang="en-US" sz="2200" dirty="0" smtClean="0"/>
          </a:p>
          <a:p>
            <a:r>
              <a:rPr lang="en-US" sz="2200" dirty="0" smtClean="0">
                <a:solidFill>
                  <a:srgbClr val="C00000"/>
                </a:solidFill>
              </a:rPr>
              <a:t>--</a:t>
            </a:r>
            <a:r>
              <a:rPr lang="sr-Latn-RS" sz="2200" dirty="0" smtClean="0">
                <a:solidFill>
                  <a:srgbClr val="C00000"/>
                </a:solidFill>
              </a:rPr>
              <a:t>track-origins </a:t>
            </a:r>
            <a:r>
              <a:rPr lang="en-US" sz="2200" dirty="0" smtClean="0">
                <a:solidFill>
                  <a:srgbClr val="C00000"/>
                </a:solidFill>
              </a:rPr>
              <a:t>=</a:t>
            </a:r>
            <a:r>
              <a:rPr lang="sr-Cyrl-RS" sz="2200" dirty="0" smtClean="0">
                <a:solidFill>
                  <a:srgbClr val="C00000"/>
                </a:solidFill>
              </a:rPr>
              <a:t> </a:t>
            </a:r>
            <a:r>
              <a:rPr lang="sr-Latn-RS" sz="2200" dirty="0" smtClean="0">
                <a:solidFill>
                  <a:srgbClr val="C00000"/>
                </a:solidFill>
              </a:rPr>
              <a:t>yes</a:t>
            </a:r>
            <a:endParaRPr 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[5/34]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Принцип функционисања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70" y="1921304"/>
            <a:ext cx="5817973" cy="1192599"/>
          </a:xfrm>
        </p:spPr>
        <p:txBody>
          <a:bodyPr>
            <a:normAutofit fontScale="92500" lnSpcReduction="20000"/>
          </a:bodyPr>
          <a:lstStyle/>
          <a:p>
            <a:r>
              <a:rPr lang="sr-Cyrl-RS" sz="2700" dirty="0" smtClean="0"/>
              <a:t>Битови ваљане вредности (</a:t>
            </a:r>
            <a:r>
              <a:rPr lang="sr-Latn-RS" sz="2700" i="1" dirty="0" smtClean="0">
                <a:solidFill>
                  <a:srgbClr val="FF0000"/>
                </a:solidFill>
              </a:rPr>
              <a:t>V</a:t>
            </a:r>
            <a:r>
              <a:rPr lang="sr-Latn-RS" sz="2700" dirty="0" smtClean="0">
                <a:solidFill>
                  <a:srgbClr val="FF0000"/>
                </a:solidFill>
              </a:rPr>
              <a:t> </a:t>
            </a:r>
            <a:r>
              <a:rPr lang="sr-Cyrl-RS" sz="2700" dirty="0" smtClean="0">
                <a:solidFill>
                  <a:srgbClr val="FF0000"/>
                </a:solidFill>
              </a:rPr>
              <a:t>битови</a:t>
            </a:r>
            <a:r>
              <a:rPr lang="sr-Cyrl-RS" sz="2700" dirty="0" smtClean="0"/>
              <a:t>)</a:t>
            </a:r>
            <a:endParaRPr lang="sr-Latn-RS" sz="2700" dirty="0" smtClean="0"/>
          </a:p>
          <a:p>
            <a:pPr lvl="1"/>
            <a:r>
              <a:rPr lang="sr-Cyrl-RS" sz="2300" dirty="0"/>
              <a:t>с</a:t>
            </a:r>
            <a:r>
              <a:rPr lang="sr-Cyrl-RS" sz="2300" dirty="0" smtClean="0"/>
              <a:t>ваки бит података , било у меморији</a:t>
            </a:r>
            <a:r>
              <a:rPr lang="en-US" sz="2300" dirty="0" smtClean="0"/>
              <a:t>,</a:t>
            </a:r>
            <a:r>
              <a:rPr lang="sr-Cyrl-RS" sz="2300" dirty="0" smtClean="0"/>
              <a:t> или процесору, има придружени бит ваљане вредности</a:t>
            </a:r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9537" y="3496211"/>
            <a:ext cx="5817973" cy="2591551"/>
          </a:xfrm>
        </p:spPr>
        <p:txBody>
          <a:bodyPr>
            <a:normAutofit/>
          </a:bodyPr>
          <a:lstStyle/>
          <a:p>
            <a:r>
              <a:rPr lang="sr-Cyrl-RS" sz="2500" dirty="0" smtClean="0"/>
              <a:t>Провере дефинисаности се врше у случају</a:t>
            </a:r>
          </a:p>
          <a:p>
            <a:pPr lvl="1"/>
            <a:r>
              <a:rPr lang="sr-Cyrl-RS" sz="2100" dirty="0"/>
              <a:t>к</a:t>
            </a:r>
            <a:r>
              <a:rPr lang="sr-Cyrl-RS" sz="2100" dirty="0" smtClean="0"/>
              <a:t>оришћења вредности за дефинисање меморијске адресе</a:t>
            </a:r>
          </a:p>
          <a:p>
            <a:pPr lvl="1"/>
            <a:r>
              <a:rPr lang="sr-Cyrl-RS" sz="2100" dirty="0" smtClean="0"/>
              <a:t>доношења одлуке о контроли тока извршавања програма</a:t>
            </a:r>
          </a:p>
          <a:p>
            <a:pPr lvl="1"/>
            <a:r>
              <a:rPr lang="sr-Cyrl-RS" sz="2100" dirty="0" smtClean="0"/>
              <a:t>детекције системског позива</a:t>
            </a:r>
          </a:p>
          <a:p>
            <a:pPr marL="457200" lvl="1" indent="0">
              <a:buNone/>
            </a:pPr>
            <a:endParaRPr lang="sr-Cyrl-RS" sz="23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87510" y="1985319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102178" y="1921303"/>
            <a:ext cx="5817973" cy="1192599"/>
          </a:xfrm>
        </p:spPr>
        <p:txBody>
          <a:bodyPr>
            <a:normAutofit fontScale="92500" lnSpcReduction="20000"/>
          </a:bodyPr>
          <a:lstStyle/>
          <a:p>
            <a:r>
              <a:rPr lang="sr-Cyrl-RS" sz="2700" dirty="0"/>
              <a:t>Битови ваљане адресе (</a:t>
            </a:r>
            <a:r>
              <a:rPr lang="sr-Cyrl-RS" sz="2700" i="1" dirty="0">
                <a:solidFill>
                  <a:srgbClr val="FF0000"/>
                </a:solidFill>
              </a:rPr>
              <a:t>А</a:t>
            </a:r>
            <a:r>
              <a:rPr lang="sr-Cyrl-RS" sz="2700" dirty="0">
                <a:solidFill>
                  <a:srgbClr val="FF0000"/>
                </a:solidFill>
              </a:rPr>
              <a:t> битови</a:t>
            </a:r>
            <a:r>
              <a:rPr lang="sr-Cyrl-RS" sz="2700" dirty="0"/>
              <a:t>)</a:t>
            </a:r>
            <a:endParaRPr lang="en-US" sz="2700" dirty="0"/>
          </a:p>
          <a:p>
            <a:pPr lvl="1"/>
            <a:r>
              <a:rPr lang="sr-Cyrl-RS" sz="2300" dirty="0" smtClean="0"/>
              <a:t>сваки бит података у меморији, али не и у процесору, има придружени бит ваљане адресе</a:t>
            </a:r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02178" y="3200054"/>
            <a:ext cx="5817973" cy="1192599"/>
          </a:xfrm>
        </p:spPr>
        <p:txBody>
          <a:bodyPr>
            <a:normAutofit fontScale="92500"/>
          </a:bodyPr>
          <a:lstStyle/>
          <a:p>
            <a:r>
              <a:rPr lang="sr-Cyrl-RS" sz="2700" dirty="0" smtClean="0"/>
              <a:t>Провером вредности овог бита добија се информација да ли програм сме да чита/пише на дату локацију</a:t>
            </a: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102178" y="4526344"/>
            <a:ext cx="5817973" cy="1192599"/>
          </a:xfrm>
        </p:spPr>
        <p:txBody>
          <a:bodyPr>
            <a:normAutofit/>
          </a:bodyPr>
          <a:lstStyle/>
          <a:p>
            <a:r>
              <a:rPr lang="sr-Cyrl-RS" sz="2500" dirty="0" smtClean="0"/>
              <a:t>Сама читања/писања не мењају вредност </a:t>
            </a:r>
            <a:r>
              <a:rPr lang="sr-Cyrl-RS" sz="2500" i="1" dirty="0" smtClean="0"/>
              <a:t>А </a:t>
            </a:r>
            <a:r>
              <a:rPr lang="sr-Cyrl-RS" sz="2500" dirty="0" smtClean="0"/>
              <a:t>битова, већ их само консултују</a:t>
            </a:r>
            <a:endParaRPr lang="sr-Cyrl-RS" sz="2500" i="1" dirty="0" smtClean="0"/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[6/34]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9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4870" y="1921304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Грешке невалидног </a:t>
            </a:r>
            <a:r>
              <a:rPr lang="sr-Cyrl-RS" sz="3600" dirty="0" smtClean="0"/>
              <a:t>читања/писања</a:t>
            </a:r>
          </a:p>
          <a:p>
            <a:pPr lvl="1"/>
            <a:r>
              <a:rPr lang="sr-Cyrl-RS" sz="2800" dirty="0"/>
              <a:t>ч</a:t>
            </a:r>
            <a:r>
              <a:rPr lang="sr-Cyrl-RS" sz="2800" dirty="0" smtClean="0"/>
              <a:t>итање из меморије или писање у меморију у коју није дозвољено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3197" y="4594440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Недопуштено ослобађање меморије</a:t>
            </a:r>
            <a:endParaRPr lang="en-US" sz="3600" dirty="0"/>
          </a:p>
          <a:p>
            <a:pPr lvl="1"/>
            <a:r>
              <a:rPr lang="sr-Cyrl-RS" sz="2800" dirty="0"/>
              <a:t>о</a:t>
            </a:r>
            <a:r>
              <a:rPr lang="sr-Cyrl-RS" sz="2800" dirty="0" smtClean="0"/>
              <a:t>слобађање меморије хипа која је већ ослобођена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300" dirty="0" smtClean="0"/>
              <a:t>Типови грешака</a:t>
            </a:r>
            <a:endParaRPr lang="en-US" sz="43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13197" y="3243241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Коришћење неиницијализованих </a:t>
            </a:r>
            <a:r>
              <a:rPr lang="sr-Cyrl-RS" sz="3600" dirty="0" smtClean="0"/>
              <a:t>вредности</a:t>
            </a:r>
          </a:p>
          <a:p>
            <a:pPr lvl="1"/>
            <a:r>
              <a:rPr lang="sr-Cyrl-RS" sz="2800" dirty="0"/>
              <a:t>к</a:t>
            </a:r>
            <a:r>
              <a:rPr lang="sr-Cyrl-RS" sz="2800" dirty="0" smtClean="0"/>
              <a:t>оришћење вредности које су дефинисане, али не и иницијализоване 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[7/34]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3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4870" y="1921304"/>
            <a:ext cx="11519292" cy="2238804"/>
          </a:xfrm>
        </p:spPr>
        <p:txBody>
          <a:bodyPr>
            <a:normAutofit/>
          </a:bodyPr>
          <a:lstStyle/>
          <a:p>
            <a:r>
              <a:rPr lang="ru-RU" sz="3600" dirty="0"/>
              <a:t>Коришћење неинициализоване или неадресиране вредности </a:t>
            </a:r>
            <a:r>
              <a:rPr lang="ru-RU" sz="3600" dirty="0" smtClean="0"/>
              <a:t>у</a:t>
            </a:r>
            <a:r>
              <a:rPr lang="en-US" sz="3600" dirty="0" smtClean="0"/>
              <a:t> </a:t>
            </a:r>
            <a:r>
              <a:rPr lang="ru-RU" sz="3600" dirty="0"/>
              <a:t>системском </a:t>
            </a:r>
            <a:r>
              <a:rPr lang="ru-RU" sz="3600" dirty="0" smtClean="0"/>
              <a:t>позиву</a:t>
            </a:r>
          </a:p>
          <a:p>
            <a:pPr lvl="1"/>
            <a:r>
              <a:rPr lang="sr-Cyrl-RS" sz="2800" dirty="0" smtClean="0"/>
              <a:t>аргументи функција које изазивају системски позив су неадресиране или неиницијализоване вредности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3197" y="3993078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Сумњиве вредности аргумената</a:t>
            </a:r>
            <a:endParaRPr lang="en-US" sz="3600" dirty="0"/>
          </a:p>
          <a:p>
            <a:pPr lvl="1"/>
            <a:r>
              <a:rPr lang="sr-Cyrl-RS" sz="2800" dirty="0"/>
              <a:t>к</a:t>
            </a:r>
            <a:r>
              <a:rPr lang="sr-Cyrl-RS" sz="2800" dirty="0" smtClean="0"/>
              <a:t>оришћење недозвољених вредности аргумената добијених погрешном евалуацијом израза 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300" dirty="0" smtClean="0"/>
              <a:t>Типови грешака</a:t>
            </a:r>
            <a:endParaRPr lang="en-US" sz="4300" dirty="0"/>
          </a:p>
        </p:txBody>
      </p:sp>
      <p:sp>
        <p:nvSpPr>
          <p:cNvPr id="5" name="TextBox 4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[8/34]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8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1123</Words>
  <Application>Microsoft Office PowerPoint</Application>
  <PresentationFormat>Widescreen</PresentationFormat>
  <Paragraphs>200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Аутоматско исправљање грешака детектованих помоћу алата Memcheck</vt:lpstr>
      <vt:lpstr>Мотивација</vt:lpstr>
      <vt:lpstr>Valgrind</vt:lpstr>
      <vt:lpstr>Архитектура и принцип функционисања</vt:lpstr>
      <vt:lpstr>Пријављивање грешака</vt:lpstr>
      <vt:lpstr>Memcheck</vt:lpstr>
      <vt:lpstr>Принцип функционисања</vt:lpstr>
      <vt:lpstr>Типови грешака</vt:lpstr>
      <vt:lpstr>Типови грешака</vt:lpstr>
      <vt:lpstr>Детекција цурења меморије</vt:lpstr>
      <vt:lpstr>Остали важни алати Valgrind дистрибуције</vt:lpstr>
      <vt:lpstr>PowerPoint Presentation</vt:lpstr>
      <vt:lpstr>PowerPoint Presentation</vt:lpstr>
      <vt:lpstr>Регуларни изрази</vt:lpstr>
      <vt:lpstr>PowerPoint Presentation</vt:lpstr>
      <vt:lpstr>PowerPoint Presentation</vt:lpstr>
      <vt:lpstr>Модул RE</vt:lpstr>
      <vt:lpstr>PowerPoint Presentation</vt:lpstr>
      <vt:lpstr>Алат Koronka</vt:lpstr>
      <vt:lpstr>PowerPoint Presentation</vt:lpstr>
      <vt:lpstr>Алгоритам извршавања</vt:lpstr>
      <vt:lpstr>Класа грешке</vt:lpstr>
      <vt:lpstr>Механизам праћења историје</vt:lpstr>
      <vt:lpstr>Шаблони за исправљање грешака</vt:lpstr>
      <vt:lpstr>Коришћење неиницијализованих вредности</vt:lpstr>
      <vt:lpstr>Коришћење неиницијализованих вредности</vt:lpstr>
      <vt:lpstr>Грешке невалидног читања/писања</vt:lpstr>
      <vt:lpstr>PowerPoint Presentation</vt:lpstr>
      <vt:lpstr>PowerPoint Presentation</vt:lpstr>
      <vt:lpstr>Коришћење неинициализоване или неадресиране вредности  у системском позиву</vt:lpstr>
      <vt:lpstr>Пример покретања</vt:lpstr>
      <vt:lpstr>PowerPoint Presentation</vt:lpstr>
      <vt:lpstr>PowerPoint Presentation</vt:lpstr>
      <vt:lpstr>Предлози унапређења</vt:lpstr>
      <vt:lpstr>Питања</vt:lpstr>
      <vt:lpstr>ХВАЛА НА ПАЖЊИ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Lazar Mladenovic</cp:lastModifiedBy>
  <cp:revision>62</cp:revision>
  <dcterms:created xsi:type="dcterms:W3CDTF">2020-06-23T11:51:33Z</dcterms:created>
  <dcterms:modified xsi:type="dcterms:W3CDTF">2020-12-20T18:41:09Z</dcterms:modified>
</cp:coreProperties>
</file>