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4" r:id="rId23"/>
    <p:sldId id="283" r:id="rId24"/>
    <p:sldId id="263" r:id="rId25"/>
    <p:sldId id="285" r:id="rId26"/>
    <p:sldId id="284" r:id="rId27"/>
    <p:sldId id="26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380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DCCD2-73FF-455C-9FA4-F1BB14D3D543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5B26-C0A3-48A3-9DDD-FF0B2210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F5B26-C0A3-48A3-9DDD-FF0B2210E5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0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DF1028B7-C475-B942-BB87-B079E02CE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4EDC8C-7EA9-6744-A4AF-FA428FB4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3211E7F-CBB1-B54B-88FF-1DD5848C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F9E447-7CCF-2E4C-B7B9-CBFAA337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181218-32FA-D44B-9434-7BA705E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4BDFBD-F2DF-4C42-9B96-F460581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2578900A-EE75-EC4B-93EF-FBF256D8A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4D3097C3-2C20-6840-9001-A5EF7822F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D10E3-C8D0-EC4A-BE87-BFB70C63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75"/>
            <a:ext cx="10515600" cy="764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919FAE-BC5C-B140-9361-B70FBB7F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454B07-7987-384A-B6BC-F86B989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0DD5C-5397-2A40-954E-291C5AF8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4A847F-4920-064B-A87B-3E4CE6A4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20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A87775D8-2853-A645-A287-5B01F70B8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304A83-3320-1846-ADE1-55E81DF04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A2525D-6D44-2F49-BFAA-82866B804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4F98B7-5D63-7D42-896E-3A5C4479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FA722D-E4F6-C54B-B383-1DA0CFF2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2B92FF-D5B5-0847-803A-6E512488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3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E9BB3A8C-6B66-0F4C-917B-DE77ED193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6AFC78-2AF9-224D-9A80-BFC329A1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950026"/>
            <a:ext cx="10961914" cy="7406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259A79-4C18-864D-AE36-E0E13173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096191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C66909-CF21-1441-8A43-11A73AA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7EF567-C04D-9C47-99E9-85EE3FBA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1BB96D-4813-A649-9EC8-15E2456D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34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5CB5D82F-07DC-8A4F-BAF0-92406E878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502F9-0CD3-5545-BECD-7099F196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7FD5D6-D817-F542-A588-5CE3B634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89D331-6F5F-FE4F-BACE-36335DF6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12/27/2020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0058D6-D68B-5343-958B-81099AD3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841510-5997-3445-A315-F54A64A2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21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3D958E1B-8148-084E-9A4E-6C5732A18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EE668-B0C6-6449-BD9B-21291EC0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20"/>
            <a:ext cx="1096191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87F78E-3A83-1E41-BEF0-AB85531DA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366F0EF-0B24-1646-9858-6EB76705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8859EE-58B6-6D45-B5ED-FD081ACD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0ED664-762D-6146-A15C-64AF35A9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277735-7EAD-8849-BC11-1A51F3A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3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C7BC9146-4E4F-9E40-A9E9-167FCBCFA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211D31-E6AD-9941-AD2A-E6EBA884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84" y="1008020"/>
            <a:ext cx="1101100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71B633-D186-4A46-889F-93666564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011160-787B-4C45-8EA3-D5E9F527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243C6E0-42E7-D34A-950E-9B5ABA7A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EC37BD9-2970-F74B-8C68-BD726BAA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EE4512D-4858-5249-BCD2-4210F4C1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12/27/2020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B3C4F9-A415-DA4D-A53C-793BB627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7C2F445-6980-834F-B0FE-BB55FFD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53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20B8AC15-AC2C-4E45-A1FB-5155B201A5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FC57E-415E-4241-BDE9-26B1D81D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020"/>
            <a:ext cx="10515600" cy="6826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C12FD02-9CD7-3841-9DD2-8D3DF986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12/27/2020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B0D34C8-64A2-8047-8C1E-CB7AE70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170CB7-19B1-C844-8636-B305CD53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30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AAFDFA7D-0949-CA4A-8E36-23085A137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FBD9A58-7CF6-7248-8411-8911F3A2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12/27/2020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DC9410-7A47-924B-BF13-DCFD771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8A1259-5929-044D-A89E-F42C5C0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13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3357B3C3-F2C4-3D4C-A718-C55A0E579B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FF3B40-F123-C94C-A012-28CC6EFD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F29B67-AFD8-6240-B98B-930CEA21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2AF10C-D19D-8146-B150-5BFF5A51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74DAC58-D248-1D4D-8918-03D25081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140BD3-309C-0F40-A28D-466648D7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3653F0-3A56-8342-ABD3-96B45C76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0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9133BD43-EC33-ED49-B4F0-126136EAB1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EC2B8C-0930-F843-B4D0-5C703877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9045866-30BB-EA40-B000-B55142177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44AC284-99DE-DB43-8762-60BF8733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F199FE-9F50-CA41-85DF-E2F12E32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12/27/2020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636851-7549-324F-8F82-1C1E6CC0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D1C492-D0E6-C14C-BCBD-1A3D9D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3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="" xmlns:a16="http://schemas.microsoft.com/office/drawing/2014/main" id="{13984A72-8A47-B847-AE6B-87719D400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2EE0ECE-6ADC-684B-B553-178FFB07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950026"/>
            <a:ext cx="11140044" cy="740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883D33-787A-F84E-AF9E-78809EA3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6" y="1825625"/>
            <a:ext cx="11140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6B7BE0-4202-E14F-9F88-C5E102DAC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56" y="6356350"/>
            <a:ext cx="336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D8ACCB-D86A-8340-83DF-E9D64A929EB3}" type="datetimeFigureOut">
              <a:rPr lang="x-none" smtClean="0"/>
              <a:pPr/>
              <a:t>12/27/2020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394D20-A839-AE45-928D-CEB599D07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AF3331-795A-2E41-80FC-46542831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7EE6E7-1C6C-5642-908E-0E7F366911F0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B30192-0367-D943-8F72-A362FE5B9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5304" t="16072" r="50768" b="17480"/>
          <a:stretch/>
        </p:blipFill>
        <p:spPr>
          <a:xfrm>
            <a:off x="0" y="0"/>
            <a:ext cx="2648197" cy="89541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29D41A54-6D58-AF48-B7EC-C7449211F7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2.png"/><Relationship Id="rId7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3.png"/><Relationship Id="rId9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10D66B-F750-204D-B5DE-C8D053980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Cyrl-RS" b="1" dirty="0" smtClean="0"/>
              <a:t>Аутоматско исправљање грешака детектованих помоћу алата </a:t>
            </a:r>
            <a:r>
              <a:rPr lang="sr-Latn-RS" b="1" dirty="0" smtClean="0"/>
              <a:t>Memcheck</a:t>
            </a:r>
            <a:endParaRPr lang="x-none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297DC4-6EF6-7B4A-9DA9-00409F3E5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Лазар Младеновић</a:t>
            </a:r>
            <a:endParaRPr lang="sr-Cyrl-RS" dirty="0"/>
          </a:p>
          <a:p>
            <a:r>
              <a:rPr lang="sr-Cyrl-RS" dirty="0"/>
              <a:t>п</a:t>
            </a:r>
            <a:r>
              <a:rPr lang="sr-Cyrl-RS" dirty="0" smtClean="0"/>
              <a:t>роф. </a:t>
            </a:r>
            <a:r>
              <a:rPr lang="sr-Cyrl-RS" dirty="0"/>
              <a:t>д</a:t>
            </a:r>
            <a:r>
              <a:rPr lang="sr-Cyrl-RS" dirty="0" smtClean="0"/>
              <a:t>р Милена Вујошевић Јаничић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900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45" y="1008020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Детекција цурења меморије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17745" y="1883290"/>
            <a:ext cx="62313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Врсте показивача на меморијски блок: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директно доступан </a:t>
            </a:r>
            <a:r>
              <a:rPr lang="ru-RU" dirty="0" smtClean="0"/>
              <a:t>(1,</a:t>
            </a:r>
            <a:r>
              <a:rPr lang="en-US" dirty="0" smtClean="0"/>
              <a:t> </a:t>
            </a:r>
            <a:r>
              <a:rPr lang="ru-RU" dirty="0" smtClean="0"/>
              <a:t>2)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индиректно доступан </a:t>
            </a:r>
            <a:r>
              <a:rPr lang="ru-RU" dirty="0" smtClean="0"/>
              <a:t>(3)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директно изгубљен </a:t>
            </a:r>
            <a:r>
              <a:rPr lang="ru-RU" dirty="0" smtClean="0"/>
              <a:t>(4,</a:t>
            </a:r>
            <a:r>
              <a:rPr lang="en-US" dirty="0" smtClean="0"/>
              <a:t> </a:t>
            </a:r>
            <a:r>
              <a:rPr lang="ru-RU" dirty="0" smtClean="0"/>
              <a:t>9)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индиректно изгубљен </a:t>
            </a:r>
            <a:r>
              <a:rPr lang="ru-RU" dirty="0" smtClean="0"/>
              <a:t>(5-8)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71" y="1883290"/>
            <a:ext cx="4806511" cy="34522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17745" y="4845565"/>
            <a:ext cx="50034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Cyrl-RS" sz="2400" dirty="0" smtClean="0"/>
              <a:t>Важни аргументи алата: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--leak-check</a:t>
            </a:r>
            <a:r>
              <a:rPr lang="sr-Cyrl-R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=</a:t>
            </a:r>
            <a:r>
              <a:rPr lang="sr-Cyrl-R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full</a:t>
            </a:r>
          </a:p>
          <a:p>
            <a:r>
              <a:rPr lang="en-US" sz="2400" dirty="0">
                <a:solidFill>
                  <a:srgbClr val="C00000"/>
                </a:solidFill>
              </a:rPr>
              <a:t>--</a:t>
            </a:r>
            <a:r>
              <a:rPr lang="en-US" sz="2400" dirty="0" smtClean="0">
                <a:solidFill>
                  <a:srgbClr val="C00000"/>
                </a:solidFill>
              </a:rPr>
              <a:t>show-leak-kinds = all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9/31]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13" y="4228925"/>
            <a:ext cx="389624" cy="474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Регуларни изрази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83097" cy="4351338"/>
          </a:xfrm>
        </p:spPr>
        <p:txBody>
          <a:bodyPr/>
          <a:lstStyle/>
          <a:p>
            <a:r>
              <a:rPr lang="sr-Cyrl-RS" dirty="0" smtClean="0"/>
              <a:t>Азбука је коначан скуп симбола</a:t>
            </a:r>
          </a:p>
          <a:p>
            <a:r>
              <a:rPr lang="sr-Cyrl-RS" dirty="0" smtClean="0"/>
              <a:t>Реч над азбуком       је коначан низ симбола из</a:t>
            </a:r>
          </a:p>
          <a:p>
            <a:r>
              <a:rPr lang="sr-Cyrl-RS" dirty="0" smtClean="0"/>
              <a:t>Скуп свих речи над азбуком       означава се као</a:t>
            </a:r>
          </a:p>
          <a:p>
            <a:r>
              <a:rPr lang="sr-Cyrl-RS" dirty="0" smtClean="0"/>
              <a:t>Скуп свих речи без празне речи означава се као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Деф. </a:t>
            </a:r>
            <a:r>
              <a:rPr lang="ru-RU" dirty="0" smtClean="0"/>
              <a:t>Било </a:t>
            </a:r>
            <a:r>
              <a:rPr lang="ru-RU" dirty="0"/>
              <a:t>који подскуп </a:t>
            </a:r>
            <a:r>
              <a:rPr lang="ru-RU" dirty="0" smtClean="0"/>
              <a:t>скупа </a:t>
            </a:r>
            <a:r>
              <a:rPr lang="sr-Latn-RS" dirty="0" smtClean="0"/>
              <a:t>  </a:t>
            </a:r>
            <a:r>
              <a:rPr lang="ru-RU" dirty="0" smtClean="0"/>
              <a:t> </a:t>
            </a:r>
            <a:r>
              <a:rPr lang="sr-Latn-RS" dirty="0" smtClean="0"/>
              <a:t>   </a:t>
            </a:r>
            <a:r>
              <a:rPr lang="ru-RU" dirty="0" smtClean="0"/>
              <a:t>представља </a:t>
            </a:r>
            <a:r>
              <a:rPr lang="ru-RU" dirty="0"/>
              <a:t>један (формални) језик </a:t>
            </a:r>
            <a:r>
              <a:rPr lang="ru-RU" dirty="0" smtClean="0"/>
              <a:t>над</a:t>
            </a:r>
            <a:r>
              <a:rPr lang="sr-Latn-RS" dirty="0" smtClean="0"/>
              <a:t> a</a:t>
            </a:r>
            <a:r>
              <a:rPr lang="ru-RU" dirty="0" smtClean="0"/>
              <a:t>збуком</a:t>
            </a:r>
            <a:r>
              <a:rPr lang="sr-Latn-RS" dirty="0" smtClean="0"/>
              <a:t>  </a:t>
            </a:r>
            <a:r>
              <a:rPr lang="ru-RU" dirty="0" smtClean="0"/>
              <a:t> </a:t>
            </a:r>
            <a:r>
              <a:rPr lang="sr-Latn-RS" dirty="0" smtClean="0"/>
              <a:t>   </a:t>
            </a:r>
            <a:r>
              <a:rPr lang="ru-RU" dirty="0" smtClean="0"/>
              <a:t>. </a:t>
            </a:r>
            <a:r>
              <a:rPr lang="ru-RU" dirty="0"/>
              <a:t>Ако </a:t>
            </a:r>
            <a:r>
              <a:rPr lang="sr-Latn-RS" dirty="0"/>
              <a:t> </a:t>
            </a:r>
            <a:r>
              <a:rPr lang="sr-Latn-RS" dirty="0" smtClean="0"/>
              <a:t>           , </a:t>
            </a:r>
            <a:r>
              <a:rPr lang="ru-RU" dirty="0" smtClean="0"/>
              <a:t>онда  </a:t>
            </a:r>
            <a:r>
              <a:rPr lang="sr-Latn-RS" dirty="0" smtClean="0"/>
              <a:t>    </a:t>
            </a:r>
            <a:r>
              <a:rPr lang="ru-RU" dirty="0" smtClean="0"/>
              <a:t>представља реч </a:t>
            </a:r>
            <a:r>
              <a:rPr lang="ru-RU" dirty="0"/>
              <a:t>језика </a:t>
            </a:r>
            <a:r>
              <a:rPr lang="sr-Latn-RS" dirty="0" smtClean="0"/>
              <a:t>    </a:t>
            </a:r>
            <a:r>
              <a:rPr lang="ru-RU" dirty="0" smtClean="0"/>
              <a:t>.</a:t>
            </a:r>
            <a:r>
              <a:rPr lang="sr-Cyrl-RS" dirty="0" smtClean="0"/>
              <a:t>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06" y="2316528"/>
            <a:ext cx="389624" cy="47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42" y="2312389"/>
            <a:ext cx="389624" cy="47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19" y="2836181"/>
            <a:ext cx="389624" cy="47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206" y="2849884"/>
            <a:ext cx="436863" cy="420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565" y="3384783"/>
            <a:ext cx="486401" cy="36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434" y="3860700"/>
            <a:ext cx="436863" cy="4200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713" y="4242181"/>
            <a:ext cx="914400" cy="390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658" y="4271430"/>
            <a:ext cx="285750" cy="371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8630" y="4248904"/>
            <a:ext cx="304800" cy="400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86" y="5138330"/>
            <a:ext cx="2743200" cy="5524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9106" y="5104992"/>
            <a:ext cx="3695700" cy="619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7788" y="5138330"/>
            <a:ext cx="4200525" cy="552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593" y="1788301"/>
            <a:ext cx="1876425" cy="4667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395" y="883233"/>
            <a:ext cx="10918371" cy="4351338"/>
          </a:xfrm>
        </p:spPr>
        <p:txBody>
          <a:bodyPr/>
          <a:lstStyle/>
          <a:p>
            <a:r>
              <a:rPr lang="sr-Cyrl-RS" sz="3200" dirty="0" smtClean="0"/>
              <a:t>Операције над језицима</a:t>
            </a:r>
          </a:p>
          <a:p>
            <a:pPr marL="0" indent="0">
              <a:buNone/>
            </a:pPr>
            <a:r>
              <a:rPr lang="sr-Cyrl-RS" dirty="0" smtClean="0"/>
              <a:t>	Унија два језика 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Пресек два језика 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Разлика два језика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Производ језика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Latn-RS" dirty="0" smtClean="0"/>
              <a:t>n-</a:t>
            </a:r>
            <a:r>
              <a:rPr lang="sr-Cyrl-RS" dirty="0" smtClean="0"/>
              <a:t>ти степен језика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Клинијево затворење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Позитивно затворење    </a:t>
            </a:r>
          </a:p>
          <a:p>
            <a:endParaRPr lang="sr-Cyrl-R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26" y="1450618"/>
            <a:ext cx="341947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71" y="2009189"/>
            <a:ext cx="3400425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122" y="2508111"/>
            <a:ext cx="3257550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055" y="2978652"/>
            <a:ext cx="3344427" cy="496346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04243" y="5284510"/>
            <a:ext cx="10797073" cy="917575"/>
          </a:xfrm>
        </p:spPr>
        <p:txBody>
          <a:bodyPr/>
          <a:lstStyle/>
          <a:p>
            <a:pPr marL="0" indent="0">
              <a:buNone/>
            </a:pPr>
            <a:r>
              <a:rPr lang="sr-Cyrl-RS" dirty="0" smtClean="0">
                <a:solidFill>
                  <a:srgbClr val="C00000"/>
                </a:solidFill>
              </a:rPr>
              <a:t>Деф. </a:t>
            </a:r>
            <a:r>
              <a:rPr lang="ru-RU" dirty="0"/>
              <a:t>Уколико се језик може представити регуларним изразом, такав </a:t>
            </a:r>
            <a:r>
              <a:rPr lang="ru-RU" dirty="0" smtClean="0"/>
              <a:t>језик се </a:t>
            </a:r>
            <a:r>
              <a:rPr lang="ru-RU" dirty="0"/>
              <a:t>сматра регуларним.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571" y="3497721"/>
            <a:ext cx="5389431" cy="4389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3450" y="4517010"/>
            <a:ext cx="1574800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252" y="3959356"/>
            <a:ext cx="1665469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5726" y="1020017"/>
            <a:ext cx="11254274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Cyrl-RS" dirty="0" smtClean="0">
                <a:solidFill>
                  <a:srgbClr val="C00000"/>
                </a:solidFill>
              </a:rPr>
              <a:t>Деф</a:t>
            </a:r>
            <a:r>
              <a:rPr lang="sr-Cyrl-RS" dirty="0">
                <a:solidFill>
                  <a:srgbClr val="C00000"/>
                </a:solidFill>
              </a:rPr>
              <a:t>. </a:t>
            </a:r>
            <a:r>
              <a:rPr lang="sr-Cyrl-RS" dirty="0"/>
              <a:t>Регуларни изрази над азбуком </a:t>
            </a:r>
            <a:r>
              <a:rPr lang="el-GR" dirty="0" smtClean="0"/>
              <a:t> </a:t>
            </a:r>
            <a:r>
              <a:rPr lang="sr-Cyrl-RS" dirty="0" smtClean="0"/>
              <a:t>   описују </a:t>
            </a:r>
            <a:r>
              <a:rPr lang="sr-Cyrl-RS" dirty="0"/>
              <a:t>се рекурзивно </a:t>
            </a:r>
            <a:endParaRPr lang="sr-Cyrl-RS" dirty="0" smtClean="0"/>
          </a:p>
          <a:p>
            <a:pPr marL="0" indent="0">
              <a:buNone/>
            </a:pPr>
            <a:r>
              <a:rPr lang="sr-Cyrl-RS" dirty="0" smtClean="0"/>
              <a:t>на следећи начин</a:t>
            </a:r>
            <a:r>
              <a:rPr lang="sr-Cyrl-R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dirty="0" smtClean="0"/>
              <a:t>Празан </a:t>
            </a:r>
            <a:r>
              <a:rPr lang="sr-Cyrl-RS" dirty="0"/>
              <a:t>скуп је регуларни израз који се приказује </a:t>
            </a:r>
            <a:r>
              <a:rPr lang="sr-Cyrl-RS" dirty="0" smtClean="0"/>
              <a:t>симболом     </a:t>
            </a:r>
            <a:r>
              <a:rPr lang="sr-Cyrl-R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dirty="0" smtClean="0"/>
              <a:t>Регуларни </a:t>
            </a:r>
            <a:r>
              <a:rPr lang="sr-Cyrl-RS" dirty="0"/>
              <a:t>израз </a:t>
            </a:r>
            <a:r>
              <a:rPr lang="en-US" dirty="0"/>
              <a:t> </a:t>
            </a:r>
            <a:r>
              <a:rPr lang="el-GR" dirty="0" smtClean="0"/>
              <a:t> </a:t>
            </a:r>
            <a:r>
              <a:rPr lang="en-US" dirty="0" smtClean="0"/>
              <a:t>   </a:t>
            </a:r>
            <a:r>
              <a:rPr lang="sr-Cyrl-RS" dirty="0" smtClean="0"/>
              <a:t>представља језик</a:t>
            </a:r>
            <a:r>
              <a:rPr lang="en-US" dirty="0" smtClean="0"/>
              <a:t>     </a:t>
            </a:r>
            <a:r>
              <a:rPr lang="sr-Cyrl-RS" dirty="0" smtClean="0"/>
              <a:t>  </a:t>
            </a:r>
            <a:r>
              <a:rPr lang="en-US" dirty="0" smtClean="0"/>
              <a:t> </a:t>
            </a:r>
            <a:r>
              <a:rPr lang="el-GR" dirty="0" smtClean="0"/>
              <a:t>.</a:t>
            </a:r>
            <a:endParaRPr lang="sr-Cyrl-RS" dirty="0" smtClean="0"/>
          </a:p>
          <a:p>
            <a:pPr marL="514350" indent="-514350">
              <a:buFont typeface="+mj-lt"/>
              <a:buAutoNum type="arabicPeriod"/>
            </a:pPr>
            <a:r>
              <a:rPr lang="sr-Cyrl-RS" dirty="0" smtClean="0"/>
              <a:t>Ако је              </a:t>
            </a:r>
            <a:r>
              <a:rPr lang="el-GR" dirty="0" smtClean="0"/>
              <a:t>, </a:t>
            </a:r>
            <a:r>
              <a:rPr lang="sr-Cyrl-RS" dirty="0"/>
              <a:t>онда регуларни израз </a:t>
            </a:r>
            <a:r>
              <a:rPr lang="en-US" dirty="0" smtClean="0"/>
              <a:t>  </a:t>
            </a:r>
            <a:r>
              <a:rPr lang="sr-Cyrl-RS" dirty="0" smtClean="0"/>
              <a:t> </a:t>
            </a:r>
            <a:r>
              <a:rPr lang="en-US" dirty="0" smtClean="0"/>
              <a:t>  </a:t>
            </a:r>
            <a:r>
              <a:rPr lang="sr-Cyrl-RS" dirty="0" smtClean="0"/>
              <a:t>представља </a:t>
            </a:r>
            <a:r>
              <a:rPr lang="sr-Cyrl-RS" dirty="0" smtClean="0"/>
              <a:t>језик        </a:t>
            </a:r>
            <a:r>
              <a:rPr lang="en-US" dirty="0"/>
              <a:t> </a:t>
            </a:r>
            <a:r>
              <a:rPr lang="sr-Cyrl-RS" dirty="0" smtClean="0"/>
              <a:t>.</a:t>
            </a:r>
            <a:endParaRPr lang="sr-Cyrl-RS" dirty="0" smtClean="0"/>
          </a:p>
          <a:p>
            <a:pPr marL="514350" indent="-514350">
              <a:buFont typeface="+mj-lt"/>
              <a:buAutoNum type="arabicPeriod"/>
            </a:pPr>
            <a:r>
              <a:rPr lang="sr-Cyrl-RS" dirty="0" smtClean="0"/>
              <a:t>Ако </a:t>
            </a:r>
            <a:r>
              <a:rPr lang="sr-Cyrl-RS" dirty="0"/>
              <a:t>су </a:t>
            </a: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sr-Cyrl-RS" dirty="0" smtClean="0"/>
              <a:t> </a:t>
            </a:r>
            <a:r>
              <a:rPr lang="sr-Cyrl-RS" dirty="0"/>
              <a:t>и </a:t>
            </a: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dirty="0" smtClean="0"/>
              <a:t> </a:t>
            </a:r>
            <a:r>
              <a:rPr lang="sr-Cyrl-RS" dirty="0"/>
              <a:t>регуларни изрази језика </a:t>
            </a:r>
            <a:r>
              <a:rPr lang="sr-Latn-RS" dirty="0" smtClean="0"/>
              <a:t>          </a:t>
            </a:r>
            <a:r>
              <a:rPr lang="sr-Cyrl-RS" dirty="0" smtClean="0"/>
              <a:t>и </a:t>
            </a:r>
            <a:r>
              <a:rPr lang="sr-Latn-RS" dirty="0" smtClean="0"/>
              <a:t>         </a:t>
            </a:r>
            <a:r>
              <a:rPr lang="en-US" dirty="0" smtClean="0"/>
              <a:t> </a:t>
            </a:r>
            <a:r>
              <a:rPr lang="sr-Cyrl-RS" dirty="0" smtClean="0"/>
              <a:t>онда </a:t>
            </a:r>
            <a:r>
              <a:rPr lang="sr-Cyrl-RS" dirty="0"/>
              <a:t>је:</a:t>
            </a:r>
          </a:p>
          <a:p>
            <a:pPr lvl="1"/>
            <a:r>
              <a:rPr lang="sr-Latn-RS" dirty="0"/>
              <a:t> </a:t>
            </a:r>
            <a:r>
              <a:rPr lang="sr-Latn-RS" dirty="0" smtClean="0"/>
              <a:t>             </a:t>
            </a:r>
            <a:r>
              <a:rPr lang="sr-Cyrl-RS" dirty="0" smtClean="0"/>
              <a:t>регуларни </a:t>
            </a:r>
            <a:r>
              <a:rPr lang="sr-Cyrl-RS" dirty="0"/>
              <a:t>израз који представља </a:t>
            </a:r>
            <a:r>
              <a:rPr lang="sr-Cyrl-RS" dirty="0" smtClean="0"/>
              <a:t>језик</a:t>
            </a:r>
            <a:r>
              <a:rPr lang="en-US" dirty="0" smtClean="0"/>
              <a:t>                       .</a:t>
            </a:r>
            <a:endParaRPr lang="sr-Cyrl-RS" dirty="0" smtClean="0"/>
          </a:p>
          <a:p>
            <a:pPr lvl="1"/>
            <a:r>
              <a:rPr lang="sr-Latn-RS" dirty="0" smtClean="0"/>
              <a:t>        </a:t>
            </a:r>
            <a:r>
              <a:rPr lang="en-US" dirty="0" smtClean="0"/>
              <a:t> </a:t>
            </a:r>
            <a:r>
              <a:rPr lang="sr-Cyrl-RS" dirty="0" smtClean="0"/>
              <a:t>регуларни </a:t>
            </a:r>
            <a:r>
              <a:rPr lang="sr-Cyrl-RS" dirty="0"/>
              <a:t>израз који представља језик </a:t>
            </a:r>
            <a:r>
              <a:rPr lang="sr-Cyrl-RS" dirty="0" smtClean="0"/>
              <a:t>                  .</a:t>
            </a:r>
            <a:endParaRPr lang="en-US" dirty="0" smtClean="0"/>
          </a:p>
          <a:p>
            <a:pPr lvl="1"/>
            <a:r>
              <a:rPr lang="en-US" dirty="0" smtClean="0"/>
              <a:t>         </a:t>
            </a:r>
            <a:r>
              <a:rPr lang="sr-Cyrl-RS" dirty="0" smtClean="0"/>
              <a:t>регуларни </a:t>
            </a:r>
            <a:r>
              <a:rPr lang="sr-Cyrl-RS" dirty="0"/>
              <a:t>израз који представља </a:t>
            </a:r>
            <a:r>
              <a:rPr lang="sr-Cyrl-RS" dirty="0" smtClean="0"/>
              <a:t>језик              </a:t>
            </a:r>
            <a:r>
              <a:rPr lang="sr-Cyrl-RS" dirty="0" smtClean="0"/>
              <a:t>.</a:t>
            </a:r>
          </a:p>
          <a:p>
            <a:pPr lvl="1"/>
            <a:r>
              <a:rPr lang="en-US" dirty="0" smtClean="0"/>
              <a:t>      </a:t>
            </a:r>
            <a:r>
              <a:rPr lang="sr-Cyrl-RS" dirty="0" smtClean="0"/>
              <a:t>регуларни </a:t>
            </a:r>
            <a:r>
              <a:rPr lang="sr-Cyrl-RS" dirty="0"/>
              <a:t>израз који представља </a:t>
            </a:r>
            <a:r>
              <a:rPr lang="sr-Cyrl-RS" dirty="0" smtClean="0"/>
              <a:t>језик          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79" y="992024"/>
            <a:ext cx="389624" cy="47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948" y="2063039"/>
            <a:ext cx="368074" cy="36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88" y="2504302"/>
            <a:ext cx="523875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211" y="3029337"/>
            <a:ext cx="1066799" cy="448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833" y="2991618"/>
            <a:ext cx="561975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755" y="3552914"/>
            <a:ext cx="73152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180" y="3570710"/>
            <a:ext cx="731520" cy="4444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277" y="4403449"/>
            <a:ext cx="571986" cy="384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916" y="4809916"/>
            <a:ext cx="487680" cy="3657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895" y="5194338"/>
            <a:ext cx="446227" cy="365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1010" y="4010243"/>
            <a:ext cx="1440180" cy="4114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42369" y="4434573"/>
            <a:ext cx="1168146" cy="3840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23707" y="4834486"/>
            <a:ext cx="896112" cy="3840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0868" y="5213741"/>
            <a:ext cx="583753" cy="3840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1772" y="4022449"/>
            <a:ext cx="102870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23657" y="3099890"/>
            <a:ext cx="384048" cy="393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77258" y="2604123"/>
            <a:ext cx="260033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15500" y="3661728"/>
            <a:ext cx="289560" cy="3474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58727" y="3661728"/>
            <a:ext cx="274320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Модул </a:t>
            </a:r>
            <a:r>
              <a:rPr lang="sr-Latn-RS" dirty="0" smtClean="0"/>
              <a:t>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Регуларни израз представљен је одговарајућом </a:t>
            </a:r>
            <a:r>
              <a:rPr lang="ru-RU" dirty="0" smtClean="0"/>
              <a:t>ниском</a:t>
            </a:r>
            <a:endParaRPr lang="sr-Latn-R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56" y="2496264"/>
            <a:ext cx="10781774" cy="7728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0" y="3474487"/>
            <a:ext cx="4756616" cy="16484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r-Cyrl-RS" sz="3200" dirty="0" smtClean="0">
                <a:solidFill>
                  <a:schemeClr val="accent6"/>
                </a:solidFill>
              </a:rPr>
              <a:t>Ниске које се поклапају</a:t>
            </a:r>
          </a:p>
          <a:p>
            <a:pPr marL="457200" lvl="1" indent="0">
              <a:buNone/>
            </a:pPr>
            <a:r>
              <a:rPr lang="en-US" dirty="0" smtClean="0"/>
              <a:t>mn14033@alas.matf.bg.ac.rs</a:t>
            </a:r>
          </a:p>
          <a:p>
            <a:pPr marL="457200" lvl="1" indent="0">
              <a:buNone/>
            </a:pPr>
            <a:r>
              <a:rPr lang="en-US" dirty="0" smtClean="0"/>
              <a:t>lazar.s.mladenovic@gmail.com</a:t>
            </a:r>
            <a:endParaRPr lang="sr-Cyrl-R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594816" y="3474487"/>
            <a:ext cx="5425751" cy="16484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r-Cyrl-RS" sz="3200" dirty="0" smtClean="0">
                <a:solidFill>
                  <a:srgbClr val="FF0000"/>
                </a:solidFill>
              </a:rPr>
              <a:t>Ниске које се не поклапају</a:t>
            </a:r>
          </a:p>
          <a:p>
            <a:pPr marL="457200" lvl="1" indent="0">
              <a:buNone/>
            </a:pPr>
            <a:r>
              <a:rPr lang="en-US" dirty="0" smtClean="0"/>
              <a:t>a@b.c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?b@gmail.com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122895"/>
            <a:ext cx="10843727" cy="978223"/>
          </a:xfrm>
        </p:spPr>
        <p:txBody>
          <a:bodyPr/>
          <a:lstStyle/>
          <a:p>
            <a:r>
              <a:rPr lang="ru-RU" dirty="0"/>
              <a:t>функције </a:t>
            </a:r>
            <a:r>
              <a:rPr lang="ru-RU" dirty="0" smtClean="0"/>
              <a:t>модула </a:t>
            </a:r>
            <a:r>
              <a:rPr lang="sr-Latn-RS" dirty="0" smtClean="0"/>
              <a:t>RE</a:t>
            </a:r>
            <a:r>
              <a:rPr lang="ru-RU" dirty="0" smtClean="0"/>
              <a:t> </a:t>
            </a:r>
            <a:r>
              <a:rPr lang="ru-RU" dirty="0"/>
              <a:t>омогућавају да проверите да ли се одређени низ карактера подудара са датим регуларним изразом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70" y="999087"/>
            <a:ext cx="730411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38" y="1468922"/>
            <a:ext cx="6766560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93" y="2404912"/>
            <a:ext cx="7431418" cy="310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93" y="2821693"/>
            <a:ext cx="8270240" cy="36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834" y="2849312"/>
            <a:ext cx="1378305" cy="3108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593" y="3374873"/>
            <a:ext cx="4448175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503" y="3943293"/>
            <a:ext cx="6724650" cy="16764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42596" y="3272433"/>
            <a:ext cx="10077061" cy="0"/>
          </a:xfrm>
          <a:prstGeom prst="line">
            <a:avLst/>
          </a:prstGeom>
          <a:ln cmpd="dbl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4/31]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503" y="1976921"/>
            <a:ext cx="6085332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943977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Алат </a:t>
            </a:r>
            <a:r>
              <a:rPr lang="sr-Latn-RS" dirty="0" smtClean="0"/>
              <a:t>Koronka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48246"/>
            <a:ext cx="11086322" cy="4351338"/>
          </a:xfrm>
        </p:spPr>
        <p:txBody>
          <a:bodyPr/>
          <a:lstStyle/>
          <a:p>
            <a:r>
              <a:rPr lang="sr-Cyrl-RS" dirty="0" smtClean="0"/>
              <a:t>Аутоматски открива грешке у програмима написаним у програмском језику </a:t>
            </a:r>
            <a:r>
              <a:rPr lang="sr-Latn-RS" dirty="0" smtClean="0"/>
              <a:t>C </a:t>
            </a:r>
            <a:r>
              <a:rPr lang="sr-Cyrl-RS" dirty="0" smtClean="0"/>
              <a:t>користећи алат </a:t>
            </a:r>
            <a:r>
              <a:rPr lang="sr-Latn-RS" dirty="0" smtClean="0"/>
              <a:t>Memchek, </a:t>
            </a:r>
            <a:r>
              <a:rPr lang="sr-Cyrl-RS" dirty="0" smtClean="0"/>
              <a:t>а затим их исправља уколико је то у његовој моћи.</a:t>
            </a:r>
          </a:p>
          <a:p>
            <a:r>
              <a:rPr lang="sr-Cyrl-RS" dirty="0" smtClean="0"/>
              <a:t>Развијан у програмском језику </a:t>
            </a:r>
            <a:r>
              <a:rPr lang="sr-Latn-RS" dirty="0" smtClean="0"/>
              <a:t>P</a:t>
            </a:r>
            <a:r>
              <a:rPr lang="en-US" dirty="0" err="1" smtClean="0"/>
              <a:t>ython</a:t>
            </a:r>
            <a:r>
              <a:rPr lang="sr-Cyrl-RS" dirty="0"/>
              <a:t> </a:t>
            </a:r>
            <a:r>
              <a:rPr lang="sr-Cyrl-RS" dirty="0" smtClean="0"/>
              <a:t>(верзија </a:t>
            </a:r>
            <a:r>
              <a:rPr lang="sr-Latn-RS" dirty="0"/>
              <a:t>3</a:t>
            </a:r>
            <a:r>
              <a:rPr lang="sr-Cyrl-RS" dirty="0" smtClean="0"/>
              <a:t>.</a:t>
            </a:r>
            <a:r>
              <a:rPr lang="sr-Latn-RS" dirty="0" smtClean="0"/>
              <a:t>8.2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Слободно доступан на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90" y="4028375"/>
            <a:ext cx="6626064" cy="355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84410" y="961084"/>
            <a:ext cx="2516819" cy="500363"/>
          </a:xfrm>
        </p:spPr>
        <p:txBody>
          <a:bodyPr/>
          <a:lstStyle/>
          <a:p>
            <a:pPr marL="0" indent="0">
              <a:buNone/>
            </a:pPr>
            <a:r>
              <a:rPr lang="sr-Cyrl-RS" dirty="0" smtClean="0">
                <a:solidFill>
                  <a:srgbClr val="C00000"/>
                </a:solidFill>
              </a:rPr>
              <a:t>Употреба алата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36779" y="2644402"/>
            <a:ext cx="10487608" cy="50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Cyrl-RS" sz="2500" dirty="0" smtClean="0">
                <a:solidFill>
                  <a:schemeClr val="accent2"/>
                </a:solidFill>
              </a:rPr>
              <a:t>Употребом опције </a:t>
            </a:r>
            <a:r>
              <a:rPr lang="sr-Cyrl-RS" sz="2500" i="1" dirty="0" smtClean="0">
                <a:solidFill>
                  <a:schemeClr val="accent2"/>
                </a:solidFill>
              </a:rPr>
              <a:t>--</a:t>
            </a:r>
            <a:r>
              <a:rPr lang="sr-Latn-RS" sz="2500" i="1" dirty="0" smtClean="0">
                <a:solidFill>
                  <a:schemeClr val="accent2"/>
                </a:solidFill>
              </a:rPr>
              <a:t>help</a:t>
            </a:r>
            <a:r>
              <a:rPr lang="sr-Latn-RS" sz="2500" dirty="0" smtClean="0">
                <a:solidFill>
                  <a:schemeClr val="accent2"/>
                </a:solidFill>
              </a:rPr>
              <a:t>,  </a:t>
            </a:r>
            <a:r>
              <a:rPr lang="sr-Cyrl-RS" sz="2500" dirty="0" smtClean="0">
                <a:solidFill>
                  <a:schemeClr val="accent2"/>
                </a:solidFill>
              </a:rPr>
              <a:t>исписује се упутство за коришћење алата </a:t>
            </a:r>
          </a:p>
          <a:p>
            <a:endParaRPr lang="en-US" sz="25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6/31]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69" y="1581380"/>
            <a:ext cx="10049299" cy="943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27" y="3264699"/>
            <a:ext cx="9308182" cy="25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52" y="1270216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Алгоритам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Cyrl-RS" dirty="0" smtClean="0"/>
              <a:t>извршавања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17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078" y="121298"/>
            <a:ext cx="6593861" cy="60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" y="770090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Класа грешке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5" y="4763023"/>
            <a:ext cx="5749893" cy="1245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3" y="2845240"/>
            <a:ext cx="5968066" cy="11247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18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6" y="1452758"/>
            <a:ext cx="57721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М</a:t>
            </a:r>
            <a:r>
              <a:rPr lang="sr-Cyrl-RS" dirty="0" smtClean="0"/>
              <a:t>отивација</a:t>
            </a:r>
            <a:endParaRPr lang="x-none" dirty="0"/>
          </a:p>
        </p:txBody>
      </p:sp>
      <p:sp>
        <p:nvSpPr>
          <p:cNvPr id="8" name="Rectangle 7"/>
          <p:cNvSpPr/>
          <p:nvPr/>
        </p:nvSpPr>
        <p:spPr>
          <a:xfrm>
            <a:off x="391886" y="2808159"/>
            <a:ext cx="1964724" cy="50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4264" y="2874747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Анализа захтева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76058" y="3618490"/>
            <a:ext cx="1964724" cy="50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4051" y="4489280"/>
            <a:ext cx="1964724" cy="50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79852" y="3618490"/>
            <a:ext cx="1964724" cy="502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83253" y="2813768"/>
            <a:ext cx="1964724" cy="50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52257" y="3688788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Дизајн софтвера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54966" y="4555868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Имплементација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21966" y="3685078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Верификација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42745" y="2886877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Одржавање</a:t>
            </a:r>
            <a:endParaRPr lang="en-US" dirty="0"/>
          </a:p>
        </p:txBody>
      </p:sp>
      <p:sp>
        <p:nvSpPr>
          <p:cNvPr id="23" name="Bent Arrow 22"/>
          <p:cNvSpPr/>
          <p:nvPr/>
        </p:nvSpPr>
        <p:spPr>
          <a:xfrm rot="5400000">
            <a:off x="2623442" y="2843888"/>
            <a:ext cx="564341" cy="8591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4701435" y="3662377"/>
            <a:ext cx="564341" cy="8591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>
            <a:off x="6054741" y="3730030"/>
            <a:ext cx="906820" cy="644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8591166" y="2907830"/>
            <a:ext cx="906820" cy="644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Механизам праћења историје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86" y="1928261"/>
            <a:ext cx="11597950" cy="572342"/>
          </a:xfrm>
        </p:spPr>
        <p:txBody>
          <a:bodyPr/>
          <a:lstStyle/>
          <a:p>
            <a:pPr marL="0" indent="0">
              <a:buNone/>
            </a:pPr>
            <a:r>
              <a:rPr lang="sr-Cyrl-RS" dirty="0" smtClean="0">
                <a:solidFill>
                  <a:srgbClr val="C00000"/>
                </a:solidFill>
              </a:rPr>
              <a:t>(измена у коду, промењена линија кода, фајл над којим се врши промена)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91886" y="2618630"/>
            <a:ext cx="11086322" cy="4351338"/>
          </a:xfrm>
        </p:spPr>
        <p:txBody>
          <a:bodyPr/>
          <a:lstStyle/>
          <a:p>
            <a:r>
              <a:rPr lang="sr-Cyrl-RS" dirty="0" smtClean="0"/>
              <a:t>На почетку рада алата низ </a:t>
            </a:r>
            <a:r>
              <a:rPr lang="sr-Latn-RS" i="1" dirty="0" smtClean="0"/>
              <a:t>history</a:t>
            </a:r>
            <a:r>
              <a:rPr lang="sr-Latn-RS" dirty="0" smtClean="0"/>
              <a:t> </a:t>
            </a:r>
            <a:r>
              <a:rPr lang="sr-Cyrl-RS" dirty="0" smtClean="0"/>
              <a:t>садржи само елемент </a:t>
            </a:r>
            <a:r>
              <a:rPr lang="sr-Cyrl-RS" i="1" dirty="0" smtClean="0"/>
              <a:t>( </a:t>
            </a:r>
            <a:r>
              <a:rPr lang="en-US" i="1" dirty="0" smtClean="0"/>
              <a:t>‘’ , -1, ‘’ </a:t>
            </a:r>
            <a:r>
              <a:rPr lang="sr-Cyrl-RS" i="1" dirty="0" smtClean="0"/>
              <a:t>)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12" y="3759166"/>
            <a:ext cx="9069041" cy="1288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19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844077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Шаблони за исправљање грешака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91886" y="1584733"/>
            <a:ext cx="10961914" cy="2828648"/>
          </a:xfrm>
        </p:spPr>
        <p:txBody>
          <a:bodyPr>
            <a:normAutofit lnSpcReduction="10000"/>
          </a:bodyPr>
          <a:lstStyle/>
          <a:p>
            <a:r>
              <a:rPr lang="sr-Cyrl-RS" dirty="0"/>
              <a:t>Коришћење неиницијализованих </a:t>
            </a:r>
            <a:r>
              <a:rPr lang="sr-Cyrl-RS" dirty="0" smtClean="0"/>
              <a:t>вредности (</a:t>
            </a:r>
            <a:r>
              <a:rPr lang="sr-Latn-RS" i="1" dirty="0" smtClean="0">
                <a:solidFill>
                  <a:schemeClr val="accent2"/>
                </a:solidFill>
              </a:rPr>
              <a:t>uninitialisedFix.py</a:t>
            </a:r>
            <a:r>
              <a:rPr lang="sr-Cyrl-RS" dirty="0" smtClean="0"/>
              <a:t>)</a:t>
            </a:r>
            <a:endParaRPr lang="sr-Latn-RS" dirty="0" smtClean="0"/>
          </a:p>
          <a:p>
            <a:r>
              <a:rPr lang="sr-Cyrl-RS" dirty="0" smtClean="0"/>
              <a:t>Невалидно читање/писање (</a:t>
            </a:r>
            <a:r>
              <a:rPr lang="sr-Latn-RS" i="1" dirty="0">
                <a:solidFill>
                  <a:schemeClr val="accent2"/>
                </a:solidFill>
              </a:rPr>
              <a:t>invalidReadOrWriteFix.py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Невалидно ослобађање меморије (</a:t>
            </a:r>
            <a:r>
              <a:rPr lang="sr-Latn-RS" i="1" dirty="0">
                <a:solidFill>
                  <a:schemeClr val="accent2"/>
                </a:solidFill>
              </a:rPr>
              <a:t>invalidFreeFix.py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Сумњиве вредности аргумената (</a:t>
            </a:r>
            <a:r>
              <a:rPr lang="sr-Latn-RS" i="1" dirty="0">
                <a:solidFill>
                  <a:schemeClr val="accent2"/>
                </a:solidFill>
              </a:rPr>
              <a:t>fishyArgumentFix.py</a:t>
            </a:r>
            <a:r>
              <a:rPr lang="sr-Cyrl-RS" dirty="0" smtClean="0"/>
              <a:t>)</a:t>
            </a:r>
          </a:p>
          <a:p>
            <a:r>
              <a:rPr lang="ru-RU" dirty="0"/>
              <a:t>Коришћење неадресиране или неиницијализоване вредности </a:t>
            </a:r>
            <a:r>
              <a:rPr lang="ru-RU" dirty="0" smtClean="0"/>
              <a:t>у системском позиву </a:t>
            </a:r>
            <a:r>
              <a:rPr lang="sr-Cyrl-RS" dirty="0" smtClean="0"/>
              <a:t>(</a:t>
            </a:r>
            <a:r>
              <a:rPr lang="sr-Latn-RS" i="1" dirty="0">
                <a:solidFill>
                  <a:schemeClr val="accent2"/>
                </a:solidFill>
              </a:rPr>
              <a:t>sysCallErrorFix.py</a:t>
            </a:r>
            <a:r>
              <a:rPr lang="sr-Cyrl-RS" dirty="0" smtClean="0"/>
              <a:t>)</a:t>
            </a:r>
            <a:endParaRPr lang="sr-Cyrl-R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91886" y="4479432"/>
            <a:ext cx="11086322" cy="1594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Cyrl-RS" dirty="0" smtClean="0"/>
              <a:t>Помоћни фајлови</a:t>
            </a:r>
          </a:p>
          <a:p>
            <a:pPr marL="457200" indent="-457200"/>
            <a:r>
              <a:rPr lang="sr-Latn-RS" i="1" dirty="0">
                <a:solidFill>
                  <a:schemeClr val="accent2"/>
                </a:solidFill>
              </a:rPr>
              <a:t>initialisationUtils.py</a:t>
            </a:r>
            <a:r>
              <a:rPr lang="sr-Cyrl-RS" i="1" dirty="0">
                <a:solidFill>
                  <a:schemeClr val="accent2"/>
                </a:solidFill>
              </a:rPr>
              <a:t> </a:t>
            </a:r>
          </a:p>
          <a:p>
            <a:pPr marL="457200" indent="-457200"/>
            <a:r>
              <a:rPr lang="en-US" i="1" dirty="0" err="1" smtClean="0">
                <a:solidFill>
                  <a:schemeClr val="accent2"/>
                </a:solidFill>
              </a:rPr>
              <a:t>userDefinedStructuresHandler</a:t>
            </a:r>
            <a:r>
              <a:rPr lang="sr-Latn-RS" i="1" dirty="0">
                <a:solidFill>
                  <a:schemeClr val="accent2"/>
                </a:solidFill>
              </a:rPr>
              <a:t>.py</a:t>
            </a:r>
            <a:r>
              <a:rPr lang="sr-Cyrl-RS" i="1" dirty="0">
                <a:solidFill>
                  <a:schemeClr val="accent2"/>
                </a:solidFill>
              </a:rPr>
              <a:t> </a:t>
            </a:r>
            <a:endParaRPr lang="sr-Latn-RS" i="1" dirty="0" smtClean="0">
              <a:solidFill>
                <a:schemeClr val="accent2"/>
              </a:solidFill>
            </a:endParaRPr>
          </a:p>
          <a:p>
            <a:pPr marL="457200" indent="-457200"/>
            <a:r>
              <a:rPr lang="sr-Latn-RS" i="1" dirty="0" smtClean="0">
                <a:solidFill>
                  <a:schemeClr val="accent2"/>
                </a:solidFill>
              </a:rPr>
              <a:t>regExpUtils.py</a:t>
            </a:r>
            <a:endParaRPr lang="sr-Cyrl-RS" dirty="0"/>
          </a:p>
          <a:p>
            <a:endParaRPr lang="sr-Cyrl-RS" dirty="0"/>
          </a:p>
        </p:txBody>
      </p:sp>
      <p:sp>
        <p:nvSpPr>
          <p:cNvPr id="10" name="TextBox 9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0/31]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Коришћење неиницијализованих вредности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70" y="1882718"/>
            <a:ext cx="8549698" cy="135060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23" y="4167776"/>
            <a:ext cx="1164494" cy="308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727" y="4118279"/>
            <a:ext cx="1284484" cy="413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935" y="4827314"/>
            <a:ext cx="1352430" cy="883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423" y="4889758"/>
            <a:ext cx="1602648" cy="305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519" y="4167776"/>
            <a:ext cx="1394318" cy="314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4519" y="4869486"/>
            <a:ext cx="6084864" cy="1096261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1235676" y="4531676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790365" y="4531676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146079" y="4531676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7564" y="3528110"/>
            <a:ext cx="6933909" cy="3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793501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Коришћење неиницијализованих вредности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1527960"/>
            <a:ext cx="11424758" cy="1479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02" y="3969312"/>
            <a:ext cx="4493152" cy="285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02" y="4753333"/>
            <a:ext cx="5598641" cy="925929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8341010" y="4354570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27" y="3969312"/>
            <a:ext cx="3861470" cy="5074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927" y="4994970"/>
            <a:ext cx="5576464" cy="969324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2081094" y="4575079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4388" y="3256704"/>
            <a:ext cx="4312006" cy="4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763138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Грешке невалидног читања/писања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497491"/>
            <a:ext cx="11350884" cy="107039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7" y="4286812"/>
            <a:ext cx="4631055" cy="594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503" y="4286812"/>
            <a:ext cx="6463019" cy="557784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929797" y="4281374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8" y="4989468"/>
            <a:ext cx="5491265" cy="6758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435" y="5251574"/>
            <a:ext cx="6110225" cy="369955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5661041" y="5294386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7" y="2716383"/>
            <a:ext cx="11338559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13" y="2449910"/>
            <a:ext cx="6481020" cy="376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3" y="3393582"/>
            <a:ext cx="4631055" cy="594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69" y="3393582"/>
            <a:ext cx="6463019" cy="557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37" y="2398896"/>
            <a:ext cx="4541168" cy="5600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50180" y="2449910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843063" y="3388144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93" y="4247511"/>
            <a:ext cx="4129445" cy="60400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850179" y="4283665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1713" y="4247511"/>
            <a:ext cx="4384420" cy="604339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850180" y="5209668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308" y="5074624"/>
            <a:ext cx="3908213" cy="89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441" y="5209668"/>
            <a:ext cx="6180329" cy="39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37" y="1111342"/>
            <a:ext cx="4148382" cy="906262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888007" y="1422308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7023" y="1399450"/>
            <a:ext cx="6330691" cy="403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4/31]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17241" y="771528"/>
            <a:ext cx="10961914" cy="682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dirty="0" smtClean="0">
                <a:solidFill>
                  <a:prstClr val="black"/>
                </a:solidFill>
              </a:rPr>
              <a:t>Недопуштено ослобађање меморије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1556833"/>
            <a:ext cx="11362160" cy="9248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17241" y="2858329"/>
            <a:ext cx="10961914" cy="682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sz="4300" dirty="0" smtClean="0"/>
              <a:t>Сумњиве вредности аргумената</a:t>
            </a:r>
            <a:endParaRPr lang="en-US" sz="4300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3751154"/>
            <a:ext cx="11348528" cy="66481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10489"/>
            <a:ext cx="5119717" cy="952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383" y="4915340"/>
            <a:ext cx="5984617" cy="74310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447824" y="5067503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90" y="1101639"/>
            <a:ext cx="10961914" cy="682668"/>
          </a:xfrm>
        </p:spPr>
        <p:txBody>
          <a:bodyPr>
            <a:noAutofit/>
          </a:bodyPr>
          <a:lstStyle/>
          <a:p>
            <a:r>
              <a:rPr lang="ru-RU" sz="3200" dirty="0"/>
              <a:t>Коришћење неинициализоване или неадресиране вредности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у</a:t>
            </a:r>
            <a:r>
              <a:rPr lang="en-US" sz="3200" dirty="0" smtClean="0"/>
              <a:t> </a:t>
            </a:r>
            <a:r>
              <a:rPr lang="ru-RU" sz="3200" dirty="0" smtClean="0"/>
              <a:t>системском </a:t>
            </a:r>
            <a:r>
              <a:rPr lang="ru-RU" sz="3200" dirty="0"/>
              <a:t>позиву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0" y="4389859"/>
            <a:ext cx="4254512" cy="11711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822673" y="4691122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060" y="4549390"/>
            <a:ext cx="5466806" cy="283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042" y="4853751"/>
            <a:ext cx="1245217" cy="3749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6/31]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7" y="2190798"/>
            <a:ext cx="11407639" cy="19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Пример покретања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6" y="1846099"/>
            <a:ext cx="5787650" cy="2110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9" y="1846099"/>
            <a:ext cx="5787651" cy="2110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5" y="4296156"/>
            <a:ext cx="5504762" cy="14380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378" y="3464444"/>
            <a:ext cx="466083" cy="475861"/>
          </a:xfrm>
          <a:prstGeom prst="rect">
            <a:avLst/>
          </a:prstGeom>
          <a:ln w="12700">
            <a:solidFill>
              <a:srgbClr val="E1E1E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5418" y="3451645"/>
            <a:ext cx="506960" cy="488854"/>
          </a:xfrm>
          <a:prstGeom prst="rect">
            <a:avLst/>
          </a:prstGeom>
          <a:ln w="15875">
            <a:solidFill>
              <a:srgbClr val="E1E1E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27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4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28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80" y="975241"/>
            <a:ext cx="80867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Valgrind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FCD9C6-9970-A248-B6B7-7914EAA1E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02578" cy="4351338"/>
          </a:xfrm>
        </p:spPr>
        <p:txBody>
          <a:bodyPr>
            <a:normAutofit lnSpcReduction="10000"/>
          </a:bodyPr>
          <a:lstStyle/>
          <a:p>
            <a:r>
              <a:rPr lang="sr-Cyrl-RS" dirty="0"/>
              <a:t>п</a:t>
            </a:r>
            <a:r>
              <a:rPr lang="sr-Cyrl-RS" dirty="0" smtClean="0"/>
              <a:t>латформа за прављење алата за динамичку анализу</a:t>
            </a:r>
          </a:p>
          <a:p>
            <a:r>
              <a:rPr lang="sr-Latn-RS" dirty="0" smtClean="0"/>
              <a:t>Valgrind</a:t>
            </a:r>
            <a:r>
              <a:rPr lang="sr-Cyrl-RS" dirty="0" smtClean="0"/>
              <a:t> </a:t>
            </a:r>
            <a:r>
              <a:rPr lang="sr-Cyrl-RS" dirty="0"/>
              <a:t>дистрибуција </a:t>
            </a:r>
            <a:r>
              <a:rPr lang="sr-Cyrl-RS" dirty="0" smtClean="0"/>
              <a:t>тренутно садржи </a:t>
            </a:r>
            <a:r>
              <a:rPr lang="sr-Cyrl-RS" dirty="0"/>
              <a:t>следеће алате:</a:t>
            </a:r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Memcheck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 smtClean="0"/>
              <a:t>— </a:t>
            </a:r>
            <a:r>
              <a:rPr lang="sr-Cyrl-RS" dirty="0"/>
              <a:t>алат за детекцију меморијских </a:t>
            </a:r>
            <a:r>
              <a:rPr lang="sr-Cyrl-RS" dirty="0" smtClean="0"/>
              <a:t>грешака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Cachegrind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 smtClean="0"/>
              <a:t>— </a:t>
            </a:r>
            <a:r>
              <a:rPr lang="sr-Cyrl-RS" dirty="0"/>
              <a:t>профајлер кеш меморије и </a:t>
            </a:r>
            <a:r>
              <a:rPr lang="sr-Cyrl-RS" dirty="0" smtClean="0"/>
              <a:t>скокова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Callgrind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 smtClean="0"/>
              <a:t>— </a:t>
            </a:r>
            <a:r>
              <a:rPr lang="sr-Cyrl-RS" dirty="0"/>
              <a:t>профајлер позива </a:t>
            </a:r>
            <a:r>
              <a:rPr lang="sr-Cyrl-RS" dirty="0" smtClean="0"/>
              <a:t>функција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Helgrind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 smtClean="0"/>
              <a:t>— </a:t>
            </a:r>
            <a:r>
              <a:rPr lang="sr-Cyrl-RS" dirty="0"/>
              <a:t>алат за детекцију грешака </a:t>
            </a:r>
            <a:r>
              <a:rPr lang="sr-Cyrl-RS" dirty="0" smtClean="0"/>
              <a:t>нити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DRD</a:t>
            </a:r>
            <a:r>
              <a:rPr lang="sr-Latn-RS" dirty="0" smtClean="0"/>
              <a:t> </a:t>
            </a:r>
            <a:r>
              <a:rPr lang="sr-Cyrl-RS" dirty="0" smtClean="0"/>
              <a:t>— </a:t>
            </a:r>
            <a:r>
              <a:rPr lang="sr-Cyrl-RS" dirty="0"/>
              <a:t>алат за детекцију грешака </a:t>
            </a:r>
            <a:r>
              <a:rPr lang="sr-Cyrl-RS" dirty="0" smtClean="0"/>
              <a:t>нити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Massif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/>
              <a:t>— профајлер коришћења динамичке </a:t>
            </a:r>
            <a:r>
              <a:rPr lang="sr-Cyrl-RS" dirty="0" smtClean="0"/>
              <a:t>меморије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DHAT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/>
              <a:t>— профајлер коришћења динамичке </a:t>
            </a:r>
            <a:r>
              <a:rPr lang="sr-Cyrl-RS" dirty="0" smtClean="0"/>
              <a:t>меморије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BBV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/>
              <a:t>— експериментални алат за подршку развоја нових архитектура </a:t>
            </a:r>
            <a:r>
              <a:rPr lang="sr-Cyrl-RS" dirty="0" smtClean="0"/>
              <a:t>рачунара</a:t>
            </a:r>
          </a:p>
          <a:p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99" y="1154955"/>
            <a:ext cx="8202871" cy="4423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29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Предлози унапређења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749" y="1908175"/>
            <a:ext cx="8734426" cy="4351338"/>
          </a:xfrm>
        </p:spPr>
        <p:txBody>
          <a:bodyPr/>
          <a:lstStyle/>
          <a:p>
            <a:r>
              <a:rPr lang="sr-Cyrl-RS" dirty="0" smtClean="0"/>
              <a:t>Недозвољено читање/писање у статичку меморију</a:t>
            </a:r>
          </a:p>
          <a:p>
            <a:r>
              <a:rPr lang="sr-Cyrl-RS" dirty="0"/>
              <a:t>Увођење у причу осталих алата дистрибуције </a:t>
            </a:r>
            <a:r>
              <a:rPr lang="sr-Latn-RS" dirty="0" smtClean="0"/>
              <a:t>Valgrind</a:t>
            </a:r>
            <a:endParaRPr lang="sr-Cyrl-RS" dirty="0" smtClean="0"/>
          </a:p>
          <a:p>
            <a:r>
              <a:rPr lang="sr-Cyrl-RS" dirty="0" smtClean="0"/>
              <a:t>Исправка грешака приликом коришћења функција </a:t>
            </a:r>
            <a:r>
              <a:rPr lang="sr-Latn-RS" i="1" dirty="0" smtClean="0"/>
              <a:t>mmap</a:t>
            </a:r>
            <a:r>
              <a:rPr lang="en-US" dirty="0" smtClean="0"/>
              <a:t>, </a:t>
            </a:r>
            <a:r>
              <a:rPr lang="en-US" i="1" dirty="0" err="1" smtClean="0"/>
              <a:t>memcpy</a:t>
            </a:r>
            <a:r>
              <a:rPr lang="en-US" dirty="0" smtClean="0"/>
              <a:t> </a:t>
            </a:r>
            <a:r>
              <a:rPr lang="sr-Cyrl-RS" dirty="0" smtClean="0"/>
              <a:t>и других</a:t>
            </a:r>
          </a:p>
          <a:p>
            <a:r>
              <a:rPr lang="sr-Cyrl-RS" dirty="0"/>
              <a:t>Детекција и спречавање цурења меморије</a:t>
            </a:r>
            <a:endParaRPr lang="sr-Latn-RS" dirty="0"/>
          </a:p>
          <a:p>
            <a:endParaRPr lang="sr-Cyrl-R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9" y="3795711"/>
            <a:ext cx="3781426" cy="1890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300" dirty="0" smtClean="0"/>
              <a:t>Питања</a:t>
            </a:r>
            <a:endParaRPr lang="en-US" sz="4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68" y="1690688"/>
            <a:ext cx="363855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31/31]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410" y="2655845"/>
            <a:ext cx="6837589" cy="682668"/>
          </a:xfrm>
        </p:spPr>
        <p:txBody>
          <a:bodyPr>
            <a:noAutofit/>
          </a:bodyPr>
          <a:lstStyle/>
          <a:p>
            <a:pPr algn="ctr"/>
            <a:r>
              <a:rPr lang="sr-Cyrl-RS" sz="6600" dirty="0" smtClean="0">
                <a:solidFill>
                  <a:srgbClr val="C00000"/>
                </a:solidFill>
              </a:rPr>
              <a:t>ХВАЛА НА ПАЖЊИ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Архитектура и принцип функционисања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2643" y="1899765"/>
            <a:ext cx="7144265" cy="571586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j</a:t>
            </a:r>
            <a:r>
              <a:rPr lang="sr-Cyrl-RS" dirty="0" smtClean="0">
                <a:solidFill>
                  <a:srgbClr val="FF0000"/>
                </a:solidFill>
              </a:rPr>
              <a:t>езгро </a:t>
            </a:r>
            <a:r>
              <a:rPr lang="sr-Latn-RS" dirty="0" smtClean="0">
                <a:solidFill>
                  <a:srgbClr val="FF0000"/>
                </a:solidFill>
              </a:rPr>
              <a:t>Valgrind-a + </a:t>
            </a:r>
            <a:r>
              <a:rPr lang="sr-Cyrl-RS" dirty="0" smtClean="0">
                <a:solidFill>
                  <a:srgbClr val="FF0000"/>
                </a:solidFill>
              </a:rPr>
              <a:t>к</a:t>
            </a:r>
            <a:r>
              <a:rPr lang="en-US" sz="2000" b="1" dirty="0" smtClean="0">
                <a:solidFill>
                  <a:srgbClr val="FF0000"/>
                </a:solidFill>
              </a:rPr>
              <a:t>Ô</a:t>
            </a:r>
            <a:r>
              <a:rPr lang="sr-Cyrl-RS" dirty="0" smtClean="0">
                <a:solidFill>
                  <a:srgbClr val="FF0000"/>
                </a:solidFill>
              </a:rPr>
              <a:t>д алата = алат </a:t>
            </a:r>
            <a:r>
              <a:rPr lang="sr-Latn-RS" dirty="0" smtClean="0">
                <a:solidFill>
                  <a:srgbClr val="FF0000"/>
                </a:solidFill>
              </a:rPr>
              <a:t>Valgrind-a</a:t>
            </a:r>
          </a:p>
          <a:p>
            <a:pPr marL="0" indent="0">
              <a:buNone/>
            </a:pPr>
            <a:endParaRPr lang="sr-Latn-R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11659" y="5269405"/>
            <a:ext cx="11061357" cy="661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valgrind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--</a:t>
            </a:r>
            <a:r>
              <a:rPr lang="en-US" sz="2400" dirty="0" smtClean="0">
                <a:solidFill>
                  <a:srgbClr val="C00000"/>
                </a:solidFill>
              </a:rPr>
              <a:t>tool=</a:t>
            </a:r>
            <a:r>
              <a:rPr lang="sr-Latn-RS" sz="2400" dirty="0" smtClean="0">
                <a:solidFill>
                  <a:srgbClr val="C00000"/>
                </a:solidFill>
              </a:rPr>
              <a:t>alat </a:t>
            </a:r>
            <a:r>
              <a:rPr lang="en-US" sz="2400" dirty="0" smtClean="0">
                <a:solidFill>
                  <a:srgbClr val="C00000"/>
                </a:solidFill>
              </a:rPr>
              <a:t>[</a:t>
            </a:r>
            <a:r>
              <a:rPr lang="sr-Latn-RS" sz="2400" dirty="0">
                <a:solidFill>
                  <a:srgbClr val="C00000"/>
                </a:solidFill>
              </a:rPr>
              <a:t>argumenti alata</a:t>
            </a:r>
            <a:r>
              <a:rPr lang="en-US" sz="2400" dirty="0">
                <a:solidFill>
                  <a:srgbClr val="C00000"/>
                </a:solidFill>
              </a:rPr>
              <a:t>] ./</a:t>
            </a:r>
            <a:r>
              <a:rPr lang="sr-Latn-RS" sz="2400" dirty="0">
                <a:solidFill>
                  <a:srgbClr val="C00000"/>
                </a:solidFill>
              </a:rPr>
              <a:t>izvršniProgram</a:t>
            </a:r>
            <a:r>
              <a:rPr lang="sr-Cyrl-R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sr-Latn-RS" sz="2400" dirty="0">
                <a:solidFill>
                  <a:srgbClr val="C00000"/>
                </a:solidFill>
              </a:rPr>
              <a:t>argumenti izvršnog programa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30659" y="2791747"/>
            <a:ext cx="11598875" cy="2258048"/>
          </a:xfrm>
        </p:spPr>
        <p:txBody>
          <a:bodyPr/>
          <a:lstStyle/>
          <a:p>
            <a:r>
              <a:rPr lang="sr-Latn-RS" dirty="0" smtClean="0"/>
              <a:t>Valgrind </a:t>
            </a:r>
            <a:r>
              <a:rPr lang="sr-Cyrl-RS" dirty="0" smtClean="0"/>
              <a:t>преузима контролу над програмом пре него што програм крене да се извршава</a:t>
            </a:r>
          </a:p>
          <a:p>
            <a:r>
              <a:rPr lang="sr-Cyrl-RS" dirty="0" smtClean="0"/>
              <a:t>Програм се извршава на синтетичком језгру </a:t>
            </a:r>
            <a:r>
              <a:rPr lang="sr-Latn-RS" dirty="0" smtClean="0"/>
              <a:t>Valgrind</a:t>
            </a:r>
            <a:r>
              <a:rPr lang="sr-Cyrl-RS" dirty="0" smtClean="0"/>
              <a:t>-а</a:t>
            </a:r>
          </a:p>
          <a:p>
            <a:r>
              <a:rPr lang="sr-Cyrl-RS" dirty="0" smtClean="0"/>
              <a:t>Сваки алат додаје свој к</a:t>
            </a:r>
            <a:r>
              <a:rPr lang="en-US" sz="2200" dirty="0" smtClean="0"/>
              <a:t>Ô</a:t>
            </a:r>
            <a:r>
              <a:rPr lang="sr-Cyrl-RS" dirty="0" smtClean="0"/>
              <a:t>д инструментализације</a:t>
            </a:r>
            <a:endParaRPr lang="sr-Latn-R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Пријављивање грешака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892643" y="2028049"/>
            <a:ext cx="7350211" cy="571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==12345== </a:t>
            </a:r>
            <a:r>
              <a:rPr lang="sr-Cyrl-RS" dirty="0" smtClean="0">
                <a:solidFill>
                  <a:srgbClr val="FF0000"/>
                </a:solidFill>
              </a:rPr>
              <a:t>одговарајућа-порука-алата-</a:t>
            </a:r>
            <a:r>
              <a:rPr lang="sr-Latn-RS" dirty="0" smtClean="0">
                <a:solidFill>
                  <a:srgbClr val="FF0000"/>
                </a:solidFill>
              </a:rPr>
              <a:t>Valgrind</a:t>
            </a:r>
            <a:endParaRPr lang="sr-Latn-R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27" y="2936996"/>
            <a:ext cx="8731256" cy="2510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4/31]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311" y="1803293"/>
            <a:ext cx="10661822" cy="3191218"/>
          </a:xfrm>
        </p:spPr>
        <p:txBody>
          <a:bodyPr/>
          <a:lstStyle/>
          <a:p>
            <a:r>
              <a:rPr lang="sr-Cyrl-RS" dirty="0" smtClean="0"/>
              <a:t>Врши детекцију грешака у раду са меморијом</a:t>
            </a:r>
            <a:endParaRPr lang="sr-Cyrl-RS" dirty="0"/>
          </a:p>
          <a:p>
            <a:pPr lvl="1"/>
            <a:r>
              <a:rPr lang="sr-Cyrl-RS" dirty="0"/>
              <a:t>п</a:t>
            </a:r>
            <a:r>
              <a:rPr lang="sr-Cyrl-RS" dirty="0" smtClean="0"/>
              <a:t>риступ меморији којој не бисте смели</a:t>
            </a:r>
          </a:p>
          <a:p>
            <a:pPr lvl="1"/>
            <a:r>
              <a:rPr lang="sr-Cyrl-RS" dirty="0"/>
              <a:t>к</a:t>
            </a:r>
            <a:r>
              <a:rPr lang="sr-Cyrl-RS" dirty="0" smtClean="0"/>
              <a:t>оришћење недефинисаних вредности</a:t>
            </a:r>
          </a:p>
          <a:p>
            <a:pPr lvl="1"/>
            <a:r>
              <a:rPr lang="sr-Cyrl-RS" dirty="0"/>
              <a:t>п</a:t>
            </a:r>
            <a:r>
              <a:rPr lang="sr-Cyrl-RS" dirty="0" smtClean="0"/>
              <a:t>огрешно ослобађање меморије хипа</a:t>
            </a:r>
          </a:p>
          <a:p>
            <a:pPr lvl="1"/>
            <a:r>
              <a:rPr lang="sr-Cyrl-RS" dirty="0" smtClean="0"/>
              <a:t>прослеђивање </a:t>
            </a:r>
            <a:r>
              <a:rPr lang="sr-Cyrl-RS" dirty="0" smtClean="0"/>
              <a:t>сумњивих вредности аргумената</a:t>
            </a:r>
          </a:p>
          <a:p>
            <a:pPr lvl="1"/>
            <a:r>
              <a:rPr lang="sr-Cyrl-RS" dirty="0"/>
              <a:t>ц</a:t>
            </a:r>
            <a:r>
              <a:rPr lang="sr-Cyrl-RS" dirty="0" smtClean="0"/>
              <a:t>урење меморије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17745" y="4473621"/>
            <a:ext cx="11656541" cy="661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valgrind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--</a:t>
            </a:r>
            <a:r>
              <a:rPr lang="en-US" sz="2400" dirty="0" smtClean="0">
                <a:solidFill>
                  <a:srgbClr val="C00000"/>
                </a:solidFill>
              </a:rPr>
              <a:t>tool=</a:t>
            </a:r>
            <a:r>
              <a:rPr lang="sr-Latn-RS" sz="2400" dirty="0">
                <a:solidFill>
                  <a:srgbClr val="C00000"/>
                </a:solidFill>
              </a:rPr>
              <a:t>m</a:t>
            </a:r>
            <a:r>
              <a:rPr lang="sr-Latn-RS" sz="2400" dirty="0" smtClean="0">
                <a:solidFill>
                  <a:srgbClr val="C00000"/>
                </a:solidFill>
              </a:rPr>
              <a:t>emcheck</a:t>
            </a:r>
            <a:r>
              <a:rPr lang="en-US" sz="2400" dirty="0" smtClean="0">
                <a:solidFill>
                  <a:srgbClr val="C00000"/>
                </a:solidFill>
              </a:rPr>
              <a:t> [</a:t>
            </a:r>
            <a:r>
              <a:rPr lang="sr-Latn-RS" sz="2400" dirty="0" smtClean="0">
                <a:solidFill>
                  <a:srgbClr val="C00000"/>
                </a:solidFill>
              </a:rPr>
              <a:t>argumenti alata</a:t>
            </a:r>
            <a:r>
              <a:rPr lang="en-US" sz="2400" dirty="0" smtClean="0">
                <a:solidFill>
                  <a:srgbClr val="C00000"/>
                </a:solidFill>
              </a:rPr>
              <a:t>] ./</a:t>
            </a:r>
            <a:r>
              <a:rPr lang="sr-Latn-RS" sz="2400" dirty="0" smtClean="0">
                <a:solidFill>
                  <a:srgbClr val="C00000"/>
                </a:solidFill>
              </a:rPr>
              <a:t>izvršniProgram</a:t>
            </a:r>
            <a:r>
              <a:rPr lang="sr-Cyrl-R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[</a:t>
            </a:r>
            <a:r>
              <a:rPr lang="sr-Latn-RS" sz="2400" dirty="0" smtClean="0">
                <a:solidFill>
                  <a:srgbClr val="C00000"/>
                </a:solidFill>
              </a:rPr>
              <a:t>argumenti izvršnog programa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6311" y="5107116"/>
            <a:ext cx="50034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Cyrl-RS" sz="2200" dirty="0" smtClean="0"/>
              <a:t>Важан аргумент алата:</a:t>
            </a:r>
            <a:endParaRPr lang="en-US" sz="2200" dirty="0" smtClean="0"/>
          </a:p>
          <a:p>
            <a:r>
              <a:rPr lang="en-US" sz="2200" dirty="0" smtClean="0">
                <a:solidFill>
                  <a:srgbClr val="C00000"/>
                </a:solidFill>
              </a:rPr>
              <a:t>--</a:t>
            </a:r>
            <a:r>
              <a:rPr lang="sr-Latn-RS" sz="2200" dirty="0" smtClean="0">
                <a:solidFill>
                  <a:srgbClr val="C00000"/>
                </a:solidFill>
              </a:rPr>
              <a:t>track-origins </a:t>
            </a:r>
            <a:r>
              <a:rPr lang="en-US" sz="2200" dirty="0" smtClean="0">
                <a:solidFill>
                  <a:srgbClr val="C00000"/>
                </a:solidFill>
              </a:rPr>
              <a:t>=</a:t>
            </a:r>
            <a:r>
              <a:rPr lang="sr-Cyrl-RS" sz="2200" dirty="0" smtClean="0">
                <a:solidFill>
                  <a:srgbClr val="C00000"/>
                </a:solidFill>
              </a:rPr>
              <a:t> </a:t>
            </a:r>
            <a:r>
              <a:rPr lang="sr-Latn-RS" sz="2200" dirty="0" smtClean="0">
                <a:solidFill>
                  <a:srgbClr val="C00000"/>
                </a:solidFill>
              </a:rPr>
              <a:t>yes</a:t>
            </a:r>
            <a:endParaRPr 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Принцип функционисања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70" y="1921304"/>
            <a:ext cx="5817973" cy="1192599"/>
          </a:xfrm>
        </p:spPr>
        <p:txBody>
          <a:bodyPr>
            <a:normAutofit fontScale="92500" lnSpcReduction="20000"/>
          </a:bodyPr>
          <a:lstStyle/>
          <a:p>
            <a:r>
              <a:rPr lang="sr-Cyrl-RS" sz="2700" dirty="0" smtClean="0"/>
              <a:t>Битови ваљане вредности (</a:t>
            </a:r>
            <a:r>
              <a:rPr lang="sr-Latn-RS" sz="2700" i="1" dirty="0" smtClean="0">
                <a:solidFill>
                  <a:srgbClr val="FF0000"/>
                </a:solidFill>
              </a:rPr>
              <a:t>V</a:t>
            </a:r>
            <a:r>
              <a:rPr lang="sr-Latn-RS" sz="2700" dirty="0" smtClean="0">
                <a:solidFill>
                  <a:srgbClr val="FF0000"/>
                </a:solidFill>
              </a:rPr>
              <a:t> </a:t>
            </a:r>
            <a:r>
              <a:rPr lang="sr-Cyrl-RS" sz="2700" dirty="0" smtClean="0">
                <a:solidFill>
                  <a:srgbClr val="FF0000"/>
                </a:solidFill>
              </a:rPr>
              <a:t>битови</a:t>
            </a:r>
            <a:r>
              <a:rPr lang="sr-Cyrl-RS" sz="2700" dirty="0" smtClean="0"/>
              <a:t>)</a:t>
            </a:r>
            <a:endParaRPr lang="sr-Latn-RS" sz="2700" dirty="0" smtClean="0"/>
          </a:p>
          <a:p>
            <a:pPr lvl="1"/>
            <a:r>
              <a:rPr lang="sr-Cyrl-RS" sz="2300" dirty="0"/>
              <a:t>с</a:t>
            </a:r>
            <a:r>
              <a:rPr lang="sr-Cyrl-RS" sz="2300" dirty="0" smtClean="0"/>
              <a:t>ваки бит података , било у меморији</a:t>
            </a:r>
            <a:r>
              <a:rPr lang="en-US" sz="2300" dirty="0" smtClean="0"/>
              <a:t>,</a:t>
            </a:r>
            <a:r>
              <a:rPr lang="sr-Cyrl-RS" sz="2300" dirty="0" smtClean="0"/>
              <a:t> или процесору, има придружени бит ваљане вредности</a:t>
            </a:r>
          </a:p>
          <a:p>
            <a:pPr marL="457200" lvl="1" indent="0">
              <a:buNone/>
            </a:pP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9537" y="3496211"/>
            <a:ext cx="5817973" cy="2591551"/>
          </a:xfrm>
        </p:spPr>
        <p:txBody>
          <a:bodyPr>
            <a:normAutofit/>
          </a:bodyPr>
          <a:lstStyle/>
          <a:p>
            <a:r>
              <a:rPr lang="sr-Cyrl-RS" sz="2500" dirty="0" smtClean="0"/>
              <a:t>Провере дефинисаности се врше у случају</a:t>
            </a:r>
          </a:p>
          <a:p>
            <a:pPr lvl="1"/>
            <a:r>
              <a:rPr lang="sr-Cyrl-RS" sz="2100" dirty="0"/>
              <a:t>к</a:t>
            </a:r>
            <a:r>
              <a:rPr lang="sr-Cyrl-RS" sz="2100" dirty="0" smtClean="0"/>
              <a:t>оришћења вредности за дефинисање меморијске адресе</a:t>
            </a:r>
          </a:p>
          <a:p>
            <a:pPr lvl="1"/>
            <a:r>
              <a:rPr lang="sr-Cyrl-RS" sz="2100" dirty="0" smtClean="0"/>
              <a:t>доношења одлуке о контроли тока извршавања програма</a:t>
            </a:r>
          </a:p>
          <a:p>
            <a:pPr lvl="1"/>
            <a:r>
              <a:rPr lang="sr-Cyrl-RS" sz="2100" dirty="0" smtClean="0"/>
              <a:t>детекције системског позива</a:t>
            </a:r>
          </a:p>
          <a:p>
            <a:pPr marL="457200" lvl="1" indent="0">
              <a:buNone/>
            </a:pPr>
            <a:endParaRPr lang="sr-Cyrl-RS" sz="23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87510" y="1985319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102178" y="1921303"/>
            <a:ext cx="5817973" cy="1192599"/>
          </a:xfrm>
        </p:spPr>
        <p:txBody>
          <a:bodyPr>
            <a:normAutofit fontScale="92500" lnSpcReduction="20000"/>
          </a:bodyPr>
          <a:lstStyle/>
          <a:p>
            <a:r>
              <a:rPr lang="sr-Cyrl-RS" sz="2700" dirty="0"/>
              <a:t>Битови ваљане адресе (</a:t>
            </a:r>
            <a:r>
              <a:rPr lang="sr-Cyrl-RS" sz="2700" i="1" dirty="0">
                <a:solidFill>
                  <a:srgbClr val="FF0000"/>
                </a:solidFill>
              </a:rPr>
              <a:t>А</a:t>
            </a:r>
            <a:r>
              <a:rPr lang="sr-Cyrl-RS" sz="2700" dirty="0">
                <a:solidFill>
                  <a:srgbClr val="FF0000"/>
                </a:solidFill>
              </a:rPr>
              <a:t> битови</a:t>
            </a:r>
            <a:r>
              <a:rPr lang="sr-Cyrl-RS" sz="2700" dirty="0"/>
              <a:t>)</a:t>
            </a:r>
            <a:endParaRPr lang="en-US" sz="2700" dirty="0"/>
          </a:p>
          <a:p>
            <a:pPr lvl="1"/>
            <a:r>
              <a:rPr lang="sr-Cyrl-RS" sz="2300" dirty="0" smtClean="0"/>
              <a:t>сваки бит података у меморији, али не и у процесору, има придружени бит ваљане адресе</a:t>
            </a:r>
          </a:p>
          <a:p>
            <a:pPr marL="457200" lvl="1" indent="0">
              <a:buNone/>
            </a:pP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102178" y="3200054"/>
            <a:ext cx="5817973" cy="1192599"/>
          </a:xfrm>
        </p:spPr>
        <p:txBody>
          <a:bodyPr>
            <a:normAutofit fontScale="92500"/>
          </a:bodyPr>
          <a:lstStyle/>
          <a:p>
            <a:r>
              <a:rPr lang="sr-Cyrl-RS" sz="2700" dirty="0" smtClean="0"/>
              <a:t>Провером вредности овог бита добија се информација да ли програм сме да чита/пише на дату локацију</a:t>
            </a: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102178" y="4526344"/>
            <a:ext cx="5817973" cy="1192599"/>
          </a:xfrm>
        </p:spPr>
        <p:txBody>
          <a:bodyPr>
            <a:normAutofit/>
          </a:bodyPr>
          <a:lstStyle/>
          <a:p>
            <a:r>
              <a:rPr lang="sr-Cyrl-RS" sz="2500" dirty="0" smtClean="0"/>
              <a:t>Сама читања/писања не мењају вредност </a:t>
            </a:r>
            <a:r>
              <a:rPr lang="sr-Cyrl-RS" sz="2500" i="1" dirty="0" smtClean="0"/>
              <a:t>А </a:t>
            </a:r>
            <a:r>
              <a:rPr lang="sr-Cyrl-RS" sz="2500" dirty="0" smtClean="0"/>
              <a:t>битова, већ их само консултују</a:t>
            </a:r>
            <a:endParaRPr lang="sr-Cyrl-RS" sz="2500" i="1" dirty="0" smtClean="0"/>
          </a:p>
          <a:p>
            <a:pPr marL="457200" lvl="1" indent="0">
              <a:buNone/>
            </a:pP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6/31]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4870" y="1921304"/>
            <a:ext cx="11519292" cy="1678631"/>
          </a:xfrm>
        </p:spPr>
        <p:txBody>
          <a:bodyPr>
            <a:normAutofit/>
          </a:bodyPr>
          <a:lstStyle/>
          <a:p>
            <a:r>
              <a:rPr lang="sr-Cyrl-RS" sz="3600" dirty="0"/>
              <a:t>Грешке невалидног </a:t>
            </a:r>
            <a:r>
              <a:rPr lang="sr-Cyrl-RS" sz="3600" dirty="0" smtClean="0"/>
              <a:t>читања/писања</a:t>
            </a:r>
          </a:p>
          <a:p>
            <a:pPr lvl="1"/>
            <a:r>
              <a:rPr lang="sr-Cyrl-RS" sz="2800" dirty="0"/>
              <a:t>ч</a:t>
            </a:r>
            <a:r>
              <a:rPr lang="sr-Cyrl-RS" sz="2800" dirty="0" smtClean="0"/>
              <a:t>итање из меморије или писање у меморију у коју није дозвољено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3197" y="4594440"/>
            <a:ext cx="11519292" cy="1678631"/>
          </a:xfrm>
        </p:spPr>
        <p:txBody>
          <a:bodyPr>
            <a:normAutofit/>
          </a:bodyPr>
          <a:lstStyle/>
          <a:p>
            <a:r>
              <a:rPr lang="sr-Cyrl-RS" sz="3600" dirty="0"/>
              <a:t>Недопуштено ослобађање меморије</a:t>
            </a:r>
            <a:endParaRPr lang="en-US" sz="3600" dirty="0"/>
          </a:p>
          <a:p>
            <a:pPr lvl="1"/>
            <a:r>
              <a:rPr lang="sr-Cyrl-RS" sz="2800" dirty="0"/>
              <a:t>о</a:t>
            </a:r>
            <a:r>
              <a:rPr lang="sr-Cyrl-RS" sz="2800" dirty="0" smtClean="0"/>
              <a:t>слобађање меморије хипа која је већ ослобођена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300" dirty="0" smtClean="0"/>
              <a:t>Типови грешака</a:t>
            </a:r>
            <a:endParaRPr lang="en-US" sz="430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13197" y="3243241"/>
            <a:ext cx="11519292" cy="1678631"/>
          </a:xfrm>
        </p:spPr>
        <p:txBody>
          <a:bodyPr>
            <a:normAutofit/>
          </a:bodyPr>
          <a:lstStyle/>
          <a:p>
            <a:r>
              <a:rPr lang="sr-Cyrl-RS" sz="3600" dirty="0"/>
              <a:t>Коришћење неиницијализованих </a:t>
            </a:r>
            <a:r>
              <a:rPr lang="sr-Cyrl-RS" sz="3600" dirty="0" smtClean="0"/>
              <a:t>вредности</a:t>
            </a:r>
          </a:p>
          <a:p>
            <a:pPr lvl="1"/>
            <a:r>
              <a:rPr lang="sr-Cyrl-RS" sz="2800" dirty="0"/>
              <a:t>к</a:t>
            </a:r>
            <a:r>
              <a:rPr lang="sr-Cyrl-RS" sz="2800" dirty="0" smtClean="0"/>
              <a:t>оришћење вредности које су дефинисане, али не и иницијализоване 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7/31]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4870" y="1921304"/>
            <a:ext cx="11519292" cy="2238804"/>
          </a:xfrm>
        </p:spPr>
        <p:txBody>
          <a:bodyPr>
            <a:normAutofit/>
          </a:bodyPr>
          <a:lstStyle/>
          <a:p>
            <a:r>
              <a:rPr lang="ru-RU" sz="3600" dirty="0"/>
              <a:t>Коришћење неинициализоване или неадресиране вредности </a:t>
            </a:r>
            <a:r>
              <a:rPr lang="ru-RU" sz="3600" dirty="0" smtClean="0"/>
              <a:t>у</a:t>
            </a:r>
            <a:r>
              <a:rPr lang="en-US" sz="3600" dirty="0" smtClean="0"/>
              <a:t> </a:t>
            </a:r>
            <a:r>
              <a:rPr lang="ru-RU" sz="3600" dirty="0"/>
              <a:t>системском </a:t>
            </a:r>
            <a:r>
              <a:rPr lang="ru-RU" sz="3600" dirty="0" smtClean="0"/>
              <a:t>позиву</a:t>
            </a:r>
          </a:p>
          <a:p>
            <a:pPr lvl="1"/>
            <a:r>
              <a:rPr lang="sr-Cyrl-RS" sz="2800" dirty="0" smtClean="0"/>
              <a:t>аргументи функција које изазивају системски позив су неадресиране или неиницијализоване вредности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3197" y="3993078"/>
            <a:ext cx="11519292" cy="1678631"/>
          </a:xfrm>
        </p:spPr>
        <p:txBody>
          <a:bodyPr>
            <a:normAutofit/>
          </a:bodyPr>
          <a:lstStyle/>
          <a:p>
            <a:r>
              <a:rPr lang="sr-Cyrl-RS" sz="3600" dirty="0"/>
              <a:t>Сумњиве вредности аргумената</a:t>
            </a:r>
            <a:endParaRPr lang="en-US" sz="3600" dirty="0"/>
          </a:p>
          <a:p>
            <a:pPr lvl="1"/>
            <a:r>
              <a:rPr lang="sr-Cyrl-RS" sz="2800" dirty="0"/>
              <a:t>к</a:t>
            </a:r>
            <a:r>
              <a:rPr lang="sr-Cyrl-RS" sz="2800" dirty="0" smtClean="0"/>
              <a:t>оришћење недозвољених вредности аргумената добијених погрешном евалуацијом израза 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300" dirty="0" smtClean="0"/>
              <a:t>Типови грешака</a:t>
            </a:r>
            <a:endParaRPr lang="en-US" sz="4300" dirty="0"/>
          </a:p>
        </p:txBody>
      </p:sp>
      <p:sp>
        <p:nvSpPr>
          <p:cNvPr id="5" name="TextBox 4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8/31]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912</Words>
  <Application>Microsoft Office PowerPoint</Application>
  <PresentationFormat>Widescreen</PresentationFormat>
  <Paragraphs>171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Аутоматско исправљање грешака детектованих помоћу алата Memcheck</vt:lpstr>
      <vt:lpstr>Мотивација</vt:lpstr>
      <vt:lpstr>Valgrind</vt:lpstr>
      <vt:lpstr>Архитектура и принцип функционисања</vt:lpstr>
      <vt:lpstr>Пријављивање грешака</vt:lpstr>
      <vt:lpstr>Memcheck</vt:lpstr>
      <vt:lpstr>Принцип функционисања</vt:lpstr>
      <vt:lpstr>Типови грешака</vt:lpstr>
      <vt:lpstr>Типови грешака</vt:lpstr>
      <vt:lpstr>Детекција цурења меморије</vt:lpstr>
      <vt:lpstr>Регуларни изрази</vt:lpstr>
      <vt:lpstr>PowerPoint Presentation</vt:lpstr>
      <vt:lpstr>PowerPoint Presentation</vt:lpstr>
      <vt:lpstr>Модул RE</vt:lpstr>
      <vt:lpstr>PowerPoint Presentation</vt:lpstr>
      <vt:lpstr>Алат Koronka</vt:lpstr>
      <vt:lpstr>PowerPoint Presentation</vt:lpstr>
      <vt:lpstr>Алгоритам  извршавања</vt:lpstr>
      <vt:lpstr>Класа грешке</vt:lpstr>
      <vt:lpstr>Механизам праћења историје</vt:lpstr>
      <vt:lpstr>Шаблони за исправљање грешака</vt:lpstr>
      <vt:lpstr>Коришћење неиницијализованих вредности</vt:lpstr>
      <vt:lpstr>Коришћење неиницијализованих вредности</vt:lpstr>
      <vt:lpstr>Грешке невалидног читања/писања</vt:lpstr>
      <vt:lpstr>PowerPoint Presentation</vt:lpstr>
      <vt:lpstr>PowerPoint Presentation</vt:lpstr>
      <vt:lpstr>Коришћење неинициализоване или неадресиране вредности  у системском позиву</vt:lpstr>
      <vt:lpstr>Пример покретања</vt:lpstr>
      <vt:lpstr>PowerPoint Presentation</vt:lpstr>
      <vt:lpstr>PowerPoint Presentation</vt:lpstr>
      <vt:lpstr>Предлози унапређења</vt:lpstr>
      <vt:lpstr>Питања</vt:lpstr>
      <vt:lpstr>ХВАЛА НА ПАЖЊИ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 Ilic</dc:creator>
  <cp:lastModifiedBy>Lazar Mladenovic</cp:lastModifiedBy>
  <cp:revision>72</cp:revision>
  <dcterms:created xsi:type="dcterms:W3CDTF">2020-06-23T11:51:33Z</dcterms:created>
  <dcterms:modified xsi:type="dcterms:W3CDTF">2020-12-27T11:45:47Z</dcterms:modified>
</cp:coreProperties>
</file>