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3" r:id="rId5"/>
    <p:sldId id="264" r:id="rId6"/>
    <p:sldId id="266" r:id="rId7"/>
    <p:sldId id="265" r:id="rId8"/>
    <p:sldId id="267" r:id="rId9"/>
    <p:sldId id="268" r:id="rId10"/>
    <p:sldId id="269" r:id="rId11"/>
    <p:sldId id="270" r:id="rId12"/>
    <p:sldId id="271" r:id="rId13"/>
    <p:sldId id="274" r:id="rId14"/>
    <p:sldId id="275" r:id="rId15"/>
    <p:sldId id="276" r:id="rId16"/>
    <p:sldId id="277" r:id="rId17"/>
    <p:sldId id="278" r:id="rId18"/>
    <p:sldId id="279" r:id="rId19"/>
    <p:sldId id="280"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4" d="100"/>
          <a:sy n="94" d="100"/>
        </p:scale>
        <p:origin x="685"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2211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4636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95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6756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280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6449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2985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6589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0338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6038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1/19/2022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544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1/19/2022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450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neon orange and blue">
            <a:extLst>
              <a:ext uri="{FF2B5EF4-FFF2-40B4-BE49-F238E27FC236}">
                <a16:creationId xmlns:a16="http://schemas.microsoft.com/office/drawing/2014/main" id="{92F9C581-C4A2-4A17-A56B-9E00BC742AF3}"/>
              </a:ext>
            </a:extLst>
          </p:cNvPr>
          <p:cNvPicPr>
            <a:picLocks noChangeAspect="1"/>
          </p:cNvPicPr>
          <p:nvPr/>
        </p:nvPicPr>
        <p:blipFill rotWithShape="1">
          <a:blip r:embed="rId2">
            <a:alphaModFix amt="40000"/>
          </a:blip>
          <a:srcRect b="15731"/>
          <a:stretch/>
        </p:blipFill>
        <p:spPr>
          <a:xfrm>
            <a:off x="20" y="10"/>
            <a:ext cx="12191980" cy="6857985"/>
          </a:xfrm>
          <a:prstGeom prst="rect">
            <a:avLst/>
          </a:prstGeom>
        </p:spPr>
      </p:pic>
      <p:sp>
        <p:nvSpPr>
          <p:cNvPr id="2" name="Title 1">
            <a:extLst>
              <a:ext uri="{FF2B5EF4-FFF2-40B4-BE49-F238E27FC236}">
                <a16:creationId xmlns:a16="http://schemas.microsoft.com/office/drawing/2014/main" id="{C5DAE054-EE16-48B9-BE53-5FE2C4B201D3}"/>
              </a:ext>
            </a:extLst>
          </p:cNvPr>
          <p:cNvSpPr>
            <a:spLocks noGrp="1"/>
          </p:cNvSpPr>
          <p:nvPr>
            <p:ph type="ctrTitle"/>
          </p:nvPr>
        </p:nvSpPr>
        <p:spPr>
          <a:xfrm>
            <a:off x="914401" y="2583874"/>
            <a:ext cx="7178722" cy="2884767"/>
          </a:xfrm>
        </p:spPr>
        <p:txBody>
          <a:bodyPr anchor="b">
            <a:normAutofit/>
          </a:bodyPr>
          <a:lstStyle/>
          <a:p>
            <a:pPr algn="ctr"/>
            <a:r>
              <a:rPr lang="en-US" sz="3600" dirty="0">
                <a:solidFill>
                  <a:srgbClr val="FFFFFF"/>
                </a:solidFill>
              </a:rPr>
              <a:t>Analysis by Lakshmi P Mokka</a:t>
            </a:r>
          </a:p>
        </p:txBody>
      </p:sp>
      <p:sp>
        <p:nvSpPr>
          <p:cNvPr id="3" name="Subtitle 2">
            <a:extLst>
              <a:ext uri="{FF2B5EF4-FFF2-40B4-BE49-F238E27FC236}">
                <a16:creationId xmlns:a16="http://schemas.microsoft.com/office/drawing/2014/main" id="{AD501DEA-A842-495B-9E6D-6BD78A895724}"/>
              </a:ext>
            </a:extLst>
          </p:cNvPr>
          <p:cNvSpPr>
            <a:spLocks noGrp="1"/>
          </p:cNvSpPr>
          <p:nvPr>
            <p:ph type="subTitle" idx="1"/>
          </p:nvPr>
        </p:nvSpPr>
        <p:spPr>
          <a:xfrm>
            <a:off x="914400" y="956113"/>
            <a:ext cx="8527312" cy="1329888"/>
          </a:xfrm>
        </p:spPr>
        <p:txBody>
          <a:bodyPr anchor="t">
            <a:normAutofit fontScale="77500" lnSpcReduction="20000"/>
          </a:bodyPr>
          <a:lstStyle/>
          <a:p>
            <a:pPr algn="ctr"/>
            <a:r>
              <a:rPr lang="en-US" sz="4800" dirty="0">
                <a:solidFill>
                  <a:srgbClr val="FFFFFF"/>
                </a:solidFill>
              </a:rPr>
              <a:t>BIG MOUNTAIN DATA ANALYSIS</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10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Model Training</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Extracted the Big Mountain Data from the dataset so that the rest of the data can be used for model training and testing</a:t>
            </a:r>
          </a:p>
          <a:p>
            <a:r>
              <a:rPr lang="en-US" sz="4800" b="1" i="1" dirty="0">
                <a:solidFill>
                  <a:srgbClr val="000000"/>
                </a:solidFill>
                <a:latin typeface="Helvetica Neue"/>
              </a:rPr>
              <a:t>Split the data into 70%/30% where 70% of the data is used for model training and 30% of the data is used for model testing</a:t>
            </a:r>
          </a:p>
          <a:p>
            <a:r>
              <a:rPr lang="en-US" sz="4800" b="1" i="1" dirty="0">
                <a:solidFill>
                  <a:srgbClr val="000000"/>
                </a:solidFill>
                <a:latin typeface="Helvetica Neue"/>
              </a:rPr>
              <a:t>The missing ski data was filled by mean and median data, the error in the predicted data dropped by the same amount for both filled values</a:t>
            </a:r>
          </a:p>
          <a:p>
            <a:r>
              <a:rPr lang="en-US" sz="4800" b="1" i="1" dirty="0">
                <a:solidFill>
                  <a:srgbClr val="000000"/>
                </a:solidFill>
                <a:latin typeface="Helvetica Neue"/>
              </a:rPr>
              <a:t>Utilized pipeline’s function to train the model</a:t>
            </a:r>
          </a:p>
          <a:p>
            <a:r>
              <a:rPr lang="en-US" sz="4800" b="1" i="1" dirty="0">
                <a:solidFill>
                  <a:srgbClr val="000000"/>
                </a:solidFill>
                <a:latin typeface="Helvetica Neue"/>
              </a:rPr>
              <a:t>Utilized attributes to determine the features with a high correlation to ticket price.  Fast Quads and Vertical Drop showed a high correlation to ticket price.  </a:t>
            </a:r>
          </a:p>
          <a:p>
            <a:r>
              <a:rPr lang="en-US" sz="4800" b="1" i="1" dirty="0">
                <a:solidFill>
                  <a:srgbClr val="000000"/>
                </a:solidFill>
                <a:latin typeface="Helvetica Neue"/>
              </a:rPr>
              <a:t>Utilized a Random Forest Model to model data.  Please see the results from this model on the next slide.  </a:t>
            </a:r>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381688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Model Training</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Extracted the Big Mountain Data from the dataset so that the rest of the data can be used for model training and testing</a:t>
            </a:r>
          </a:p>
          <a:p>
            <a:r>
              <a:rPr lang="en-US" sz="4800" b="1" i="1" dirty="0">
                <a:solidFill>
                  <a:srgbClr val="000000"/>
                </a:solidFill>
                <a:latin typeface="Helvetica Neue"/>
              </a:rPr>
              <a:t>Split the data into 70%/30% where 70% of the data is used for model training and 30% of the data is used for model testing</a:t>
            </a:r>
          </a:p>
          <a:p>
            <a:r>
              <a:rPr lang="en-US" sz="4800" b="1" i="1" dirty="0">
                <a:solidFill>
                  <a:srgbClr val="000000"/>
                </a:solidFill>
                <a:latin typeface="Helvetica Neue"/>
              </a:rPr>
              <a:t>The missing ski data was filled by mean and median data, the error in the predicted data dropped by the same amount for both filled values</a:t>
            </a:r>
          </a:p>
          <a:p>
            <a:r>
              <a:rPr lang="en-US" sz="4800" b="1" i="1" dirty="0">
                <a:solidFill>
                  <a:srgbClr val="000000"/>
                </a:solidFill>
                <a:latin typeface="Helvetica Neue"/>
              </a:rPr>
              <a:t>Utilized pipeline’s function to train the model using a linear regression model.</a:t>
            </a:r>
          </a:p>
          <a:p>
            <a:r>
              <a:rPr lang="en-US" sz="4800" b="1" i="1" dirty="0">
                <a:solidFill>
                  <a:srgbClr val="000000"/>
                </a:solidFill>
                <a:latin typeface="Helvetica Neue"/>
              </a:rPr>
              <a:t>Utilized attributes to determine the features with a high correlation to ticket price.  Fast Quads and Vertical Drop showed a high correlation to ticket price.  </a:t>
            </a:r>
          </a:p>
          <a:p>
            <a:r>
              <a:rPr lang="en-US" sz="4800" b="1" i="1" dirty="0">
                <a:solidFill>
                  <a:srgbClr val="000000"/>
                </a:solidFill>
                <a:latin typeface="Helvetica Neue"/>
              </a:rPr>
              <a:t>Utilized a Random Forest Model to model data.  Please see the results from this model on the next slide.  </a:t>
            </a:r>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291676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892064" y="27549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Model Training</a:t>
            </a:r>
          </a:p>
        </p:txBody>
      </p:sp>
      <p:pic>
        <p:nvPicPr>
          <p:cNvPr id="5" name="Picture 4">
            <a:extLst>
              <a:ext uri="{FF2B5EF4-FFF2-40B4-BE49-F238E27FC236}">
                <a16:creationId xmlns:a16="http://schemas.microsoft.com/office/drawing/2014/main" id="{D38D4EFB-A1F1-431B-B3E7-F29AF91CE7EF}"/>
              </a:ext>
            </a:extLst>
          </p:cNvPr>
          <p:cNvPicPr>
            <a:picLocks noChangeAspect="1"/>
          </p:cNvPicPr>
          <p:nvPr/>
        </p:nvPicPr>
        <p:blipFill>
          <a:blip r:embed="rId2"/>
          <a:stretch>
            <a:fillRect/>
          </a:stretch>
        </p:blipFill>
        <p:spPr>
          <a:xfrm>
            <a:off x="936736" y="1158766"/>
            <a:ext cx="10170071" cy="5502165"/>
          </a:xfrm>
          <a:prstGeom prst="rect">
            <a:avLst/>
          </a:prstGeom>
        </p:spPr>
      </p:pic>
    </p:spTree>
    <p:extLst>
      <p:ext uri="{BB962C8B-B14F-4D97-AF65-F5344CB8AC3E}">
        <p14:creationId xmlns:p14="http://schemas.microsoft.com/office/powerpoint/2010/main" val="95390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Compared the linear regression model to the forest regression model – determined the forest regression model had a lower error.</a:t>
            </a:r>
          </a:p>
          <a:p>
            <a:r>
              <a:rPr lang="en-US" sz="4800" b="1" i="1" dirty="0">
                <a:solidFill>
                  <a:srgbClr val="000000"/>
                </a:solidFill>
                <a:latin typeface="Helvetica Neue"/>
              </a:rPr>
              <a:t>Refit the forest regression model using all the available ski data.  </a:t>
            </a:r>
          </a:p>
          <a:p>
            <a:r>
              <a:rPr lang="en-US" sz="4800" b="1" i="1" dirty="0">
                <a:solidFill>
                  <a:srgbClr val="000000"/>
                </a:solidFill>
                <a:latin typeface="Helvetica Neue"/>
              </a:rPr>
              <a:t>Big Mountain Resort ticket modelled price is $97.79 versus its actual price of $81.00.  With the expected mean absolute error of $10.47, this suggests there is room for an increase in price.</a:t>
            </a:r>
          </a:p>
          <a:p>
            <a:r>
              <a:rPr lang="en-US" sz="4800" b="1" i="1" dirty="0">
                <a:solidFill>
                  <a:srgbClr val="000000"/>
                </a:solidFill>
                <a:latin typeface="Helvetica Neue"/>
              </a:rPr>
              <a:t>Features that came up as important in the modeling included the following:</a:t>
            </a:r>
          </a:p>
          <a:p>
            <a:pPr lvl="1"/>
            <a:r>
              <a:rPr lang="en-US" sz="4800" b="1" i="1" dirty="0">
                <a:solidFill>
                  <a:srgbClr val="000000"/>
                </a:solidFill>
                <a:latin typeface="Helvetica Neue"/>
              </a:rPr>
              <a:t>	- </a:t>
            </a:r>
            <a:r>
              <a:rPr lang="en-US" sz="4800" b="1" i="1" dirty="0" err="1">
                <a:solidFill>
                  <a:srgbClr val="000000"/>
                </a:solidFill>
                <a:latin typeface="Helvetica Neue"/>
              </a:rPr>
              <a:t>vertical_drop</a:t>
            </a:r>
            <a:endParaRPr lang="en-US" sz="4800" b="1" i="1" dirty="0">
              <a:solidFill>
                <a:srgbClr val="000000"/>
              </a:solidFill>
              <a:latin typeface="Helvetica Neue"/>
            </a:endParaRPr>
          </a:p>
          <a:p>
            <a:pPr lvl="1"/>
            <a:r>
              <a:rPr lang="en-US" sz="4800" b="1" i="1" dirty="0">
                <a:solidFill>
                  <a:srgbClr val="000000"/>
                </a:solidFill>
                <a:latin typeface="Helvetica Neue"/>
              </a:rPr>
              <a:t>	- Snow </a:t>
            </a:r>
            <a:r>
              <a:rPr lang="en-US" sz="4800" b="1" i="1" dirty="0" err="1">
                <a:solidFill>
                  <a:srgbClr val="000000"/>
                </a:solidFill>
                <a:latin typeface="Helvetica Neue"/>
              </a:rPr>
              <a:t>Making_ac</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total_chairs</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fastQuads</a:t>
            </a:r>
            <a:endParaRPr lang="en-US" sz="4800" b="1" i="1" dirty="0">
              <a:solidFill>
                <a:srgbClr val="000000"/>
              </a:solidFill>
              <a:latin typeface="Helvetica Neue"/>
            </a:endParaRPr>
          </a:p>
          <a:p>
            <a:pPr lvl="1"/>
            <a:r>
              <a:rPr lang="en-US" sz="4800" b="1" i="1" dirty="0">
                <a:solidFill>
                  <a:srgbClr val="000000"/>
                </a:solidFill>
                <a:latin typeface="Helvetica Neue"/>
              </a:rPr>
              <a:t>	- Runs</a:t>
            </a:r>
          </a:p>
          <a:p>
            <a:pPr lvl="1"/>
            <a:r>
              <a:rPr lang="en-US" sz="4800" b="1" i="1" dirty="0">
                <a:solidFill>
                  <a:srgbClr val="000000"/>
                </a:solidFill>
                <a:latin typeface="Helvetica Neue"/>
              </a:rPr>
              <a:t>	- </a:t>
            </a:r>
            <a:r>
              <a:rPr lang="en-US" sz="4800" b="1" i="1" dirty="0" err="1">
                <a:solidFill>
                  <a:srgbClr val="000000"/>
                </a:solidFill>
                <a:latin typeface="Helvetica Neue"/>
              </a:rPr>
              <a:t>LongestRun_mi</a:t>
            </a:r>
            <a:endParaRPr lang="en-US" sz="4800" b="1" i="1" dirty="0">
              <a:solidFill>
                <a:srgbClr val="000000"/>
              </a:solidFill>
              <a:latin typeface="Helvetica Neue"/>
            </a:endParaRPr>
          </a:p>
          <a:p>
            <a:pPr lvl="1"/>
            <a:r>
              <a:rPr lang="en-US" sz="4800" b="1" i="1" dirty="0">
                <a:solidFill>
                  <a:srgbClr val="000000"/>
                </a:solidFill>
                <a:latin typeface="Helvetica Neue"/>
              </a:rPr>
              <a:t>	- trams</a:t>
            </a:r>
          </a:p>
          <a:p>
            <a:pPr lvl="1"/>
            <a:r>
              <a:rPr lang="en-US" sz="4800" b="1" i="1" dirty="0">
                <a:solidFill>
                  <a:srgbClr val="000000"/>
                </a:solidFill>
                <a:latin typeface="Helvetica Neue"/>
              </a:rPr>
              <a:t>	- </a:t>
            </a:r>
            <a:r>
              <a:rPr lang="en-US" sz="4800" b="1" i="1" dirty="0" err="1">
                <a:solidFill>
                  <a:srgbClr val="000000"/>
                </a:solidFill>
                <a:latin typeface="Helvetica Neue"/>
              </a:rPr>
              <a:t>SkiableTerrain_ac</a:t>
            </a:r>
            <a:endParaRPr lang="en-US" sz="4800" b="1" i="1" dirty="0">
              <a:solidFill>
                <a:srgbClr val="000000"/>
              </a:solidFill>
              <a:latin typeface="Helvetica Neue"/>
            </a:endParaRPr>
          </a:p>
          <a:p>
            <a:r>
              <a:rPr lang="en-US" sz="4800" b="1" i="1" dirty="0">
                <a:solidFill>
                  <a:srgbClr val="000000"/>
                </a:solidFill>
                <a:latin typeface="Helvetica Neue"/>
              </a:rPr>
              <a:t>The Important features are plotted in the following slides.  Please note the Big Mountain Resort data is plotted in red.  </a:t>
            </a:r>
          </a:p>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13823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84832"/>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5" name="Picture 4">
            <a:extLst>
              <a:ext uri="{FF2B5EF4-FFF2-40B4-BE49-F238E27FC236}">
                <a16:creationId xmlns:a16="http://schemas.microsoft.com/office/drawing/2014/main" id="{DBC1D997-D961-4B1C-96AE-125BE8F28711}"/>
              </a:ext>
            </a:extLst>
          </p:cNvPr>
          <p:cNvPicPr>
            <a:picLocks noChangeAspect="1"/>
          </p:cNvPicPr>
          <p:nvPr/>
        </p:nvPicPr>
        <p:blipFill>
          <a:blip r:embed="rId2"/>
          <a:stretch>
            <a:fillRect/>
          </a:stretch>
        </p:blipFill>
        <p:spPr>
          <a:xfrm>
            <a:off x="-1" y="1876365"/>
            <a:ext cx="6151033" cy="4299602"/>
          </a:xfrm>
          <a:prstGeom prst="rect">
            <a:avLst/>
          </a:prstGeom>
        </p:spPr>
      </p:pic>
      <p:pic>
        <p:nvPicPr>
          <p:cNvPr id="10" name="Picture 9">
            <a:extLst>
              <a:ext uri="{FF2B5EF4-FFF2-40B4-BE49-F238E27FC236}">
                <a16:creationId xmlns:a16="http://schemas.microsoft.com/office/drawing/2014/main" id="{F382B917-6214-45A8-94EA-8FF2CB82156F}"/>
              </a:ext>
            </a:extLst>
          </p:cNvPr>
          <p:cNvPicPr>
            <a:picLocks noChangeAspect="1"/>
          </p:cNvPicPr>
          <p:nvPr/>
        </p:nvPicPr>
        <p:blipFill>
          <a:blip r:embed="rId3"/>
          <a:stretch>
            <a:fillRect/>
          </a:stretch>
        </p:blipFill>
        <p:spPr>
          <a:xfrm>
            <a:off x="5939368" y="1897762"/>
            <a:ext cx="6083300" cy="4299602"/>
          </a:xfrm>
          <a:prstGeom prst="rect">
            <a:avLst/>
          </a:prstGeom>
        </p:spPr>
      </p:pic>
    </p:spTree>
    <p:extLst>
      <p:ext uri="{BB962C8B-B14F-4D97-AF65-F5344CB8AC3E}">
        <p14:creationId xmlns:p14="http://schemas.microsoft.com/office/powerpoint/2010/main" val="127522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84832"/>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9" name="Picture 8">
            <a:extLst>
              <a:ext uri="{FF2B5EF4-FFF2-40B4-BE49-F238E27FC236}">
                <a16:creationId xmlns:a16="http://schemas.microsoft.com/office/drawing/2014/main" id="{15C25805-ECD1-485E-880E-F26D6D4793EF}"/>
              </a:ext>
            </a:extLst>
          </p:cNvPr>
          <p:cNvPicPr>
            <a:picLocks noChangeAspect="1"/>
          </p:cNvPicPr>
          <p:nvPr/>
        </p:nvPicPr>
        <p:blipFill>
          <a:blip r:embed="rId2"/>
          <a:stretch>
            <a:fillRect/>
          </a:stretch>
        </p:blipFill>
        <p:spPr>
          <a:xfrm>
            <a:off x="0" y="1746334"/>
            <a:ext cx="5710767" cy="5111666"/>
          </a:xfrm>
          <a:prstGeom prst="rect">
            <a:avLst/>
          </a:prstGeom>
        </p:spPr>
      </p:pic>
      <p:pic>
        <p:nvPicPr>
          <p:cNvPr id="12" name="Picture 11">
            <a:extLst>
              <a:ext uri="{FF2B5EF4-FFF2-40B4-BE49-F238E27FC236}">
                <a16:creationId xmlns:a16="http://schemas.microsoft.com/office/drawing/2014/main" id="{9BE870D5-02BE-4FF6-99C2-AA5D3578A634}"/>
              </a:ext>
            </a:extLst>
          </p:cNvPr>
          <p:cNvPicPr>
            <a:picLocks noChangeAspect="1"/>
          </p:cNvPicPr>
          <p:nvPr/>
        </p:nvPicPr>
        <p:blipFill>
          <a:blip r:embed="rId3"/>
          <a:stretch>
            <a:fillRect/>
          </a:stretch>
        </p:blipFill>
        <p:spPr>
          <a:xfrm>
            <a:off x="5643032" y="1746333"/>
            <a:ext cx="6493936" cy="5111666"/>
          </a:xfrm>
          <a:prstGeom prst="rect">
            <a:avLst/>
          </a:prstGeom>
        </p:spPr>
      </p:pic>
    </p:spTree>
    <p:extLst>
      <p:ext uri="{BB962C8B-B14F-4D97-AF65-F5344CB8AC3E}">
        <p14:creationId xmlns:p14="http://schemas.microsoft.com/office/powerpoint/2010/main" val="112774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84832"/>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5" name="Picture 4">
            <a:extLst>
              <a:ext uri="{FF2B5EF4-FFF2-40B4-BE49-F238E27FC236}">
                <a16:creationId xmlns:a16="http://schemas.microsoft.com/office/drawing/2014/main" id="{7EE5E84E-BCE5-4373-B8AF-EFE630580B24}"/>
              </a:ext>
            </a:extLst>
          </p:cNvPr>
          <p:cNvPicPr>
            <a:picLocks noChangeAspect="1"/>
          </p:cNvPicPr>
          <p:nvPr/>
        </p:nvPicPr>
        <p:blipFill>
          <a:blip r:embed="rId2"/>
          <a:stretch>
            <a:fillRect/>
          </a:stretch>
        </p:blipFill>
        <p:spPr>
          <a:xfrm>
            <a:off x="46566" y="1727200"/>
            <a:ext cx="6011333" cy="4902098"/>
          </a:xfrm>
          <a:prstGeom prst="rect">
            <a:avLst/>
          </a:prstGeom>
        </p:spPr>
      </p:pic>
      <p:pic>
        <p:nvPicPr>
          <p:cNvPr id="11" name="Picture 10">
            <a:extLst>
              <a:ext uri="{FF2B5EF4-FFF2-40B4-BE49-F238E27FC236}">
                <a16:creationId xmlns:a16="http://schemas.microsoft.com/office/drawing/2014/main" id="{C6532B24-3827-44F0-8D98-13200A8BC1B3}"/>
              </a:ext>
            </a:extLst>
          </p:cNvPr>
          <p:cNvPicPr>
            <a:picLocks noChangeAspect="1"/>
          </p:cNvPicPr>
          <p:nvPr/>
        </p:nvPicPr>
        <p:blipFill>
          <a:blip r:embed="rId3"/>
          <a:stretch>
            <a:fillRect/>
          </a:stretch>
        </p:blipFill>
        <p:spPr>
          <a:xfrm>
            <a:off x="6057899" y="1727201"/>
            <a:ext cx="5960535" cy="4817532"/>
          </a:xfrm>
          <a:prstGeom prst="rect">
            <a:avLst/>
          </a:prstGeom>
        </p:spPr>
      </p:pic>
    </p:spTree>
    <p:extLst>
      <p:ext uri="{BB962C8B-B14F-4D97-AF65-F5344CB8AC3E}">
        <p14:creationId xmlns:p14="http://schemas.microsoft.com/office/powerpoint/2010/main" val="205869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9" name="Picture 8">
            <a:extLst>
              <a:ext uri="{FF2B5EF4-FFF2-40B4-BE49-F238E27FC236}">
                <a16:creationId xmlns:a16="http://schemas.microsoft.com/office/drawing/2014/main" id="{7C8148C7-CE60-4B9F-ACA1-19A3D0F054C3}"/>
              </a:ext>
            </a:extLst>
          </p:cNvPr>
          <p:cNvPicPr>
            <a:picLocks noChangeAspect="1"/>
          </p:cNvPicPr>
          <p:nvPr/>
        </p:nvPicPr>
        <p:blipFill>
          <a:blip r:embed="rId2"/>
          <a:stretch>
            <a:fillRect/>
          </a:stretch>
        </p:blipFill>
        <p:spPr>
          <a:xfrm>
            <a:off x="0" y="1699873"/>
            <a:ext cx="6218767" cy="4493529"/>
          </a:xfrm>
          <a:prstGeom prst="rect">
            <a:avLst/>
          </a:prstGeom>
        </p:spPr>
      </p:pic>
      <p:pic>
        <p:nvPicPr>
          <p:cNvPr id="12" name="Picture 11">
            <a:extLst>
              <a:ext uri="{FF2B5EF4-FFF2-40B4-BE49-F238E27FC236}">
                <a16:creationId xmlns:a16="http://schemas.microsoft.com/office/drawing/2014/main" id="{E0EF0317-9566-4654-B380-5AE1F0CD81FB}"/>
              </a:ext>
            </a:extLst>
          </p:cNvPr>
          <p:cNvPicPr>
            <a:picLocks noChangeAspect="1"/>
          </p:cNvPicPr>
          <p:nvPr/>
        </p:nvPicPr>
        <p:blipFill>
          <a:blip r:embed="rId3"/>
          <a:stretch>
            <a:fillRect/>
          </a:stretch>
        </p:blipFill>
        <p:spPr>
          <a:xfrm>
            <a:off x="6028266" y="1788249"/>
            <a:ext cx="6142567" cy="4447641"/>
          </a:xfrm>
          <a:prstGeom prst="rect">
            <a:avLst/>
          </a:prstGeom>
        </p:spPr>
      </p:pic>
    </p:spTree>
    <p:extLst>
      <p:ext uri="{BB962C8B-B14F-4D97-AF65-F5344CB8AC3E}">
        <p14:creationId xmlns:p14="http://schemas.microsoft.com/office/powerpoint/2010/main" val="186317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5" name="Picture 4">
            <a:extLst>
              <a:ext uri="{FF2B5EF4-FFF2-40B4-BE49-F238E27FC236}">
                <a16:creationId xmlns:a16="http://schemas.microsoft.com/office/drawing/2014/main" id="{DF63C099-A372-4813-99F8-C982F81C9A74}"/>
              </a:ext>
            </a:extLst>
          </p:cNvPr>
          <p:cNvPicPr>
            <a:picLocks noChangeAspect="1"/>
          </p:cNvPicPr>
          <p:nvPr/>
        </p:nvPicPr>
        <p:blipFill>
          <a:blip r:embed="rId2"/>
          <a:stretch>
            <a:fillRect/>
          </a:stretch>
        </p:blipFill>
        <p:spPr>
          <a:xfrm>
            <a:off x="0" y="1792508"/>
            <a:ext cx="6667500" cy="4400893"/>
          </a:xfrm>
          <a:prstGeom prst="rect">
            <a:avLst/>
          </a:prstGeom>
        </p:spPr>
      </p:pic>
      <p:pic>
        <p:nvPicPr>
          <p:cNvPr id="11" name="Picture 10">
            <a:extLst>
              <a:ext uri="{FF2B5EF4-FFF2-40B4-BE49-F238E27FC236}">
                <a16:creationId xmlns:a16="http://schemas.microsoft.com/office/drawing/2014/main" id="{26109B64-1A41-4A72-8BC2-4BDE1B55C872}"/>
              </a:ext>
            </a:extLst>
          </p:cNvPr>
          <p:cNvPicPr>
            <a:picLocks noChangeAspect="1"/>
          </p:cNvPicPr>
          <p:nvPr/>
        </p:nvPicPr>
        <p:blipFill>
          <a:blip r:embed="rId3"/>
          <a:stretch>
            <a:fillRect/>
          </a:stretch>
        </p:blipFill>
        <p:spPr>
          <a:xfrm>
            <a:off x="6468534" y="1867398"/>
            <a:ext cx="5655732" cy="4177802"/>
          </a:xfrm>
          <a:prstGeom prst="rect">
            <a:avLst/>
          </a:prstGeom>
        </p:spPr>
      </p:pic>
    </p:spTree>
    <p:extLst>
      <p:ext uri="{BB962C8B-B14F-4D97-AF65-F5344CB8AC3E}">
        <p14:creationId xmlns:p14="http://schemas.microsoft.com/office/powerpoint/2010/main" val="417934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914399" y="1714500"/>
            <a:ext cx="10773834" cy="453213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600" b="1" i="1" dirty="0">
                <a:solidFill>
                  <a:srgbClr val="000000"/>
                </a:solidFill>
                <a:latin typeface="Helvetica Neue"/>
              </a:rPr>
              <a:t>Big Mountain Resort shortlisted the following options for cutting costs to increase revenue:</a:t>
            </a:r>
          </a:p>
          <a:p>
            <a:pPr lvl="1"/>
            <a:r>
              <a:rPr lang="en-US" sz="4800" b="1" i="1" dirty="0">
                <a:solidFill>
                  <a:srgbClr val="000000"/>
                </a:solidFill>
                <a:latin typeface="Helvetica Neue"/>
              </a:rPr>
              <a:t>	</a:t>
            </a:r>
          </a:p>
          <a:p>
            <a:pPr lvl="1"/>
            <a:r>
              <a:rPr lang="en-US" sz="4800" b="1" i="1" dirty="0">
                <a:solidFill>
                  <a:srgbClr val="000000"/>
                </a:solidFill>
                <a:latin typeface="Helvetica Neue"/>
              </a:rPr>
              <a:t>	- Permanently closing down up to 10 of the least used runs</a:t>
            </a:r>
          </a:p>
          <a:p>
            <a:pPr lvl="1"/>
            <a:r>
              <a:rPr lang="en-US" sz="4800" b="1" i="1" dirty="0">
                <a:solidFill>
                  <a:srgbClr val="000000"/>
                </a:solidFill>
                <a:latin typeface="Helvetica Neue"/>
              </a:rPr>
              <a:t>	</a:t>
            </a:r>
          </a:p>
          <a:p>
            <a:pPr lvl="1"/>
            <a:r>
              <a:rPr lang="en-US" sz="4800" b="1" i="1" dirty="0">
                <a:solidFill>
                  <a:srgbClr val="000000"/>
                </a:solidFill>
                <a:latin typeface="Helvetica Neue"/>
              </a:rPr>
              <a:t>	- Increase the vertical drop by adding a run to a point 150 feet lower down but requiring the installation of an additional chair</a:t>
            </a:r>
          </a:p>
          <a:p>
            <a:pPr lvl="1"/>
            <a:r>
              <a:rPr lang="en-US" sz="4800" b="1" i="1" dirty="0">
                <a:solidFill>
                  <a:srgbClr val="000000"/>
                </a:solidFill>
                <a:latin typeface="Helvetica Neue"/>
              </a:rPr>
              <a:t>	</a:t>
            </a:r>
          </a:p>
          <a:p>
            <a:pPr lvl="1"/>
            <a:r>
              <a:rPr lang="en-US" sz="4800" b="1" i="1" dirty="0">
                <a:solidFill>
                  <a:srgbClr val="000000"/>
                </a:solidFill>
                <a:latin typeface="Helvetica Neue"/>
              </a:rPr>
              <a:t>	- Same as the above but with adding 2 acres of snow cover</a:t>
            </a:r>
          </a:p>
          <a:p>
            <a:pPr lvl="1"/>
            <a:r>
              <a:rPr lang="en-US" sz="4800" b="1" i="1" dirty="0">
                <a:solidFill>
                  <a:srgbClr val="000000"/>
                </a:solidFill>
                <a:latin typeface="Helvetica Neue"/>
              </a:rPr>
              <a:t>	</a:t>
            </a:r>
          </a:p>
          <a:p>
            <a:pPr lvl="1"/>
            <a:r>
              <a:rPr lang="en-US" sz="4800" b="1" i="1" dirty="0">
                <a:solidFill>
                  <a:srgbClr val="000000"/>
                </a:solidFill>
                <a:latin typeface="Helvetica Neue"/>
              </a:rPr>
              <a:t>	- Increase the longest run by 0.2 miles requiring additional snow making coverage of 4 acres</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197843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OBJECTIVE</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p:txBody>
          <a:bodyPr/>
          <a:lstStyle/>
          <a:p>
            <a:r>
              <a:rPr lang="en-US" b="1" i="1" dirty="0">
                <a:solidFill>
                  <a:srgbClr val="000000"/>
                </a:solidFill>
                <a:latin typeface="Helvetica Neue"/>
              </a:rPr>
              <a:t>Provide data driven insight to increase net profit to Big Mountain by determining a data driven ticket price and cost cutting measures that will increase net profit.  </a:t>
            </a:r>
          </a:p>
          <a:p>
            <a:pPr marL="0" indent="0">
              <a:buNone/>
            </a:pPr>
            <a:endParaRPr lang="en-US" dirty="0"/>
          </a:p>
        </p:txBody>
      </p:sp>
    </p:spTree>
    <p:extLst>
      <p:ext uri="{BB962C8B-B14F-4D97-AF65-F5344CB8AC3E}">
        <p14:creationId xmlns:p14="http://schemas.microsoft.com/office/powerpoint/2010/main" val="425179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65132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914399" y="1444892"/>
            <a:ext cx="10773834" cy="48017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The model says closing one run makes no difference in revenue.  Closing 2 and 3 successively reduces support for ticket price and so revenue</a:t>
            </a:r>
          </a:p>
          <a:p>
            <a:r>
              <a:rPr lang="en-US" sz="4800" b="1" i="1" dirty="0">
                <a:solidFill>
                  <a:srgbClr val="000000"/>
                </a:solidFill>
                <a:latin typeface="Helvetica Neue"/>
              </a:rPr>
              <a:t>If Big Mountain closes down 3 runs, they may as well close down 4 or 5 as there is no further loss in ticket price.</a:t>
            </a:r>
          </a:p>
          <a:p>
            <a:r>
              <a:rPr lang="en-US" sz="4800" b="1" i="1" dirty="0">
                <a:solidFill>
                  <a:srgbClr val="000000"/>
                </a:solidFill>
                <a:latin typeface="Helvetica Neue"/>
              </a:rPr>
              <a:t>Increasing the closures down to 6 or more leads to a large drop in predicted ticket price and revenue.</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10" name="Picture 9">
            <a:extLst>
              <a:ext uri="{FF2B5EF4-FFF2-40B4-BE49-F238E27FC236}">
                <a16:creationId xmlns:a16="http://schemas.microsoft.com/office/drawing/2014/main" id="{8F9E7E79-28DC-4566-B688-FE3518BFCAD9}"/>
              </a:ext>
            </a:extLst>
          </p:cNvPr>
          <p:cNvPicPr>
            <a:picLocks noChangeAspect="1"/>
          </p:cNvPicPr>
          <p:nvPr/>
        </p:nvPicPr>
        <p:blipFill>
          <a:blip r:embed="rId2"/>
          <a:stretch>
            <a:fillRect/>
          </a:stretch>
        </p:blipFill>
        <p:spPr>
          <a:xfrm>
            <a:off x="1766835" y="2659438"/>
            <a:ext cx="7413200" cy="4055641"/>
          </a:xfrm>
          <a:prstGeom prst="rect">
            <a:avLst/>
          </a:prstGeom>
        </p:spPr>
      </p:pic>
    </p:spTree>
    <p:extLst>
      <p:ext uri="{BB962C8B-B14F-4D97-AF65-F5344CB8AC3E}">
        <p14:creationId xmlns:p14="http://schemas.microsoft.com/office/powerpoint/2010/main" val="2818275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846666" y="2065743"/>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651324"/>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Conclusions</a:t>
            </a:r>
          </a:p>
        </p:txBody>
      </p:sp>
      <p:sp>
        <p:nvSpPr>
          <p:cNvPr id="6" name="Content Placeholder 2">
            <a:extLst>
              <a:ext uri="{FF2B5EF4-FFF2-40B4-BE49-F238E27FC236}">
                <a16:creationId xmlns:a16="http://schemas.microsoft.com/office/drawing/2014/main" id="{205C9915-033C-4700-97C0-844E18687C6F}"/>
              </a:ext>
            </a:extLst>
          </p:cNvPr>
          <p:cNvSpPr txBox="1">
            <a:spLocks/>
          </p:cNvSpPr>
          <p:nvPr/>
        </p:nvSpPr>
        <p:spPr>
          <a:xfrm>
            <a:off x="1066799" y="19665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9" name="Content Placeholder 2">
            <a:extLst>
              <a:ext uri="{FF2B5EF4-FFF2-40B4-BE49-F238E27FC236}">
                <a16:creationId xmlns:a16="http://schemas.microsoft.com/office/drawing/2014/main" id="{3CD7B31D-CFEC-4517-9912-B1B1595D8BE5}"/>
              </a:ext>
            </a:extLst>
          </p:cNvPr>
          <p:cNvSpPr txBox="1">
            <a:spLocks/>
          </p:cNvSpPr>
          <p:nvPr/>
        </p:nvSpPr>
        <p:spPr>
          <a:xfrm>
            <a:off x="586333" y="1444892"/>
            <a:ext cx="11101900" cy="48017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11" name="Content Placeholder 2">
            <a:extLst>
              <a:ext uri="{FF2B5EF4-FFF2-40B4-BE49-F238E27FC236}">
                <a16:creationId xmlns:a16="http://schemas.microsoft.com/office/drawing/2014/main" id="{241B5C49-AA0E-4F90-ABE9-4CB0D82A53BD}"/>
              </a:ext>
            </a:extLst>
          </p:cNvPr>
          <p:cNvSpPr txBox="1">
            <a:spLocks/>
          </p:cNvSpPr>
          <p:nvPr/>
        </p:nvSpPr>
        <p:spPr>
          <a:xfrm>
            <a:off x="656165" y="1714500"/>
            <a:ext cx="10773834" cy="453213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600" b="1" i="1" dirty="0">
                <a:solidFill>
                  <a:srgbClr val="000000"/>
                </a:solidFill>
                <a:latin typeface="Helvetica Neue"/>
              </a:rPr>
              <a:t>Based on Big Mountain’s features, the model indicates the ticket price should be $97.  However, the error associated with the model is $10.47 therefore an increase in ticket price of $6.32 is suggested, increasing the </a:t>
            </a:r>
            <a:r>
              <a:rPr lang="en-US" sz="5600" b="1" i="1">
                <a:solidFill>
                  <a:srgbClr val="000000"/>
                </a:solidFill>
                <a:latin typeface="Helvetica Neue"/>
              </a:rPr>
              <a:t>ticket price to $87.32.</a:t>
            </a:r>
            <a:endParaRPr lang="en-US" sz="5600" b="1" i="1" dirty="0">
              <a:solidFill>
                <a:srgbClr val="000000"/>
              </a:solidFill>
              <a:latin typeface="Helvetica Neue"/>
            </a:endParaRPr>
          </a:p>
          <a:p>
            <a:endParaRPr lang="en-US" sz="5600" b="1" i="1" dirty="0">
              <a:solidFill>
                <a:srgbClr val="000000"/>
              </a:solidFill>
              <a:latin typeface="Helvetica Neue"/>
            </a:endParaRPr>
          </a:p>
          <a:p>
            <a:r>
              <a:rPr lang="en-US" sz="5600" b="1" i="1" dirty="0">
                <a:solidFill>
                  <a:srgbClr val="000000"/>
                </a:solidFill>
                <a:latin typeface="Helvetica Neue"/>
              </a:rPr>
              <a:t>Also, based on the model, closing one run will not impact ticket price.  Therefore closing 1 run is recommended.  </a:t>
            </a:r>
          </a:p>
          <a:p>
            <a:endParaRPr lang="en-US" sz="5600" b="1" i="1" dirty="0">
              <a:solidFill>
                <a:srgbClr val="000000"/>
              </a:solidFill>
              <a:latin typeface="Helvetica Neue"/>
            </a:endParaRPr>
          </a:p>
          <a:p>
            <a:r>
              <a:rPr lang="en-US" sz="5600" b="1" i="1" dirty="0">
                <a:solidFill>
                  <a:srgbClr val="000000"/>
                </a:solidFill>
                <a:latin typeface="Helvetica Neue"/>
              </a:rPr>
              <a:t>The data used to train the model does not contain net revenue information, therefore the model could contain resorts that are losing money. Obtaining net revenue data for each resort is recommended for addition to the model.  	</a:t>
            </a:r>
          </a:p>
          <a:p>
            <a:pPr lvl="1"/>
            <a:r>
              <a:rPr lang="en-US" sz="4800" b="1" i="1" dirty="0">
                <a:solidFill>
                  <a:srgbClr val="000000"/>
                </a:solidFill>
                <a:latin typeface="Helvetica Neue"/>
              </a:rPr>
              <a:t>			</a:t>
            </a:r>
            <a:r>
              <a:rPr lang="en-US" sz="4600" b="1" i="1" dirty="0">
                <a:solidFill>
                  <a:srgbClr val="000000"/>
                </a:solidFill>
                <a:latin typeface="Helvetica Neue"/>
              </a:rPr>
              <a:t>	</a:t>
            </a: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endParaRPr lang="en-US" sz="4600" b="1" i="1" dirty="0">
              <a:solidFill>
                <a:srgbClr val="000000"/>
              </a:solidFill>
              <a:latin typeface="Helvetica Neue"/>
            </a:endParaRPr>
          </a:p>
          <a:p>
            <a:pPr lvl="1"/>
            <a:r>
              <a:rPr lang="en-US" sz="4600" b="1" i="1" dirty="0">
                <a:solidFill>
                  <a:srgbClr val="000000"/>
                </a:solidFill>
                <a:latin typeface="Helvetica Neue"/>
              </a:rPr>
              <a:t>	 </a:t>
            </a:r>
          </a:p>
          <a:p>
            <a:endParaRPr lang="en-US" sz="4800"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375965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Method</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853369"/>
            <a:ext cx="10363200" cy="30884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0000"/>
                </a:solidFill>
                <a:latin typeface="Helvetica Neue"/>
              </a:rPr>
              <a:t>Utilize data provided from 330 resorts across the US to obtain data driven results.   </a:t>
            </a:r>
            <a:endParaRPr lang="en-US" dirty="0"/>
          </a:p>
        </p:txBody>
      </p:sp>
    </p:spTree>
    <p:extLst>
      <p:ext uri="{BB962C8B-B14F-4D97-AF65-F5344CB8AC3E}">
        <p14:creationId xmlns:p14="http://schemas.microsoft.com/office/powerpoint/2010/main" val="390235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Data Analysis</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197768"/>
            <a:ext cx="10363200" cy="37440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0000"/>
                </a:solidFill>
                <a:latin typeface="Helvetica Neue"/>
              </a:rPr>
              <a:t>Check the data for missing/duplicate/clearly inaccurate values</a:t>
            </a:r>
          </a:p>
          <a:p>
            <a:r>
              <a:rPr lang="en-US" b="1" i="1" dirty="0">
                <a:solidFill>
                  <a:srgbClr val="000000"/>
                </a:solidFill>
                <a:latin typeface="Helvetica Neue"/>
              </a:rPr>
              <a:t>Clean data to ensure analysis is not performed on missing/duplicate/inaccurate values</a:t>
            </a:r>
          </a:p>
          <a:p>
            <a:r>
              <a:rPr lang="en-US" b="1" i="1" dirty="0">
                <a:solidFill>
                  <a:srgbClr val="000000"/>
                </a:solidFill>
                <a:latin typeface="Helvetica Neue"/>
              </a:rPr>
              <a:t>Obtained population data per US state from a reliable data source</a:t>
            </a:r>
          </a:p>
          <a:p>
            <a:r>
              <a:rPr lang="en-US" b="1" i="1" dirty="0">
                <a:solidFill>
                  <a:srgbClr val="000000"/>
                </a:solidFill>
                <a:latin typeface="Helvetica Neue"/>
              </a:rPr>
              <a:t>Cleaned US state population data to ensure analysis is not performed on missing/duplicate/inaccurate values</a:t>
            </a:r>
          </a:p>
          <a:p>
            <a:endParaRPr lang="en-US" dirty="0"/>
          </a:p>
        </p:txBody>
      </p:sp>
    </p:spTree>
    <p:extLst>
      <p:ext uri="{BB962C8B-B14F-4D97-AF65-F5344CB8AC3E}">
        <p14:creationId xmlns:p14="http://schemas.microsoft.com/office/powerpoint/2010/main" val="263927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4"/>
            <a:ext cx="10363200" cy="1314443"/>
          </a:xfrm>
        </p:spPr>
        <p:txBody>
          <a:bodyPr/>
          <a:lstStyle/>
          <a:p>
            <a:r>
              <a:rPr lang="en-US" dirty="0"/>
              <a:t>Data Analysis</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197768"/>
            <a:ext cx="10363200" cy="37440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0000"/>
                </a:solidFill>
                <a:latin typeface="Helvetica Neue"/>
              </a:rPr>
              <a:t>The adult weekend ticket data had more values than the adult weekday ticket data, therefore for the analysis, adult weekend ticket data was used.</a:t>
            </a:r>
          </a:p>
          <a:p>
            <a:r>
              <a:rPr lang="en-US" b="1" i="1" dirty="0">
                <a:solidFill>
                  <a:srgbClr val="000000"/>
                </a:solidFill>
                <a:latin typeface="Helvetica Neue"/>
              </a:rPr>
              <a:t>Calculated the number of resorts per 100,000 people per state</a:t>
            </a:r>
          </a:p>
          <a:p>
            <a:r>
              <a:rPr lang="en-US" b="1" i="1" dirty="0">
                <a:solidFill>
                  <a:srgbClr val="000000"/>
                </a:solidFill>
                <a:latin typeface="Helvetica Neue"/>
              </a:rPr>
              <a:t>Calculated the number of resorts per 100,000 square miles per state</a:t>
            </a:r>
          </a:p>
          <a:p>
            <a:r>
              <a:rPr lang="en-US" b="1" i="1" dirty="0">
                <a:solidFill>
                  <a:srgbClr val="000000"/>
                </a:solidFill>
                <a:latin typeface="Helvetica Neue"/>
              </a:rPr>
              <a:t>Utilized PCA (principle components analysis)</a:t>
            </a:r>
          </a:p>
          <a:p>
            <a:r>
              <a:rPr lang="en-US" b="1" i="1" dirty="0">
                <a:solidFill>
                  <a:srgbClr val="000000"/>
                </a:solidFill>
                <a:latin typeface="Helvetica Neue"/>
              </a:rPr>
              <a:t>Calculated the following:</a:t>
            </a:r>
          </a:p>
          <a:p>
            <a:pPr lvl="1"/>
            <a:r>
              <a:rPr lang="en-US" b="1" i="1" dirty="0">
                <a:solidFill>
                  <a:srgbClr val="000000"/>
                </a:solidFill>
                <a:latin typeface="Helvetica Neue"/>
              </a:rPr>
              <a:t>	- Ratio of resort skiable area to total state skiable area</a:t>
            </a:r>
          </a:p>
          <a:p>
            <a:pPr lvl="1"/>
            <a:r>
              <a:rPr lang="en-US" b="1" i="1" dirty="0">
                <a:solidFill>
                  <a:srgbClr val="000000"/>
                </a:solidFill>
                <a:latin typeface="Helvetica Neue"/>
              </a:rPr>
              <a:t>	- Ratio of resort days open to total state days open</a:t>
            </a:r>
          </a:p>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20237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1245925"/>
            <a:ext cx="10363200" cy="682550"/>
          </a:xfrm>
        </p:spPr>
        <p:txBody>
          <a:bodyPr>
            <a:normAutofit fontScale="90000"/>
          </a:bodyPr>
          <a:lstStyle/>
          <a:p>
            <a:r>
              <a:rPr lang="en-US" dirty="0"/>
              <a:t>Data Analysis</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197768"/>
            <a:ext cx="10363200" cy="37440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000000"/>
                </a:solidFill>
                <a:latin typeface="Helvetica Neue"/>
              </a:rPr>
              <a:t>Calculated the following:</a:t>
            </a:r>
          </a:p>
          <a:p>
            <a:pPr lvl="1"/>
            <a:r>
              <a:rPr lang="en-US" b="1" i="1" dirty="0">
                <a:solidFill>
                  <a:srgbClr val="000000"/>
                </a:solidFill>
                <a:latin typeface="Helvetica Neue"/>
              </a:rPr>
              <a:t>	- Ratio of resort terrain park count to total state terrain park count</a:t>
            </a:r>
          </a:p>
          <a:p>
            <a:pPr lvl="1"/>
            <a:r>
              <a:rPr lang="en-US" b="1" i="1" dirty="0">
                <a:solidFill>
                  <a:srgbClr val="000000"/>
                </a:solidFill>
                <a:latin typeface="Helvetica Neue"/>
              </a:rPr>
              <a:t>	- Ratio of resort night skiing area to total state night skiing area</a:t>
            </a:r>
          </a:p>
          <a:p>
            <a:r>
              <a:rPr lang="en-US" b="1" i="1" dirty="0">
                <a:solidFill>
                  <a:srgbClr val="000000"/>
                </a:solidFill>
                <a:latin typeface="Helvetica Neue"/>
              </a:rPr>
              <a:t>Created a Feature Correlation Heatmap:</a:t>
            </a:r>
          </a:p>
          <a:p>
            <a:pPr lvl="1"/>
            <a:r>
              <a:rPr lang="en-US" b="1" i="1" dirty="0">
                <a:solidFill>
                  <a:srgbClr val="000000"/>
                </a:solidFill>
                <a:latin typeface="Helvetica Neue"/>
              </a:rPr>
              <a:t>	- Created a Feature Correlation Heatmap</a:t>
            </a:r>
          </a:p>
          <a:p>
            <a:pPr lvl="1"/>
            <a:r>
              <a:rPr lang="en-US" b="1" i="1" dirty="0">
                <a:solidFill>
                  <a:srgbClr val="000000"/>
                </a:solidFill>
                <a:latin typeface="Helvetica Neue"/>
              </a:rPr>
              <a:t>	- Please see the chart in the next slide</a:t>
            </a:r>
          </a:p>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Tree>
    <p:extLst>
      <p:ext uri="{BB962C8B-B14F-4D97-AF65-F5344CB8AC3E}">
        <p14:creationId xmlns:p14="http://schemas.microsoft.com/office/powerpoint/2010/main" val="97653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0504-2621-4B66-AA53-F7926DA717BA}"/>
              </a:ext>
            </a:extLst>
          </p:cNvPr>
          <p:cNvSpPr>
            <a:spLocks noGrp="1"/>
          </p:cNvSpPr>
          <p:nvPr>
            <p:ph type="title"/>
          </p:nvPr>
        </p:nvSpPr>
        <p:spPr>
          <a:xfrm>
            <a:off x="914399" y="916171"/>
            <a:ext cx="10363200" cy="1314443"/>
          </a:xfrm>
        </p:spPr>
        <p:txBody>
          <a:bodyPr>
            <a:normAutofit/>
          </a:bodyPr>
          <a:lstStyle/>
          <a:p>
            <a:pPr algn="ctr"/>
            <a:r>
              <a:rPr lang="en-US" sz="3600" dirty="0"/>
              <a:t>Data Analysis – Feature Correlation Heat Map</a:t>
            </a:r>
          </a:p>
        </p:txBody>
      </p:sp>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6" name="Picture 5">
            <a:extLst>
              <a:ext uri="{FF2B5EF4-FFF2-40B4-BE49-F238E27FC236}">
                <a16:creationId xmlns:a16="http://schemas.microsoft.com/office/drawing/2014/main" id="{8336B29D-B3AF-42C5-B85D-B1358DDAE3A2}"/>
              </a:ext>
            </a:extLst>
          </p:cNvPr>
          <p:cNvPicPr>
            <a:picLocks noChangeAspect="1"/>
          </p:cNvPicPr>
          <p:nvPr/>
        </p:nvPicPr>
        <p:blipFill>
          <a:blip r:embed="rId2"/>
          <a:stretch>
            <a:fillRect/>
          </a:stretch>
        </p:blipFill>
        <p:spPr>
          <a:xfrm>
            <a:off x="1589314" y="2010718"/>
            <a:ext cx="8839200" cy="4847282"/>
          </a:xfrm>
          <a:prstGeom prst="rect">
            <a:avLst/>
          </a:prstGeom>
        </p:spPr>
      </p:pic>
    </p:spTree>
    <p:extLst>
      <p:ext uri="{BB962C8B-B14F-4D97-AF65-F5344CB8AC3E}">
        <p14:creationId xmlns:p14="http://schemas.microsoft.com/office/powerpoint/2010/main" val="239074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marL="560070" lvl="1" indent="-285750">
              <a:buFont typeface="Arial" panose="020B0604020202020204" pitchFamily="34" charset="0"/>
              <a:buChar char="•"/>
            </a:pPr>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b="1" i="1" dirty="0">
                <a:solidFill>
                  <a:srgbClr val="000000"/>
                </a:solidFill>
                <a:latin typeface="Helvetica Neue"/>
              </a:rPr>
              <a:t>Analysis of the Feature Correlation Heat Map:</a:t>
            </a:r>
          </a:p>
          <a:p>
            <a:pPr lvl="1"/>
            <a:r>
              <a:rPr lang="en-US" sz="4800" b="1" i="1" dirty="0">
                <a:solidFill>
                  <a:srgbClr val="000000"/>
                </a:solidFill>
                <a:latin typeface="Helvetica Neue"/>
              </a:rPr>
              <a:t>	- Summit elevation and base elevation are highly correlated</a:t>
            </a:r>
          </a:p>
          <a:p>
            <a:pPr lvl="1"/>
            <a:r>
              <a:rPr lang="en-US" sz="4800" b="1" i="1" dirty="0">
                <a:solidFill>
                  <a:srgbClr val="000000"/>
                </a:solidFill>
                <a:latin typeface="Helvetica Neue"/>
              </a:rPr>
              <a:t>	- The Following items are negatively correlated with resorts per state</a:t>
            </a:r>
          </a:p>
          <a:p>
            <a:pPr lvl="1"/>
            <a:r>
              <a:rPr lang="en-US" sz="4800" b="1" i="1" dirty="0">
                <a:solidFill>
                  <a:srgbClr val="000000"/>
                </a:solidFill>
                <a:latin typeface="Helvetica Neue"/>
              </a:rPr>
              <a:t>		- Ratio of resort skiable area to total state skiable area</a:t>
            </a:r>
          </a:p>
          <a:p>
            <a:pPr lvl="1"/>
            <a:r>
              <a:rPr lang="en-US" sz="4800" b="1" i="1" dirty="0">
                <a:solidFill>
                  <a:srgbClr val="000000"/>
                </a:solidFill>
                <a:latin typeface="Helvetica Neue"/>
              </a:rPr>
              <a:t>		- Ratio of resort days open to total state days open</a:t>
            </a:r>
          </a:p>
          <a:p>
            <a:pPr lvl="1"/>
            <a:r>
              <a:rPr lang="en-US" sz="4800" b="1" i="1" dirty="0">
                <a:solidFill>
                  <a:srgbClr val="000000"/>
                </a:solidFill>
                <a:latin typeface="Helvetica Neue"/>
              </a:rPr>
              <a:t>		- Ratio of resort terrain park count to total state terrain park count</a:t>
            </a:r>
          </a:p>
          <a:p>
            <a:pPr lvl="1"/>
            <a:r>
              <a:rPr lang="en-US" sz="4800" b="1" i="1" dirty="0">
                <a:solidFill>
                  <a:srgbClr val="000000"/>
                </a:solidFill>
                <a:latin typeface="Helvetica Neue"/>
              </a:rPr>
              <a:t>		- Ratio of resort night skiing area to total state night skiing area</a:t>
            </a:r>
          </a:p>
          <a:p>
            <a:pPr lvl="1"/>
            <a:r>
              <a:rPr lang="en-US" sz="4800" b="1" i="1" dirty="0">
                <a:solidFill>
                  <a:srgbClr val="000000"/>
                </a:solidFill>
                <a:latin typeface="Helvetica Neue"/>
              </a:rPr>
              <a:t>		- This makes sense because as the number of resorts increase, all of the ratios listed above decrease</a:t>
            </a:r>
          </a:p>
          <a:p>
            <a:pPr lvl="1"/>
            <a:r>
              <a:rPr lang="en-US" sz="4800" b="1" i="1" dirty="0">
                <a:solidFill>
                  <a:srgbClr val="000000"/>
                </a:solidFill>
                <a:latin typeface="Helvetica Neue"/>
              </a:rPr>
              <a:t>	- There is some correlation between the ratio of night skiing area with the number of resorts per capita.  </a:t>
            </a:r>
          </a:p>
          <a:p>
            <a:pPr lvl="1"/>
            <a:r>
              <a:rPr lang="en-US" sz="4800" b="1" i="1" dirty="0">
                <a:solidFill>
                  <a:srgbClr val="000000"/>
                </a:solidFill>
                <a:latin typeface="Helvetica Neue"/>
              </a:rPr>
              <a:t>		- Therefore, when resorts are more densely located with population, more night skiing is provided.</a:t>
            </a:r>
          </a:p>
          <a:p>
            <a:pPr lvl="1"/>
            <a:r>
              <a:rPr lang="en-US" sz="4800" b="1" i="1" dirty="0">
                <a:solidFill>
                  <a:srgbClr val="000000"/>
                </a:solidFill>
                <a:latin typeface="Helvetica Neue"/>
              </a:rPr>
              <a:t>	- There is some correlation between </a:t>
            </a:r>
            <a:r>
              <a:rPr lang="en-US" sz="4800" b="1" i="1" dirty="0" err="1">
                <a:solidFill>
                  <a:srgbClr val="000000"/>
                </a:solidFill>
                <a:latin typeface="Helvetica Neue"/>
              </a:rPr>
              <a:t>AdultWeekend</a:t>
            </a:r>
            <a:r>
              <a:rPr lang="en-US" sz="4800" b="1" i="1" dirty="0">
                <a:solidFill>
                  <a:srgbClr val="000000"/>
                </a:solidFill>
                <a:latin typeface="Helvetica Neue"/>
              </a:rPr>
              <a:t> ticket price and the following:</a:t>
            </a:r>
          </a:p>
          <a:p>
            <a:pPr lvl="1"/>
            <a:r>
              <a:rPr lang="en-US" sz="4800" b="1" i="1" dirty="0">
                <a:solidFill>
                  <a:srgbClr val="000000"/>
                </a:solidFill>
                <a:latin typeface="Helvetica Neue"/>
              </a:rPr>
              <a:t>		- </a:t>
            </a:r>
            <a:r>
              <a:rPr lang="en-US" sz="4800" b="1" i="1" dirty="0" err="1">
                <a:solidFill>
                  <a:srgbClr val="000000"/>
                </a:solidFill>
                <a:latin typeface="Helvetica Neue"/>
              </a:rPr>
              <a:t>FastQuads</a:t>
            </a:r>
            <a:endParaRPr lang="en-US" sz="4800" b="1" i="1" dirty="0">
              <a:solidFill>
                <a:srgbClr val="000000"/>
              </a:solidFill>
              <a:latin typeface="Helvetica Neue"/>
            </a:endParaRPr>
          </a:p>
          <a:p>
            <a:pPr lvl="1"/>
            <a:r>
              <a:rPr lang="en-US" sz="4800" b="1" i="1" dirty="0">
                <a:solidFill>
                  <a:srgbClr val="000000"/>
                </a:solidFill>
                <a:latin typeface="Helvetica Neue"/>
              </a:rPr>
              <a:t>		- Runs  </a:t>
            </a:r>
          </a:p>
          <a:p>
            <a:pPr lvl="1"/>
            <a:r>
              <a:rPr lang="en-US" sz="4800" b="1" i="1" dirty="0">
                <a:solidFill>
                  <a:srgbClr val="000000"/>
                </a:solidFill>
                <a:latin typeface="Helvetica Neue"/>
              </a:rPr>
              <a:t>		- Snow </a:t>
            </a:r>
            <a:r>
              <a:rPr lang="en-US" sz="4800" b="1" i="1" dirty="0" err="1">
                <a:solidFill>
                  <a:srgbClr val="000000"/>
                </a:solidFill>
                <a:latin typeface="Helvetica Neue"/>
              </a:rPr>
              <a:t>Making_ac</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resort_night_skiing_state_ratio</a:t>
            </a:r>
            <a:endParaRPr lang="en-US" sz="4800" b="1" i="1" dirty="0">
              <a:solidFill>
                <a:srgbClr val="000000"/>
              </a:solidFill>
              <a:latin typeface="Helvetica Neue"/>
            </a:endParaRPr>
          </a:p>
          <a:p>
            <a:pPr lvl="1"/>
            <a:r>
              <a:rPr lang="en-US" sz="4800" b="1" i="1" dirty="0">
                <a:solidFill>
                  <a:srgbClr val="000000"/>
                </a:solidFill>
                <a:latin typeface="Helvetica Neue"/>
              </a:rPr>
              <a:t>		- </a:t>
            </a:r>
            <a:r>
              <a:rPr lang="en-US" sz="4800" b="1" i="1" dirty="0" err="1">
                <a:solidFill>
                  <a:srgbClr val="000000"/>
                </a:solidFill>
                <a:latin typeface="Helvetica Neue"/>
              </a:rPr>
              <a:t>total_chairs</a:t>
            </a:r>
            <a:endParaRPr lang="en-US" sz="4800" b="1" i="1" dirty="0">
              <a:solidFill>
                <a:srgbClr val="000000"/>
              </a:solidFill>
              <a:latin typeface="Helvetica Neue"/>
            </a:endParaRPr>
          </a:p>
          <a:p>
            <a:pPr lvl="1"/>
            <a:r>
              <a:rPr lang="en-US" sz="4800" b="1" i="1" dirty="0">
                <a:solidFill>
                  <a:srgbClr val="000000"/>
                </a:solidFill>
                <a:latin typeface="Helvetica Neue"/>
              </a:rPr>
              <a:t>		- vertical drop</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Feature Correlation Heat Map</a:t>
            </a:r>
          </a:p>
        </p:txBody>
      </p:sp>
    </p:spTree>
    <p:extLst>
      <p:ext uri="{BB962C8B-B14F-4D97-AF65-F5344CB8AC3E}">
        <p14:creationId xmlns:p14="http://schemas.microsoft.com/office/powerpoint/2010/main" val="145040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E5F7A-68E8-4A2A-9B1D-756AA1D1A4A2}"/>
              </a:ext>
            </a:extLst>
          </p:cNvPr>
          <p:cNvSpPr>
            <a:spLocks noGrp="1"/>
          </p:cNvSpPr>
          <p:nvPr>
            <p:ph idx="1"/>
          </p:nvPr>
        </p:nvSpPr>
        <p:spPr>
          <a:xfrm>
            <a:off x="914399" y="1928474"/>
            <a:ext cx="10363200" cy="4013355"/>
          </a:xfrm>
        </p:spPr>
        <p:txBody>
          <a:bodyPr>
            <a:normAutofit/>
          </a:bodyPr>
          <a:lstStyle/>
          <a:p>
            <a:pPr lvl="2" indent="0">
              <a:buNone/>
            </a:pPr>
            <a:endParaRPr lang="en-US" b="1" i="1" dirty="0">
              <a:solidFill>
                <a:srgbClr val="000000"/>
              </a:solidFill>
              <a:latin typeface="Helvetica Neue"/>
            </a:endParaRPr>
          </a:p>
          <a:p>
            <a:pPr marL="891540" lvl="2" indent="-342900"/>
            <a:endParaRPr lang="en-US" b="1" i="1" dirty="0">
              <a:solidFill>
                <a:srgbClr val="000000"/>
              </a:solidFill>
              <a:latin typeface="Helvetica Neue"/>
            </a:endParaRPr>
          </a:p>
          <a:p>
            <a:pPr marL="891540" lvl="2" indent="-342900">
              <a:buFont typeface="+mj-lt"/>
              <a:buAutoNum type="arabicPeriod"/>
            </a:pPr>
            <a:endParaRPr lang="en-US" b="1" i="1" dirty="0">
              <a:solidFill>
                <a:srgbClr val="000000"/>
              </a:solidFill>
              <a:latin typeface="Helvetica Neue"/>
            </a:endParaRPr>
          </a:p>
          <a:p>
            <a:pPr lvl="1"/>
            <a:endParaRPr lang="en-US" b="1" i="1" dirty="0">
              <a:solidFill>
                <a:srgbClr val="000000"/>
              </a:solidFill>
              <a:latin typeface="Helvetica Neue"/>
            </a:endParaRPr>
          </a:p>
        </p:txBody>
      </p:sp>
      <p:sp>
        <p:nvSpPr>
          <p:cNvPr id="4" name="Content Placeholder 2">
            <a:extLst>
              <a:ext uri="{FF2B5EF4-FFF2-40B4-BE49-F238E27FC236}">
                <a16:creationId xmlns:a16="http://schemas.microsoft.com/office/drawing/2014/main" id="{C7BBC583-4F68-483B-BC8A-774BB3BFF71A}"/>
              </a:ext>
            </a:extLst>
          </p:cNvPr>
          <p:cNvSpPr txBox="1">
            <a:spLocks/>
          </p:cNvSpPr>
          <p:nvPr/>
        </p:nvSpPr>
        <p:spPr>
          <a:xfrm>
            <a:off x="914399" y="2018995"/>
            <a:ext cx="10363200" cy="44476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7" name="Content Placeholder 2">
            <a:extLst>
              <a:ext uri="{FF2B5EF4-FFF2-40B4-BE49-F238E27FC236}">
                <a16:creationId xmlns:a16="http://schemas.microsoft.com/office/drawing/2014/main" id="{3DC3E961-8014-4977-857D-9C49FCED7E68}"/>
              </a:ext>
            </a:extLst>
          </p:cNvPr>
          <p:cNvSpPr txBox="1">
            <a:spLocks/>
          </p:cNvSpPr>
          <p:nvPr/>
        </p:nvSpPr>
        <p:spPr>
          <a:xfrm>
            <a:off x="914399" y="1814170"/>
            <a:ext cx="10363200" cy="41276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sp>
        <p:nvSpPr>
          <p:cNvPr id="8" name="Title 1">
            <a:extLst>
              <a:ext uri="{FF2B5EF4-FFF2-40B4-BE49-F238E27FC236}">
                <a16:creationId xmlns:a16="http://schemas.microsoft.com/office/drawing/2014/main" id="{B533A1D1-7737-4589-9268-90DF05665137}"/>
              </a:ext>
            </a:extLst>
          </p:cNvPr>
          <p:cNvSpPr txBox="1">
            <a:spLocks/>
          </p:cNvSpPr>
          <p:nvPr/>
        </p:nvSpPr>
        <p:spPr>
          <a:xfrm>
            <a:off x="914399" y="1089113"/>
            <a:ext cx="103632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600" dirty="0"/>
              <a:t>Data Analysis – Scatter Plots</a:t>
            </a:r>
          </a:p>
        </p:txBody>
      </p:sp>
      <p:sp>
        <p:nvSpPr>
          <p:cNvPr id="6" name="Content Placeholder 2">
            <a:extLst>
              <a:ext uri="{FF2B5EF4-FFF2-40B4-BE49-F238E27FC236}">
                <a16:creationId xmlns:a16="http://schemas.microsoft.com/office/drawing/2014/main" id="{5ACE2E3E-F666-47C2-BEC6-AD278F87B35B}"/>
              </a:ext>
            </a:extLst>
          </p:cNvPr>
          <p:cNvSpPr txBox="1">
            <a:spLocks/>
          </p:cNvSpPr>
          <p:nvPr/>
        </p:nvSpPr>
        <p:spPr>
          <a:xfrm>
            <a:off x="1075466" y="1814169"/>
            <a:ext cx="10363200" cy="412765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i="1" dirty="0">
                <a:solidFill>
                  <a:srgbClr val="000000"/>
                </a:solidFill>
                <a:latin typeface="Helvetica Neue"/>
              </a:rPr>
              <a:t>Scatter Plots were run to compare ticket prices to features</a:t>
            </a:r>
          </a:p>
          <a:p>
            <a:r>
              <a:rPr lang="en-US" sz="1900" b="1" i="1" dirty="0">
                <a:solidFill>
                  <a:srgbClr val="000000"/>
                </a:solidFill>
                <a:latin typeface="Helvetica Neue"/>
              </a:rPr>
              <a:t>The following scatter plots of features versus ticket prices show a high correlation:</a:t>
            </a:r>
          </a:p>
          <a:p>
            <a:pPr lvl="1"/>
            <a:r>
              <a:rPr lang="en-US" sz="4800" b="1" i="1" dirty="0">
                <a:solidFill>
                  <a:srgbClr val="000000"/>
                </a:solidFill>
                <a:latin typeface="Helvetica Neue"/>
              </a:rPr>
              <a:t>	</a:t>
            </a:r>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sz="1800" b="1" i="1" dirty="0">
                <a:solidFill>
                  <a:srgbClr val="000000"/>
                </a:solidFill>
                <a:latin typeface="Helvetica Neue"/>
              </a:rPr>
              <a:t>					</a:t>
            </a:r>
          </a:p>
          <a:p>
            <a:pPr lvl="1"/>
            <a:endParaRPr lang="en-US" b="1" i="1" dirty="0">
              <a:solidFill>
                <a:srgbClr val="000000"/>
              </a:solidFill>
              <a:latin typeface="Helvetica Neue"/>
            </a:endParaRPr>
          </a:p>
          <a:p>
            <a:pPr lvl="1"/>
            <a:endParaRPr lang="en-US" b="1" i="1" dirty="0">
              <a:solidFill>
                <a:srgbClr val="000000"/>
              </a:solidFill>
              <a:latin typeface="Helvetica Neue"/>
            </a:endParaRP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r>
              <a:rPr lang="en-US" b="1" i="1" dirty="0">
                <a:solidFill>
                  <a:srgbClr val="000000"/>
                </a:solidFill>
                <a:latin typeface="Helvetica Neue"/>
              </a:rPr>
              <a:t>	</a:t>
            </a:r>
          </a:p>
          <a:p>
            <a:pPr lvl="1"/>
            <a:endParaRPr lang="en-US" b="1" i="1" dirty="0">
              <a:solidFill>
                <a:srgbClr val="000000"/>
              </a:solidFill>
              <a:latin typeface="Helvetica Neue"/>
            </a:endParaRPr>
          </a:p>
          <a:p>
            <a:endParaRPr lang="en-US" b="1" i="1" dirty="0">
              <a:solidFill>
                <a:srgbClr val="000000"/>
              </a:solidFill>
              <a:latin typeface="Helvetica Neue"/>
            </a:endParaRPr>
          </a:p>
          <a:p>
            <a:endParaRPr lang="en-US" dirty="0"/>
          </a:p>
        </p:txBody>
      </p:sp>
      <p:pic>
        <p:nvPicPr>
          <p:cNvPr id="5" name="Picture 4">
            <a:extLst>
              <a:ext uri="{FF2B5EF4-FFF2-40B4-BE49-F238E27FC236}">
                <a16:creationId xmlns:a16="http://schemas.microsoft.com/office/drawing/2014/main" id="{3ACA4808-E8FC-4DF9-AAE7-BBB234535F8B}"/>
              </a:ext>
            </a:extLst>
          </p:cNvPr>
          <p:cNvPicPr>
            <a:picLocks noChangeAspect="1"/>
          </p:cNvPicPr>
          <p:nvPr/>
        </p:nvPicPr>
        <p:blipFill>
          <a:blip r:embed="rId2"/>
          <a:stretch>
            <a:fillRect/>
          </a:stretch>
        </p:blipFill>
        <p:spPr>
          <a:xfrm>
            <a:off x="1294813" y="2461716"/>
            <a:ext cx="2947830" cy="1700671"/>
          </a:xfrm>
          <a:prstGeom prst="rect">
            <a:avLst/>
          </a:prstGeom>
        </p:spPr>
      </p:pic>
      <p:pic>
        <p:nvPicPr>
          <p:cNvPr id="10" name="Picture 9">
            <a:extLst>
              <a:ext uri="{FF2B5EF4-FFF2-40B4-BE49-F238E27FC236}">
                <a16:creationId xmlns:a16="http://schemas.microsoft.com/office/drawing/2014/main" id="{B3E77C8E-A0A0-4104-AB89-1A086DAE1D4C}"/>
              </a:ext>
            </a:extLst>
          </p:cNvPr>
          <p:cNvPicPr>
            <a:picLocks noChangeAspect="1"/>
          </p:cNvPicPr>
          <p:nvPr/>
        </p:nvPicPr>
        <p:blipFill>
          <a:blip r:embed="rId3"/>
          <a:stretch>
            <a:fillRect/>
          </a:stretch>
        </p:blipFill>
        <p:spPr>
          <a:xfrm>
            <a:off x="4331549" y="2494077"/>
            <a:ext cx="2623957" cy="1668310"/>
          </a:xfrm>
          <a:prstGeom prst="rect">
            <a:avLst/>
          </a:prstGeom>
        </p:spPr>
      </p:pic>
      <p:pic>
        <p:nvPicPr>
          <p:cNvPr id="12" name="Picture 11">
            <a:extLst>
              <a:ext uri="{FF2B5EF4-FFF2-40B4-BE49-F238E27FC236}">
                <a16:creationId xmlns:a16="http://schemas.microsoft.com/office/drawing/2014/main" id="{10596FAF-AAE2-42D0-9C71-7B44E0E2FF7D}"/>
              </a:ext>
            </a:extLst>
          </p:cNvPr>
          <p:cNvPicPr>
            <a:picLocks noChangeAspect="1"/>
          </p:cNvPicPr>
          <p:nvPr/>
        </p:nvPicPr>
        <p:blipFill>
          <a:blip r:embed="rId4"/>
          <a:stretch>
            <a:fillRect/>
          </a:stretch>
        </p:blipFill>
        <p:spPr>
          <a:xfrm>
            <a:off x="6955506" y="2457125"/>
            <a:ext cx="2777114" cy="1664043"/>
          </a:xfrm>
          <a:prstGeom prst="rect">
            <a:avLst/>
          </a:prstGeom>
        </p:spPr>
      </p:pic>
      <p:pic>
        <p:nvPicPr>
          <p:cNvPr id="14" name="Picture 13">
            <a:extLst>
              <a:ext uri="{FF2B5EF4-FFF2-40B4-BE49-F238E27FC236}">
                <a16:creationId xmlns:a16="http://schemas.microsoft.com/office/drawing/2014/main" id="{35124F8C-630E-4C6D-94D3-93AD7D7BE640}"/>
              </a:ext>
            </a:extLst>
          </p:cNvPr>
          <p:cNvPicPr>
            <a:picLocks noChangeAspect="1"/>
          </p:cNvPicPr>
          <p:nvPr/>
        </p:nvPicPr>
        <p:blipFill>
          <a:blip r:embed="rId5"/>
          <a:stretch>
            <a:fillRect/>
          </a:stretch>
        </p:blipFill>
        <p:spPr>
          <a:xfrm>
            <a:off x="1525445" y="4220547"/>
            <a:ext cx="2806104" cy="1547719"/>
          </a:xfrm>
          <a:prstGeom prst="rect">
            <a:avLst/>
          </a:prstGeom>
        </p:spPr>
      </p:pic>
    </p:spTree>
    <p:extLst>
      <p:ext uri="{BB962C8B-B14F-4D97-AF65-F5344CB8AC3E}">
        <p14:creationId xmlns:p14="http://schemas.microsoft.com/office/powerpoint/2010/main" val="3114784179"/>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311B26"/>
      </a:dk2>
      <a:lt2>
        <a:srgbClr val="F3F2F0"/>
      </a:lt2>
      <a:accent1>
        <a:srgbClr val="2F70E1"/>
      </a:accent1>
      <a:accent2>
        <a:srgbClr val="3D35D4"/>
      </a:accent2>
      <a:accent3>
        <a:srgbClr val="822FE1"/>
      </a:accent3>
      <a:accent4>
        <a:srgbClr val="BA1DCF"/>
      </a:accent4>
      <a:accent5>
        <a:srgbClr val="E12FAB"/>
      </a:accent5>
      <a:accent6>
        <a:srgbClr val="CF1D4F"/>
      </a:accent6>
      <a:hlink>
        <a:srgbClr val="AD8339"/>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1351</TotalTime>
  <Words>1452</Words>
  <Application>Microsoft Office PowerPoint</Application>
  <PresentationFormat>Widescreen</PresentationFormat>
  <Paragraphs>703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Grandview Display</vt:lpstr>
      <vt:lpstr>Helvetica Neue</vt:lpstr>
      <vt:lpstr>DashVTI</vt:lpstr>
      <vt:lpstr>Analysis by Lakshmi P Mokka</vt:lpstr>
      <vt:lpstr>OBJECTIVE</vt:lpstr>
      <vt:lpstr>Method</vt:lpstr>
      <vt:lpstr>Data Analysis</vt:lpstr>
      <vt:lpstr>Data Analysis</vt:lpstr>
      <vt:lpstr>Data Analysis</vt:lpstr>
      <vt:lpstr>Data Analysis – Feature Correlation Heat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by Lakshmi P Mokka</dc:title>
  <dc:creator>Lakshmi Mokka</dc:creator>
  <cp:lastModifiedBy>Lakshmi Mokka</cp:lastModifiedBy>
  <cp:revision>50</cp:revision>
  <dcterms:created xsi:type="dcterms:W3CDTF">2022-01-06T02:19:47Z</dcterms:created>
  <dcterms:modified xsi:type="dcterms:W3CDTF">2022-01-20T05:10:20Z</dcterms:modified>
</cp:coreProperties>
</file>