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85" r:id="rId4"/>
    <p:sldId id="258" r:id="rId5"/>
    <p:sldId id="270" r:id="rId6"/>
    <p:sldId id="271" r:id="rId7"/>
    <p:sldId id="274" r:id="rId8"/>
    <p:sldId id="282"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1" d="100"/>
          <a:sy n="61" d="100"/>
        </p:scale>
        <p:origin x="45" y="5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1/21/2022</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222110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1/21/2022</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44636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1/21/2022</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895204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1/21/2022</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16756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1/21/2022</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42805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1/21/2022</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864493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1/21/2022</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429850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1/21/2022</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865895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1/21/2022</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803386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1/21/2022</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96038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1/21/2022</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15449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1/21/2022</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04508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83080A-6551-4451-BD82-99B048897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neon orange and blue">
            <a:extLst>
              <a:ext uri="{FF2B5EF4-FFF2-40B4-BE49-F238E27FC236}">
                <a16:creationId xmlns:a16="http://schemas.microsoft.com/office/drawing/2014/main" id="{92F9C581-C4A2-4A17-A56B-9E00BC742AF3}"/>
              </a:ext>
            </a:extLst>
          </p:cNvPr>
          <p:cNvPicPr>
            <a:picLocks noChangeAspect="1"/>
          </p:cNvPicPr>
          <p:nvPr/>
        </p:nvPicPr>
        <p:blipFill rotWithShape="1">
          <a:blip r:embed="rId2">
            <a:alphaModFix amt="40000"/>
          </a:blip>
          <a:srcRect b="15731"/>
          <a:stretch/>
        </p:blipFill>
        <p:spPr>
          <a:xfrm>
            <a:off x="20" y="10"/>
            <a:ext cx="12191980" cy="6857985"/>
          </a:xfrm>
          <a:prstGeom prst="rect">
            <a:avLst/>
          </a:prstGeom>
        </p:spPr>
      </p:pic>
      <p:sp>
        <p:nvSpPr>
          <p:cNvPr id="2" name="Title 1">
            <a:extLst>
              <a:ext uri="{FF2B5EF4-FFF2-40B4-BE49-F238E27FC236}">
                <a16:creationId xmlns:a16="http://schemas.microsoft.com/office/drawing/2014/main" id="{C5DAE054-EE16-48B9-BE53-5FE2C4B201D3}"/>
              </a:ext>
            </a:extLst>
          </p:cNvPr>
          <p:cNvSpPr>
            <a:spLocks noGrp="1"/>
          </p:cNvSpPr>
          <p:nvPr>
            <p:ph type="ctrTitle"/>
          </p:nvPr>
        </p:nvSpPr>
        <p:spPr>
          <a:xfrm>
            <a:off x="914401" y="2583874"/>
            <a:ext cx="7178722" cy="2884767"/>
          </a:xfrm>
        </p:spPr>
        <p:txBody>
          <a:bodyPr anchor="b">
            <a:normAutofit/>
          </a:bodyPr>
          <a:lstStyle/>
          <a:p>
            <a:pPr algn="ctr"/>
            <a:r>
              <a:rPr lang="en-US" sz="3600" dirty="0">
                <a:solidFill>
                  <a:srgbClr val="FFFFFF"/>
                </a:solidFill>
              </a:rPr>
              <a:t>Analysis by Lakshmi P Mokka</a:t>
            </a:r>
          </a:p>
        </p:txBody>
      </p:sp>
      <p:sp>
        <p:nvSpPr>
          <p:cNvPr id="3" name="Subtitle 2">
            <a:extLst>
              <a:ext uri="{FF2B5EF4-FFF2-40B4-BE49-F238E27FC236}">
                <a16:creationId xmlns:a16="http://schemas.microsoft.com/office/drawing/2014/main" id="{AD501DEA-A842-495B-9E6D-6BD78A895724}"/>
              </a:ext>
            </a:extLst>
          </p:cNvPr>
          <p:cNvSpPr>
            <a:spLocks noGrp="1"/>
          </p:cNvSpPr>
          <p:nvPr>
            <p:ph type="subTitle" idx="1"/>
          </p:nvPr>
        </p:nvSpPr>
        <p:spPr>
          <a:xfrm>
            <a:off x="914400" y="956113"/>
            <a:ext cx="8527312" cy="1329888"/>
          </a:xfrm>
        </p:spPr>
        <p:txBody>
          <a:bodyPr anchor="t">
            <a:normAutofit fontScale="77500" lnSpcReduction="20000"/>
          </a:bodyPr>
          <a:lstStyle/>
          <a:p>
            <a:pPr algn="ctr"/>
            <a:r>
              <a:rPr lang="en-US" sz="4800" dirty="0">
                <a:solidFill>
                  <a:srgbClr val="FFFFFF"/>
                </a:solidFill>
              </a:rPr>
              <a:t>BIG MOUNTAIN DATA ANALYSIS</a:t>
            </a:r>
          </a:p>
        </p:txBody>
      </p:sp>
      <p:cxnSp>
        <p:nvCxnSpPr>
          <p:cNvPr id="13" name="Straight Connector 12">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100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0504-2621-4B66-AA53-F7926DA717BA}"/>
              </a:ext>
            </a:extLst>
          </p:cNvPr>
          <p:cNvSpPr>
            <a:spLocks noGrp="1"/>
          </p:cNvSpPr>
          <p:nvPr>
            <p:ph type="title"/>
          </p:nvPr>
        </p:nvSpPr>
        <p:spPr>
          <a:xfrm>
            <a:off x="914399" y="1245924"/>
            <a:ext cx="10363200" cy="1314443"/>
          </a:xfrm>
        </p:spPr>
        <p:txBody>
          <a:bodyPr/>
          <a:lstStyle/>
          <a:p>
            <a:r>
              <a:rPr lang="en-US" dirty="0"/>
              <a:t>Problem Identification</a:t>
            </a:r>
          </a:p>
        </p:txBody>
      </p:sp>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p:txBody>
          <a:bodyPr/>
          <a:lstStyle/>
          <a:p>
            <a:r>
              <a:rPr lang="en-US" b="1" i="1" dirty="0">
                <a:solidFill>
                  <a:srgbClr val="000000"/>
                </a:solidFill>
                <a:latin typeface="Helvetica Neue"/>
              </a:rPr>
              <a:t>Provide data driven insight to increase net profit to Big Mountain by determining a data driven ticket price and cost cutting measures that will increase net profit.  </a:t>
            </a:r>
          </a:p>
          <a:p>
            <a:pPr marL="0" indent="0">
              <a:buNone/>
            </a:pPr>
            <a:endParaRPr lang="en-US" dirty="0"/>
          </a:p>
        </p:txBody>
      </p:sp>
    </p:spTree>
    <p:extLst>
      <p:ext uri="{BB962C8B-B14F-4D97-AF65-F5344CB8AC3E}">
        <p14:creationId xmlns:p14="http://schemas.microsoft.com/office/powerpoint/2010/main" val="4251797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018995"/>
            <a:ext cx="10363200" cy="44476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7" name="Content Placeholder 2">
            <a:extLst>
              <a:ext uri="{FF2B5EF4-FFF2-40B4-BE49-F238E27FC236}">
                <a16:creationId xmlns:a16="http://schemas.microsoft.com/office/drawing/2014/main" id="{3DC3E961-8014-4977-857D-9C49FCED7E68}"/>
              </a:ext>
            </a:extLst>
          </p:cNvPr>
          <p:cNvSpPr txBox="1">
            <a:spLocks/>
          </p:cNvSpPr>
          <p:nvPr/>
        </p:nvSpPr>
        <p:spPr>
          <a:xfrm>
            <a:off x="846666" y="2065743"/>
            <a:ext cx="10363200" cy="41276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8" name="Title 1">
            <a:extLst>
              <a:ext uri="{FF2B5EF4-FFF2-40B4-BE49-F238E27FC236}">
                <a16:creationId xmlns:a16="http://schemas.microsoft.com/office/drawing/2014/main" id="{B533A1D1-7737-4589-9268-90DF05665137}"/>
              </a:ext>
            </a:extLst>
          </p:cNvPr>
          <p:cNvSpPr txBox="1">
            <a:spLocks/>
          </p:cNvSpPr>
          <p:nvPr/>
        </p:nvSpPr>
        <p:spPr>
          <a:xfrm>
            <a:off x="914399" y="651324"/>
            <a:ext cx="10363200" cy="131444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3600" dirty="0"/>
              <a:t>Recommendation and key findings</a:t>
            </a:r>
          </a:p>
        </p:txBody>
      </p:sp>
      <p:sp>
        <p:nvSpPr>
          <p:cNvPr id="6" name="Content Placeholder 2">
            <a:extLst>
              <a:ext uri="{FF2B5EF4-FFF2-40B4-BE49-F238E27FC236}">
                <a16:creationId xmlns:a16="http://schemas.microsoft.com/office/drawing/2014/main" id="{205C9915-033C-4700-97C0-844E18687C6F}"/>
              </a:ext>
            </a:extLst>
          </p:cNvPr>
          <p:cNvSpPr txBox="1">
            <a:spLocks/>
          </p:cNvSpPr>
          <p:nvPr/>
        </p:nvSpPr>
        <p:spPr>
          <a:xfrm>
            <a:off x="1066799" y="1966570"/>
            <a:ext cx="10363200" cy="412765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4600" b="1" i="1" dirty="0">
                <a:solidFill>
                  <a:srgbClr val="000000"/>
                </a:solidFill>
                <a:latin typeface="Helvetica Neue"/>
              </a:rPr>
              <a:t>	</a:t>
            </a: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r>
              <a:rPr lang="en-US" sz="4600" b="1" i="1" dirty="0">
                <a:solidFill>
                  <a:srgbClr val="000000"/>
                </a:solidFill>
                <a:latin typeface="Helvetica Neue"/>
              </a:rPr>
              <a:t>	 </a:t>
            </a:r>
          </a:p>
          <a:p>
            <a:endParaRPr lang="en-US" sz="4800"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9" name="Content Placeholder 2">
            <a:extLst>
              <a:ext uri="{FF2B5EF4-FFF2-40B4-BE49-F238E27FC236}">
                <a16:creationId xmlns:a16="http://schemas.microsoft.com/office/drawing/2014/main" id="{3CD7B31D-CFEC-4517-9912-B1B1595D8BE5}"/>
              </a:ext>
            </a:extLst>
          </p:cNvPr>
          <p:cNvSpPr txBox="1">
            <a:spLocks/>
          </p:cNvSpPr>
          <p:nvPr/>
        </p:nvSpPr>
        <p:spPr>
          <a:xfrm>
            <a:off x="586333" y="1444892"/>
            <a:ext cx="11101900" cy="48017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4600" b="1" i="1" dirty="0">
              <a:solidFill>
                <a:srgbClr val="000000"/>
              </a:solidFill>
              <a:latin typeface="Helvetica Neue"/>
            </a:endParaRPr>
          </a:p>
          <a:p>
            <a:pPr lvl="1"/>
            <a:r>
              <a:rPr lang="en-US" sz="4600" b="1" i="1" dirty="0">
                <a:solidFill>
                  <a:srgbClr val="000000"/>
                </a:solidFill>
                <a:latin typeface="Helvetica Neue"/>
              </a:rPr>
              <a:t>	 </a:t>
            </a:r>
          </a:p>
          <a:p>
            <a:endParaRPr lang="en-US" sz="4800"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11" name="Content Placeholder 2">
            <a:extLst>
              <a:ext uri="{FF2B5EF4-FFF2-40B4-BE49-F238E27FC236}">
                <a16:creationId xmlns:a16="http://schemas.microsoft.com/office/drawing/2014/main" id="{241B5C49-AA0E-4F90-ABE9-4CB0D82A53BD}"/>
              </a:ext>
            </a:extLst>
          </p:cNvPr>
          <p:cNvSpPr txBox="1">
            <a:spLocks/>
          </p:cNvSpPr>
          <p:nvPr/>
        </p:nvSpPr>
        <p:spPr>
          <a:xfrm>
            <a:off x="656165" y="1714500"/>
            <a:ext cx="10773834" cy="453213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5600" b="1" i="1" dirty="0">
                <a:solidFill>
                  <a:srgbClr val="000000"/>
                </a:solidFill>
                <a:latin typeface="Helvetica Neue"/>
              </a:rPr>
              <a:t>Based on Big Mountain’s features, the model indicates the ticket price should be $97.  However, the error associated with the model is $10.47 therefore an increase in ticket price of $6.32 is suggested, increasing the ticket price to $87.32.</a:t>
            </a:r>
          </a:p>
          <a:p>
            <a:endParaRPr lang="en-US" sz="5600" b="1" i="1" dirty="0">
              <a:solidFill>
                <a:srgbClr val="000000"/>
              </a:solidFill>
              <a:latin typeface="Helvetica Neue"/>
            </a:endParaRPr>
          </a:p>
          <a:p>
            <a:r>
              <a:rPr lang="en-US" sz="5600" b="1" i="1" dirty="0">
                <a:solidFill>
                  <a:srgbClr val="000000"/>
                </a:solidFill>
                <a:latin typeface="Helvetica Neue"/>
              </a:rPr>
              <a:t>Also, based on the model, closing one run will not impact ticket price.  Therefore closing 1 run is recommended.  </a:t>
            </a:r>
          </a:p>
          <a:p>
            <a:endParaRPr lang="en-US" sz="5600" b="1" i="1" dirty="0">
              <a:solidFill>
                <a:srgbClr val="000000"/>
              </a:solidFill>
              <a:latin typeface="Helvetica Neue"/>
            </a:endParaRPr>
          </a:p>
          <a:p>
            <a:r>
              <a:rPr lang="en-US" sz="5600" b="1" i="1" dirty="0">
                <a:solidFill>
                  <a:srgbClr val="000000"/>
                </a:solidFill>
                <a:latin typeface="Helvetica Neue"/>
              </a:rPr>
              <a:t>The data used to train the model does not contain net revenue information, therefore the model could contain resorts that are losing money. Obtaining net revenue data for each resort is recommended for addition to the model.  	</a:t>
            </a:r>
          </a:p>
          <a:p>
            <a:pPr lvl="1"/>
            <a:r>
              <a:rPr lang="en-US" sz="4800" b="1" i="1" dirty="0">
                <a:solidFill>
                  <a:srgbClr val="000000"/>
                </a:solidFill>
                <a:latin typeface="Helvetica Neue"/>
              </a:rPr>
              <a:t>			</a:t>
            </a:r>
            <a:r>
              <a:rPr lang="en-US" sz="4600" b="1" i="1" dirty="0">
                <a:solidFill>
                  <a:srgbClr val="000000"/>
                </a:solidFill>
                <a:latin typeface="Helvetica Neue"/>
              </a:rPr>
              <a:t>	</a:t>
            </a: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r>
              <a:rPr lang="en-US" sz="4600" b="1" i="1" dirty="0">
                <a:solidFill>
                  <a:srgbClr val="000000"/>
                </a:solidFill>
                <a:latin typeface="Helvetica Neue"/>
              </a:rPr>
              <a:t>	 </a:t>
            </a:r>
          </a:p>
          <a:p>
            <a:endParaRPr lang="en-US" sz="4800"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Tree>
    <p:extLst>
      <p:ext uri="{BB962C8B-B14F-4D97-AF65-F5344CB8AC3E}">
        <p14:creationId xmlns:p14="http://schemas.microsoft.com/office/powerpoint/2010/main" val="2814056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0504-2621-4B66-AA53-F7926DA717BA}"/>
              </a:ext>
            </a:extLst>
          </p:cNvPr>
          <p:cNvSpPr>
            <a:spLocks noGrp="1"/>
          </p:cNvSpPr>
          <p:nvPr>
            <p:ph type="title"/>
          </p:nvPr>
        </p:nvSpPr>
        <p:spPr>
          <a:xfrm>
            <a:off x="914399" y="1245924"/>
            <a:ext cx="10363200" cy="1314443"/>
          </a:xfrm>
        </p:spPr>
        <p:txBody>
          <a:bodyPr/>
          <a:lstStyle/>
          <a:p>
            <a:r>
              <a:rPr lang="en-US" dirty="0"/>
              <a:t>Method</a:t>
            </a:r>
          </a:p>
        </p:txBody>
      </p:sp>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240629"/>
            <a:ext cx="10363200" cy="37012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1" dirty="0">
                <a:solidFill>
                  <a:srgbClr val="000000"/>
                </a:solidFill>
                <a:latin typeface="Helvetica Neue"/>
              </a:rPr>
              <a:t>Utilize data provided from 330 resorts across the US to obtain data driven results. </a:t>
            </a:r>
          </a:p>
          <a:p>
            <a:r>
              <a:rPr lang="en-US" b="1" i="1" dirty="0">
                <a:solidFill>
                  <a:srgbClr val="000000"/>
                </a:solidFill>
                <a:latin typeface="Helvetica Neue"/>
              </a:rPr>
              <a:t>Check the data for missing/duplicate/clearly inaccurate values</a:t>
            </a:r>
          </a:p>
          <a:p>
            <a:r>
              <a:rPr lang="en-US" b="1" i="1" dirty="0">
                <a:solidFill>
                  <a:srgbClr val="000000"/>
                </a:solidFill>
                <a:latin typeface="Helvetica Neue"/>
              </a:rPr>
              <a:t>Clean data to ensure analysis is not performed on missing/duplicate/inaccurate values</a:t>
            </a:r>
          </a:p>
          <a:p>
            <a:r>
              <a:rPr lang="en-US" b="1" i="1" dirty="0">
                <a:solidFill>
                  <a:srgbClr val="000000"/>
                </a:solidFill>
                <a:latin typeface="Helvetica Neue"/>
              </a:rPr>
              <a:t>Obtained population data per US state from a reliable data source</a:t>
            </a:r>
          </a:p>
          <a:p>
            <a:r>
              <a:rPr lang="en-US" b="1" i="1" dirty="0">
                <a:solidFill>
                  <a:srgbClr val="000000"/>
                </a:solidFill>
                <a:latin typeface="Helvetica Neue"/>
              </a:rPr>
              <a:t>Cleaned US state population data to ensure analysis is not performed on missing/duplicate/inaccurate values</a:t>
            </a:r>
          </a:p>
          <a:p>
            <a:pPr marL="0" indent="0">
              <a:buNone/>
            </a:pPr>
            <a:r>
              <a:rPr lang="en-US" b="1" i="1" dirty="0">
                <a:solidFill>
                  <a:srgbClr val="000000"/>
                </a:solidFill>
                <a:latin typeface="Helvetica Neue"/>
              </a:rPr>
              <a:t>  </a:t>
            </a:r>
            <a:endParaRPr lang="en-US" dirty="0"/>
          </a:p>
        </p:txBody>
      </p:sp>
    </p:spTree>
    <p:extLst>
      <p:ext uri="{BB962C8B-B14F-4D97-AF65-F5344CB8AC3E}">
        <p14:creationId xmlns:p14="http://schemas.microsoft.com/office/powerpoint/2010/main" val="3902358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018995"/>
            <a:ext cx="10363200" cy="44476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7" name="Content Placeholder 2">
            <a:extLst>
              <a:ext uri="{FF2B5EF4-FFF2-40B4-BE49-F238E27FC236}">
                <a16:creationId xmlns:a16="http://schemas.microsoft.com/office/drawing/2014/main" id="{3DC3E961-8014-4977-857D-9C49FCED7E68}"/>
              </a:ext>
            </a:extLst>
          </p:cNvPr>
          <p:cNvSpPr txBox="1">
            <a:spLocks/>
          </p:cNvSpPr>
          <p:nvPr/>
        </p:nvSpPr>
        <p:spPr>
          <a:xfrm>
            <a:off x="914399" y="1814170"/>
            <a:ext cx="10363200" cy="41276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8" name="Title 1">
            <a:extLst>
              <a:ext uri="{FF2B5EF4-FFF2-40B4-BE49-F238E27FC236}">
                <a16:creationId xmlns:a16="http://schemas.microsoft.com/office/drawing/2014/main" id="{B533A1D1-7737-4589-9268-90DF05665137}"/>
              </a:ext>
            </a:extLst>
          </p:cNvPr>
          <p:cNvSpPr txBox="1">
            <a:spLocks/>
          </p:cNvSpPr>
          <p:nvPr/>
        </p:nvSpPr>
        <p:spPr>
          <a:xfrm>
            <a:off x="914399" y="1089113"/>
            <a:ext cx="10363200" cy="131444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3600" dirty="0"/>
              <a:t>Data Analysis – Model Training</a:t>
            </a:r>
          </a:p>
        </p:txBody>
      </p:sp>
      <p:sp>
        <p:nvSpPr>
          <p:cNvPr id="6" name="Content Placeholder 2">
            <a:extLst>
              <a:ext uri="{FF2B5EF4-FFF2-40B4-BE49-F238E27FC236}">
                <a16:creationId xmlns:a16="http://schemas.microsoft.com/office/drawing/2014/main" id="{205C9915-033C-4700-97C0-844E18687C6F}"/>
              </a:ext>
            </a:extLst>
          </p:cNvPr>
          <p:cNvSpPr txBox="1">
            <a:spLocks/>
          </p:cNvSpPr>
          <p:nvPr/>
        </p:nvSpPr>
        <p:spPr>
          <a:xfrm>
            <a:off x="1066799" y="1966570"/>
            <a:ext cx="10363200" cy="412765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b="1" i="1" dirty="0">
                <a:solidFill>
                  <a:srgbClr val="000000"/>
                </a:solidFill>
                <a:latin typeface="Helvetica Neue"/>
              </a:rPr>
              <a:t>Extracted the Big Mountain Data from the dataset so that the rest of the data can be used for model training and testing</a:t>
            </a:r>
          </a:p>
          <a:p>
            <a:r>
              <a:rPr lang="en-US" sz="4800" b="1" i="1" dirty="0">
                <a:solidFill>
                  <a:srgbClr val="000000"/>
                </a:solidFill>
                <a:latin typeface="Helvetica Neue"/>
              </a:rPr>
              <a:t>Split the data into 70%/30% where 70% of the data is used for model training and 30% of the data is used for model testing</a:t>
            </a:r>
          </a:p>
          <a:p>
            <a:r>
              <a:rPr lang="en-US" sz="4800" b="1" i="1" dirty="0">
                <a:solidFill>
                  <a:srgbClr val="000000"/>
                </a:solidFill>
                <a:latin typeface="Helvetica Neue"/>
              </a:rPr>
              <a:t>The missing ski data was filled by mean and median data, the error in the predicted data dropped by the same amount for both filled values</a:t>
            </a:r>
          </a:p>
          <a:p>
            <a:r>
              <a:rPr lang="en-US" sz="4800" b="1" i="1" dirty="0">
                <a:solidFill>
                  <a:srgbClr val="000000"/>
                </a:solidFill>
                <a:latin typeface="Helvetica Neue"/>
              </a:rPr>
              <a:t>Utilized pipeline’s function to train the model using a linear regression model.</a:t>
            </a:r>
          </a:p>
          <a:p>
            <a:r>
              <a:rPr lang="en-US" sz="4800" b="1" i="1" dirty="0">
                <a:solidFill>
                  <a:srgbClr val="000000"/>
                </a:solidFill>
                <a:latin typeface="Helvetica Neue"/>
              </a:rPr>
              <a:t>Utilized attributes to determine the features with a high correlation to ticket price.  Fast Quads and Vertical Drop showed a high correlation to ticket price.  </a:t>
            </a:r>
          </a:p>
          <a:p>
            <a:r>
              <a:rPr lang="en-US" sz="4800" b="1" i="1" dirty="0">
                <a:solidFill>
                  <a:srgbClr val="000000"/>
                </a:solidFill>
                <a:latin typeface="Helvetica Neue"/>
              </a:rPr>
              <a:t>Utilized a Random Forest Model to model data.  Please see the results from this model on the next slide.  </a:t>
            </a:r>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Tree>
    <p:extLst>
      <p:ext uri="{BB962C8B-B14F-4D97-AF65-F5344CB8AC3E}">
        <p14:creationId xmlns:p14="http://schemas.microsoft.com/office/powerpoint/2010/main" val="2916765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018995"/>
            <a:ext cx="10363200" cy="44476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7" name="Content Placeholder 2">
            <a:extLst>
              <a:ext uri="{FF2B5EF4-FFF2-40B4-BE49-F238E27FC236}">
                <a16:creationId xmlns:a16="http://schemas.microsoft.com/office/drawing/2014/main" id="{3DC3E961-8014-4977-857D-9C49FCED7E68}"/>
              </a:ext>
            </a:extLst>
          </p:cNvPr>
          <p:cNvSpPr txBox="1">
            <a:spLocks/>
          </p:cNvSpPr>
          <p:nvPr/>
        </p:nvSpPr>
        <p:spPr>
          <a:xfrm>
            <a:off x="914399" y="1814170"/>
            <a:ext cx="10363200" cy="41276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8" name="Title 1">
            <a:extLst>
              <a:ext uri="{FF2B5EF4-FFF2-40B4-BE49-F238E27FC236}">
                <a16:creationId xmlns:a16="http://schemas.microsoft.com/office/drawing/2014/main" id="{B533A1D1-7737-4589-9268-90DF05665137}"/>
              </a:ext>
            </a:extLst>
          </p:cNvPr>
          <p:cNvSpPr txBox="1">
            <a:spLocks/>
          </p:cNvSpPr>
          <p:nvPr/>
        </p:nvSpPr>
        <p:spPr>
          <a:xfrm>
            <a:off x="892064" y="275494"/>
            <a:ext cx="10363200" cy="131444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3600" dirty="0"/>
              <a:t>Data Analysis – Model Training</a:t>
            </a:r>
          </a:p>
        </p:txBody>
      </p:sp>
      <p:pic>
        <p:nvPicPr>
          <p:cNvPr id="5" name="Picture 4">
            <a:extLst>
              <a:ext uri="{FF2B5EF4-FFF2-40B4-BE49-F238E27FC236}">
                <a16:creationId xmlns:a16="http://schemas.microsoft.com/office/drawing/2014/main" id="{D38D4EFB-A1F1-431B-B3E7-F29AF91CE7EF}"/>
              </a:ext>
            </a:extLst>
          </p:cNvPr>
          <p:cNvPicPr>
            <a:picLocks noChangeAspect="1"/>
          </p:cNvPicPr>
          <p:nvPr/>
        </p:nvPicPr>
        <p:blipFill>
          <a:blip r:embed="rId2"/>
          <a:stretch>
            <a:fillRect/>
          </a:stretch>
        </p:blipFill>
        <p:spPr>
          <a:xfrm>
            <a:off x="936736" y="1158766"/>
            <a:ext cx="10170071" cy="5502165"/>
          </a:xfrm>
          <a:prstGeom prst="rect">
            <a:avLst/>
          </a:prstGeom>
        </p:spPr>
      </p:pic>
    </p:spTree>
    <p:extLst>
      <p:ext uri="{BB962C8B-B14F-4D97-AF65-F5344CB8AC3E}">
        <p14:creationId xmlns:p14="http://schemas.microsoft.com/office/powerpoint/2010/main" val="953907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018995"/>
            <a:ext cx="10363200" cy="44476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7" name="Content Placeholder 2">
            <a:extLst>
              <a:ext uri="{FF2B5EF4-FFF2-40B4-BE49-F238E27FC236}">
                <a16:creationId xmlns:a16="http://schemas.microsoft.com/office/drawing/2014/main" id="{3DC3E961-8014-4977-857D-9C49FCED7E68}"/>
              </a:ext>
            </a:extLst>
          </p:cNvPr>
          <p:cNvSpPr txBox="1">
            <a:spLocks/>
          </p:cNvSpPr>
          <p:nvPr/>
        </p:nvSpPr>
        <p:spPr>
          <a:xfrm>
            <a:off x="914399" y="1814170"/>
            <a:ext cx="10363200" cy="41276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8" name="Title 1">
            <a:extLst>
              <a:ext uri="{FF2B5EF4-FFF2-40B4-BE49-F238E27FC236}">
                <a16:creationId xmlns:a16="http://schemas.microsoft.com/office/drawing/2014/main" id="{B533A1D1-7737-4589-9268-90DF05665137}"/>
              </a:ext>
            </a:extLst>
          </p:cNvPr>
          <p:cNvSpPr txBox="1">
            <a:spLocks/>
          </p:cNvSpPr>
          <p:nvPr/>
        </p:nvSpPr>
        <p:spPr>
          <a:xfrm>
            <a:off x="914399" y="1089113"/>
            <a:ext cx="10363200" cy="131444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3600" dirty="0"/>
              <a:t>Data Analysis</a:t>
            </a:r>
          </a:p>
        </p:txBody>
      </p:sp>
      <p:sp>
        <p:nvSpPr>
          <p:cNvPr id="6" name="Content Placeholder 2">
            <a:extLst>
              <a:ext uri="{FF2B5EF4-FFF2-40B4-BE49-F238E27FC236}">
                <a16:creationId xmlns:a16="http://schemas.microsoft.com/office/drawing/2014/main" id="{205C9915-033C-4700-97C0-844E18687C6F}"/>
              </a:ext>
            </a:extLst>
          </p:cNvPr>
          <p:cNvSpPr txBox="1">
            <a:spLocks/>
          </p:cNvSpPr>
          <p:nvPr/>
        </p:nvSpPr>
        <p:spPr>
          <a:xfrm>
            <a:off x="1066799" y="1966570"/>
            <a:ext cx="10363200" cy="412765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b="1" i="1" dirty="0">
                <a:solidFill>
                  <a:srgbClr val="000000"/>
                </a:solidFill>
                <a:latin typeface="Helvetica Neue"/>
              </a:rPr>
              <a:t>Compared the linear regression model to the forest regression model – determined the forest regression model had a lower error.</a:t>
            </a:r>
          </a:p>
          <a:p>
            <a:r>
              <a:rPr lang="en-US" sz="4800" b="1" i="1" dirty="0">
                <a:solidFill>
                  <a:srgbClr val="000000"/>
                </a:solidFill>
                <a:latin typeface="Helvetica Neue"/>
              </a:rPr>
              <a:t>Refit the forest regression model using all the available ski data.  </a:t>
            </a:r>
          </a:p>
          <a:p>
            <a:r>
              <a:rPr lang="en-US" sz="4800" b="1" i="1" dirty="0">
                <a:solidFill>
                  <a:srgbClr val="000000"/>
                </a:solidFill>
                <a:latin typeface="Helvetica Neue"/>
              </a:rPr>
              <a:t>Big Mountain Resort ticket modelled price is $97.79 versus its actual price of $81.00.  With the expected mean absolute error of $10.47, this suggests there is room for an increase in price.</a:t>
            </a:r>
          </a:p>
          <a:p>
            <a:r>
              <a:rPr lang="en-US" sz="4800" b="1" i="1" dirty="0">
                <a:solidFill>
                  <a:srgbClr val="000000"/>
                </a:solidFill>
                <a:latin typeface="Helvetica Neue"/>
              </a:rPr>
              <a:t>Features that came up as important in the modeling included the following:</a:t>
            </a:r>
          </a:p>
          <a:p>
            <a:pPr lvl="1"/>
            <a:r>
              <a:rPr lang="en-US" sz="4800" b="1" i="1" dirty="0">
                <a:solidFill>
                  <a:srgbClr val="000000"/>
                </a:solidFill>
                <a:latin typeface="Helvetica Neue"/>
              </a:rPr>
              <a:t>	- </a:t>
            </a:r>
            <a:r>
              <a:rPr lang="en-US" sz="4800" b="1" i="1" dirty="0" err="1">
                <a:solidFill>
                  <a:srgbClr val="000000"/>
                </a:solidFill>
                <a:latin typeface="Helvetica Neue"/>
              </a:rPr>
              <a:t>vertical_drop</a:t>
            </a:r>
            <a:endParaRPr lang="en-US" sz="4800" b="1" i="1" dirty="0">
              <a:solidFill>
                <a:srgbClr val="000000"/>
              </a:solidFill>
              <a:latin typeface="Helvetica Neue"/>
            </a:endParaRPr>
          </a:p>
          <a:p>
            <a:pPr lvl="1"/>
            <a:r>
              <a:rPr lang="en-US" sz="4800" b="1" i="1" dirty="0">
                <a:solidFill>
                  <a:srgbClr val="000000"/>
                </a:solidFill>
                <a:latin typeface="Helvetica Neue"/>
              </a:rPr>
              <a:t>	- Snow </a:t>
            </a:r>
            <a:r>
              <a:rPr lang="en-US" sz="4800" b="1" i="1" dirty="0" err="1">
                <a:solidFill>
                  <a:srgbClr val="000000"/>
                </a:solidFill>
                <a:latin typeface="Helvetica Neue"/>
              </a:rPr>
              <a:t>Making_ac</a:t>
            </a:r>
            <a:endParaRPr lang="en-US" sz="4800" b="1" i="1" dirty="0">
              <a:solidFill>
                <a:srgbClr val="000000"/>
              </a:solidFill>
              <a:latin typeface="Helvetica Neue"/>
            </a:endParaRPr>
          </a:p>
          <a:p>
            <a:pPr lvl="1"/>
            <a:r>
              <a:rPr lang="en-US" sz="4800" b="1" i="1" dirty="0">
                <a:solidFill>
                  <a:srgbClr val="000000"/>
                </a:solidFill>
                <a:latin typeface="Helvetica Neue"/>
              </a:rPr>
              <a:t>	- </a:t>
            </a:r>
            <a:r>
              <a:rPr lang="en-US" sz="4800" b="1" i="1" dirty="0" err="1">
                <a:solidFill>
                  <a:srgbClr val="000000"/>
                </a:solidFill>
                <a:latin typeface="Helvetica Neue"/>
              </a:rPr>
              <a:t>total_chairs</a:t>
            </a:r>
            <a:endParaRPr lang="en-US" sz="4800" b="1" i="1" dirty="0">
              <a:solidFill>
                <a:srgbClr val="000000"/>
              </a:solidFill>
              <a:latin typeface="Helvetica Neue"/>
            </a:endParaRPr>
          </a:p>
          <a:p>
            <a:pPr lvl="1"/>
            <a:r>
              <a:rPr lang="en-US" sz="4800" b="1" i="1" dirty="0">
                <a:solidFill>
                  <a:srgbClr val="000000"/>
                </a:solidFill>
                <a:latin typeface="Helvetica Neue"/>
              </a:rPr>
              <a:t>	- </a:t>
            </a:r>
            <a:r>
              <a:rPr lang="en-US" sz="4800" b="1" i="1" dirty="0" err="1">
                <a:solidFill>
                  <a:srgbClr val="000000"/>
                </a:solidFill>
                <a:latin typeface="Helvetica Neue"/>
              </a:rPr>
              <a:t>fastQuads</a:t>
            </a:r>
            <a:endParaRPr lang="en-US" sz="4800" b="1" i="1" dirty="0">
              <a:solidFill>
                <a:srgbClr val="000000"/>
              </a:solidFill>
              <a:latin typeface="Helvetica Neue"/>
            </a:endParaRPr>
          </a:p>
          <a:p>
            <a:pPr lvl="1"/>
            <a:r>
              <a:rPr lang="en-US" sz="4800" b="1" i="1" dirty="0">
                <a:solidFill>
                  <a:srgbClr val="000000"/>
                </a:solidFill>
                <a:latin typeface="Helvetica Neue"/>
              </a:rPr>
              <a:t>	- Runs</a:t>
            </a:r>
          </a:p>
          <a:p>
            <a:pPr lvl="1"/>
            <a:r>
              <a:rPr lang="en-US" sz="4800" b="1" i="1" dirty="0">
                <a:solidFill>
                  <a:srgbClr val="000000"/>
                </a:solidFill>
                <a:latin typeface="Helvetica Neue"/>
              </a:rPr>
              <a:t>	- </a:t>
            </a:r>
            <a:r>
              <a:rPr lang="en-US" sz="4800" b="1" i="1" dirty="0" err="1">
                <a:solidFill>
                  <a:srgbClr val="000000"/>
                </a:solidFill>
                <a:latin typeface="Helvetica Neue"/>
              </a:rPr>
              <a:t>LongestRun_mi</a:t>
            </a:r>
            <a:endParaRPr lang="en-US" sz="4800" b="1" i="1" dirty="0">
              <a:solidFill>
                <a:srgbClr val="000000"/>
              </a:solidFill>
              <a:latin typeface="Helvetica Neue"/>
            </a:endParaRPr>
          </a:p>
          <a:p>
            <a:pPr lvl="1"/>
            <a:r>
              <a:rPr lang="en-US" sz="4800" b="1" i="1" dirty="0">
                <a:solidFill>
                  <a:srgbClr val="000000"/>
                </a:solidFill>
                <a:latin typeface="Helvetica Neue"/>
              </a:rPr>
              <a:t>	- trams</a:t>
            </a:r>
          </a:p>
          <a:p>
            <a:pPr lvl="1"/>
            <a:r>
              <a:rPr lang="en-US" sz="4800" b="1" i="1" dirty="0">
                <a:solidFill>
                  <a:srgbClr val="000000"/>
                </a:solidFill>
                <a:latin typeface="Helvetica Neue"/>
              </a:rPr>
              <a:t>	- </a:t>
            </a:r>
            <a:r>
              <a:rPr lang="en-US" sz="4800" b="1" i="1" dirty="0" err="1">
                <a:solidFill>
                  <a:srgbClr val="000000"/>
                </a:solidFill>
                <a:latin typeface="Helvetica Neue"/>
              </a:rPr>
              <a:t>SkiableTerrain_ac</a:t>
            </a:r>
            <a:endParaRPr lang="en-US" sz="4800" b="1" i="1" dirty="0">
              <a:solidFill>
                <a:srgbClr val="000000"/>
              </a:solidFill>
              <a:latin typeface="Helvetica Neue"/>
            </a:endParaRPr>
          </a:p>
          <a:p>
            <a:pPr lvl="1"/>
            <a:r>
              <a:rPr lang="en-US" sz="4600" b="1" i="1" dirty="0">
                <a:solidFill>
                  <a:srgbClr val="000000"/>
                </a:solidFill>
                <a:latin typeface="Helvetica Neue"/>
              </a:rPr>
              <a:t>	</a:t>
            </a: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r>
              <a:rPr lang="en-US" sz="4600" b="1" i="1" dirty="0">
                <a:solidFill>
                  <a:srgbClr val="000000"/>
                </a:solidFill>
                <a:latin typeface="Helvetica Neue"/>
              </a:rPr>
              <a:t>	 </a:t>
            </a:r>
          </a:p>
          <a:p>
            <a:endParaRPr lang="en-US" sz="4800"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Tree>
    <p:extLst>
      <p:ext uri="{BB962C8B-B14F-4D97-AF65-F5344CB8AC3E}">
        <p14:creationId xmlns:p14="http://schemas.microsoft.com/office/powerpoint/2010/main" val="1382314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018995"/>
            <a:ext cx="10363200" cy="44476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7" name="Content Placeholder 2">
            <a:extLst>
              <a:ext uri="{FF2B5EF4-FFF2-40B4-BE49-F238E27FC236}">
                <a16:creationId xmlns:a16="http://schemas.microsoft.com/office/drawing/2014/main" id="{3DC3E961-8014-4977-857D-9C49FCED7E68}"/>
              </a:ext>
            </a:extLst>
          </p:cNvPr>
          <p:cNvSpPr txBox="1">
            <a:spLocks/>
          </p:cNvSpPr>
          <p:nvPr/>
        </p:nvSpPr>
        <p:spPr>
          <a:xfrm>
            <a:off x="846666" y="2065743"/>
            <a:ext cx="10363200" cy="41276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8" name="Title 1">
            <a:extLst>
              <a:ext uri="{FF2B5EF4-FFF2-40B4-BE49-F238E27FC236}">
                <a16:creationId xmlns:a16="http://schemas.microsoft.com/office/drawing/2014/main" id="{B533A1D1-7737-4589-9268-90DF05665137}"/>
              </a:ext>
            </a:extLst>
          </p:cNvPr>
          <p:cNvSpPr txBox="1">
            <a:spLocks/>
          </p:cNvSpPr>
          <p:nvPr/>
        </p:nvSpPr>
        <p:spPr>
          <a:xfrm>
            <a:off x="914399" y="651324"/>
            <a:ext cx="10363200" cy="131444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3600" dirty="0"/>
              <a:t>Data Analysis</a:t>
            </a:r>
          </a:p>
        </p:txBody>
      </p:sp>
      <p:sp>
        <p:nvSpPr>
          <p:cNvPr id="6" name="Content Placeholder 2">
            <a:extLst>
              <a:ext uri="{FF2B5EF4-FFF2-40B4-BE49-F238E27FC236}">
                <a16:creationId xmlns:a16="http://schemas.microsoft.com/office/drawing/2014/main" id="{205C9915-033C-4700-97C0-844E18687C6F}"/>
              </a:ext>
            </a:extLst>
          </p:cNvPr>
          <p:cNvSpPr txBox="1">
            <a:spLocks/>
          </p:cNvSpPr>
          <p:nvPr/>
        </p:nvSpPr>
        <p:spPr>
          <a:xfrm>
            <a:off x="1066799" y="1966570"/>
            <a:ext cx="10363200" cy="412765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4600" b="1" i="1" dirty="0">
                <a:solidFill>
                  <a:srgbClr val="000000"/>
                </a:solidFill>
                <a:latin typeface="Helvetica Neue"/>
              </a:rPr>
              <a:t>	</a:t>
            </a: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r>
              <a:rPr lang="en-US" sz="4600" b="1" i="1" dirty="0">
                <a:solidFill>
                  <a:srgbClr val="000000"/>
                </a:solidFill>
                <a:latin typeface="Helvetica Neue"/>
              </a:rPr>
              <a:t>	 </a:t>
            </a:r>
          </a:p>
          <a:p>
            <a:endParaRPr lang="en-US" sz="4800"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9" name="Content Placeholder 2">
            <a:extLst>
              <a:ext uri="{FF2B5EF4-FFF2-40B4-BE49-F238E27FC236}">
                <a16:creationId xmlns:a16="http://schemas.microsoft.com/office/drawing/2014/main" id="{3CD7B31D-CFEC-4517-9912-B1B1595D8BE5}"/>
              </a:ext>
            </a:extLst>
          </p:cNvPr>
          <p:cNvSpPr txBox="1">
            <a:spLocks/>
          </p:cNvSpPr>
          <p:nvPr/>
        </p:nvSpPr>
        <p:spPr>
          <a:xfrm>
            <a:off x="914399" y="1444892"/>
            <a:ext cx="10773834" cy="480173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b="1" i="1" dirty="0">
                <a:solidFill>
                  <a:srgbClr val="000000"/>
                </a:solidFill>
                <a:latin typeface="Helvetica Neue"/>
              </a:rPr>
              <a:t>The model says closing one run makes no difference in revenue.  Closing 2 and 3 successively reduces support for ticket price and revenue</a:t>
            </a:r>
          </a:p>
          <a:p>
            <a:r>
              <a:rPr lang="en-US" sz="4800" b="1" i="1" dirty="0">
                <a:solidFill>
                  <a:srgbClr val="000000"/>
                </a:solidFill>
                <a:latin typeface="Helvetica Neue"/>
              </a:rPr>
              <a:t>If Big Mountain closes down 3 runs, they may as well close down 4 or 5 as there is no further loss in ticket price.</a:t>
            </a:r>
          </a:p>
          <a:p>
            <a:r>
              <a:rPr lang="en-US" sz="4800" b="1" i="1" dirty="0">
                <a:solidFill>
                  <a:srgbClr val="000000"/>
                </a:solidFill>
                <a:latin typeface="Helvetica Neue"/>
              </a:rPr>
              <a:t>Increasing the closures down to 6 or more leads to a large drop in predicted ticket price and revenue.</a:t>
            </a:r>
          </a:p>
          <a:p>
            <a:pPr lvl="1"/>
            <a:r>
              <a:rPr lang="en-US" sz="4800" b="1" i="1" dirty="0">
                <a:solidFill>
                  <a:srgbClr val="000000"/>
                </a:solidFill>
                <a:latin typeface="Helvetica Neue"/>
              </a:rPr>
              <a:t>	</a:t>
            </a:r>
            <a:r>
              <a:rPr lang="en-US" sz="4600" b="1" i="1" dirty="0">
                <a:solidFill>
                  <a:srgbClr val="000000"/>
                </a:solidFill>
                <a:latin typeface="Helvetica Neue"/>
              </a:rPr>
              <a:t>	</a:t>
            </a: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r>
              <a:rPr lang="en-US" sz="4600" b="1" i="1" dirty="0">
                <a:solidFill>
                  <a:srgbClr val="000000"/>
                </a:solidFill>
                <a:latin typeface="Helvetica Neue"/>
              </a:rPr>
              <a:t>	 </a:t>
            </a:r>
          </a:p>
          <a:p>
            <a:endParaRPr lang="en-US" sz="4800"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pic>
        <p:nvPicPr>
          <p:cNvPr id="10" name="Picture 9">
            <a:extLst>
              <a:ext uri="{FF2B5EF4-FFF2-40B4-BE49-F238E27FC236}">
                <a16:creationId xmlns:a16="http://schemas.microsoft.com/office/drawing/2014/main" id="{8F9E7E79-28DC-4566-B688-FE3518BFCAD9}"/>
              </a:ext>
            </a:extLst>
          </p:cNvPr>
          <p:cNvPicPr>
            <a:picLocks noChangeAspect="1"/>
          </p:cNvPicPr>
          <p:nvPr/>
        </p:nvPicPr>
        <p:blipFill>
          <a:blip r:embed="rId2"/>
          <a:stretch>
            <a:fillRect/>
          </a:stretch>
        </p:blipFill>
        <p:spPr>
          <a:xfrm>
            <a:off x="1766835" y="2659438"/>
            <a:ext cx="7413200" cy="4055641"/>
          </a:xfrm>
          <a:prstGeom prst="rect">
            <a:avLst/>
          </a:prstGeom>
        </p:spPr>
      </p:pic>
    </p:spTree>
    <p:extLst>
      <p:ext uri="{BB962C8B-B14F-4D97-AF65-F5344CB8AC3E}">
        <p14:creationId xmlns:p14="http://schemas.microsoft.com/office/powerpoint/2010/main" val="2818275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018995"/>
            <a:ext cx="10363200" cy="44476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7" name="Content Placeholder 2">
            <a:extLst>
              <a:ext uri="{FF2B5EF4-FFF2-40B4-BE49-F238E27FC236}">
                <a16:creationId xmlns:a16="http://schemas.microsoft.com/office/drawing/2014/main" id="{3DC3E961-8014-4977-857D-9C49FCED7E68}"/>
              </a:ext>
            </a:extLst>
          </p:cNvPr>
          <p:cNvSpPr txBox="1">
            <a:spLocks/>
          </p:cNvSpPr>
          <p:nvPr/>
        </p:nvSpPr>
        <p:spPr>
          <a:xfrm>
            <a:off x="846666" y="2065743"/>
            <a:ext cx="10363200" cy="41276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8" name="Title 1">
            <a:extLst>
              <a:ext uri="{FF2B5EF4-FFF2-40B4-BE49-F238E27FC236}">
                <a16:creationId xmlns:a16="http://schemas.microsoft.com/office/drawing/2014/main" id="{B533A1D1-7737-4589-9268-90DF05665137}"/>
              </a:ext>
            </a:extLst>
          </p:cNvPr>
          <p:cNvSpPr txBox="1">
            <a:spLocks/>
          </p:cNvSpPr>
          <p:nvPr/>
        </p:nvSpPr>
        <p:spPr>
          <a:xfrm>
            <a:off x="914399" y="651324"/>
            <a:ext cx="10363200" cy="131444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3600" dirty="0"/>
              <a:t>Data Analysis - Conclusions</a:t>
            </a:r>
          </a:p>
        </p:txBody>
      </p:sp>
      <p:sp>
        <p:nvSpPr>
          <p:cNvPr id="6" name="Content Placeholder 2">
            <a:extLst>
              <a:ext uri="{FF2B5EF4-FFF2-40B4-BE49-F238E27FC236}">
                <a16:creationId xmlns:a16="http://schemas.microsoft.com/office/drawing/2014/main" id="{205C9915-033C-4700-97C0-844E18687C6F}"/>
              </a:ext>
            </a:extLst>
          </p:cNvPr>
          <p:cNvSpPr txBox="1">
            <a:spLocks/>
          </p:cNvSpPr>
          <p:nvPr/>
        </p:nvSpPr>
        <p:spPr>
          <a:xfrm>
            <a:off x="1066799" y="1966570"/>
            <a:ext cx="10363200" cy="412765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4600" b="1" i="1" dirty="0">
                <a:solidFill>
                  <a:srgbClr val="000000"/>
                </a:solidFill>
                <a:latin typeface="Helvetica Neue"/>
              </a:rPr>
              <a:t>	</a:t>
            </a: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r>
              <a:rPr lang="en-US" sz="4600" b="1" i="1" dirty="0">
                <a:solidFill>
                  <a:srgbClr val="000000"/>
                </a:solidFill>
                <a:latin typeface="Helvetica Neue"/>
              </a:rPr>
              <a:t>	 </a:t>
            </a:r>
          </a:p>
          <a:p>
            <a:endParaRPr lang="en-US" sz="4800"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9" name="Content Placeholder 2">
            <a:extLst>
              <a:ext uri="{FF2B5EF4-FFF2-40B4-BE49-F238E27FC236}">
                <a16:creationId xmlns:a16="http://schemas.microsoft.com/office/drawing/2014/main" id="{3CD7B31D-CFEC-4517-9912-B1B1595D8BE5}"/>
              </a:ext>
            </a:extLst>
          </p:cNvPr>
          <p:cNvSpPr txBox="1">
            <a:spLocks/>
          </p:cNvSpPr>
          <p:nvPr/>
        </p:nvSpPr>
        <p:spPr>
          <a:xfrm>
            <a:off x="586333" y="1444892"/>
            <a:ext cx="11101900" cy="48017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4600" b="1" i="1" dirty="0">
              <a:solidFill>
                <a:srgbClr val="000000"/>
              </a:solidFill>
              <a:latin typeface="Helvetica Neue"/>
            </a:endParaRPr>
          </a:p>
          <a:p>
            <a:pPr lvl="1"/>
            <a:r>
              <a:rPr lang="en-US" sz="4600" b="1" i="1" dirty="0">
                <a:solidFill>
                  <a:srgbClr val="000000"/>
                </a:solidFill>
                <a:latin typeface="Helvetica Neue"/>
              </a:rPr>
              <a:t>	 </a:t>
            </a:r>
          </a:p>
          <a:p>
            <a:endParaRPr lang="en-US" sz="4800"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11" name="Content Placeholder 2">
            <a:extLst>
              <a:ext uri="{FF2B5EF4-FFF2-40B4-BE49-F238E27FC236}">
                <a16:creationId xmlns:a16="http://schemas.microsoft.com/office/drawing/2014/main" id="{241B5C49-AA0E-4F90-ABE9-4CB0D82A53BD}"/>
              </a:ext>
            </a:extLst>
          </p:cNvPr>
          <p:cNvSpPr txBox="1">
            <a:spLocks/>
          </p:cNvSpPr>
          <p:nvPr/>
        </p:nvSpPr>
        <p:spPr>
          <a:xfrm>
            <a:off x="656165" y="1714500"/>
            <a:ext cx="10773834" cy="453213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5600" b="1" i="1" dirty="0">
                <a:solidFill>
                  <a:srgbClr val="000000"/>
                </a:solidFill>
                <a:latin typeface="Helvetica Neue"/>
              </a:rPr>
              <a:t>Based on Big Mountain’s features, the model indicates the ticket price should be $97.  However, the error associated with the model is $10.47 therefore an increase in ticket price of $6.32 is suggested, increasing the </a:t>
            </a:r>
            <a:r>
              <a:rPr lang="en-US" sz="5600" b="1" i="1">
                <a:solidFill>
                  <a:srgbClr val="000000"/>
                </a:solidFill>
                <a:latin typeface="Helvetica Neue"/>
              </a:rPr>
              <a:t>ticket price to $87.32.</a:t>
            </a:r>
            <a:endParaRPr lang="en-US" sz="5600" b="1" i="1" dirty="0">
              <a:solidFill>
                <a:srgbClr val="000000"/>
              </a:solidFill>
              <a:latin typeface="Helvetica Neue"/>
            </a:endParaRPr>
          </a:p>
          <a:p>
            <a:endParaRPr lang="en-US" sz="5600" b="1" i="1" dirty="0">
              <a:solidFill>
                <a:srgbClr val="000000"/>
              </a:solidFill>
              <a:latin typeface="Helvetica Neue"/>
            </a:endParaRPr>
          </a:p>
          <a:p>
            <a:r>
              <a:rPr lang="en-US" sz="5600" b="1" i="1" dirty="0">
                <a:solidFill>
                  <a:srgbClr val="000000"/>
                </a:solidFill>
                <a:latin typeface="Helvetica Neue"/>
              </a:rPr>
              <a:t>Also, based on the model, closing one run will not impact ticket price.  Therefore closing 1 run is recommended.  </a:t>
            </a:r>
          </a:p>
          <a:p>
            <a:endParaRPr lang="en-US" sz="5600" b="1" i="1" dirty="0">
              <a:solidFill>
                <a:srgbClr val="000000"/>
              </a:solidFill>
              <a:latin typeface="Helvetica Neue"/>
            </a:endParaRPr>
          </a:p>
          <a:p>
            <a:r>
              <a:rPr lang="en-US" sz="5600" b="1" i="1" dirty="0">
                <a:solidFill>
                  <a:srgbClr val="000000"/>
                </a:solidFill>
                <a:latin typeface="Helvetica Neue"/>
              </a:rPr>
              <a:t>The data used to train the model does not contain net revenue information, therefore the model could contain resorts that are losing money. Obtaining net revenue data for each resort is recommended for addition to the model.  	</a:t>
            </a:r>
          </a:p>
          <a:p>
            <a:pPr lvl="1"/>
            <a:r>
              <a:rPr lang="en-US" sz="4800" b="1" i="1" dirty="0">
                <a:solidFill>
                  <a:srgbClr val="000000"/>
                </a:solidFill>
                <a:latin typeface="Helvetica Neue"/>
              </a:rPr>
              <a:t>			</a:t>
            </a:r>
            <a:r>
              <a:rPr lang="en-US" sz="4600" b="1" i="1" dirty="0">
                <a:solidFill>
                  <a:srgbClr val="000000"/>
                </a:solidFill>
                <a:latin typeface="Helvetica Neue"/>
              </a:rPr>
              <a:t>	</a:t>
            </a: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r>
              <a:rPr lang="en-US" sz="4600" b="1" i="1" dirty="0">
                <a:solidFill>
                  <a:srgbClr val="000000"/>
                </a:solidFill>
                <a:latin typeface="Helvetica Neue"/>
              </a:rPr>
              <a:t>	 </a:t>
            </a:r>
          </a:p>
          <a:p>
            <a:endParaRPr lang="en-US" sz="4800"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Tree>
    <p:extLst>
      <p:ext uri="{BB962C8B-B14F-4D97-AF65-F5344CB8AC3E}">
        <p14:creationId xmlns:p14="http://schemas.microsoft.com/office/powerpoint/2010/main" val="3759657421"/>
      </p:ext>
    </p:extLst>
  </p:cSld>
  <p:clrMapOvr>
    <a:masterClrMapping/>
  </p:clrMapOvr>
</p:sld>
</file>

<file path=ppt/theme/theme1.xml><?xml version="1.0" encoding="utf-8"?>
<a:theme xmlns:a="http://schemas.openxmlformats.org/drawingml/2006/main" name="DashVTI">
  <a:themeElements>
    <a:clrScheme name="AnalogousFromRegularSeedRightStep">
      <a:dk1>
        <a:srgbClr val="000000"/>
      </a:dk1>
      <a:lt1>
        <a:srgbClr val="FFFFFF"/>
      </a:lt1>
      <a:dk2>
        <a:srgbClr val="311B26"/>
      </a:dk2>
      <a:lt2>
        <a:srgbClr val="F3F2F0"/>
      </a:lt2>
      <a:accent1>
        <a:srgbClr val="2F70E1"/>
      </a:accent1>
      <a:accent2>
        <a:srgbClr val="3D35D4"/>
      </a:accent2>
      <a:accent3>
        <a:srgbClr val="822FE1"/>
      </a:accent3>
      <a:accent4>
        <a:srgbClr val="BA1DCF"/>
      </a:accent4>
      <a:accent5>
        <a:srgbClr val="E12FAB"/>
      </a:accent5>
      <a:accent6>
        <a:srgbClr val="CF1D4F"/>
      </a:accent6>
      <a:hlink>
        <a:srgbClr val="AD8339"/>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TotalTime>1369</TotalTime>
  <Words>816</Words>
  <Application>Microsoft Office PowerPoint</Application>
  <PresentationFormat>Widescreen</PresentationFormat>
  <Paragraphs>364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Grandview Display</vt:lpstr>
      <vt:lpstr>Helvetica Neue</vt:lpstr>
      <vt:lpstr>DashVTI</vt:lpstr>
      <vt:lpstr>Analysis by Lakshmi P Mokka</vt:lpstr>
      <vt:lpstr>Problem Identification</vt:lpstr>
      <vt:lpstr>PowerPoint Presentation</vt:lpstr>
      <vt:lpstr>Method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by Lakshmi P Mokka</dc:title>
  <dc:creator>Lakshmi Mokka</dc:creator>
  <cp:lastModifiedBy>Lakshmi Mokka</cp:lastModifiedBy>
  <cp:revision>53</cp:revision>
  <dcterms:created xsi:type="dcterms:W3CDTF">2022-01-06T02:19:47Z</dcterms:created>
  <dcterms:modified xsi:type="dcterms:W3CDTF">2022-01-21T16:58:18Z</dcterms:modified>
</cp:coreProperties>
</file>