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86AF7-F49D-8642-9135-D07A70972654}" type="datetimeFigureOut">
              <a:rPr lang="en-US" smtClean="0"/>
              <a:t>7/5/18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C8477-1289-9F4F-951E-DDA65C68C3B9}" type="slidenum">
              <a:rPr lang="en-US" smtClean="0"/>
              <a:t>‹#›</a:t>
            </a:fld>
            <a:endParaRPr lang="en-US"/>
          </a:p>
        </p:txBody>
      </p:sp>
    </p:spTree>
    <p:extLst>
      <p:ext uri="{BB962C8B-B14F-4D97-AF65-F5344CB8AC3E}">
        <p14:creationId xmlns:p14="http://schemas.microsoft.com/office/powerpoint/2010/main" val="18792530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proportion of sales from the responsive customers to the sales from all customers looks fairly uniform for each store. While more than half of the money spent by responsive customers was at store CC, that amount looks to be proportionate to total sales.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9</a:t>
            </a:fld>
            <a:endParaRPr lang="en-US"/>
          </a:p>
        </p:txBody>
      </p:sp>
    </p:spTree>
    <p:extLst>
      <p:ext uri="{BB962C8B-B14F-4D97-AF65-F5344CB8AC3E}">
        <p14:creationId xmlns:p14="http://schemas.microsoft.com/office/powerpoint/2010/main" val="3142483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picking a model with a high True Positive rate, we have a higher likelihood of reaching customers who will respond to the promotion. The tradeoff is that the chosen model also has a higher False Positive rate than some of the other models. This means that we will also be reaching out to customers who are not likely to respond to the promotion.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most important feature in the chosen Logistic Regression model was the 'Lifetime average time between visits'. The feature was a negative indicator, meaning as the average time between visits increased, the likelihood of the customer responding to the promotion decreased.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20</a:t>
            </a:fld>
            <a:endParaRPr lang="en-US"/>
          </a:p>
        </p:txBody>
      </p:sp>
    </p:spTree>
    <p:extLst>
      <p:ext uri="{BB962C8B-B14F-4D97-AF65-F5344CB8AC3E}">
        <p14:creationId xmlns:p14="http://schemas.microsoft.com/office/powerpoint/2010/main" val="50230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responsive customers have bought many more classes of products that the non-responsive customers. The histograms show the number of product classes bought by customers along the x-axis, and the frequency along the y-axis.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10</a:t>
            </a:fld>
            <a:endParaRPr lang="en-US"/>
          </a:p>
        </p:txBody>
      </p:sp>
    </p:spTree>
    <p:extLst>
      <p:ext uri="{BB962C8B-B14F-4D97-AF65-F5344CB8AC3E}">
        <p14:creationId xmlns:p14="http://schemas.microsoft.com/office/powerpoint/2010/main" val="337745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the z-statistic is used if the sample size is over 30 and you know the population standard deviation. The t-statistic is used if you do not know the population standard deviation and the sample size is less than 30. While our sample size was over 30, we did not know the standard deviation for the population, so used the t-statistic. We used the two-sample t-test because we were looking at a categorical variable with the Responsive and Non-Responsive groups.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11</a:t>
            </a:fld>
            <a:endParaRPr lang="en-US"/>
          </a:p>
        </p:txBody>
      </p:sp>
    </p:spTree>
    <p:extLst>
      <p:ext uri="{BB962C8B-B14F-4D97-AF65-F5344CB8AC3E}">
        <p14:creationId xmlns:p14="http://schemas.microsoft.com/office/powerpoint/2010/main" val="421909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of these trends seemed fairly expected for loyal shoppers. Loyal shoppers would be familiar with a brand for a long time; they trust the brand, so they would spend more money on the store. They would also check in fairly consistently as they need new items or to check if there are deals. Being an Internet shopper also makes sense - customers know what they like and what size they wear in the brand. It's easier to buy online when you know what you prefer before you shop.</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12</a:t>
            </a:fld>
            <a:endParaRPr lang="en-US"/>
          </a:p>
        </p:txBody>
      </p:sp>
    </p:spTree>
    <p:extLst>
      <p:ext uri="{BB962C8B-B14F-4D97-AF65-F5344CB8AC3E}">
        <p14:creationId xmlns:p14="http://schemas.microsoft.com/office/powerpoint/2010/main" val="38945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Sweaters and outerwear are the largest portion of sales. For another plot, we looked at the percent of sales by zip code. The two zip codes with the highest sales were in Minnesota and Pennsylvania – two areas that can get quite cold. A metric to keep in mind if looking deeper into this data would be the last one/three/six months of sales. The time data may give a better picture also of weather patterns, and if the data is skewed because of the time of year, etc.</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13</a:t>
            </a:fld>
            <a:endParaRPr lang="en-US"/>
          </a:p>
        </p:txBody>
      </p:sp>
    </p:spTree>
    <p:extLst>
      <p:ext uri="{BB962C8B-B14F-4D97-AF65-F5344CB8AC3E}">
        <p14:creationId xmlns:p14="http://schemas.microsoft.com/office/powerpoint/2010/main" val="198087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a:t>
            </a:r>
            <a:r>
              <a:rPr lang="en-US" baseline="0" dirty="0" smtClean="0"/>
              <a:t> you? It may be good to have a promo with those two items! Especially to people who have bought only one of the items.</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14</a:t>
            </a:fld>
            <a:endParaRPr lang="en-US"/>
          </a:p>
        </p:txBody>
      </p:sp>
    </p:spTree>
    <p:extLst>
      <p:ext uri="{BB962C8B-B14F-4D97-AF65-F5344CB8AC3E}">
        <p14:creationId xmlns:p14="http://schemas.microsoft.com/office/powerpoint/2010/main" val="366923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Oversampling</a:t>
            </a:r>
            <a:r>
              <a:rPr lang="en-US" sz="1200" kern="1200" dirty="0" smtClean="0">
                <a:solidFill>
                  <a:schemeClr val="tx1"/>
                </a:solidFill>
                <a:effectLst/>
                <a:latin typeface="+mn-lt"/>
                <a:ea typeface="+mn-ea"/>
                <a:cs typeface="+mn-cs"/>
              </a:rPr>
              <a:t> randomly replicates the minority class to increase the population. SMOTE finds the k-nearest neighbors of the minority dataset and uses those to randomly create similar observations. Oversampling can be done before or after the train/test split. The concern with oversampling before the split is "bleeding" the synthetic data into the test set. This would train the model to better predict the test set than a new dataset. For this reason, we performed oversampling after the train/test split, on the training set.</a:t>
            </a:r>
          </a:p>
          <a:p>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Undersampling</a:t>
            </a:r>
            <a:r>
              <a:rPr lang="en-US" sz="1200" kern="1200" dirty="0" smtClean="0">
                <a:solidFill>
                  <a:schemeClr val="tx1"/>
                </a:solidFill>
                <a:effectLst/>
                <a:latin typeface="+mn-lt"/>
                <a:ea typeface="+mn-ea"/>
                <a:cs typeface="+mn-cs"/>
              </a:rPr>
              <a:t> randomly samples subsets of the majority class to decrease the population size.</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16</a:t>
            </a:fld>
            <a:endParaRPr lang="en-US"/>
          </a:p>
        </p:txBody>
      </p:sp>
    </p:spTree>
    <p:extLst>
      <p:ext uri="{BB962C8B-B14F-4D97-AF65-F5344CB8AC3E}">
        <p14:creationId xmlns:p14="http://schemas.microsoft.com/office/powerpoint/2010/main" val="105181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Precision is the number of true positive results divided by the number of total (true and false) positive results. It measures the quality of the classification.</a:t>
            </a:r>
          </a:p>
          <a:p>
            <a:r>
              <a:rPr lang="en-US" sz="1200" b="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Recall is the number of true positive results divided by the true positives and false negatives (items that should've been in the positive class, but were not). This is a measure of completeness.</a:t>
            </a:r>
          </a:p>
          <a:p>
            <a:r>
              <a:rPr lang="en-US" sz="1200" b="1" kern="1200" dirty="0" smtClean="0">
                <a:solidFill>
                  <a:schemeClr val="tx1"/>
                </a:solidFill>
                <a:effectLst/>
                <a:latin typeface="+mn-lt"/>
                <a:ea typeface="+mn-ea"/>
                <a:cs typeface="+mn-cs"/>
              </a:rPr>
              <a:t>F1 Score</a:t>
            </a:r>
            <a:r>
              <a:rPr lang="en-US" sz="1200" kern="1200" dirty="0" smtClean="0">
                <a:solidFill>
                  <a:schemeClr val="tx1"/>
                </a:solidFill>
                <a:effectLst/>
                <a:latin typeface="+mn-lt"/>
                <a:ea typeface="+mn-ea"/>
                <a:cs typeface="+mn-cs"/>
              </a:rPr>
              <a:t>: The F1 score is a weighted average of the precision and recall. An F1 score reaches its best value at 1 and worst score at 0.</a:t>
            </a:r>
          </a:p>
        </p:txBody>
      </p:sp>
      <p:sp>
        <p:nvSpPr>
          <p:cNvPr id="4" name="Slide Number Placeholder 3"/>
          <p:cNvSpPr>
            <a:spLocks noGrp="1"/>
          </p:cNvSpPr>
          <p:nvPr>
            <p:ph type="sldNum" sz="quarter" idx="10"/>
          </p:nvPr>
        </p:nvSpPr>
        <p:spPr/>
        <p:txBody>
          <a:bodyPr/>
          <a:lstStyle/>
          <a:p>
            <a:fld id="{D20C8477-1289-9F4F-951E-DDA65C68C3B9}" type="slidenum">
              <a:rPr lang="en-US" smtClean="0"/>
              <a:t>17</a:t>
            </a:fld>
            <a:endParaRPr lang="en-US"/>
          </a:p>
        </p:txBody>
      </p:sp>
    </p:spTree>
    <p:extLst>
      <p:ext uri="{BB962C8B-B14F-4D97-AF65-F5344CB8AC3E}">
        <p14:creationId xmlns:p14="http://schemas.microsoft.com/office/powerpoint/2010/main" val="3195157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client's needs have a large impact on which model to choose. While all clients will want to be conscious of how they spend their money, each client will have a different comfort level with the proportions of True Positive and False Positive results. In this case, Threads is a large clothing store that presumably has a larger budget. They may be more comfortable with a larger False Positive rate than a small nonprofit.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20C8477-1289-9F4F-951E-DDA65C68C3B9}" type="slidenum">
              <a:rPr lang="en-US" smtClean="0"/>
              <a:t>19</a:t>
            </a:fld>
            <a:endParaRPr lang="en-US"/>
          </a:p>
        </p:txBody>
      </p:sp>
    </p:spTree>
    <p:extLst>
      <p:ext uri="{BB962C8B-B14F-4D97-AF65-F5344CB8AC3E}">
        <p14:creationId xmlns:p14="http://schemas.microsoft.com/office/powerpoint/2010/main" val="200416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7/5/18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7/5/18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7/5/18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ataminingconsultant.com/DMMM.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Loyal Customers</a:t>
            </a:r>
            <a:endParaRPr lang="en-US" dirty="0"/>
          </a:p>
        </p:txBody>
      </p:sp>
      <p:sp>
        <p:nvSpPr>
          <p:cNvPr id="3" name="Subtitle 2"/>
          <p:cNvSpPr>
            <a:spLocks noGrp="1"/>
          </p:cNvSpPr>
          <p:nvPr>
            <p:ph type="subTitle" idx="1"/>
          </p:nvPr>
        </p:nvSpPr>
        <p:spPr/>
        <p:txBody>
          <a:bodyPr>
            <a:normAutofit lnSpcReduction="10000"/>
          </a:bodyPr>
          <a:lstStyle/>
          <a:p>
            <a:r>
              <a:rPr lang="en-US" dirty="0"/>
              <a:t>Increasing Customer Participation</a:t>
            </a:r>
          </a:p>
          <a:p>
            <a:r>
              <a:rPr lang="en-US" dirty="0"/>
              <a:t>Springboard DSC Capstone 1</a:t>
            </a:r>
          </a:p>
          <a:p>
            <a:r>
              <a:rPr lang="en-US" dirty="0"/>
              <a:t>Lisa Moller</a:t>
            </a:r>
            <a:r>
              <a:rPr lang="en-US" dirty="0"/>
              <a:t> </a:t>
            </a:r>
          </a:p>
        </p:txBody>
      </p:sp>
    </p:spTree>
    <p:extLst>
      <p:ext uri="{BB962C8B-B14F-4D97-AF65-F5344CB8AC3E}">
        <p14:creationId xmlns:p14="http://schemas.microsoft.com/office/powerpoint/2010/main" val="149758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Classes Purchased</a:t>
            </a:r>
            <a:endParaRPr lang="en-US" dirty="0"/>
          </a:p>
        </p:txBody>
      </p:sp>
      <p:pic>
        <p:nvPicPr>
          <p:cNvPr id="4" name="Content Placeholder 3"/>
          <p:cNvPicPr>
            <a:picLocks noGrp="1"/>
          </p:cNvPicPr>
          <p:nvPr>
            <p:ph idx="1"/>
          </p:nvPr>
        </p:nvPicPr>
        <p:blipFill rotWithShape="1">
          <a:blip r:embed="rId3"/>
          <a:srcRect t="-5479" b="-5479"/>
          <a:stretch/>
        </p:blipFill>
        <p:spPr bwMode="auto">
          <a:xfrm>
            <a:off x="153006" y="1881837"/>
            <a:ext cx="8782524" cy="40390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6743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 there a significant </a:t>
            </a:r>
            <a:r>
              <a:rPr lang="en-US" dirty="0"/>
              <a:t>relationship between the number of purchase visits, and the customers’ response to the </a:t>
            </a:r>
            <a:r>
              <a:rPr lang="en-US" dirty="0" smtClean="0"/>
              <a:t>promotion?</a:t>
            </a:r>
          </a:p>
          <a:p>
            <a:pPr lvl="1"/>
            <a:r>
              <a:rPr lang="en-US" dirty="0" smtClean="0"/>
              <a:t>Responsive customers = </a:t>
            </a:r>
            <a:r>
              <a:rPr lang="en-US" dirty="0"/>
              <a:t>average of 10.92 purchase </a:t>
            </a:r>
            <a:r>
              <a:rPr lang="en-US" dirty="0" smtClean="0"/>
              <a:t>visits; Non-responsive customers = average </a:t>
            </a:r>
            <a:r>
              <a:rPr lang="en-US" dirty="0"/>
              <a:t>of 3.90 purchase </a:t>
            </a:r>
            <a:r>
              <a:rPr lang="en-US" dirty="0" smtClean="0"/>
              <a:t>visits</a:t>
            </a:r>
          </a:p>
          <a:p>
            <a:pPr lvl="1"/>
            <a:r>
              <a:rPr lang="en-US" dirty="0" smtClean="0"/>
              <a:t>Two</a:t>
            </a:r>
            <a:r>
              <a:rPr lang="en-US" dirty="0"/>
              <a:t>-sample t-</a:t>
            </a:r>
            <a:r>
              <a:rPr lang="en-US" dirty="0" smtClean="0"/>
              <a:t>test</a:t>
            </a:r>
          </a:p>
          <a:p>
            <a:pPr lvl="2"/>
            <a:r>
              <a:rPr lang="en-US" dirty="0" smtClean="0"/>
              <a:t>p</a:t>
            </a:r>
            <a:r>
              <a:rPr lang="en-US" dirty="0"/>
              <a:t>-value </a:t>
            </a:r>
            <a:r>
              <a:rPr lang="en-US" dirty="0" smtClean="0"/>
              <a:t>- (</a:t>
            </a:r>
            <a:r>
              <a:rPr lang="en-US" dirty="0"/>
              <a:t>8.26 x 10-273</a:t>
            </a:r>
            <a:r>
              <a:rPr lang="en-US" dirty="0" smtClean="0"/>
              <a:t>) = rejected </a:t>
            </a:r>
            <a:r>
              <a:rPr lang="en-US" dirty="0"/>
              <a:t>the null hypothesis (that the Responsive and Non-Responsive customers had the same number of purchase visits</a:t>
            </a:r>
            <a:r>
              <a:rPr lang="en-US" dirty="0" smtClean="0"/>
              <a:t>)</a:t>
            </a:r>
            <a:endParaRPr lang="en-US" dirty="0"/>
          </a:p>
          <a:p>
            <a:pPr lvl="2"/>
            <a:r>
              <a:rPr lang="en-US" dirty="0" smtClean="0"/>
              <a:t>the </a:t>
            </a:r>
            <a:r>
              <a:rPr lang="en-US" dirty="0"/>
              <a:t>difference </a:t>
            </a:r>
            <a:r>
              <a:rPr lang="en-US" dirty="0" smtClean="0"/>
              <a:t>in the </a:t>
            </a:r>
            <a:r>
              <a:rPr lang="en-US" dirty="0"/>
              <a:t>frequency of visits </a:t>
            </a:r>
            <a:r>
              <a:rPr lang="en-US" dirty="0" smtClean="0"/>
              <a:t>between the </a:t>
            </a:r>
            <a:r>
              <a:rPr lang="en-US" dirty="0"/>
              <a:t>Responsive and Non-Responsive groups is statistically </a:t>
            </a:r>
            <a:r>
              <a:rPr lang="en-US" dirty="0" smtClean="0"/>
              <a:t>significant</a:t>
            </a:r>
          </a:p>
        </p:txBody>
      </p:sp>
    </p:spTree>
    <p:extLst>
      <p:ext uri="{BB962C8B-B14F-4D97-AF65-F5344CB8AC3E}">
        <p14:creationId xmlns:p14="http://schemas.microsoft.com/office/powerpoint/2010/main" val="125085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normAutofit fontScale="85000" lnSpcReduction="20000"/>
          </a:bodyPr>
          <a:lstStyle/>
          <a:p>
            <a:r>
              <a:rPr lang="en-US" dirty="0"/>
              <a:t>Overall, responsive customers showed the following characteristics. They</a:t>
            </a:r>
            <a:r>
              <a:rPr lang="en-US" dirty="0" smtClean="0"/>
              <a:t>…</a:t>
            </a:r>
          </a:p>
          <a:p>
            <a:r>
              <a:rPr lang="en-US" dirty="0"/>
              <a:t>    have more purchase </a:t>
            </a:r>
            <a:r>
              <a:rPr lang="en-US" dirty="0" smtClean="0"/>
              <a:t>visits</a:t>
            </a:r>
          </a:p>
          <a:p>
            <a:r>
              <a:rPr lang="en-US" dirty="0"/>
              <a:t>    </a:t>
            </a:r>
            <a:r>
              <a:rPr lang="en-US" dirty="0" smtClean="0"/>
              <a:t>spent </a:t>
            </a:r>
            <a:r>
              <a:rPr lang="en-US" dirty="0"/>
              <a:t>more money than non-responsive customers</a:t>
            </a:r>
          </a:p>
          <a:p>
            <a:r>
              <a:rPr lang="en-US" dirty="0"/>
              <a:t>    spent more money when they purchase items</a:t>
            </a:r>
          </a:p>
          <a:p>
            <a:r>
              <a:rPr lang="en-US" dirty="0"/>
              <a:t>    were long-time customers</a:t>
            </a:r>
          </a:p>
          <a:p>
            <a:r>
              <a:rPr lang="en-US" dirty="0"/>
              <a:t>    did not leave as much time between visits as non-responsive customers</a:t>
            </a:r>
          </a:p>
          <a:p>
            <a:r>
              <a:rPr lang="en-US" dirty="0" smtClean="0"/>
              <a:t> </a:t>
            </a:r>
            <a:r>
              <a:rPr lang="en-US" dirty="0"/>
              <a:t>   bought a larger range of products</a:t>
            </a:r>
          </a:p>
          <a:p>
            <a:r>
              <a:rPr lang="en-US" dirty="0"/>
              <a:t>    were often Internet-shoppers</a:t>
            </a:r>
          </a:p>
          <a:p>
            <a:endParaRPr lang="en-US" dirty="0"/>
          </a:p>
        </p:txBody>
      </p:sp>
    </p:spTree>
    <p:extLst>
      <p:ext uri="{BB962C8B-B14F-4D97-AF65-F5344CB8AC3E}">
        <p14:creationId xmlns:p14="http://schemas.microsoft.com/office/powerpoint/2010/main" val="360783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of Sales by Clothing Type</a:t>
            </a:r>
            <a:endParaRPr lang="en-US" dirty="0"/>
          </a:p>
        </p:txBody>
      </p:sp>
      <p:pic>
        <p:nvPicPr>
          <p:cNvPr id="4" name="Content Placeholder 3"/>
          <p:cNvPicPr>
            <a:picLocks noGrp="1"/>
          </p:cNvPicPr>
          <p:nvPr>
            <p:ph idx="1"/>
          </p:nvPr>
        </p:nvPicPr>
        <p:blipFill rotWithShape="1">
          <a:blip r:embed="rId3"/>
          <a:srcRect l="-331" r="-331"/>
          <a:stretch/>
        </p:blipFill>
        <p:spPr>
          <a:xfrm>
            <a:off x="780328" y="1444532"/>
            <a:ext cx="7466675" cy="4782364"/>
          </a:xfrm>
          <a:prstGeom prst="rect">
            <a:avLst/>
          </a:prstGeom>
        </p:spPr>
      </p:pic>
    </p:spTree>
    <p:extLst>
      <p:ext uri="{BB962C8B-B14F-4D97-AF65-F5344CB8AC3E}">
        <p14:creationId xmlns:p14="http://schemas.microsoft.com/office/powerpoint/2010/main" val="119048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a:t>
            </a:r>
            <a:endParaRPr lang="en-US" dirty="0"/>
          </a:p>
        </p:txBody>
      </p:sp>
      <p:sp>
        <p:nvSpPr>
          <p:cNvPr id="3" name="Content Placeholder 2"/>
          <p:cNvSpPr>
            <a:spLocks noGrp="1"/>
          </p:cNvSpPr>
          <p:nvPr>
            <p:ph idx="1"/>
          </p:nvPr>
        </p:nvSpPr>
        <p:spPr/>
        <p:txBody>
          <a:bodyPr/>
          <a:lstStyle/>
          <a:p>
            <a:r>
              <a:rPr lang="en-US" dirty="0" smtClean="0"/>
              <a:t>Correlation</a:t>
            </a:r>
          </a:p>
          <a:p>
            <a:pPr lvl="1"/>
            <a:r>
              <a:rPr lang="en-US" dirty="0" smtClean="0"/>
              <a:t>Is there a correlation between the percent </a:t>
            </a:r>
            <a:r>
              <a:rPr lang="en-US" dirty="0"/>
              <a:t>of purchases of Jackets and Career </a:t>
            </a:r>
            <a:r>
              <a:rPr lang="en-US" dirty="0" smtClean="0"/>
              <a:t>Pants?</a:t>
            </a:r>
          </a:p>
          <a:p>
            <a:pPr lvl="1"/>
            <a:r>
              <a:rPr lang="en-US" dirty="0"/>
              <a:t>Hypothesis </a:t>
            </a:r>
            <a:r>
              <a:rPr lang="en-US" dirty="0" smtClean="0"/>
              <a:t>Test</a:t>
            </a:r>
          </a:p>
          <a:p>
            <a:pPr lvl="2"/>
            <a:r>
              <a:rPr lang="en-US" dirty="0" smtClean="0"/>
              <a:t>p</a:t>
            </a:r>
            <a:r>
              <a:rPr lang="en-US" dirty="0"/>
              <a:t>-</a:t>
            </a:r>
            <a:r>
              <a:rPr lang="en-US" dirty="0" smtClean="0"/>
              <a:t>value - </a:t>
            </a:r>
            <a:r>
              <a:rPr lang="en-US" dirty="0"/>
              <a:t>(7.877 e-37) </a:t>
            </a:r>
            <a:r>
              <a:rPr lang="en-US" dirty="0" smtClean="0"/>
              <a:t>= </a:t>
            </a:r>
            <a:r>
              <a:rPr lang="en-US" dirty="0"/>
              <a:t>reject the null hypothesis </a:t>
            </a:r>
            <a:r>
              <a:rPr lang="en-US" dirty="0" smtClean="0"/>
              <a:t>(no </a:t>
            </a:r>
            <a:r>
              <a:rPr lang="en-US" dirty="0"/>
              <a:t>correlation between the purchase of Jackets and the purchase of Career </a:t>
            </a:r>
            <a:r>
              <a:rPr lang="en-US" dirty="0" smtClean="0"/>
              <a:t>Pants)</a:t>
            </a:r>
          </a:p>
          <a:p>
            <a:pPr lvl="2"/>
            <a:r>
              <a:rPr lang="en-US" dirty="0"/>
              <a:t>There was a statistically significant relationship between the percent of purchases a customer has of Jackets and their percent of purchases of Career Pants.</a:t>
            </a:r>
            <a:r>
              <a:rPr lang="en-US" dirty="0"/>
              <a:t> </a:t>
            </a:r>
          </a:p>
        </p:txBody>
      </p:sp>
    </p:spTree>
    <p:extLst>
      <p:ext uri="{BB962C8B-B14F-4D97-AF65-F5344CB8AC3E}">
        <p14:creationId xmlns:p14="http://schemas.microsoft.com/office/powerpoint/2010/main" val="40393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a:bodyPr>
          <a:lstStyle/>
          <a:p>
            <a:r>
              <a:rPr lang="en-US" dirty="0" smtClean="0"/>
              <a:t>Logistic Regression</a:t>
            </a:r>
          </a:p>
          <a:p>
            <a:r>
              <a:rPr lang="en-US" dirty="0" smtClean="0"/>
              <a:t>Random Forest</a:t>
            </a:r>
          </a:p>
          <a:p>
            <a:r>
              <a:rPr lang="en-US" dirty="0" smtClean="0"/>
              <a:t>Tuned </a:t>
            </a:r>
            <a:r>
              <a:rPr lang="en-US" dirty="0" err="1" smtClean="0"/>
              <a:t>Hyperparameters</a:t>
            </a:r>
            <a:r>
              <a:rPr lang="en-US" dirty="0" smtClean="0"/>
              <a:t> on both, but the models still weren’t great</a:t>
            </a:r>
          </a:p>
          <a:p>
            <a:r>
              <a:rPr lang="en-US" dirty="0" smtClean="0"/>
              <a:t>WHY?</a:t>
            </a:r>
          </a:p>
        </p:txBody>
      </p:sp>
    </p:spTree>
    <p:extLst>
      <p:ext uri="{BB962C8B-B14F-4D97-AF65-F5344CB8AC3E}">
        <p14:creationId xmlns:p14="http://schemas.microsoft.com/office/powerpoint/2010/main" val="376210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Imbalanced dataset – just under 17% of customers responded to the promotion</a:t>
            </a:r>
          </a:p>
          <a:p>
            <a:r>
              <a:rPr lang="en-US" dirty="0" smtClean="0"/>
              <a:t>Resample</a:t>
            </a:r>
          </a:p>
          <a:p>
            <a:pPr lvl="1"/>
            <a:r>
              <a:rPr lang="en-US" dirty="0" smtClean="0"/>
              <a:t>Oversample - </a:t>
            </a:r>
            <a:r>
              <a:rPr lang="en-US" dirty="0"/>
              <a:t>SMOTE (Synthetic Minority Oversampling Technique) </a:t>
            </a:r>
            <a:endParaRPr lang="en-US" dirty="0" smtClean="0"/>
          </a:p>
          <a:p>
            <a:pPr lvl="1"/>
            <a:r>
              <a:rPr lang="en-US" dirty="0" err="1" smtClean="0"/>
              <a:t>Undersample</a:t>
            </a:r>
            <a:r>
              <a:rPr lang="en-US" dirty="0" smtClean="0"/>
              <a:t> - </a:t>
            </a:r>
            <a:r>
              <a:rPr lang="en-US" dirty="0"/>
              <a:t>Random </a:t>
            </a:r>
            <a:r>
              <a:rPr lang="en-US" dirty="0" err="1"/>
              <a:t>Undersampling</a:t>
            </a:r>
            <a:r>
              <a:rPr lang="en-US" dirty="0"/>
              <a:t> technique</a:t>
            </a:r>
            <a:r>
              <a:rPr lang="en-US" dirty="0"/>
              <a:t> </a:t>
            </a:r>
          </a:p>
        </p:txBody>
      </p:sp>
    </p:spTree>
    <p:extLst>
      <p:ext uri="{BB962C8B-B14F-4D97-AF65-F5344CB8AC3E}">
        <p14:creationId xmlns:p14="http://schemas.microsoft.com/office/powerpoint/2010/main" val="48548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pic>
        <p:nvPicPr>
          <p:cNvPr id="4" name="Content Placeholder 3"/>
          <p:cNvPicPr>
            <a:picLocks noGrp="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Lst>
          </a:blip>
          <a:srcRect l="-839" r="-839"/>
          <a:stretch>
            <a:fillRect/>
          </a:stretch>
        </p:blipFill>
        <p:spPr>
          <a:prstGeom prst="rect">
            <a:avLst/>
          </a:prstGeom>
        </p:spPr>
      </p:pic>
    </p:spTree>
    <p:extLst>
      <p:ext uri="{BB962C8B-B14F-4D97-AF65-F5344CB8AC3E}">
        <p14:creationId xmlns:p14="http://schemas.microsoft.com/office/powerpoint/2010/main" val="366239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endParaRPr lang="en-US" dirty="0" smtClean="0"/>
          </a:p>
          <a:p>
            <a:r>
              <a:rPr lang="en-US" dirty="0" smtClean="0"/>
              <a:t>Can </a:t>
            </a:r>
            <a:r>
              <a:rPr lang="en-US" dirty="0"/>
              <a:t>be difficult to determine if there is a clear “</a:t>
            </a:r>
            <a:r>
              <a:rPr lang="en-US" dirty="0" smtClean="0"/>
              <a:t>winner”</a:t>
            </a:r>
          </a:p>
          <a:p>
            <a:r>
              <a:rPr lang="en-US" dirty="0" smtClean="0"/>
              <a:t>To </a:t>
            </a:r>
            <a:r>
              <a:rPr lang="en-US" dirty="0"/>
              <a:t>compare the models using one standardized value instead of several metrics, we graphed the Receiver Operating Characteristic (ROC) </a:t>
            </a:r>
            <a:r>
              <a:rPr lang="en-US" dirty="0" smtClean="0"/>
              <a:t>curves</a:t>
            </a:r>
            <a:endParaRPr lang="en-US" dirty="0"/>
          </a:p>
        </p:txBody>
      </p:sp>
    </p:spTree>
    <p:extLst>
      <p:ext uri="{BB962C8B-B14F-4D97-AF65-F5344CB8AC3E}">
        <p14:creationId xmlns:p14="http://schemas.microsoft.com/office/powerpoint/2010/main" val="219296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pic>
        <p:nvPicPr>
          <p:cNvPr id="4" name="Content Placeholder 3"/>
          <p:cNvPicPr>
            <a:picLocks noGrp="1"/>
          </p:cNvPicPr>
          <p:nvPr>
            <p:ph idx="1"/>
          </p:nvPr>
        </p:nvPicPr>
        <p:blipFill>
          <a:blip r:embed="rId3"/>
          <a:srcRect l="-11720" r="-11720"/>
          <a:stretch>
            <a:fillRect/>
          </a:stretch>
        </p:blipFill>
        <p:spPr>
          <a:prstGeom prst="rect">
            <a:avLst/>
          </a:prstGeom>
        </p:spPr>
      </p:pic>
    </p:spTree>
    <p:extLst>
      <p:ext uri="{BB962C8B-B14F-4D97-AF65-F5344CB8AC3E}">
        <p14:creationId xmlns:p14="http://schemas.microsoft.com/office/powerpoint/2010/main" val="44241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marL="0" indent="0" algn="ctr">
              <a:buNone/>
            </a:pPr>
            <a:r>
              <a:rPr lang="en-US" sz="3600" dirty="0" smtClean="0"/>
              <a:t>GOAL</a:t>
            </a:r>
          </a:p>
          <a:p>
            <a:pPr marL="0" indent="0">
              <a:buNone/>
            </a:pPr>
            <a:r>
              <a:rPr lang="en-US" dirty="0" smtClean="0"/>
              <a:t>Help nonprofits </a:t>
            </a:r>
            <a:r>
              <a:rPr lang="en-US" dirty="0"/>
              <a:t>to retain and grow their donor </a:t>
            </a:r>
            <a:r>
              <a:rPr lang="en-US" dirty="0" smtClean="0"/>
              <a:t>base using analytics</a:t>
            </a:r>
          </a:p>
          <a:p>
            <a:r>
              <a:rPr lang="en-US" dirty="0" smtClean="0"/>
              <a:t>Target Current Donors</a:t>
            </a:r>
          </a:p>
          <a:p>
            <a:r>
              <a:rPr lang="en-US" dirty="0" smtClean="0"/>
              <a:t>Find New Donors</a:t>
            </a:r>
          </a:p>
          <a:p>
            <a:r>
              <a:rPr lang="en-US" dirty="0" smtClean="0"/>
              <a:t>Budget More Effectively</a:t>
            </a:r>
          </a:p>
        </p:txBody>
      </p:sp>
    </p:spTree>
    <p:extLst>
      <p:ext uri="{BB962C8B-B14F-4D97-AF65-F5344CB8AC3E}">
        <p14:creationId xmlns:p14="http://schemas.microsoft.com/office/powerpoint/2010/main" val="84368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endParaRPr lang="en-US" dirty="0" smtClean="0"/>
          </a:p>
          <a:p>
            <a:r>
              <a:rPr lang="en-US" dirty="0" smtClean="0"/>
              <a:t>Logistic </a:t>
            </a:r>
            <a:r>
              <a:rPr lang="en-US" dirty="0"/>
              <a:t>Regression with </a:t>
            </a:r>
            <a:r>
              <a:rPr lang="en-US" dirty="0" err="1"/>
              <a:t>Hyperparameterization</a:t>
            </a:r>
            <a:r>
              <a:rPr lang="en-US" dirty="0"/>
              <a:t> model from the Oversampled test </a:t>
            </a:r>
            <a:r>
              <a:rPr lang="en-US" dirty="0" smtClean="0"/>
              <a:t>run</a:t>
            </a:r>
          </a:p>
          <a:p>
            <a:r>
              <a:rPr lang="en-US" dirty="0" smtClean="0"/>
              <a:t>Feature Importance</a:t>
            </a:r>
          </a:p>
          <a:p>
            <a:pPr lvl="1"/>
            <a:r>
              <a:rPr lang="en-US" dirty="0"/>
              <a:t>'LTFREDAY' - Lifetime average time between visits</a:t>
            </a:r>
          </a:p>
          <a:p>
            <a:pPr lvl="1"/>
            <a:r>
              <a:rPr lang="en-US" dirty="0"/>
              <a:t>'FRE' - Number of purchase visits</a:t>
            </a:r>
          </a:p>
          <a:p>
            <a:pPr lvl="1"/>
            <a:r>
              <a:rPr lang="en-US" dirty="0"/>
              <a:t>'FREDAYS' - Number of days between purchases</a:t>
            </a:r>
          </a:p>
          <a:p>
            <a:pPr lvl="1"/>
            <a:endParaRPr lang="en-US" dirty="0" smtClean="0"/>
          </a:p>
          <a:p>
            <a:endParaRPr lang="en-US" dirty="0"/>
          </a:p>
        </p:txBody>
      </p:sp>
    </p:spTree>
    <p:extLst>
      <p:ext uri="{BB962C8B-B14F-4D97-AF65-F5344CB8AC3E}">
        <p14:creationId xmlns:p14="http://schemas.microsoft.com/office/powerpoint/2010/main" val="248714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Evaluation/Recommendations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Use </a:t>
            </a:r>
            <a:r>
              <a:rPr lang="en-US" dirty="0"/>
              <a:t>the chosen Logistic Regression model to target the customers who are most likely to </a:t>
            </a:r>
            <a:r>
              <a:rPr lang="en-US" dirty="0" smtClean="0"/>
              <a:t>respond</a:t>
            </a:r>
          </a:p>
          <a:p>
            <a:pPr lvl="0"/>
            <a:r>
              <a:rPr lang="en-US" dirty="0" smtClean="0"/>
              <a:t>Focus </a:t>
            </a:r>
            <a:r>
              <a:rPr lang="en-US" dirty="0"/>
              <a:t>on the behaviors </a:t>
            </a:r>
            <a:r>
              <a:rPr lang="en-US" dirty="0" smtClean="0"/>
              <a:t>identified </a:t>
            </a:r>
            <a:r>
              <a:rPr lang="en-US" dirty="0"/>
              <a:t>in the exploratory analysis as characteristic of responsive customers, and also the most important features within the model and use those to target the “next level” of customers.</a:t>
            </a:r>
          </a:p>
          <a:p>
            <a:pPr lvl="1"/>
            <a:r>
              <a:rPr lang="en-US" sz="2400" dirty="0" smtClean="0"/>
              <a:t>Exploratory </a:t>
            </a:r>
            <a:r>
              <a:rPr lang="en-US" sz="2400" dirty="0"/>
              <a:t>analysis: the frequency of visits, the range of products bought, and Internet activity.</a:t>
            </a:r>
          </a:p>
          <a:p>
            <a:pPr lvl="1"/>
            <a:r>
              <a:rPr lang="en-US" sz="2400" dirty="0" smtClean="0"/>
              <a:t>Model</a:t>
            </a:r>
            <a:r>
              <a:rPr lang="en-US" sz="2400" dirty="0"/>
              <a:t>:</a:t>
            </a:r>
            <a:r>
              <a:rPr lang="en-US" sz="2400" dirty="0" smtClean="0"/>
              <a:t> </a:t>
            </a:r>
            <a:r>
              <a:rPr lang="en-US" sz="2400" dirty="0"/>
              <a:t>the lifetime average time between visits, number of purchase visits, number of days between purchases, spending at the CC store, and spending at the PS store.</a:t>
            </a:r>
          </a:p>
          <a:p>
            <a:endParaRPr lang="en-US" dirty="0"/>
          </a:p>
        </p:txBody>
      </p:sp>
    </p:spTree>
    <p:extLst>
      <p:ext uri="{BB962C8B-B14F-4D97-AF65-F5344CB8AC3E}">
        <p14:creationId xmlns:p14="http://schemas.microsoft.com/office/powerpoint/2010/main" val="211080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Steps/Improvements</a:t>
            </a:r>
            <a:endParaRPr lang="en-US" dirty="0"/>
          </a:p>
        </p:txBody>
      </p:sp>
      <p:sp>
        <p:nvSpPr>
          <p:cNvPr id="3" name="Content Placeholder 2"/>
          <p:cNvSpPr>
            <a:spLocks noGrp="1"/>
          </p:cNvSpPr>
          <p:nvPr>
            <p:ph idx="1"/>
          </p:nvPr>
        </p:nvSpPr>
        <p:spPr/>
        <p:txBody>
          <a:bodyPr>
            <a:normAutofit/>
          </a:bodyPr>
          <a:lstStyle/>
          <a:p>
            <a:pPr lvl="0"/>
            <a:r>
              <a:rPr lang="en-US" dirty="0"/>
              <a:t>Improving the </a:t>
            </a:r>
            <a:r>
              <a:rPr lang="en-US" dirty="0" smtClean="0"/>
              <a:t>model!</a:t>
            </a:r>
          </a:p>
          <a:p>
            <a:pPr lvl="1"/>
            <a:r>
              <a:rPr lang="en-US" dirty="0" smtClean="0"/>
              <a:t>Train the model on most important  (it </a:t>
            </a:r>
            <a:r>
              <a:rPr lang="en-US" dirty="0"/>
              <a:t>may help remove some of the “noise</a:t>
            </a:r>
            <a:r>
              <a:rPr lang="en-US" dirty="0" smtClean="0"/>
              <a:t>”)</a:t>
            </a:r>
            <a:endParaRPr lang="en-US" dirty="0"/>
          </a:p>
          <a:p>
            <a:pPr lvl="0"/>
            <a:r>
              <a:rPr lang="en-US" dirty="0" smtClean="0"/>
              <a:t>Clustering algorithm to provide </a:t>
            </a:r>
            <a:r>
              <a:rPr lang="en-US" dirty="0"/>
              <a:t>Threads </a:t>
            </a:r>
            <a:r>
              <a:rPr lang="en-US" dirty="0" smtClean="0"/>
              <a:t>with another view of customers</a:t>
            </a:r>
            <a:endParaRPr lang="en-US" dirty="0"/>
          </a:p>
          <a:p>
            <a:pPr lvl="0"/>
            <a:r>
              <a:rPr lang="en-US" dirty="0"/>
              <a:t>A survey of customer motivations and </a:t>
            </a:r>
            <a:r>
              <a:rPr lang="en-US" dirty="0" smtClean="0"/>
              <a:t>preferences</a:t>
            </a:r>
            <a:endParaRPr lang="en-US" dirty="0"/>
          </a:p>
        </p:txBody>
      </p:sp>
    </p:spTree>
    <p:extLst>
      <p:ext uri="{BB962C8B-B14F-4D97-AF65-F5344CB8AC3E}">
        <p14:creationId xmlns:p14="http://schemas.microsoft.com/office/powerpoint/2010/main" val="320864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366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Current Donors</a:t>
            </a:r>
            <a:endParaRPr lang="en-US" dirty="0"/>
          </a:p>
        </p:txBody>
      </p:sp>
      <p:sp>
        <p:nvSpPr>
          <p:cNvPr id="3" name="Content Placeholder 2"/>
          <p:cNvSpPr>
            <a:spLocks noGrp="1"/>
          </p:cNvSpPr>
          <p:nvPr>
            <p:ph idx="1"/>
          </p:nvPr>
        </p:nvSpPr>
        <p:spPr/>
        <p:txBody>
          <a:bodyPr/>
          <a:lstStyle/>
          <a:p>
            <a:r>
              <a:rPr lang="en-US" dirty="0" smtClean="0"/>
              <a:t>Who</a:t>
            </a:r>
          </a:p>
          <a:p>
            <a:r>
              <a:rPr lang="en-US" dirty="0" smtClean="0"/>
              <a:t>What – the “ask”</a:t>
            </a:r>
          </a:p>
          <a:p>
            <a:r>
              <a:rPr lang="en-US" dirty="0" smtClean="0"/>
              <a:t>When</a:t>
            </a:r>
          </a:p>
          <a:p>
            <a:r>
              <a:rPr lang="en-US" dirty="0" smtClean="0"/>
              <a:t>Where – which events or promotions, for the ask and to keep the donor engaged</a:t>
            </a:r>
          </a:p>
          <a:p>
            <a:r>
              <a:rPr lang="en-US" dirty="0" smtClean="0"/>
              <a:t>How – email, phone, mail</a:t>
            </a:r>
            <a:endParaRPr lang="en-US" dirty="0"/>
          </a:p>
        </p:txBody>
      </p:sp>
    </p:spTree>
    <p:extLst>
      <p:ext uri="{BB962C8B-B14F-4D97-AF65-F5344CB8AC3E}">
        <p14:creationId xmlns:p14="http://schemas.microsoft.com/office/powerpoint/2010/main" val="298501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New Donors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With a deeper knowledge of current donors, nonprofits can use that information to find new donors</a:t>
            </a:r>
          </a:p>
          <a:p>
            <a:pPr lvl="1"/>
            <a:r>
              <a:rPr lang="en-US" dirty="0" smtClean="0"/>
              <a:t>Similar interests</a:t>
            </a:r>
          </a:p>
          <a:p>
            <a:pPr lvl="1"/>
            <a:r>
              <a:rPr lang="en-US" dirty="0" smtClean="0"/>
              <a:t>Drives</a:t>
            </a:r>
            <a:endParaRPr lang="en-US" dirty="0"/>
          </a:p>
        </p:txBody>
      </p:sp>
    </p:spTree>
    <p:extLst>
      <p:ext uri="{BB962C8B-B14F-4D97-AF65-F5344CB8AC3E}">
        <p14:creationId xmlns:p14="http://schemas.microsoft.com/office/powerpoint/2010/main" val="282567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More Effectively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r>
              <a:rPr lang="en-US" dirty="0" smtClean="0"/>
              <a:t>Manage costs based on predicted lifetime value of the donor.</a:t>
            </a:r>
          </a:p>
          <a:p>
            <a:r>
              <a:rPr lang="en-US" dirty="0" smtClean="0"/>
              <a:t>Analytics can summarize the work of many</a:t>
            </a:r>
            <a:endParaRPr lang="en-US" dirty="0"/>
          </a:p>
        </p:txBody>
      </p:sp>
    </p:spTree>
    <p:extLst>
      <p:ext uri="{BB962C8B-B14F-4D97-AF65-F5344CB8AC3E}">
        <p14:creationId xmlns:p14="http://schemas.microsoft.com/office/powerpoint/2010/main" val="172848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lnSpcReduction="10000"/>
          </a:bodyPr>
          <a:lstStyle/>
          <a:p>
            <a:r>
              <a:rPr lang="en-US" dirty="0" smtClean="0"/>
              <a:t>For-profit clothing store I will call “Threads”</a:t>
            </a:r>
          </a:p>
          <a:p>
            <a:r>
              <a:rPr lang="en-US" dirty="0" smtClean="0"/>
              <a:t>“</a:t>
            </a:r>
            <a:r>
              <a:rPr lang="en-US" dirty="0"/>
              <a:t>Data Mining Methods and Models”, by Daniel Larose (2006</a:t>
            </a:r>
            <a:r>
              <a:rPr lang="en-US" dirty="0" smtClean="0"/>
              <a:t>). </a:t>
            </a:r>
            <a:r>
              <a:rPr lang="en-US" u="sng" dirty="0" smtClean="0">
                <a:hlinkClick r:id="rId2"/>
              </a:rPr>
              <a:t>http</a:t>
            </a:r>
            <a:r>
              <a:rPr lang="en-US" u="sng" dirty="0">
                <a:hlinkClick r:id="rId2"/>
              </a:rPr>
              <a:t>://www.dataminingconsultant.com/</a:t>
            </a:r>
            <a:r>
              <a:rPr lang="en-US" u="sng" dirty="0" smtClean="0">
                <a:hlinkClick r:id="rId2"/>
              </a:rPr>
              <a:t>DMMM.htm</a:t>
            </a:r>
            <a:endParaRPr lang="en-US" u="sng" dirty="0" smtClean="0"/>
          </a:p>
          <a:p>
            <a:r>
              <a:rPr lang="en-US" dirty="0"/>
              <a:t>Fairly </a:t>
            </a:r>
            <a:r>
              <a:rPr lang="en-US" dirty="0" smtClean="0"/>
              <a:t>clean</a:t>
            </a:r>
          </a:p>
          <a:p>
            <a:r>
              <a:rPr lang="en-US" dirty="0"/>
              <a:t>Understand customer behavior in general and according to their response, or lack thereof, to a promotion</a:t>
            </a:r>
          </a:p>
          <a:p>
            <a:pPr lvl="1"/>
            <a:r>
              <a:rPr lang="en-US" dirty="0"/>
              <a:t>increase participation in future promotions = increase sales</a:t>
            </a:r>
          </a:p>
          <a:p>
            <a:endParaRPr lang="en-US" dirty="0"/>
          </a:p>
        </p:txBody>
      </p:sp>
    </p:spTree>
    <p:extLst>
      <p:ext uri="{BB962C8B-B14F-4D97-AF65-F5344CB8AC3E}">
        <p14:creationId xmlns:p14="http://schemas.microsoft.com/office/powerpoint/2010/main" val="247818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Has 51 features that are tracked by customer ID</a:t>
            </a:r>
          </a:p>
          <a:p>
            <a:r>
              <a:rPr lang="en-US" dirty="0" smtClean="0"/>
              <a:t>zip code</a:t>
            </a:r>
            <a:endParaRPr lang="en-US" dirty="0"/>
          </a:p>
          <a:p>
            <a:r>
              <a:rPr lang="en-US" dirty="0" smtClean="0"/>
              <a:t>number </a:t>
            </a:r>
            <a:r>
              <a:rPr lang="en-US" dirty="0"/>
              <a:t>of purchase </a:t>
            </a:r>
            <a:r>
              <a:rPr lang="en-US" dirty="0" smtClean="0"/>
              <a:t>visits</a:t>
            </a:r>
            <a:endParaRPr lang="en-US" dirty="0"/>
          </a:p>
          <a:p>
            <a:r>
              <a:rPr lang="en-US" dirty="0" smtClean="0"/>
              <a:t>total </a:t>
            </a:r>
            <a:r>
              <a:rPr lang="en-US" dirty="0"/>
              <a:t>money </a:t>
            </a:r>
            <a:r>
              <a:rPr lang="en-US" dirty="0" smtClean="0"/>
              <a:t>spent</a:t>
            </a:r>
            <a:endParaRPr lang="en-US" dirty="0"/>
          </a:p>
          <a:p>
            <a:r>
              <a:rPr lang="en-US" dirty="0" smtClean="0"/>
              <a:t>average </a:t>
            </a:r>
            <a:r>
              <a:rPr lang="en-US" dirty="0"/>
              <a:t>amount spent per </a:t>
            </a:r>
            <a:r>
              <a:rPr lang="en-US" dirty="0" smtClean="0"/>
              <a:t>visit</a:t>
            </a:r>
            <a:endParaRPr lang="en-US" dirty="0"/>
          </a:p>
          <a:p>
            <a:r>
              <a:rPr lang="en-US" dirty="0" smtClean="0"/>
              <a:t>percent </a:t>
            </a:r>
            <a:r>
              <a:rPr lang="en-US" dirty="0"/>
              <a:t>to total sales for each product </a:t>
            </a:r>
            <a:r>
              <a:rPr lang="en-US" dirty="0" smtClean="0"/>
              <a:t>type</a:t>
            </a:r>
            <a:endParaRPr lang="en-US" dirty="0"/>
          </a:p>
          <a:p>
            <a:r>
              <a:rPr lang="en-US" dirty="0" smtClean="0"/>
              <a:t>amount </a:t>
            </a:r>
            <a:r>
              <a:rPr lang="en-US" dirty="0"/>
              <a:t>spent at four </a:t>
            </a:r>
            <a:r>
              <a:rPr lang="en-US" dirty="0" smtClean="0"/>
              <a:t>stores</a:t>
            </a:r>
            <a:endParaRPr lang="en-US" dirty="0"/>
          </a:p>
          <a:p>
            <a:r>
              <a:rPr lang="en-US" dirty="0" smtClean="0"/>
              <a:t>Whether customer </a:t>
            </a:r>
            <a:r>
              <a:rPr lang="en-US" dirty="0"/>
              <a:t>is a credit card </a:t>
            </a:r>
            <a:r>
              <a:rPr lang="en-US" dirty="0" smtClean="0"/>
              <a:t>holder and whether they are an Internet shopper</a:t>
            </a:r>
            <a:endParaRPr lang="en-US" dirty="0"/>
          </a:p>
          <a:p>
            <a:r>
              <a:rPr lang="en-US" dirty="0" smtClean="0"/>
              <a:t>percent </a:t>
            </a:r>
            <a:r>
              <a:rPr lang="en-US" dirty="0"/>
              <a:t>of </a:t>
            </a:r>
            <a:r>
              <a:rPr lang="en-US" dirty="0" smtClean="0"/>
              <a:t>returns</a:t>
            </a:r>
          </a:p>
          <a:p>
            <a:r>
              <a:rPr lang="en-US" dirty="0" smtClean="0"/>
              <a:t>response </a:t>
            </a:r>
            <a:r>
              <a:rPr lang="en-US" dirty="0"/>
              <a:t>rate for other </a:t>
            </a:r>
            <a:r>
              <a:rPr lang="en-US" dirty="0" smtClean="0"/>
              <a:t>promotions</a:t>
            </a:r>
            <a:endParaRPr lang="en-US" dirty="0"/>
          </a:p>
        </p:txBody>
      </p:sp>
    </p:spTree>
    <p:extLst>
      <p:ext uri="{BB962C8B-B14F-4D97-AF65-F5344CB8AC3E}">
        <p14:creationId xmlns:p14="http://schemas.microsoft.com/office/powerpoint/2010/main" val="24863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Digging In…</a:t>
            </a:r>
            <a:endParaRPr lang="en-US" dirty="0"/>
          </a:p>
        </p:txBody>
      </p:sp>
      <p:sp>
        <p:nvSpPr>
          <p:cNvPr id="3" name="Content Placeholder 2"/>
          <p:cNvSpPr>
            <a:spLocks noGrp="1"/>
          </p:cNvSpPr>
          <p:nvPr>
            <p:ph idx="1"/>
          </p:nvPr>
        </p:nvSpPr>
        <p:spPr/>
        <p:txBody>
          <a:bodyPr/>
          <a:lstStyle/>
          <a:p>
            <a:endParaRPr lang="en-US" dirty="0" smtClean="0"/>
          </a:p>
          <a:p>
            <a:r>
              <a:rPr lang="en-US" dirty="0" smtClean="0"/>
              <a:t>First looked at data in regards to the promotion – the customers who responded vs. those who did not.</a:t>
            </a:r>
          </a:p>
          <a:p>
            <a:r>
              <a:rPr lang="en-US" dirty="0" smtClean="0"/>
              <a:t>Second, explored overall customer patterns</a:t>
            </a:r>
            <a:endParaRPr lang="en-US" dirty="0"/>
          </a:p>
        </p:txBody>
      </p:sp>
    </p:spTree>
    <p:extLst>
      <p:ext uri="{BB962C8B-B14F-4D97-AF65-F5344CB8AC3E}">
        <p14:creationId xmlns:p14="http://schemas.microsoft.com/office/powerpoint/2010/main" val="251874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Spent </a:t>
            </a:r>
            <a:r>
              <a:rPr lang="en-US" dirty="0" smtClean="0"/>
              <a:t>at</a:t>
            </a:r>
            <a:br>
              <a:rPr lang="en-US" dirty="0" smtClean="0"/>
            </a:br>
            <a:r>
              <a:rPr lang="en-US" dirty="0" smtClean="0"/>
              <a:t>Four </a:t>
            </a:r>
            <a:r>
              <a:rPr lang="en-US" dirty="0"/>
              <a:t>Threads Stores</a:t>
            </a:r>
            <a:r>
              <a:rPr lang="en-US" dirty="0"/>
              <a:t> </a:t>
            </a:r>
          </a:p>
        </p:txBody>
      </p:sp>
      <p:pic>
        <p:nvPicPr>
          <p:cNvPr id="4" name="Content Placeholder 3"/>
          <p:cNvPicPr>
            <a:picLocks noGrp="1"/>
          </p:cNvPicPr>
          <p:nvPr>
            <p:ph idx="1"/>
          </p:nvPr>
        </p:nvPicPr>
        <p:blipFill>
          <a:blip r:embed="rId3"/>
          <a:srcRect l="-11479" r="-11479"/>
          <a:stretch>
            <a:fillRect/>
          </a:stretch>
        </p:blipFill>
        <p:spPr>
          <a:xfrm>
            <a:off x="549275" y="1600200"/>
            <a:ext cx="7376418" cy="3999415"/>
          </a:xfrm>
          <a:prstGeom prst="rect">
            <a:avLst/>
          </a:prstGeom>
        </p:spPr>
      </p:pic>
    </p:spTree>
    <p:extLst>
      <p:ext uri="{BB962C8B-B14F-4D97-AF65-F5344CB8AC3E}">
        <p14:creationId xmlns:p14="http://schemas.microsoft.com/office/powerpoint/2010/main" val="2982923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1965</TotalTime>
  <Words>1339</Words>
  <Application>Microsoft Macintosh PowerPoint</Application>
  <PresentationFormat>On-screen Show (4:3)</PresentationFormat>
  <Paragraphs>131</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Breeze</vt:lpstr>
      <vt:lpstr>Creating Loyal Customers</vt:lpstr>
      <vt:lpstr>Project Overview</vt:lpstr>
      <vt:lpstr>Target Current Donors</vt:lpstr>
      <vt:lpstr>Find New Donors</vt:lpstr>
      <vt:lpstr>Budget More Effectively</vt:lpstr>
      <vt:lpstr>Dataset</vt:lpstr>
      <vt:lpstr>Dataset</vt:lpstr>
      <vt:lpstr>Digging In…</vt:lpstr>
      <vt:lpstr>Amount Spent at Four Threads Stores </vt:lpstr>
      <vt:lpstr>Product Classes Purchased</vt:lpstr>
      <vt:lpstr>Statistical Inference</vt:lpstr>
      <vt:lpstr>What Else?</vt:lpstr>
      <vt:lpstr>Percent of Sales by Clothing Type</vt:lpstr>
      <vt:lpstr>Statistical Inference</vt:lpstr>
      <vt:lpstr>Machine Learning</vt:lpstr>
      <vt:lpstr>Machine Learning</vt:lpstr>
      <vt:lpstr>Machine Learning</vt:lpstr>
      <vt:lpstr>Machine Learning</vt:lpstr>
      <vt:lpstr>Machine Learning</vt:lpstr>
      <vt:lpstr>Machine Learning</vt:lpstr>
      <vt:lpstr>Evaluation/Recommendations</vt:lpstr>
      <vt:lpstr>Next Steps/Improvements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Loyal Customers</dc:title>
  <dc:creator>Elisabeth Moller</dc:creator>
  <cp:lastModifiedBy>Elisabeth Moller</cp:lastModifiedBy>
  <cp:revision>20</cp:revision>
  <dcterms:created xsi:type="dcterms:W3CDTF">2018-07-05T19:32:58Z</dcterms:created>
  <dcterms:modified xsi:type="dcterms:W3CDTF">2018-07-07T04:18:30Z</dcterms:modified>
</cp:coreProperties>
</file>