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1" r:id="rId11"/>
    <p:sldId id="282" r:id="rId12"/>
    <p:sldId id="283" r:id="rId13"/>
    <p:sldId id="269" r:id="rId14"/>
    <p:sldId id="270" r:id="rId15"/>
    <p:sldId id="271" r:id="rId16"/>
    <p:sldId id="272" r:id="rId17"/>
    <p:sldId id="273" r:id="rId18"/>
    <p:sldId id="276" r:id="rId19"/>
    <p:sldId id="284" r:id="rId20"/>
    <p:sldId id="277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85714" autoAdjust="0"/>
  </p:normalViewPr>
  <p:slideViewPr>
    <p:cSldViewPr snapToGrid="0" snapToObjects="1">
      <p:cViewPr varScale="1">
        <p:scale>
          <a:sx n="85" d="100"/>
          <a:sy n="85" d="100"/>
        </p:scale>
        <p:origin x="-2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D8DB5-0D44-624C-A476-61E315BD566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72C1-89F1-7040-B82E-5D449862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6AF7-F49D-8642-9135-D07A70972654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C8477-1289-9F4F-951E-DDA65C68C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3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top-12 ages stopped are ages 19-30 years old.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8477-1289-9F4F-951E-DDA65C68C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twice as many males (68.9%) were pulled over than females (31.1%).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smaller disparity between men and women who are pulled over in the younger (18-33) age range. Men are 60-65% of the stops, while women are 35-40%. The older group split is closer to 70% men and 30% women.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8477-1289-9F4F-951E-DDA65C68C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percentages by race for drivers pulled over looks to be fairly close to the demographics of Colorado.</a:t>
            </a:r>
            <a:r>
              <a:rPr lang="en-US" dirty="0" smtClean="0">
                <a:effectLst/>
              </a:rPr>
              <a:t> Wikipedia Colorado demographics: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81.3% White American (70.0% Non-Hispanic White, 11.3% Hispanic white)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20.7% Hispanic and Latino American (of any race) heritage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7.2% Some Other Race4.0% Black or African American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3.4% Multiracial American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2.8% Asian American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1.1% American Indian and Alaska Native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 Native Hawaiian and Other Pacific Islander.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8477-1289-9F4F-951E-DDA65C68C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8477-1289-9F4F-951E-DDA65C68C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8477-1289-9F4F-951E-DDA65C68C3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8477-1289-9F4F-951E-DDA65C68C3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8477-1289-9F4F-951E-DDA65C68C3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FFA6-3A7E-B749-B20E-0E7EB9238C62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3277-6954-314E-962B-46C5A4A6F9D4}" type="datetime1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D4CC-19F5-0847-BC90-E6694614E280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65F2-19BB-8441-9A13-2CAC18AC7858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AF32-D3E5-A044-B4AE-BEF448417585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6CC8-3808-3142-A4D6-86964267E467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3A62-9301-6B4F-A6B8-96B1141440E1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7B17-ACD2-0545-A3D7-0005BD9197B6}" type="datetime1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7736-8680-9C43-A1AF-D0B82D80BEA7}" type="datetime1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F41-14D4-984D-BBBF-77DB800C3648}" type="datetime1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CB0F-64B3-6948-AED5-8A2BE0E7CB60}" type="datetime1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3607-B603-084F-A560-AE06001A1714}" type="datetime1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CE8371-4004-CF48-A035-7D3EAA56A386}" type="datetime1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policing.stanford.edu/dat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Colorado Traffic Stops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Springboard </a:t>
            </a:r>
            <a:r>
              <a:rPr lang="en-US" dirty="0"/>
              <a:t>DSC Capstone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Lisa Moller </a:t>
            </a:r>
          </a:p>
        </p:txBody>
      </p:sp>
    </p:spTree>
    <p:extLst>
      <p:ext uri="{BB962C8B-B14F-4D97-AF65-F5344CB8AC3E}">
        <p14:creationId xmlns:p14="http://schemas.microsoft.com/office/powerpoint/2010/main" val="149758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top </a:t>
            </a:r>
            <a:r>
              <a:rPr lang="en-US" dirty="0" smtClean="0"/>
              <a:t>2 </a:t>
            </a:r>
            <a:r>
              <a:rPr lang="en-US" dirty="0"/>
              <a:t>counties where people were pulled over made up </a:t>
            </a:r>
            <a:r>
              <a:rPr lang="en-US" dirty="0" smtClean="0"/>
              <a:t>almost 16% </a:t>
            </a:r>
            <a:r>
              <a:rPr lang="en-US" dirty="0"/>
              <a:t>of the traffic </a:t>
            </a:r>
            <a:r>
              <a:rPr lang="en-US" dirty="0" smtClean="0"/>
              <a:t>stops.</a:t>
            </a:r>
          </a:p>
          <a:p>
            <a:pPr lvl="1"/>
            <a:r>
              <a:rPr lang="en-US" dirty="0" smtClean="0"/>
              <a:t>El Paso County – I-25 and Colorado Springs</a:t>
            </a:r>
          </a:p>
          <a:p>
            <a:pPr lvl="1"/>
            <a:r>
              <a:rPr lang="en-US" dirty="0" smtClean="0"/>
              <a:t>Jefferson </a:t>
            </a:r>
            <a:r>
              <a:rPr lang="en-US" dirty="0"/>
              <a:t>County </a:t>
            </a:r>
            <a:r>
              <a:rPr lang="en-US" dirty="0" smtClean="0"/>
              <a:t>- major </a:t>
            </a:r>
            <a:r>
              <a:rPr lang="en-US" dirty="0"/>
              <a:t>entrance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mountains</a:t>
            </a:r>
            <a:endParaRPr lang="en-US" dirty="0"/>
          </a:p>
          <a:p>
            <a:r>
              <a:rPr lang="en-US" dirty="0"/>
              <a:t>Speeding accounted for over 36% of the traffic </a:t>
            </a:r>
            <a:r>
              <a:rPr lang="en-US" dirty="0" smtClean="0"/>
              <a:t>stops</a:t>
            </a:r>
          </a:p>
          <a:p>
            <a:r>
              <a:rPr lang="en-US" dirty="0" smtClean="0"/>
              <a:t>The </a:t>
            </a:r>
            <a:r>
              <a:rPr lang="en-US" dirty="0"/>
              <a:t>vehicle type was mostly not tracked. Over 70 of the data had the vehicle type recorded as 'NA NA 0' or 'NA NA </a:t>
            </a:r>
            <a:r>
              <a:rPr lang="en-US" dirty="0" smtClean="0"/>
              <a:t>NA’</a:t>
            </a:r>
          </a:p>
          <a:p>
            <a:r>
              <a:rPr lang="en-US" dirty="0" smtClean="0"/>
              <a:t>Out</a:t>
            </a:r>
            <a:r>
              <a:rPr lang="en-US" dirty="0"/>
              <a:t>-of-State drivers accounted for 18% of the </a:t>
            </a:r>
            <a:r>
              <a:rPr lang="en-US" dirty="0" smtClean="0"/>
              <a:t>stops</a:t>
            </a:r>
          </a:p>
          <a:p>
            <a:r>
              <a:rPr lang="en-US" dirty="0" err="1" smtClean="0"/>
              <a:t>Golden’s</a:t>
            </a:r>
            <a:r>
              <a:rPr lang="en-US" dirty="0" smtClean="0"/>
              <a:t> </a:t>
            </a:r>
            <a:r>
              <a:rPr lang="en-US" dirty="0"/>
              <a:t>police department accounted for almost 11% of the </a:t>
            </a:r>
            <a:r>
              <a:rPr lang="en-US" dirty="0" smtClean="0"/>
              <a:t>stops.</a:t>
            </a:r>
          </a:p>
          <a:p>
            <a:pPr lvl="1"/>
            <a:r>
              <a:rPr lang="en-US" dirty="0" smtClean="0"/>
              <a:t>Denver </a:t>
            </a:r>
            <a:r>
              <a:rPr lang="en-US" dirty="0"/>
              <a:t>is the capital city of Colorado, but a very small portion of the stops (less than 1%)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Stanford </a:t>
            </a:r>
            <a:r>
              <a:rPr lang="en-US" dirty="0"/>
              <a:t>Open Policing Project states: “Denver County has many fewer stops than expected given the residential population; this is because it only contains a small section of highway which is policed by the state patrol</a:t>
            </a:r>
            <a:r>
              <a:rPr lang="en-US" dirty="0" smtClean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Contraband </a:t>
            </a:r>
            <a:r>
              <a:rPr lang="en-US" dirty="0" smtClean="0"/>
              <a:t>Found?</a:t>
            </a:r>
            <a:endParaRPr lang="en-US" dirty="0"/>
          </a:p>
        </p:txBody>
      </p:sp>
      <p:pic>
        <p:nvPicPr>
          <p:cNvPr id="5" name="Content Placeholder 4" descr="searchRac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7189" r="5855" b="6123"/>
          <a:stretch/>
        </p:blipFill>
        <p:spPr>
          <a:xfrm>
            <a:off x="941294" y="1407760"/>
            <a:ext cx="6956612" cy="52330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Searches Over Time</a:t>
            </a:r>
            <a:endParaRPr lang="en-US" dirty="0"/>
          </a:p>
        </p:txBody>
      </p:sp>
      <p:pic>
        <p:nvPicPr>
          <p:cNvPr id="5" name="Content Placeholder 4" descr="searchTim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7535" r="4565" b="10251"/>
          <a:stretch/>
        </p:blipFill>
        <p:spPr>
          <a:xfrm>
            <a:off x="549275" y="1444532"/>
            <a:ext cx="7500471" cy="51809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statistically </a:t>
            </a:r>
            <a:r>
              <a:rPr lang="en-US" dirty="0"/>
              <a:t>significant difference in the mean ages between the </a:t>
            </a:r>
            <a:r>
              <a:rPr lang="en-US" dirty="0" smtClean="0"/>
              <a:t>genders?</a:t>
            </a:r>
          </a:p>
          <a:p>
            <a:pPr lvl="1"/>
            <a:r>
              <a:rPr lang="en-US" dirty="0" smtClean="0"/>
              <a:t>Males: 39.68</a:t>
            </a:r>
          </a:p>
          <a:p>
            <a:pPr lvl="1"/>
            <a:r>
              <a:rPr lang="en-US" dirty="0" smtClean="0"/>
              <a:t>Females: 37.56</a:t>
            </a:r>
            <a:endParaRPr lang="en-US" dirty="0"/>
          </a:p>
          <a:p>
            <a:r>
              <a:rPr lang="en-US" dirty="0" smtClean="0"/>
              <a:t>Z-statistic</a:t>
            </a:r>
            <a:endParaRPr lang="en-US" dirty="0"/>
          </a:p>
          <a:p>
            <a:pPr lvl="1"/>
            <a:r>
              <a:rPr lang="en-US" dirty="0"/>
              <a:t>p-value - </a:t>
            </a:r>
            <a:r>
              <a:rPr lang="en-US" dirty="0" smtClean="0"/>
              <a:t>.075 = did not reject </a:t>
            </a:r>
            <a:r>
              <a:rPr lang="en-US" dirty="0"/>
              <a:t>the null hypothesis </a:t>
            </a:r>
            <a:r>
              <a:rPr lang="en-US" dirty="0" smtClean="0"/>
              <a:t>(</a:t>
            </a:r>
            <a:r>
              <a:rPr lang="en-US" dirty="0"/>
              <a:t>that the mean age of males and females who are stopped are the </a:t>
            </a:r>
            <a:r>
              <a:rPr lang="en-US" dirty="0" smtClean="0"/>
              <a:t>same)</a:t>
            </a:r>
            <a:endParaRPr lang="en-US" dirty="0"/>
          </a:p>
          <a:p>
            <a:pPr lvl="1"/>
            <a:r>
              <a:rPr lang="en-US" dirty="0"/>
              <a:t>the difference in the </a:t>
            </a:r>
            <a:r>
              <a:rPr lang="en-US" dirty="0" smtClean="0"/>
              <a:t>mean ages of males and females is not statistically </a:t>
            </a:r>
            <a:r>
              <a:rPr lang="en-US" dirty="0"/>
              <a:t>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Large Dataset!</a:t>
            </a:r>
          </a:p>
          <a:p>
            <a:pPr lvl="1"/>
            <a:r>
              <a:rPr lang="en-US" dirty="0" smtClean="0"/>
              <a:t>10 features - Categorical features, so we used </a:t>
            </a:r>
            <a:r>
              <a:rPr lang="en-US" dirty="0" err="1" smtClean="0"/>
              <a:t>get_dummies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First subset: top 11 violations contained 80% of the data</a:t>
            </a:r>
          </a:p>
          <a:p>
            <a:pPr lvl="1"/>
            <a:r>
              <a:rPr lang="en-US" dirty="0" smtClean="0"/>
              <a:t>Second subset: keep features </a:t>
            </a:r>
            <a:r>
              <a:rPr lang="en-US" dirty="0"/>
              <a:t>present before and up to the stop. We removed ‘</a:t>
            </a:r>
            <a:r>
              <a:rPr lang="en-US" dirty="0" err="1"/>
              <a:t>search_conducted</a:t>
            </a:r>
            <a:r>
              <a:rPr lang="en-US" dirty="0"/>
              <a:t>’, ‘</a:t>
            </a:r>
            <a:r>
              <a:rPr lang="en-US" dirty="0" err="1"/>
              <a:t>contraband_found</a:t>
            </a:r>
            <a:r>
              <a:rPr lang="en-US" dirty="0"/>
              <a:t>’ and ‘</a:t>
            </a:r>
            <a:r>
              <a:rPr lang="en-US" dirty="0" err="1"/>
              <a:t>is_arrested</a:t>
            </a:r>
            <a:r>
              <a:rPr lang="en-US" dirty="0" smtClean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0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8050213" cy="116205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447499"/>
              </p:ext>
            </p:extLst>
          </p:nvPr>
        </p:nvGraphicFramePr>
        <p:xfrm>
          <a:off x="4743450" y="2355476"/>
          <a:ext cx="3840162" cy="220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1"/>
                <a:gridCol w="1920081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Cluster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Number of Observations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513,971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</a:tr>
              <a:tr h="3542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461,478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388,161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232,652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112,946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2747" marR="32747" marT="0" marB="0" anchor="b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Elbow method to choose the number of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 descr="Screen Shot 2018-08-23 at 9.14.52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0" b="-1541"/>
          <a:stretch/>
        </p:blipFill>
        <p:spPr>
          <a:xfrm>
            <a:off x="0" y="2375647"/>
            <a:ext cx="9133646" cy="3417446"/>
          </a:xfrm>
        </p:spPr>
      </p:pic>
    </p:spTree>
    <p:extLst>
      <p:ext uri="{BB962C8B-B14F-4D97-AF65-F5344CB8AC3E}">
        <p14:creationId xmlns:p14="http://schemas.microsoft.com/office/powerpoint/2010/main" val="366239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Main influencers…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/out-of-state </a:t>
            </a:r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Violation</a:t>
            </a:r>
          </a:p>
          <a:p>
            <a:r>
              <a:rPr lang="en-US" dirty="0" smtClean="0"/>
              <a:t>This </a:t>
            </a:r>
            <a:r>
              <a:rPr lang="en-US" dirty="0"/>
              <a:t>makes sense given that we saw in the exploratory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Race = white</a:t>
            </a:r>
          </a:p>
          <a:p>
            <a:pPr lvl="1"/>
            <a:r>
              <a:rPr lang="en-US" dirty="0" smtClean="0"/>
              <a:t>Age = young</a:t>
            </a:r>
          </a:p>
          <a:p>
            <a:pPr lvl="1"/>
            <a:r>
              <a:rPr lang="en-US" dirty="0" smtClean="0"/>
              <a:t>County = El Paso or Jefferson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Evaluation/Recommendations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Colorado police departments invest in a structured data collection and </a:t>
            </a:r>
            <a:r>
              <a:rPr lang="en-US" dirty="0" smtClean="0"/>
              <a:t>analysis*</a:t>
            </a:r>
          </a:p>
          <a:p>
            <a:pPr lvl="0"/>
            <a:r>
              <a:rPr lang="en-US" dirty="0" smtClean="0"/>
              <a:t>There </a:t>
            </a:r>
            <a:r>
              <a:rPr lang="en-US" dirty="0"/>
              <a:t>are questions about who participated in supplying the current data, and there are issues with completeness of the data (null or NA values</a:t>
            </a:r>
            <a:r>
              <a:rPr lang="en-US" dirty="0" smtClean="0"/>
              <a:t>) </a:t>
            </a:r>
          </a:p>
          <a:p>
            <a:pPr lvl="0"/>
            <a:r>
              <a:rPr lang="en-US" dirty="0" smtClean="0"/>
              <a:t>Further </a:t>
            </a:r>
            <a:r>
              <a:rPr lang="en-US" dirty="0"/>
              <a:t>results could also be compared to census data to understand whether the results are proportional to the state </a:t>
            </a: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*they 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“Denver Police </a:t>
            </a:r>
            <a:r>
              <a:rPr lang="en-US" dirty="0"/>
              <a:t>W</a:t>
            </a:r>
            <a:r>
              <a:rPr lang="en-US" dirty="0" smtClean="0"/>
              <a:t>ill Launch Program to Collect Racial Data on People During Stops” June 13, 2018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www.denverpost.com</a:t>
            </a:r>
            <a:r>
              <a:rPr lang="en-US" dirty="0"/>
              <a:t>/2018/06/13/</a:t>
            </a:r>
            <a:r>
              <a:rPr lang="en-US" dirty="0" err="1"/>
              <a:t>denver</a:t>
            </a:r>
            <a:r>
              <a:rPr lang="en-US" dirty="0"/>
              <a:t>-police-racial-data-project/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GOAL</a:t>
            </a:r>
          </a:p>
          <a:p>
            <a:pPr marL="0" indent="0">
              <a:buNone/>
            </a:pPr>
            <a:r>
              <a:rPr lang="en-US" dirty="0" smtClean="0"/>
              <a:t>Provide police departments and interested groups with a more complete picture of traffic stops in Colorado</a:t>
            </a:r>
          </a:p>
          <a:p>
            <a:r>
              <a:rPr lang="en-US" dirty="0" smtClean="0"/>
              <a:t>May show conscious or unconscious biases</a:t>
            </a:r>
          </a:p>
          <a:p>
            <a:r>
              <a:rPr lang="en-US" dirty="0" smtClean="0"/>
              <a:t>Could help with police training</a:t>
            </a:r>
          </a:p>
          <a:p>
            <a:r>
              <a:rPr lang="en-US" dirty="0" smtClean="0"/>
              <a:t>More information for resource allocation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Steps/Improvements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Try a different method to choose the number of clusters in the model, such as the silhouette </a:t>
            </a:r>
            <a:r>
              <a:rPr lang="en-US" dirty="0" smtClean="0"/>
              <a:t>score</a:t>
            </a:r>
          </a:p>
          <a:p>
            <a:pPr lvl="0"/>
            <a:r>
              <a:rPr lang="en-US" dirty="0" smtClean="0"/>
              <a:t>Another </a:t>
            </a:r>
            <a:r>
              <a:rPr lang="en-US" dirty="0"/>
              <a:t>method for clustering, such as </a:t>
            </a:r>
            <a:r>
              <a:rPr lang="en-US" dirty="0" smtClean="0"/>
              <a:t>DBSCAN. DBSCAN </a:t>
            </a:r>
            <a:r>
              <a:rPr lang="en-US" dirty="0"/>
              <a:t>focuses on dense regions of the data and may find more insightful patterns in the </a:t>
            </a:r>
            <a:r>
              <a:rPr lang="en-US" dirty="0" smtClean="0"/>
              <a:t>data</a:t>
            </a:r>
          </a:p>
          <a:p>
            <a:pPr lvl="0"/>
            <a:r>
              <a:rPr lang="en-US" dirty="0" smtClean="0"/>
              <a:t>Better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Stanford Open Policing </a:t>
            </a:r>
            <a:r>
              <a:rPr lang="en-US" dirty="0" smtClean="0"/>
              <a:t>Project: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https://openpolicing.stanford.edu/data/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artnership </a:t>
            </a:r>
            <a:r>
              <a:rPr lang="en-US" dirty="0"/>
              <a:t>between the Stanford Computational Journalism Lab and the Stanford School of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Starting </a:t>
            </a:r>
            <a:r>
              <a:rPr lang="en-US" dirty="0"/>
              <a:t>in 2015, the Open Policing Project began requesting </a:t>
            </a:r>
            <a:r>
              <a:rPr lang="en-US" dirty="0" smtClean="0"/>
              <a:t>traffic stop data from states. The </a:t>
            </a:r>
            <a:r>
              <a:rPr lang="en-US" dirty="0"/>
              <a:t>project has collected and standardized </a:t>
            </a:r>
            <a:r>
              <a:rPr lang="en-US" dirty="0" smtClean="0"/>
              <a:t>data </a:t>
            </a:r>
            <a:r>
              <a:rPr lang="en-US" dirty="0"/>
              <a:t>from 31 states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After removing the ‘raw’ data, there were 18 features and 2,584,744 observations</a:t>
            </a:r>
            <a:endParaRPr lang="en-US" dirty="0"/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Stop date</a:t>
            </a:r>
          </a:p>
          <a:p>
            <a:r>
              <a:rPr lang="en-US" dirty="0" smtClean="0"/>
              <a:t>Stop time</a:t>
            </a:r>
          </a:p>
          <a:p>
            <a:r>
              <a:rPr lang="en-US" dirty="0" smtClean="0"/>
              <a:t>County name</a:t>
            </a:r>
          </a:p>
          <a:p>
            <a:r>
              <a:rPr lang="en-US" dirty="0" smtClean="0"/>
              <a:t>Police department</a:t>
            </a:r>
          </a:p>
          <a:p>
            <a:r>
              <a:rPr lang="en-US" dirty="0" smtClean="0"/>
              <a:t>Driver gender</a:t>
            </a:r>
          </a:p>
          <a:p>
            <a:r>
              <a:rPr lang="en-US" dirty="0" smtClean="0"/>
              <a:t>Driver age</a:t>
            </a:r>
          </a:p>
          <a:p>
            <a:r>
              <a:rPr lang="en-US" dirty="0" smtClean="0"/>
              <a:t>Driver race</a:t>
            </a:r>
          </a:p>
          <a:p>
            <a:r>
              <a:rPr lang="en-US" dirty="0" smtClean="0"/>
              <a:t>Violation</a:t>
            </a:r>
          </a:p>
          <a:p>
            <a:r>
              <a:rPr lang="en-US" dirty="0" smtClean="0"/>
              <a:t>Search </a:t>
            </a:r>
            <a:r>
              <a:rPr lang="en-US" dirty="0" smtClean="0"/>
              <a:t>conducted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Search type</a:t>
            </a:r>
          </a:p>
          <a:p>
            <a:r>
              <a:rPr lang="en-US" dirty="0" smtClean="0"/>
              <a:t>Contraband found</a:t>
            </a:r>
          </a:p>
          <a:p>
            <a:r>
              <a:rPr lang="en-US" dirty="0" smtClean="0"/>
              <a:t>Stop outcome</a:t>
            </a:r>
          </a:p>
          <a:p>
            <a:r>
              <a:rPr lang="en-US" dirty="0" smtClean="0"/>
              <a:t>Arrested</a:t>
            </a:r>
          </a:p>
          <a:p>
            <a:r>
              <a:rPr lang="en-US" dirty="0" smtClean="0"/>
              <a:t>Officer ID</a:t>
            </a:r>
          </a:p>
          <a:p>
            <a:r>
              <a:rPr lang="en-US" dirty="0" smtClean="0"/>
              <a:t>Officer gender</a:t>
            </a:r>
          </a:p>
          <a:p>
            <a:r>
              <a:rPr lang="en-US" dirty="0" smtClean="0"/>
              <a:t>Vehicle type</a:t>
            </a:r>
          </a:p>
          <a:p>
            <a:r>
              <a:rPr lang="en-US" dirty="0" smtClean="0"/>
              <a:t>Out-of-state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looked at the </a:t>
            </a:r>
            <a:r>
              <a:rPr lang="en-US" dirty="0"/>
              <a:t>information present when the stop was </a:t>
            </a:r>
            <a:r>
              <a:rPr lang="en-US" dirty="0" smtClean="0"/>
              <a:t>made</a:t>
            </a:r>
          </a:p>
          <a:p>
            <a:r>
              <a:rPr lang="en-US" dirty="0" smtClean="0"/>
              <a:t>Second, looked at the </a:t>
            </a:r>
            <a:r>
              <a:rPr lang="en-US" dirty="0"/>
              <a:t>actions after the stop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Stops by 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t="8368" r="6938" b="5013"/>
          <a:stretch/>
        </p:blipFill>
        <p:spPr bwMode="auto">
          <a:xfrm>
            <a:off x="789164" y="1600201"/>
            <a:ext cx="7606947" cy="4343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292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Stops by Age and Gender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 descr="countGenderAges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" t="6042" r="6113" b="6563"/>
          <a:stretch/>
        </p:blipFill>
        <p:spPr>
          <a:xfrm>
            <a:off x="1324244" y="1444532"/>
            <a:ext cx="6573662" cy="4898380"/>
          </a:xfrm>
        </p:spPr>
      </p:pic>
    </p:spTree>
    <p:extLst>
      <p:ext uri="{BB962C8B-B14F-4D97-AF65-F5344CB8AC3E}">
        <p14:creationId xmlns:p14="http://schemas.microsoft.com/office/powerpoint/2010/main" val="146743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Stops by Race</a:t>
            </a:r>
            <a:endParaRPr lang="en-US" dirty="0"/>
          </a:p>
        </p:txBody>
      </p:sp>
      <p:pic>
        <p:nvPicPr>
          <p:cNvPr id="5" name="Content Placeholder 4" descr="countRace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-455" r="-285"/>
          <a:stretch/>
        </p:blipFill>
        <p:spPr>
          <a:xfrm>
            <a:off x="931331" y="1444532"/>
            <a:ext cx="7138108" cy="49934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Stops by Age and 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 descr="countRaceAge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5813" r="5855" b="5779"/>
          <a:stretch/>
        </p:blipFill>
        <p:spPr>
          <a:xfrm>
            <a:off x="892922" y="1373000"/>
            <a:ext cx="7235078" cy="5485000"/>
          </a:xfrm>
        </p:spPr>
      </p:pic>
    </p:spTree>
    <p:extLst>
      <p:ext uri="{BB962C8B-B14F-4D97-AF65-F5344CB8AC3E}">
        <p14:creationId xmlns:p14="http://schemas.microsoft.com/office/powerpoint/2010/main" val="119048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2752</TotalTime>
  <Words>830</Words>
  <Application>Microsoft Macintosh PowerPoint</Application>
  <PresentationFormat>On-screen Show (4:3)</PresentationFormat>
  <Paragraphs>138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Colorado Traffic Stops</vt:lpstr>
      <vt:lpstr>Project Overview</vt:lpstr>
      <vt:lpstr>Dataset</vt:lpstr>
      <vt:lpstr>Dataset</vt:lpstr>
      <vt:lpstr>Digging In…</vt:lpstr>
      <vt:lpstr>Traffic Stops by Age</vt:lpstr>
      <vt:lpstr>Traffic Stops by Age and Gender</vt:lpstr>
      <vt:lpstr>Traffic Stops by Race</vt:lpstr>
      <vt:lpstr>Traffic Stops by Age and Race</vt:lpstr>
      <vt:lpstr>What Else?</vt:lpstr>
      <vt:lpstr>Was Contraband Found?</vt:lpstr>
      <vt:lpstr>Searches Over Time</vt:lpstr>
      <vt:lpstr>Statistical Inference</vt:lpstr>
      <vt:lpstr>Machine Learning</vt:lpstr>
      <vt:lpstr>Machine Learning</vt:lpstr>
      <vt:lpstr>Machine Learning</vt:lpstr>
      <vt:lpstr>Machine Learning</vt:lpstr>
      <vt:lpstr>Evaluation/Recommendations</vt:lpstr>
      <vt:lpstr>*they are!</vt:lpstr>
      <vt:lpstr>Next Steps/Improvements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Loyal Customers</dc:title>
  <dc:creator>Elisabeth Moller</dc:creator>
  <cp:lastModifiedBy>Elisabeth Moller</cp:lastModifiedBy>
  <cp:revision>33</cp:revision>
  <dcterms:created xsi:type="dcterms:W3CDTF">2018-07-05T19:32:58Z</dcterms:created>
  <dcterms:modified xsi:type="dcterms:W3CDTF">2018-08-24T20:40:40Z</dcterms:modified>
</cp:coreProperties>
</file>