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4" r:id="rId25"/>
    <p:sldId id="305" r:id="rId26"/>
    <p:sldId id="306" r:id="rId27"/>
    <p:sldId id="307" r:id="rId28"/>
    <p:sldId id="308" r:id="rId29"/>
    <p:sldId id="309" r:id="rId30"/>
    <p:sldId id="310" r:id="rId31"/>
    <p:sldId id="311" r:id="rId32"/>
    <p:sldId id="312" r:id="rId33"/>
    <p:sldId id="313" r:id="rId34"/>
    <p:sldId id="340"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41" r:id="rId61"/>
    <p:sldId id="339" r:id="rId6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6"/>
    <p:restoredTop sz="96327"/>
  </p:normalViewPr>
  <p:slideViewPr>
    <p:cSldViewPr snapToGrid="0" snapToObjects="1">
      <p:cViewPr varScale="1">
        <p:scale>
          <a:sx n="92" d="100"/>
          <a:sy n="92"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4968E-7A01-6C4E-9FD4-7607CFCFA4D1}" type="datetimeFigureOut">
              <a:rPr lang="en-GB" smtClean="0"/>
              <a:t>29/09/2020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85851-715A-DE4F-BF50-E97B78DB43A5}" type="slidenum">
              <a:rPr lang="en-GB" smtClean="0"/>
              <a:t>‹#›</a:t>
            </a:fld>
            <a:endParaRPr lang="en-GB"/>
          </a:p>
        </p:txBody>
      </p:sp>
    </p:spTree>
    <p:extLst>
      <p:ext uri="{BB962C8B-B14F-4D97-AF65-F5344CB8AC3E}">
        <p14:creationId xmlns:p14="http://schemas.microsoft.com/office/powerpoint/2010/main" val="29990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33</a:t>
            </a:fld>
            <a:endParaRPr lang="en-GB"/>
          </a:p>
        </p:txBody>
      </p:sp>
    </p:spTree>
    <p:extLst>
      <p:ext uri="{BB962C8B-B14F-4D97-AF65-F5344CB8AC3E}">
        <p14:creationId xmlns:p14="http://schemas.microsoft.com/office/powerpoint/2010/main" val="241964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FF8-4108-514A-BD54-E3B644C8C3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0AD5-DF3D-D34A-AD76-F1F3C8564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50608D9-3A78-0B4F-83D4-090E65471ABA}"/>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2F8F9B86-7147-B346-952A-7A75517CDF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4C3ED-4007-0C4A-8A57-973D6081725E}"/>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126062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0386-4F4E-5E48-84BE-CD9BE4CFB9F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3974BBC-5787-1145-BD1D-54485CAF47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5D728F-8926-D543-9C53-6C0958C331C8}"/>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C9BD8077-F200-8D4A-A847-38C952C3ED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95974-854E-7C4C-B0E6-2F09BE89B06C}"/>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165350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4F08C-3142-794F-986F-2DD526841AD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9D8FBE2-6C00-0C40-AFC6-F12E798E024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F58E98-9FCB-E743-819D-40CF238EF97A}"/>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471DE7F2-E9B4-9442-8CD8-712C75929D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4F66D9-327E-2846-B865-26BC957DB79D}"/>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152346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974F-1E5C-6A40-BC56-00261221671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F71617A-0F57-0F4E-AE34-0A1D4BE6C4B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4D39D8-BC45-434F-B1FF-A5CFBB5B39E0}"/>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49960BD9-2D45-BC4A-9BA0-A2CA4134A2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390F2-AF96-6D45-A507-A5367D2C1C6D}"/>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115272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40FE-C0E6-3443-8964-A1B02DDC7C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0CA41F0-4A59-674F-88AF-9A4FDB536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220D86-B642-D748-87BD-93EA519B7DFC}"/>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21D120FB-E6CE-5A41-917C-F857DE6A4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6ADC61-3B8D-E446-A5AD-DB34D7FF8BDE}"/>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226131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25F-7D95-404D-B674-139F508DAD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7B943D0-FB00-3C4A-B3E0-C8A61BD0372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919D00F-1238-8B48-866E-7127D48427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92698F-2614-C946-A69F-A30D16EEFB9A}"/>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6" name="Footer Placeholder 5">
            <a:extLst>
              <a:ext uri="{FF2B5EF4-FFF2-40B4-BE49-F238E27FC236}">
                <a16:creationId xmlns:a16="http://schemas.microsoft.com/office/drawing/2014/main" id="{CF8F0971-5A91-6343-AD01-3277D3AB3E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A75FA7-DF00-FA43-B84E-4D361177F0F8}"/>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220926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E1FB-A062-0A41-9DC7-0191AE290A9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C64F1DB-91E2-FF41-BE32-2206BA87F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10CBBC-7E9F-0240-8B7A-9D415EBEDC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360BC1B-079E-2545-B18E-20E2C72A0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7B660A-9CA2-6A4A-A506-75FA1A6D47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3E954F7-3520-FC48-9823-35337EF53A8C}"/>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8" name="Footer Placeholder 7">
            <a:extLst>
              <a:ext uri="{FF2B5EF4-FFF2-40B4-BE49-F238E27FC236}">
                <a16:creationId xmlns:a16="http://schemas.microsoft.com/office/drawing/2014/main" id="{25A19F8A-D71C-8246-8B07-B75138DCC9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7D20C8-9EF7-674C-9588-72A6ECACBFF3}"/>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130116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5EC6-B099-7644-83EE-2B80D1B07DB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86DF365-EE0D-534B-87F6-B95348F9D7DD}"/>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4" name="Footer Placeholder 3">
            <a:extLst>
              <a:ext uri="{FF2B5EF4-FFF2-40B4-BE49-F238E27FC236}">
                <a16:creationId xmlns:a16="http://schemas.microsoft.com/office/drawing/2014/main" id="{B1BD7AB3-252A-7D4C-ABC3-0E5F0BD0F6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FE62D4-D7AC-B647-AAFE-8DA18BE5E02B}"/>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320832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5A538-74C7-874D-B8A4-555AAA9E43EC}"/>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3" name="Footer Placeholder 2">
            <a:extLst>
              <a:ext uri="{FF2B5EF4-FFF2-40B4-BE49-F238E27FC236}">
                <a16:creationId xmlns:a16="http://schemas.microsoft.com/office/drawing/2014/main" id="{98F0337C-CB4C-E549-86E3-6426B1DFE5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47D5D62-7761-C045-82AF-04887C5999FD}"/>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217349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B8B3-AD27-3442-AA0A-CEA2EB1F66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6DA0136-D9B4-9541-AD94-04660F240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E85490B8-CAE2-0846-85BB-C19E95EB8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2DE11F-3498-5848-854A-0058E45BCF55}"/>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6" name="Footer Placeholder 5">
            <a:extLst>
              <a:ext uri="{FF2B5EF4-FFF2-40B4-BE49-F238E27FC236}">
                <a16:creationId xmlns:a16="http://schemas.microsoft.com/office/drawing/2014/main" id="{3F5C1D39-9510-2D47-8981-2AA2660FC3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D91445-AFD2-5743-9F6B-6B16598E95EF}"/>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401269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ED7B-CA5A-B842-99CE-680FF0A264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C157B48-577D-7441-9A71-20BB7FA01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990A69-3933-F946-A007-A7D77F43B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F9A474-07DD-2749-8DEF-DF5078530281}"/>
              </a:ext>
            </a:extLst>
          </p:cNvPr>
          <p:cNvSpPr>
            <a:spLocks noGrp="1"/>
          </p:cNvSpPr>
          <p:nvPr>
            <p:ph type="dt" sz="half" idx="10"/>
          </p:nvPr>
        </p:nvSpPr>
        <p:spPr/>
        <p:txBody>
          <a:bodyPr/>
          <a:lstStyle/>
          <a:p>
            <a:fld id="{53B956AA-8414-3442-8FA7-5503F1F5ABF9}" type="datetimeFigureOut">
              <a:rPr lang="en-GB" smtClean="0"/>
              <a:t>18/09/2020</a:t>
            </a:fld>
            <a:endParaRPr lang="en-GB"/>
          </a:p>
        </p:txBody>
      </p:sp>
      <p:sp>
        <p:nvSpPr>
          <p:cNvPr id="6" name="Footer Placeholder 5">
            <a:extLst>
              <a:ext uri="{FF2B5EF4-FFF2-40B4-BE49-F238E27FC236}">
                <a16:creationId xmlns:a16="http://schemas.microsoft.com/office/drawing/2014/main" id="{1C2162B0-E46C-0D47-AB72-C73F28BE08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65796B-3C2D-8E4D-8928-5F7160173E3D}"/>
              </a:ext>
            </a:extLst>
          </p:cNvPr>
          <p:cNvSpPr>
            <a:spLocks noGrp="1"/>
          </p:cNvSpPr>
          <p:nvPr>
            <p:ph type="sldNum" sz="quarter" idx="12"/>
          </p:nvPr>
        </p:nvSpPr>
        <p:spPr/>
        <p:txBody>
          <a:bodyPr/>
          <a:lstStyle/>
          <a:p>
            <a:fld id="{19FC6858-6F53-7C4C-B40C-0F7AD4AC7472}" type="slidenum">
              <a:rPr lang="en-GB" smtClean="0"/>
              <a:t>‹#›</a:t>
            </a:fld>
            <a:endParaRPr lang="en-GB"/>
          </a:p>
        </p:txBody>
      </p:sp>
    </p:spTree>
    <p:extLst>
      <p:ext uri="{BB962C8B-B14F-4D97-AF65-F5344CB8AC3E}">
        <p14:creationId xmlns:p14="http://schemas.microsoft.com/office/powerpoint/2010/main" val="61751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1E1FE-AB25-6645-805B-68AF8C3D8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4519492-434B-AA40-B339-ED9435179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F83422-C485-004E-BE1B-AE351B4FA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956AA-8414-3442-8FA7-5503F1F5ABF9}" type="datetimeFigureOut">
              <a:rPr lang="en-GB" smtClean="0"/>
              <a:t>18/09/2020</a:t>
            </a:fld>
            <a:endParaRPr lang="en-GB"/>
          </a:p>
        </p:txBody>
      </p:sp>
      <p:sp>
        <p:nvSpPr>
          <p:cNvPr id="5" name="Footer Placeholder 4">
            <a:extLst>
              <a:ext uri="{FF2B5EF4-FFF2-40B4-BE49-F238E27FC236}">
                <a16:creationId xmlns:a16="http://schemas.microsoft.com/office/drawing/2014/main" id="{CA607654-6C24-444D-945F-A285AB2F5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63658C-6031-044A-9D82-6050008FC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C6858-6F53-7C4C-B40C-0F7AD4AC7472}" type="slidenum">
              <a:rPr lang="en-GB" smtClean="0"/>
              <a:t>‹#›</a:t>
            </a:fld>
            <a:endParaRPr lang="en-GB"/>
          </a:p>
        </p:txBody>
      </p:sp>
    </p:spTree>
    <p:extLst>
      <p:ext uri="{BB962C8B-B14F-4D97-AF65-F5344CB8AC3E}">
        <p14:creationId xmlns:p14="http://schemas.microsoft.com/office/powerpoint/2010/main" val="344954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Fight_Club"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jstatsoft.org/v59/i10/paper"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t.jhsph.edu/~rpeng/leanpub/rprog/chicago_data.zip"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fr-FR" altLang="fr-FR" dirty="0"/>
              <a:t>Handling massive data</a:t>
            </a:r>
            <a:endParaRPr lang="en-GB" dirty="0"/>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a:bodyPr>
          <a:lstStyle/>
          <a:p>
            <a:r>
              <a:rPr lang="en-GB" dirty="0"/>
              <a:t>“Processing large dataset with R”</a:t>
            </a:r>
          </a:p>
          <a:p>
            <a:endParaRPr lang="en-GB" dirty="0"/>
          </a:p>
        </p:txBody>
      </p:sp>
    </p:spTree>
    <p:extLst>
      <p:ext uri="{BB962C8B-B14F-4D97-AF65-F5344CB8AC3E}">
        <p14:creationId xmlns:p14="http://schemas.microsoft.com/office/powerpoint/2010/main" val="369305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1D00-A63C-3D48-9474-AE54FB04DF5F}"/>
              </a:ext>
            </a:extLst>
          </p:cNvPr>
          <p:cNvSpPr>
            <a:spLocks noGrp="1"/>
          </p:cNvSpPr>
          <p:nvPr>
            <p:ph type="title"/>
          </p:nvPr>
        </p:nvSpPr>
        <p:spPr/>
        <p:txBody>
          <a:bodyPr/>
          <a:lstStyle/>
          <a:p>
            <a:r>
              <a:rPr lang="en-GB" b="1" dirty="0"/>
              <a:t>filter()</a:t>
            </a:r>
            <a:endParaRPr lang="en-GB" dirty="0"/>
          </a:p>
        </p:txBody>
      </p:sp>
      <p:sp>
        <p:nvSpPr>
          <p:cNvPr id="3" name="Rectangle 2">
            <a:extLst>
              <a:ext uri="{FF2B5EF4-FFF2-40B4-BE49-F238E27FC236}">
                <a16:creationId xmlns:a16="http://schemas.microsoft.com/office/drawing/2014/main" id="{8B0B231F-E022-244F-A081-6097EEF1CBA2}"/>
              </a:ext>
            </a:extLst>
          </p:cNvPr>
          <p:cNvSpPr/>
          <p:nvPr/>
        </p:nvSpPr>
        <p:spPr>
          <a:xfrm>
            <a:off x="149087" y="1227693"/>
            <a:ext cx="11648659"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filter() function is used to extract subsets of rows from a data frame. This function is similar to the existing subset() function in R but is quite a bit faster in my experience.</a:t>
            </a:r>
          </a:p>
          <a:p>
            <a:r>
              <a:rPr lang="en-GB" b="0" i="0" dirty="0">
                <a:solidFill>
                  <a:srgbClr val="333333"/>
                </a:solidFill>
                <a:effectLst/>
                <a:latin typeface="Helvetica Neue" panose="02000503000000020004" pitchFamily="2" charset="0"/>
              </a:rPr>
              <a:t>Suppose we wanted to extract the rows of the </a:t>
            </a:r>
            <a:r>
              <a:rPr lang="en-GB" b="0" i="0" dirty="0" err="1">
                <a:solidFill>
                  <a:srgbClr val="333333"/>
                </a:solidFill>
                <a:effectLst/>
                <a:latin typeface="Helvetica Neue" panose="02000503000000020004" pitchFamily="2" charset="0"/>
              </a:rPr>
              <a:t>chicago</a:t>
            </a:r>
            <a:r>
              <a:rPr lang="en-GB" b="0" i="0" dirty="0">
                <a:solidFill>
                  <a:srgbClr val="333333"/>
                </a:solidFill>
                <a:effectLst/>
                <a:latin typeface="Helvetica Neue" panose="02000503000000020004" pitchFamily="2" charset="0"/>
              </a:rPr>
              <a:t> data frame where the levels of PM2.5 are greater than 30 (which is a reasonably high level), we could do</a:t>
            </a:r>
          </a:p>
        </p:txBody>
      </p:sp>
      <p:sp>
        <p:nvSpPr>
          <p:cNvPr id="4" name="Rectangle 3">
            <a:extLst>
              <a:ext uri="{FF2B5EF4-FFF2-40B4-BE49-F238E27FC236}">
                <a16:creationId xmlns:a16="http://schemas.microsoft.com/office/drawing/2014/main" id="{295A3143-EE4C-FB4E-A711-0BB7AD758CC9}"/>
              </a:ext>
            </a:extLst>
          </p:cNvPr>
          <p:cNvSpPr/>
          <p:nvPr/>
        </p:nvSpPr>
        <p:spPr>
          <a:xfrm>
            <a:off x="573156" y="2383842"/>
            <a:ext cx="6096000" cy="3139321"/>
          </a:xfrm>
          <a:prstGeom prst="rect">
            <a:avLst/>
          </a:prstGeom>
          <a:solidFill>
            <a:schemeClr val="bg2"/>
          </a:solidFill>
        </p:spPr>
        <p:txBody>
          <a:bodyPr>
            <a:spAutoFit/>
          </a:bodyPr>
          <a:lstStyle/>
          <a:p>
            <a:r>
              <a:rPr lang="en-GB" dirty="0"/>
              <a:t>&gt; </a:t>
            </a:r>
            <a:r>
              <a:rPr lang="en-GB" dirty="0" err="1"/>
              <a:t>chic.f</a:t>
            </a:r>
            <a:r>
              <a:rPr lang="en-GB" dirty="0"/>
              <a:t> &lt;- filter(</a:t>
            </a:r>
            <a:r>
              <a:rPr lang="en-GB" dirty="0" err="1"/>
              <a:t>chicago</a:t>
            </a:r>
            <a:r>
              <a:rPr lang="en-GB" dirty="0"/>
              <a:t>, pm25tmean2 &gt; 30)</a:t>
            </a:r>
          </a:p>
          <a:p>
            <a:r>
              <a:rPr lang="en-GB" dirty="0"/>
              <a:t>&gt; str(</a:t>
            </a:r>
            <a:r>
              <a:rPr lang="en-GB" dirty="0" err="1"/>
              <a:t>chic.f</a:t>
            </a:r>
            <a:r>
              <a:rPr lang="en-GB" dirty="0"/>
              <a:t>)</a:t>
            </a:r>
          </a:p>
          <a:p>
            <a:r>
              <a:rPr lang="en-GB" dirty="0"/>
              <a:t>'</a:t>
            </a:r>
            <a:r>
              <a:rPr lang="en-GB" dirty="0" err="1"/>
              <a:t>data.frame</a:t>
            </a:r>
            <a:r>
              <a:rPr lang="en-GB" dirty="0"/>
              <a:t>':	194 obs. of  8 variables:</a:t>
            </a:r>
          </a:p>
          <a:p>
            <a:r>
              <a:rPr lang="en-GB" dirty="0"/>
              <a:t> $ city      : </a:t>
            </a:r>
            <a:r>
              <a:rPr lang="en-GB" dirty="0" err="1"/>
              <a:t>chr</a:t>
            </a:r>
            <a:r>
              <a:rPr lang="en-GB" dirty="0"/>
              <a:t>  "chic" "chic" "chic" "chic" ...</a:t>
            </a:r>
          </a:p>
          <a:p>
            <a:r>
              <a:rPr lang="en-GB" dirty="0"/>
              <a:t> $ </a:t>
            </a:r>
            <a:r>
              <a:rPr lang="en-GB" dirty="0" err="1"/>
              <a:t>tmpd</a:t>
            </a:r>
            <a:r>
              <a:rPr lang="en-GB" dirty="0"/>
              <a:t>      : </a:t>
            </a:r>
            <a:r>
              <a:rPr lang="en-GB" dirty="0" err="1"/>
              <a:t>num</a:t>
            </a:r>
            <a:r>
              <a:rPr lang="en-GB" dirty="0"/>
              <a:t>  23 28 55 59 57 57 75 61 73 78 ...</a:t>
            </a:r>
          </a:p>
          <a:p>
            <a:r>
              <a:rPr lang="en-GB" dirty="0"/>
              <a:t> $ </a:t>
            </a:r>
            <a:r>
              <a:rPr lang="en-GB" dirty="0" err="1"/>
              <a:t>dptp</a:t>
            </a:r>
            <a:r>
              <a:rPr lang="en-GB" dirty="0"/>
              <a:t>      : </a:t>
            </a:r>
            <a:r>
              <a:rPr lang="en-GB" dirty="0" err="1"/>
              <a:t>num</a:t>
            </a:r>
            <a:r>
              <a:rPr lang="en-GB" dirty="0"/>
              <a:t>  21.9 25.8 51.3 53.7 52 56 65.8 59 60.3 67.1 ...</a:t>
            </a:r>
          </a:p>
          <a:p>
            <a:r>
              <a:rPr lang="en-GB" dirty="0"/>
              <a:t> $ date      : Date, format: "1998-01-17" "1998-01-23" ...</a:t>
            </a:r>
          </a:p>
          <a:p>
            <a:r>
              <a:rPr lang="en-GB" dirty="0"/>
              <a:t> $ pm25tmean2: </a:t>
            </a:r>
            <a:r>
              <a:rPr lang="en-GB" dirty="0" err="1"/>
              <a:t>num</a:t>
            </a:r>
            <a:r>
              <a:rPr lang="en-GB" dirty="0"/>
              <a:t>  38.1 34 39.4 35.4 33.3 ...</a:t>
            </a:r>
          </a:p>
          <a:p>
            <a:r>
              <a:rPr lang="en-GB" dirty="0"/>
              <a:t> $ pm10tmean2: </a:t>
            </a:r>
            <a:r>
              <a:rPr lang="en-GB" dirty="0" err="1"/>
              <a:t>num</a:t>
            </a:r>
            <a:r>
              <a:rPr lang="en-GB" dirty="0"/>
              <a:t>  32.5 38.7 34 28.5 35 ...</a:t>
            </a:r>
          </a:p>
          <a:p>
            <a:r>
              <a:rPr lang="en-GB" dirty="0"/>
              <a:t> $ o3tmean2  : </a:t>
            </a:r>
            <a:r>
              <a:rPr lang="en-GB" dirty="0" err="1"/>
              <a:t>num</a:t>
            </a:r>
            <a:r>
              <a:rPr lang="en-GB" dirty="0"/>
              <a:t>  3.18 1.75 10.79 14.3 20.66 ...</a:t>
            </a:r>
          </a:p>
          <a:p>
            <a:r>
              <a:rPr lang="en-GB" dirty="0"/>
              <a:t> $ no2tmean2 : </a:t>
            </a:r>
            <a:r>
              <a:rPr lang="en-GB" dirty="0" err="1"/>
              <a:t>num</a:t>
            </a:r>
            <a:r>
              <a:rPr lang="en-GB" dirty="0"/>
              <a:t>  25.3 29.4 25.3 31.4 26.8 ...</a:t>
            </a:r>
          </a:p>
        </p:txBody>
      </p:sp>
      <p:sp>
        <p:nvSpPr>
          <p:cNvPr id="5" name="Rectangle 4">
            <a:extLst>
              <a:ext uri="{FF2B5EF4-FFF2-40B4-BE49-F238E27FC236}">
                <a16:creationId xmlns:a16="http://schemas.microsoft.com/office/drawing/2014/main" id="{13C1C4A2-14B5-C446-9BFD-7455F7D5AD64}"/>
              </a:ext>
            </a:extLst>
          </p:cNvPr>
          <p:cNvSpPr/>
          <p:nvPr/>
        </p:nvSpPr>
        <p:spPr>
          <a:xfrm>
            <a:off x="149087" y="5523163"/>
            <a:ext cx="11648659"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see that there are now only 194 rows in the data frame and the distribution of the </a:t>
            </a:r>
            <a:r>
              <a:rPr lang="en-GB" dirty="0"/>
              <a:t>pm25tmean2</a:t>
            </a:r>
            <a:r>
              <a:rPr lang="en-GB" b="0" i="0" dirty="0">
                <a:solidFill>
                  <a:srgbClr val="333333"/>
                </a:solidFill>
                <a:effectLst/>
                <a:latin typeface="Helvetica Neue" panose="02000503000000020004" pitchFamily="2" charset="0"/>
              </a:rPr>
              <a:t> values is.</a:t>
            </a:r>
            <a:endParaRPr lang="en-GB" dirty="0"/>
          </a:p>
        </p:txBody>
      </p:sp>
      <p:sp>
        <p:nvSpPr>
          <p:cNvPr id="6" name="Rectangle 5">
            <a:extLst>
              <a:ext uri="{FF2B5EF4-FFF2-40B4-BE49-F238E27FC236}">
                <a16:creationId xmlns:a16="http://schemas.microsoft.com/office/drawing/2014/main" id="{477E9048-80DC-4447-8DE9-31CBAC07CB78}"/>
              </a:ext>
            </a:extLst>
          </p:cNvPr>
          <p:cNvSpPr/>
          <p:nvPr/>
        </p:nvSpPr>
        <p:spPr>
          <a:xfrm>
            <a:off x="573156" y="5865300"/>
            <a:ext cx="6096000" cy="923330"/>
          </a:xfrm>
          <a:prstGeom prst="rect">
            <a:avLst/>
          </a:prstGeom>
          <a:solidFill>
            <a:schemeClr val="bg2"/>
          </a:solidFill>
        </p:spPr>
        <p:txBody>
          <a:bodyPr>
            <a:spAutoFit/>
          </a:bodyPr>
          <a:lstStyle/>
          <a:p>
            <a:r>
              <a:rPr lang="en-GB" dirty="0"/>
              <a:t>&gt; summary(chic.f$pm25tmean2)</a:t>
            </a:r>
          </a:p>
          <a:p>
            <a:r>
              <a:rPr lang="en-GB" dirty="0"/>
              <a:t>   Min. 1st Qu.  Median    Mean 3rd Qu.    Max. </a:t>
            </a:r>
          </a:p>
          <a:p>
            <a:r>
              <a:rPr lang="en-GB" dirty="0"/>
              <a:t>  30.05   32.12   35.04   36.63   39.53   61.50 </a:t>
            </a:r>
          </a:p>
        </p:txBody>
      </p:sp>
    </p:spTree>
    <p:extLst>
      <p:ext uri="{BB962C8B-B14F-4D97-AF65-F5344CB8AC3E}">
        <p14:creationId xmlns:p14="http://schemas.microsoft.com/office/powerpoint/2010/main" val="215939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A7C9-566A-D348-B343-491CF708B086}"/>
              </a:ext>
            </a:extLst>
          </p:cNvPr>
          <p:cNvSpPr>
            <a:spLocks noGrp="1"/>
          </p:cNvSpPr>
          <p:nvPr>
            <p:ph type="title"/>
          </p:nvPr>
        </p:nvSpPr>
        <p:spPr/>
        <p:txBody>
          <a:bodyPr/>
          <a:lstStyle/>
          <a:p>
            <a:r>
              <a:rPr lang="en-GB" b="1" dirty="0"/>
              <a:t>filter()</a:t>
            </a:r>
            <a:endParaRPr lang="en-GB" dirty="0"/>
          </a:p>
        </p:txBody>
      </p:sp>
      <p:sp>
        <p:nvSpPr>
          <p:cNvPr id="3" name="Rectangle 2">
            <a:extLst>
              <a:ext uri="{FF2B5EF4-FFF2-40B4-BE49-F238E27FC236}">
                <a16:creationId xmlns:a16="http://schemas.microsoft.com/office/drawing/2014/main" id="{721F0132-DAAC-B44D-B308-FF6E94386540}"/>
              </a:ext>
            </a:extLst>
          </p:cNvPr>
          <p:cNvSpPr/>
          <p:nvPr/>
        </p:nvSpPr>
        <p:spPr>
          <a:xfrm>
            <a:off x="284921" y="1586445"/>
            <a:ext cx="11622157"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place an arbitrarily complex logical sequence inside of </a:t>
            </a:r>
            <a:r>
              <a:rPr lang="en-GB" dirty="0"/>
              <a:t>filter()</a:t>
            </a:r>
            <a:r>
              <a:rPr lang="en-GB" b="0" i="0" dirty="0">
                <a:solidFill>
                  <a:srgbClr val="333333"/>
                </a:solidFill>
                <a:effectLst/>
                <a:latin typeface="Helvetica Neue" panose="02000503000000020004" pitchFamily="2" charset="0"/>
              </a:rPr>
              <a:t>, so we could for example extract the rows where PM2.5 is greater than 30 </a:t>
            </a:r>
            <a:r>
              <a:rPr lang="en-GB" b="0" i="1" dirty="0">
                <a:solidFill>
                  <a:srgbClr val="333333"/>
                </a:solidFill>
                <a:effectLst/>
                <a:latin typeface="Helvetica Neue" panose="02000503000000020004" pitchFamily="2" charset="0"/>
              </a:rPr>
              <a:t>and</a:t>
            </a:r>
            <a:r>
              <a:rPr lang="en-GB" b="0" i="0" dirty="0">
                <a:solidFill>
                  <a:srgbClr val="333333"/>
                </a:solidFill>
                <a:effectLst/>
                <a:latin typeface="Helvetica Neue" panose="02000503000000020004" pitchFamily="2" charset="0"/>
              </a:rPr>
              <a:t> temperature is greater than 80 degrees Fahrenheit.</a:t>
            </a:r>
            <a:endParaRPr lang="en-GB" dirty="0"/>
          </a:p>
        </p:txBody>
      </p:sp>
      <p:sp>
        <p:nvSpPr>
          <p:cNvPr id="4" name="Rectangle 3">
            <a:extLst>
              <a:ext uri="{FF2B5EF4-FFF2-40B4-BE49-F238E27FC236}">
                <a16:creationId xmlns:a16="http://schemas.microsoft.com/office/drawing/2014/main" id="{88A80700-72BC-8446-8198-46C27B8B5904}"/>
              </a:ext>
            </a:extLst>
          </p:cNvPr>
          <p:cNvSpPr/>
          <p:nvPr/>
        </p:nvSpPr>
        <p:spPr>
          <a:xfrm>
            <a:off x="642730" y="2232776"/>
            <a:ext cx="6096000" cy="4401205"/>
          </a:xfrm>
          <a:prstGeom prst="rect">
            <a:avLst/>
          </a:prstGeom>
          <a:solidFill>
            <a:schemeClr val="bg2"/>
          </a:solidFill>
        </p:spPr>
        <p:txBody>
          <a:bodyPr>
            <a:spAutoFit/>
          </a:bodyPr>
          <a:lstStyle/>
          <a:p>
            <a:r>
              <a:rPr lang="en-GB" sz="1400" dirty="0"/>
              <a:t>&gt; </a:t>
            </a:r>
            <a:r>
              <a:rPr lang="en-GB" sz="1400" dirty="0" err="1"/>
              <a:t>chic.f</a:t>
            </a:r>
            <a:r>
              <a:rPr lang="en-GB" sz="1400" dirty="0"/>
              <a:t> &lt;- filter(</a:t>
            </a:r>
            <a:r>
              <a:rPr lang="en-GB" sz="1400" dirty="0" err="1"/>
              <a:t>chicago</a:t>
            </a:r>
            <a:r>
              <a:rPr lang="en-GB" sz="1400" dirty="0"/>
              <a:t>, pm25tmean2 &gt; 30 &amp; </a:t>
            </a:r>
            <a:r>
              <a:rPr lang="en-GB" sz="1400" dirty="0" err="1"/>
              <a:t>tmpd</a:t>
            </a:r>
            <a:r>
              <a:rPr lang="en-GB" sz="1400" dirty="0"/>
              <a:t> &gt; 80)</a:t>
            </a:r>
          </a:p>
          <a:p>
            <a:r>
              <a:rPr lang="en-GB" sz="1400" dirty="0"/>
              <a:t>&gt; select(</a:t>
            </a:r>
            <a:r>
              <a:rPr lang="en-GB" sz="1400" dirty="0" err="1"/>
              <a:t>chic.f</a:t>
            </a:r>
            <a:r>
              <a:rPr lang="en-GB" sz="1400" dirty="0"/>
              <a:t>, date, </a:t>
            </a:r>
            <a:r>
              <a:rPr lang="en-GB" sz="1400" dirty="0" err="1"/>
              <a:t>tmpd</a:t>
            </a:r>
            <a:r>
              <a:rPr lang="en-GB" sz="1400" dirty="0"/>
              <a:t>, pm25tmean2)</a:t>
            </a:r>
          </a:p>
          <a:p>
            <a:r>
              <a:rPr lang="en-GB" sz="1400" dirty="0"/>
              <a:t>         date </a:t>
            </a:r>
            <a:r>
              <a:rPr lang="en-GB" sz="1400" dirty="0" err="1"/>
              <a:t>tmpd</a:t>
            </a:r>
            <a:r>
              <a:rPr lang="en-GB" sz="1400" dirty="0"/>
              <a:t> pm25tmean2</a:t>
            </a:r>
          </a:p>
          <a:p>
            <a:r>
              <a:rPr lang="en-GB" sz="1400" dirty="0"/>
              <a:t>1  1998-08-23   81   39.60000</a:t>
            </a:r>
          </a:p>
          <a:p>
            <a:r>
              <a:rPr lang="en-GB" sz="1400" dirty="0"/>
              <a:t>2  1998-09-06   81   31.50000</a:t>
            </a:r>
          </a:p>
          <a:p>
            <a:r>
              <a:rPr lang="en-GB" sz="1400" dirty="0"/>
              <a:t>3  2001-07-20   82   32.30000</a:t>
            </a:r>
          </a:p>
          <a:p>
            <a:r>
              <a:rPr lang="en-GB" sz="1400" dirty="0"/>
              <a:t>4  2001-08-01   84   43.70000</a:t>
            </a:r>
          </a:p>
          <a:p>
            <a:r>
              <a:rPr lang="en-GB" sz="1400" dirty="0"/>
              <a:t>5  2001-08-08   85   38.83750</a:t>
            </a:r>
          </a:p>
          <a:p>
            <a:r>
              <a:rPr lang="en-GB" sz="1400" dirty="0"/>
              <a:t>6  2001-08-09   84   38.20000</a:t>
            </a:r>
          </a:p>
          <a:p>
            <a:r>
              <a:rPr lang="en-GB" sz="1400" dirty="0"/>
              <a:t>7  2002-06-20   82   33.00000</a:t>
            </a:r>
          </a:p>
          <a:p>
            <a:r>
              <a:rPr lang="en-GB" sz="1400" dirty="0"/>
              <a:t>8  2002-06-23   82   42.50000</a:t>
            </a:r>
          </a:p>
          <a:p>
            <a:r>
              <a:rPr lang="en-GB" sz="1400" dirty="0"/>
              <a:t>9  2002-07-08   81   33.10000</a:t>
            </a:r>
          </a:p>
          <a:p>
            <a:r>
              <a:rPr lang="en-GB" sz="1400" dirty="0"/>
              <a:t>10 2002-07-18   82   38.85000</a:t>
            </a:r>
          </a:p>
          <a:p>
            <a:r>
              <a:rPr lang="en-GB" sz="1400" dirty="0"/>
              <a:t>11 2003-06-25   82   33.90000</a:t>
            </a:r>
          </a:p>
          <a:p>
            <a:r>
              <a:rPr lang="en-GB" sz="1400" dirty="0"/>
              <a:t>12 2003-07-04   84   32.90000</a:t>
            </a:r>
          </a:p>
          <a:p>
            <a:r>
              <a:rPr lang="en-GB" sz="1400" dirty="0"/>
              <a:t>13 2005-06-24   86   31.85714</a:t>
            </a:r>
          </a:p>
          <a:p>
            <a:r>
              <a:rPr lang="en-GB" sz="1400" dirty="0"/>
              <a:t>14 2005-06-27   82   51.53750</a:t>
            </a:r>
          </a:p>
          <a:p>
            <a:r>
              <a:rPr lang="en-GB" sz="1400" dirty="0"/>
              <a:t>15 2005-06-28   85   31.20000</a:t>
            </a:r>
          </a:p>
          <a:p>
            <a:r>
              <a:rPr lang="en-GB" sz="1400" dirty="0"/>
              <a:t>16 2005-07-17   84   32.70000</a:t>
            </a:r>
          </a:p>
          <a:p>
            <a:r>
              <a:rPr lang="en-GB" sz="1400" dirty="0"/>
              <a:t>17 2005-08-03   84   37.90000</a:t>
            </a:r>
          </a:p>
        </p:txBody>
      </p:sp>
      <p:sp>
        <p:nvSpPr>
          <p:cNvPr id="5" name="Rectangle 4">
            <a:extLst>
              <a:ext uri="{FF2B5EF4-FFF2-40B4-BE49-F238E27FC236}">
                <a16:creationId xmlns:a16="http://schemas.microsoft.com/office/drawing/2014/main" id="{90235BE7-540A-4140-BF6E-0B6F173791AD}"/>
              </a:ext>
            </a:extLst>
          </p:cNvPr>
          <p:cNvSpPr/>
          <p:nvPr/>
        </p:nvSpPr>
        <p:spPr>
          <a:xfrm>
            <a:off x="7755835" y="3734067"/>
            <a:ext cx="3597965"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there are only 17 observations where both of those conditions are met.</a:t>
            </a:r>
            <a:endParaRPr lang="en-GB" dirty="0"/>
          </a:p>
        </p:txBody>
      </p:sp>
    </p:spTree>
    <p:extLst>
      <p:ext uri="{BB962C8B-B14F-4D97-AF65-F5344CB8AC3E}">
        <p14:creationId xmlns:p14="http://schemas.microsoft.com/office/powerpoint/2010/main" val="59883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618F-F59E-6347-B349-DD2DB15606D7}"/>
              </a:ext>
            </a:extLst>
          </p:cNvPr>
          <p:cNvSpPr>
            <a:spLocks noGrp="1"/>
          </p:cNvSpPr>
          <p:nvPr>
            <p:ph type="title"/>
          </p:nvPr>
        </p:nvSpPr>
        <p:spPr/>
        <p:txBody>
          <a:bodyPr/>
          <a:lstStyle/>
          <a:p>
            <a:r>
              <a:rPr lang="en-GB" b="1" dirty="0"/>
              <a:t>arrange()</a:t>
            </a:r>
            <a:endParaRPr lang="en-GB" dirty="0"/>
          </a:p>
        </p:txBody>
      </p:sp>
      <p:sp>
        <p:nvSpPr>
          <p:cNvPr id="3" name="Rectangle 2">
            <a:extLst>
              <a:ext uri="{FF2B5EF4-FFF2-40B4-BE49-F238E27FC236}">
                <a16:creationId xmlns:a16="http://schemas.microsoft.com/office/drawing/2014/main" id="{5A023AFA-3A21-9243-B0F0-082FB31F2C1B}"/>
              </a:ext>
            </a:extLst>
          </p:cNvPr>
          <p:cNvSpPr/>
          <p:nvPr/>
        </p:nvSpPr>
        <p:spPr>
          <a:xfrm>
            <a:off x="374373" y="1371026"/>
            <a:ext cx="11433313"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arrange() function is used to reorder rows of a data frame according to one of the variables/columns. Reordering rows of a data frame (while preserving corresponding order of other columns) is normally a pain to do in R. The arrange() function simplifies the process quite a bit.</a:t>
            </a:r>
          </a:p>
          <a:p>
            <a:r>
              <a:rPr lang="en-GB" b="0" i="0" dirty="0">
                <a:solidFill>
                  <a:srgbClr val="333333"/>
                </a:solidFill>
                <a:effectLst/>
                <a:latin typeface="Helvetica Neue" panose="02000503000000020004" pitchFamily="2" charset="0"/>
              </a:rPr>
              <a:t>Here we can order the rows of the data frame by date, so that the first row is the earliest (oldest) observation and the last row is the latest (most recent) observation.</a:t>
            </a:r>
          </a:p>
        </p:txBody>
      </p:sp>
      <p:sp>
        <p:nvSpPr>
          <p:cNvPr id="4" name="Rectangle 3">
            <a:extLst>
              <a:ext uri="{FF2B5EF4-FFF2-40B4-BE49-F238E27FC236}">
                <a16:creationId xmlns:a16="http://schemas.microsoft.com/office/drawing/2014/main" id="{5DAC58AE-4303-5D4B-96C2-1A0F38058A38}"/>
              </a:ext>
            </a:extLst>
          </p:cNvPr>
          <p:cNvSpPr/>
          <p:nvPr/>
        </p:nvSpPr>
        <p:spPr>
          <a:xfrm>
            <a:off x="697058" y="2938515"/>
            <a:ext cx="3449919" cy="369332"/>
          </a:xfrm>
          <a:prstGeom prst="rect">
            <a:avLst/>
          </a:prstGeom>
          <a:solidFill>
            <a:schemeClr val="bg2"/>
          </a:solidFill>
        </p:spPr>
        <p:txBody>
          <a:bodyPr wrap="none">
            <a:spAutoFit/>
          </a:bodyPr>
          <a:lstStyle/>
          <a:p>
            <a:r>
              <a:rPr lang="en-GB" dirty="0"/>
              <a:t>&gt; </a:t>
            </a:r>
            <a:r>
              <a:rPr lang="en-GB" dirty="0" err="1"/>
              <a:t>chicago</a:t>
            </a:r>
            <a:r>
              <a:rPr lang="en-GB" dirty="0"/>
              <a:t> &lt;- arrange(</a:t>
            </a:r>
            <a:r>
              <a:rPr lang="en-GB" dirty="0" err="1"/>
              <a:t>chicago</a:t>
            </a:r>
            <a:r>
              <a:rPr lang="en-GB" dirty="0"/>
              <a:t>, date)</a:t>
            </a:r>
          </a:p>
        </p:txBody>
      </p:sp>
      <p:sp>
        <p:nvSpPr>
          <p:cNvPr id="5" name="Rectangle 4">
            <a:extLst>
              <a:ext uri="{FF2B5EF4-FFF2-40B4-BE49-F238E27FC236}">
                <a16:creationId xmlns:a16="http://schemas.microsoft.com/office/drawing/2014/main" id="{E803239C-19B7-0D40-984D-4DA3D1E37517}"/>
              </a:ext>
            </a:extLst>
          </p:cNvPr>
          <p:cNvSpPr/>
          <p:nvPr/>
        </p:nvSpPr>
        <p:spPr>
          <a:xfrm>
            <a:off x="414130" y="3442950"/>
            <a:ext cx="6096000" cy="923330"/>
          </a:xfrm>
          <a:prstGeom prst="rect">
            <a:avLst/>
          </a:prstGeom>
        </p:spPr>
        <p:txBody>
          <a:bodyPr>
            <a:spAutoFit/>
          </a:bodyPr>
          <a:lstStyle/>
          <a:p>
            <a:r>
              <a:rPr lang="en-GB" dirty="0">
                <a:effectLst/>
              </a:rPr>
              <a:t>We can now check the first few rows</a:t>
            </a:r>
          </a:p>
          <a:p>
            <a:br>
              <a:rPr lang="en-GB" dirty="0">
                <a:effectLst/>
              </a:rPr>
            </a:br>
            <a:endParaRPr lang="en-GB" dirty="0">
              <a:effectLst/>
            </a:endParaRPr>
          </a:p>
        </p:txBody>
      </p:sp>
      <p:sp>
        <p:nvSpPr>
          <p:cNvPr id="6" name="Rectangle 5">
            <a:extLst>
              <a:ext uri="{FF2B5EF4-FFF2-40B4-BE49-F238E27FC236}">
                <a16:creationId xmlns:a16="http://schemas.microsoft.com/office/drawing/2014/main" id="{58336BB7-57D7-F147-8AAD-3B7E3D6F5B2C}"/>
              </a:ext>
            </a:extLst>
          </p:cNvPr>
          <p:cNvSpPr/>
          <p:nvPr/>
        </p:nvSpPr>
        <p:spPr>
          <a:xfrm>
            <a:off x="374373" y="3815949"/>
            <a:ext cx="5052392" cy="1477328"/>
          </a:xfrm>
          <a:prstGeom prst="rect">
            <a:avLst/>
          </a:prstGeom>
          <a:solidFill>
            <a:schemeClr val="bg2"/>
          </a:solidFill>
        </p:spPr>
        <p:txBody>
          <a:bodyPr wrap="square">
            <a:spAutoFit/>
          </a:bodyPr>
          <a:lstStyle/>
          <a:p>
            <a:r>
              <a:rPr lang="en-GB" dirty="0"/>
              <a:t>&gt; head(select(</a:t>
            </a:r>
            <a:r>
              <a:rPr lang="en-GB" dirty="0" err="1"/>
              <a:t>chicago</a:t>
            </a:r>
            <a:r>
              <a:rPr lang="en-GB" dirty="0"/>
              <a:t>, date, pm25tmean2), 3)</a:t>
            </a:r>
          </a:p>
          <a:p>
            <a:r>
              <a:rPr lang="en-GB" dirty="0"/>
              <a:t>        date pm25tmean2</a:t>
            </a:r>
          </a:p>
          <a:p>
            <a:r>
              <a:rPr lang="en-GB" dirty="0"/>
              <a:t>1 1987-01-01         NA</a:t>
            </a:r>
          </a:p>
          <a:p>
            <a:r>
              <a:rPr lang="en-GB" dirty="0"/>
              <a:t>2 1987-01-02         NA</a:t>
            </a:r>
          </a:p>
          <a:p>
            <a:r>
              <a:rPr lang="en-GB" dirty="0"/>
              <a:t>3 1987-01-03         NA</a:t>
            </a:r>
          </a:p>
        </p:txBody>
      </p:sp>
      <p:sp>
        <p:nvSpPr>
          <p:cNvPr id="7" name="Rectangle 6">
            <a:extLst>
              <a:ext uri="{FF2B5EF4-FFF2-40B4-BE49-F238E27FC236}">
                <a16:creationId xmlns:a16="http://schemas.microsoft.com/office/drawing/2014/main" id="{D6BDEE0C-B8D5-3E47-A4B1-0975A89A3270}"/>
              </a:ext>
            </a:extLst>
          </p:cNvPr>
          <p:cNvSpPr/>
          <p:nvPr/>
        </p:nvSpPr>
        <p:spPr>
          <a:xfrm>
            <a:off x="6091029" y="3442950"/>
            <a:ext cx="2442335"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and the last few rows.</a:t>
            </a:r>
            <a:endParaRPr lang="en-GB" dirty="0"/>
          </a:p>
        </p:txBody>
      </p:sp>
      <p:sp>
        <p:nvSpPr>
          <p:cNvPr id="8" name="Rectangle 7">
            <a:extLst>
              <a:ext uri="{FF2B5EF4-FFF2-40B4-BE49-F238E27FC236}">
                <a16:creationId xmlns:a16="http://schemas.microsoft.com/office/drawing/2014/main" id="{717DCC3C-0063-C346-A87C-541B51721B62}"/>
              </a:ext>
            </a:extLst>
          </p:cNvPr>
          <p:cNvSpPr/>
          <p:nvPr/>
        </p:nvSpPr>
        <p:spPr>
          <a:xfrm>
            <a:off x="6091029" y="3812282"/>
            <a:ext cx="5507936" cy="1477328"/>
          </a:xfrm>
          <a:prstGeom prst="rect">
            <a:avLst/>
          </a:prstGeom>
          <a:solidFill>
            <a:schemeClr val="bg2"/>
          </a:solidFill>
        </p:spPr>
        <p:txBody>
          <a:bodyPr wrap="square">
            <a:spAutoFit/>
          </a:bodyPr>
          <a:lstStyle/>
          <a:p>
            <a:r>
              <a:rPr lang="en-GB" dirty="0"/>
              <a:t>&gt; tail(select(</a:t>
            </a:r>
            <a:r>
              <a:rPr lang="en-GB" dirty="0" err="1"/>
              <a:t>chicago</a:t>
            </a:r>
            <a:r>
              <a:rPr lang="en-GB" dirty="0"/>
              <a:t>, date, pm25tmean2), 3)</a:t>
            </a:r>
          </a:p>
          <a:p>
            <a:r>
              <a:rPr lang="en-GB" dirty="0"/>
              <a:t>           date pm25tmean2</a:t>
            </a:r>
          </a:p>
          <a:p>
            <a:r>
              <a:rPr lang="en-GB" dirty="0"/>
              <a:t>6938 2005-12-29    7.45000</a:t>
            </a:r>
          </a:p>
          <a:p>
            <a:r>
              <a:rPr lang="en-GB" dirty="0"/>
              <a:t>6939 2005-12-30   15.05714</a:t>
            </a:r>
          </a:p>
          <a:p>
            <a:r>
              <a:rPr lang="en-GB" dirty="0"/>
              <a:t>6940 2005-12-31   15.00000</a:t>
            </a:r>
          </a:p>
        </p:txBody>
      </p:sp>
      <p:sp>
        <p:nvSpPr>
          <p:cNvPr id="9" name="Rectangle 8">
            <a:extLst>
              <a:ext uri="{FF2B5EF4-FFF2-40B4-BE49-F238E27FC236}">
                <a16:creationId xmlns:a16="http://schemas.microsoft.com/office/drawing/2014/main" id="{1A39A571-B458-B14B-A79C-00D4814DCDAF}"/>
              </a:ext>
            </a:extLst>
          </p:cNvPr>
          <p:cNvSpPr/>
          <p:nvPr/>
        </p:nvSpPr>
        <p:spPr>
          <a:xfrm>
            <a:off x="414129" y="5416547"/>
            <a:ext cx="9862931"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Columns can be arranged in descending order too by using the special </a:t>
            </a:r>
            <a:r>
              <a:rPr lang="en-GB" dirty="0" err="1"/>
              <a:t>desc</a:t>
            </a:r>
            <a:r>
              <a:rPr lang="en-GB" dirty="0"/>
              <a:t>()</a:t>
            </a:r>
            <a:r>
              <a:rPr lang="en-GB" b="0" i="0" dirty="0">
                <a:solidFill>
                  <a:srgbClr val="333333"/>
                </a:solidFill>
                <a:effectLst/>
                <a:latin typeface="Helvetica Neue" panose="02000503000000020004" pitchFamily="2" charset="0"/>
              </a:rPr>
              <a:t> operator.</a:t>
            </a:r>
            <a:endParaRPr lang="en-GB" dirty="0"/>
          </a:p>
        </p:txBody>
      </p:sp>
      <p:sp>
        <p:nvSpPr>
          <p:cNvPr id="10" name="Rectangle 9">
            <a:extLst>
              <a:ext uri="{FF2B5EF4-FFF2-40B4-BE49-F238E27FC236}">
                <a16:creationId xmlns:a16="http://schemas.microsoft.com/office/drawing/2014/main" id="{D5E21ABE-D0BC-A64B-A8CB-B4FA6DCE593C}"/>
              </a:ext>
            </a:extLst>
          </p:cNvPr>
          <p:cNvSpPr/>
          <p:nvPr/>
        </p:nvSpPr>
        <p:spPr>
          <a:xfrm>
            <a:off x="414129" y="5993020"/>
            <a:ext cx="4015779" cy="369332"/>
          </a:xfrm>
          <a:prstGeom prst="rect">
            <a:avLst/>
          </a:prstGeom>
          <a:solidFill>
            <a:schemeClr val="bg2"/>
          </a:solidFill>
        </p:spPr>
        <p:txBody>
          <a:bodyPr wrap="none">
            <a:spAutoFit/>
          </a:bodyPr>
          <a:lstStyle/>
          <a:p>
            <a:r>
              <a:rPr lang="en-GB" dirty="0"/>
              <a:t>&gt; </a:t>
            </a:r>
            <a:r>
              <a:rPr lang="en-GB" dirty="0" err="1"/>
              <a:t>chicago</a:t>
            </a:r>
            <a:r>
              <a:rPr lang="en-GB" dirty="0"/>
              <a:t> &lt;- arrange(</a:t>
            </a:r>
            <a:r>
              <a:rPr lang="en-GB" dirty="0" err="1"/>
              <a:t>chicago</a:t>
            </a:r>
            <a:r>
              <a:rPr lang="en-GB" dirty="0"/>
              <a:t>, </a:t>
            </a:r>
            <a:r>
              <a:rPr lang="en-GB" dirty="0" err="1"/>
              <a:t>desc</a:t>
            </a:r>
            <a:r>
              <a:rPr lang="en-GB" dirty="0"/>
              <a:t>(date))</a:t>
            </a:r>
          </a:p>
        </p:txBody>
      </p:sp>
    </p:spTree>
    <p:extLst>
      <p:ext uri="{BB962C8B-B14F-4D97-AF65-F5344CB8AC3E}">
        <p14:creationId xmlns:p14="http://schemas.microsoft.com/office/powerpoint/2010/main" val="323014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600C-CE80-E243-A9C7-8CC6A90D761E}"/>
              </a:ext>
            </a:extLst>
          </p:cNvPr>
          <p:cNvSpPr>
            <a:spLocks noGrp="1"/>
          </p:cNvSpPr>
          <p:nvPr>
            <p:ph type="title"/>
          </p:nvPr>
        </p:nvSpPr>
        <p:spPr/>
        <p:txBody>
          <a:bodyPr/>
          <a:lstStyle/>
          <a:p>
            <a:r>
              <a:rPr lang="en-GB" b="1" dirty="0"/>
              <a:t>arrange()</a:t>
            </a:r>
            <a:endParaRPr lang="en-GB" dirty="0"/>
          </a:p>
        </p:txBody>
      </p:sp>
      <p:sp>
        <p:nvSpPr>
          <p:cNvPr id="3" name="Rectangle 2">
            <a:extLst>
              <a:ext uri="{FF2B5EF4-FFF2-40B4-BE49-F238E27FC236}">
                <a16:creationId xmlns:a16="http://schemas.microsoft.com/office/drawing/2014/main" id="{977C8455-9E70-6141-BBD8-6E8B5337DC5C}"/>
              </a:ext>
            </a:extLst>
          </p:cNvPr>
          <p:cNvSpPr/>
          <p:nvPr/>
        </p:nvSpPr>
        <p:spPr>
          <a:xfrm>
            <a:off x="424069" y="1972774"/>
            <a:ext cx="9594573"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Looking at the first three and last three rows shows the dates in descending order.</a:t>
            </a:r>
            <a:endParaRPr lang="en-GB" dirty="0"/>
          </a:p>
        </p:txBody>
      </p:sp>
      <p:sp>
        <p:nvSpPr>
          <p:cNvPr id="4" name="Rectangle 3">
            <a:extLst>
              <a:ext uri="{FF2B5EF4-FFF2-40B4-BE49-F238E27FC236}">
                <a16:creationId xmlns:a16="http://schemas.microsoft.com/office/drawing/2014/main" id="{3FBBAA35-3886-7740-BAEB-E9354730BF7D}"/>
              </a:ext>
            </a:extLst>
          </p:cNvPr>
          <p:cNvSpPr/>
          <p:nvPr/>
        </p:nvSpPr>
        <p:spPr>
          <a:xfrm>
            <a:off x="838200" y="2435161"/>
            <a:ext cx="6096000" cy="2862322"/>
          </a:xfrm>
          <a:prstGeom prst="rect">
            <a:avLst/>
          </a:prstGeom>
          <a:solidFill>
            <a:schemeClr val="bg2"/>
          </a:solidFill>
        </p:spPr>
        <p:txBody>
          <a:bodyPr>
            <a:spAutoFit/>
          </a:bodyPr>
          <a:lstStyle/>
          <a:p>
            <a:r>
              <a:rPr lang="en-GB" dirty="0"/>
              <a:t>&gt; head(select(</a:t>
            </a:r>
            <a:r>
              <a:rPr lang="en-GB" dirty="0" err="1"/>
              <a:t>chicago</a:t>
            </a:r>
            <a:r>
              <a:rPr lang="en-GB" dirty="0"/>
              <a:t>, date, pm25tmean2), 3)</a:t>
            </a:r>
          </a:p>
          <a:p>
            <a:r>
              <a:rPr lang="en-GB" dirty="0"/>
              <a:t>        date pm25tmean2</a:t>
            </a:r>
          </a:p>
          <a:p>
            <a:r>
              <a:rPr lang="en-GB" dirty="0"/>
              <a:t>1 2005-12-31   15.00000</a:t>
            </a:r>
          </a:p>
          <a:p>
            <a:r>
              <a:rPr lang="en-GB" dirty="0"/>
              <a:t>2 2005-12-30   15.05714</a:t>
            </a:r>
          </a:p>
          <a:p>
            <a:r>
              <a:rPr lang="en-GB" dirty="0"/>
              <a:t>3 2005-12-29    7.45000</a:t>
            </a:r>
          </a:p>
          <a:p>
            <a:r>
              <a:rPr lang="en-GB" dirty="0"/>
              <a:t>&gt; tail(select(</a:t>
            </a:r>
            <a:r>
              <a:rPr lang="en-GB" dirty="0" err="1"/>
              <a:t>chicago</a:t>
            </a:r>
            <a:r>
              <a:rPr lang="en-GB" dirty="0"/>
              <a:t>, date, pm25tmean2), 3)</a:t>
            </a:r>
          </a:p>
          <a:p>
            <a:r>
              <a:rPr lang="en-GB" dirty="0"/>
              <a:t>           date pm25tmean2</a:t>
            </a:r>
          </a:p>
          <a:p>
            <a:r>
              <a:rPr lang="en-GB" dirty="0"/>
              <a:t>6938 1987-01-03         NA</a:t>
            </a:r>
          </a:p>
          <a:p>
            <a:r>
              <a:rPr lang="en-GB" dirty="0"/>
              <a:t>6939 1987-01-02         NA</a:t>
            </a:r>
          </a:p>
          <a:p>
            <a:r>
              <a:rPr lang="en-GB" dirty="0"/>
              <a:t>6940 1987-01-01         NA</a:t>
            </a:r>
          </a:p>
        </p:txBody>
      </p:sp>
    </p:spTree>
    <p:extLst>
      <p:ext uri="{BB962C8B-B14F-4D97-AF65-F5344CB8AC3E}">
        <p14:creationId xmlns:p14="http://schemas.microsoft.com/office/powerpoint/2010/main" val="225383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3CC7-DD8A-7648-8802-3850C2BEF9EA}"/>
              </a:ext>
            </a:extLst>
          </p:cNvPr>
          <p:cNvSpPr>
            <a:spLocks noGrp="1"/>
          </p:cNvSpPr>
          <p:nvPr>
            <p:ph type="title"/>
          </p:nvPr>
        </p:nvSpPr>
        <p:spPr/>
        <p:txBody>
          <a:bodyPr/>
          <a:lstStyle/>
          <a:p>
            <a:r>
              <a:rPr lang="en-GB" b="1" dirty="0"/>
              <a:t>rename()</a:t>
            </a:r>
            <a:endParaRPr lang="en-GB" dirty="0"/>
          </a:p>
        </p:txBody>
      </p:sp>
      <p:sp>
        <p:nvSpPr>
          <p:cNvPr id="3" name="Rectangle 2">
            <a:extLst>
              <a:ext uri="{FF2B5EF4-FFF2-40B4-BE49-F238E27FC236}">
                <a16:creationId xmlns:a16="http://schemas.microsoft.com/office/drawing/2014/main" id="{A9185DFC-C550-594C-BA8B-5318E41D52E7}"/>
              </a:ext>
            </a:extLst>
          </p:cNvPr>
          <p:cNvSpPr/>
          <p:nvPr/>
        </p:nvSpPr>
        <p:spPr>
          <a:xfrm>
            <a:off x="404189" y="1388310"/>
            <a:ext cx="11224592"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Renaming a variable in a data frame in R is surprisingly hard to do! The rename() function is designed to make this process easier.</a:t>
            </a:r>
          </a:p>
          <a:p>
            <a:r>
              <a:rPr lang="en-GB" b="0" i="0" dirty="0">
                <a:solidFill>
                  <a:srgbClr val="333333"/>
                </a:solidFill>
                <a:effectLst/>
                <a:latin typeface="Helvetica Neue" panose="02000503000000020004" pitchFamily="2" charset="0"/>
              </a:rPr>
              <a:t>Here you can see the names of the first five variables in the </a:t>
            </a:r>
            <a:r>
              <a:rPr lang="en-GB" b="0" i="0" dirty="0" err="1">
                <a:solidFill>
                  <a:srgbClr val="333333"/>
                </a:solidFill>
                <a:effectLst/>
                <a:latin typeface="Helvetica Neue" panose="02000503000000020004" pitchFamily="2" charset="0"/>
              </a:rPr>
              <a:t>chicago</a:t>
            </a:r>
            <a:r>
              <a:rPr lang="en-GB" b="0" i="0" dirty="0">
                <a:solidFill>
                  <a:srgbClr val="333333"/>
                </a:solidFill>
                <a:effectLst/>
                <a:latin typeface="Helvetica Neue" panose="02000503000000020004" pitchFamily="2" charset="0"/>
              </a:rPr>
              <a:t> data frame.</a:t>
            </a:r>
          </a:p>
        </p:txBody>
      </p:sp>
      <p:sp>
        <p:nvSpPr>
          <p:cNvPr id="4" name="Rectangle 3">
            <a:extLst>
              <a:ext uri="{FF2B5EF4-FFF2-40B4-BE49-F238E27FC236}">
                <a16:creationId xmlns:a16="http://schemas.microsoft.com/office/drawing/2014/main" id="{4239AB64-C38B-0C4E-A862-C5A9E4DE47A7}"/>
              </a:ext>
            </a:extLst>
          </p:cNvPr>
          <p:cNvSpPr/>
          <p:nvPr/>
        </p:nvSpPr>
        <p:spPr>
          <a:xfrm>
            <a:off x="563219" y="2311640"/>
            <a:ext cx="6096000" cy="1477328"/>
          </a:xfrm>
          <a:prstGeom prst="rect">
            <a:avLst/>
          </a:prstGeom>
          <a:solidFill>
            <a:schemeClr val="bg2"/>
          </a:solidFill>
        </p:spPr>
        <p:txBody>
          <a:bodyPr>
            <a:spAutoFit/>
          </a:bodyPr>
          <a:lstStyle/>
          <a:p>
            <a:r>
              <a:rPr lang="en-GB" dirty="0"/>
              <a:t>&gt; head(</a:t>
            </a:r>
            <a:r>
              <a:rPr lang="en-GB" dirty="0" err="1"/>
              <a:t>chicago</a:t>
            </a:r>
            <a:r>
              <a:rPr lang="en-GB" dirty="0"/>
              <a:t>[, 1:5], 3)</a:t>
            </a:r>
          </a:p>
          <a:p>
            <a:r>
              <a:rPr lang="en-GB" dirty="0"/>
              <a:t>  city </a:t>
            </a:r>
            <a:r>
              <a:rPr lang="en-GB" dirty="0" err="1"/>
              <a:t>tmpd</a:t>
            </a:r>
            <a:r>
              <a:rPr lang="en-GB" dirty="0"/>
              <a:t> </a:t>
            </a:r>
            <a:r>
              <a:rPr lang="en-GB" dirty="0" err="1"/>
              <a:t>dptp</a:t>
            </a:r>
            <a:r>
              <a:rPr lang="en-GB" dirty="0"/>
              <a:t>       date pm25tmean2</a:t>
            </a:r>
          </a:p>
          <a:p>
            <a:r>
              <a:rPr lang="en-GB" dirty="0"/>
              <a:t>1 chic   35 30.1 2005-12-31   15.00000</a:t>
            </a:r>
          </a:p>
          <a:p>
            <a:r>
              <a:rPr lang="en-GB" dirty="0"/>
              <a:t>2 chic   36 31.0 2005-12-30   15.05714</a:t>
            </a:r>
          </a:p>
          <a:p>
            <a:r>
              <a:rPr lang="en-GB" dirty="0"/>
              <a:t>3 chic   35 29.4 2005-12-29    7.45000</a:t>
            </a:r>
          </a:p>
        </p:txBody>
      </p:sp>
      <p:sp>
        <p:nvSpPr>
          <p:cNvPr id="5" name="Rectangle 4">
            <a:extLst>
              <a:ext uri="{FF2B5EF4-FFF2-40B4-BE49-F238E27FC236}">
                <a16:creationId xmlns:a16="http://schemas.microsoft.com/office/drawing/2014/main" id="{ABA615A3-B891-2D44-8F39-EC517300096E}"/>
              </a:ext>
            </a:extLst>
          </p:cNvPr>
          <p:cNvSpPr/>
          <p:nvPr/>
        </p:nvSpPr>
        <p:spPr>
          <a:xfrm>
            <a:off x="404189" y="3846156"/>
            <a:ext cx="11224591"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err="1"/>
              <a:t>dptp</a:t>
            </a:r>
            <a:r>
              <a:rPr lang="en-GB" b="0" i="0" dirty="0">
                <a:solidFill>
                  <a:srgbClr val="333333"/>
                </a:solidFill>
                <a:effectLst/>
                <a:latin typeface="Helvetica Neue" panose="02000503000000020004" pitchFamily="2" charset="0"/>
              </a:rPr>
              <a:t> column is supposed to represent the dew point temperature </a:t>
            </a:r>
            <a:r>
              <a:rPr lang="en-GB" b="0" i="0" dirty="0" err="1">
                <a:solidFill>
                  <a:srgbClr val="333333"/>
                </a:solidFill>
                <a:effectLst/>
                <a:latin typeface="Helvetica Neue" panose="02000503000000020004" pitchFamily="2" charset="0"/>
              </a:rPr>
              <a:t>adn</a:t>
            </a:r>
            <a:r>
              <a:rPr lang="en-GB" b="0" i="0" dirty="0">
                <a:solidFill>
                  <a:srgbClr val="333333"/>
                </a:solidFill>
                <a:effectLst/>
                <a:latin typeface="Helvetica Neue" panose="02000503000000020004" pitchFamily="2" charset="0"/>
              </a:rPr>
              <a:t> the </a:t>
            </a:r>
            <a:r>
              <a:rPr lang="en-GB" dirty="0"/>
              <a:t>pm25tmean2</a:t>
            </a:r>
            <a:r>
              <a:rPr lang="en-GB" b="0" i="0" dirty="0">
                <a:solidFill>
                  <a:srgbClr val="333333"/>
                </a:solidFill>
                <a:effectLst/>
                <a:latin typeface="Helvetica Neue" panose="02000503000000020004" pitchFamily="2" charset="0"/>
              </a:rPr>
              <a:t> column provides the PM2.5 data. However, these names are pretty obscure or awkward and probably be renamed to something more sensible.</a:t>
            </a:r>
            <a:endParaRPr lang="en-GB" dirty="0"/>
          </a:p>
        </p:txBody>
      </p:sp>
      <p:sp>
        <p:nvSpPr>
          <p:cNvPr id="6" name="Rectangle 5">
            <a:extLst>
              <a:ext uri="{FF2B5EF4-FFF2-40B4-BE49-F238E27FC236}">
                <a16:creationId xmlns:a16="http://schemas.microsoft.com/office/drawing/2014/main" id="{89572D9B-87C6-8640-862B-76137B1E0CCC}"/>
              </a:ext>
            </a:extLst>
          </p:cNvPr>
          <p:cNvSpPr/>
          <p:nvPr/>
        </p:nvSpPr>
        <p:spPr>
          <a:xfrm>
            <a:off x="563219" y="4713019"/>
            <a:ext cx="6096000" cy="2031325"/>
          </a:xfrm>
          <a:prstGeom prst="rect">
            <a:avLst/>
          </a:prstGeom>
          <a:solidFill>
            <a:schemeClr val="bg2"/>
          </a:solidFill>
        </p:spPr>
        <p:txBody>
          <a:bodyPr>
            <a:spAutoFit/>
          </a:bodyPr>
          <a:lstStyle/>
          <a:p>
            <a:r>
              <a:rPr lang="en-GB" dirty="0"/>
              <a:t>&gt; </a:t>
            </a:r>
            <a:r>
              <a:rPr lang="en-GB" dirty="0" err="1"/>
              <a:t>chicago</a:t>
            </a:r>
            <a:r>
              <a:rPr lang="en-GB" dirty="0"/>
              <a:t> &lt;- rename(</a:t>
            </a:r>
            <a:r>
              <a:rPr lang="en-GB" dirty="0" err="1"/>
              <a:t>chicago</a:t>
            </a:r>
            <a:r>
              <a:rPr lang="en-GB" dirty="0"/>
              <a:t>, dewpoint = </a:t>
            </a:r>
            <a:r>
              <a:rPr lang="en-GB" dirty="0" err="1"/>
              <a:t>dptp</a:t>
            </a:r>
            <a:r>
              <a:rPr lang="en-GB" dirty="0"/>
              <a:t>, pm25 = pm25tmean2)</a:t>
            </a:r>
          </a:p>
          <a:p>
            <a:r>
              <a:rPr lang="en-GB" dirty="0"/>
              <a:t>&gt; head(</a:t>
            </a:r>
            <a:r>
              <a:rPr lang="en-GB" dirty="0" err="1"/>
              <a:t>chicago</a:t>
            </a:r>
            <a:r>
              <a:rPr lang="en-GB" dirty="0"/>
              <a:t>[, 1:5], 3)</a:t>
            </a:r>
          </a:p>
          <a:p>
            <a:r>
              <a:rPr lang="en-GB" dirty="0"/>
              <a:t>  city </a:t>
            </a:r>
            <a:r>
              <a:rPr lang="en-GB" dirty="0" err="1"/>
              <a:t>tmpd</a:t>
            </a:r>
            <a:r>
              <a:rPr lang="en-GB" dirty="0"/>
              <a:t> dewpoint       date     pm25</a:t>
            </a:r>
          </a:p>
          <a:p>
            <a:r>
              <a:rPr lang="en-GB" dirty="0"/>
              <a:t>1 chic   35     30.1 2005-12-31 15.00000</a:t>
            </a:r>
          </a:p>
          <a:p>
            <a:r>
              <a:rPr lang="en-GB" dirty="0"/>
              <a:t>2 chic   36     31.0 2005-12-30 15.05714</a:t>
            </a:r>
          </a:p>
          <a:p>
            <a:r>
              <a:rPr lang="en-GB" dirty="0"/>
              <a:t>3 chic   35     29.4 2005-12-29  7.45000</a:t>
            </a:r>
          </a:p>
        </p:txBody>
      </p:sp>
      <p:sp>
        <p:nvSpPr>
          <p:cNvPr id="7" name="Rectangle 6">
            <a:extLst>
              <a:ext uri="{FF2B5EF4-FFF2-40B4-BE49-F238E27FC236}">
                <a16:creationId xmlns:a16="http://schemas.microsoft.com/office/drawing/2014/main" id="{078E59D0-1F33-A541-A54D-D3B7241B352E}"/>
              </a:ext>
            </a:extLst>
          </p:cNvPr>
          <p:cNvSpPr/>
          <p:nvPr/>
        </p:nvSpPr>
        <p:spPr>
          <a:xfrm>
            <a:off x="7099851" y="4990017"/>
            <a:ext cx="4088296"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syntax inside the </a:t>
            </a:r>
            <a:r>
              <a:rPr lang="en-GB" dirty="0"/>
              <a:t>rename()</a:t>
            </a:r>
            <a:r>
              <a:rPr lang="en-GB" b="0" i="0" dirty="0">
                <a:solidFill>
                  <a:srgbClr val="333333"/>
                </a:solidFill>
                <a:effectLst/>
                <a:latin typeface="Helvetica Neue" panose="02000503000000020004" pitchFamily="2" charset="0"/>
              </a:rPr>
              <a:t> function is to have the new name on the left-hand side of the </a:t>
            </a:r>
            <a:r>
              <a:rPr lang="en-GB" dirty="0"/>
              <a:t>=</a:t>
            </a:r>
            <a:r>
              <a:rPr lang="en-GB" b="0" i="0" dirty="0">
                <a:solidFill>
                  <a:srgbClr val="333333"/>
                </a:solidFill>
                <a:effectLst/>
                <a:latin typeface="Helvetica Neue" panose="02000503000000020004" pitchFamily="2" charset="0"/>
              </a:rPr>
              <a:t> sign and the old name on the right-hand side.</a:t>
            </a:r>
            <a:endParaRPr lang="en-GB" dirty="0"/>
          </a:p>
        </p:txBody>
      </p:sp>
    </p:spTree>
    <p:extLst>
      <p:ext uri="{BB962C8B-B14F-4D97-AF65-F5344CB8AC3E}">
        <p14:creationId xmlns:p14="http://schemas.microsoft.com/office/powerpoint/2010/main" val="272799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7AA8-77EE-E84C-AA1D-CF66B0C14BD2}"/>
              </a:ext>
            </a:extLst>
          </p:cNvPr>
          <p:cNvSpPr>
            <a:spLocks noGrp="1"/>
          </p:cNvSpPr>
          <p:nvPr>
            <p:ph type="title"/>
          </p:nvPr>
        </p:nvSpPr>
        <p:spPr/>
        <p:txBody>
          <a:bodyPr/>
          <a:lstStyle/>
          <a:p>
            <a:r>
              <a:rPr lang="en-GB" b="1" dirty="0"/>
              <a:t>mutate()</a:t>
            </a:r>
            <a:endParaRPr lang="en-GB" dirty="0"/>
          </a:p>
        </p:txBody>
      </p:sp>
      <p:sp>
        <p:nvSpPr>
          <p:cNvPr id="3" name="Rectangle 2">
            <a:extLst>
              <a:ext uri="{FF2B5EF4-FFF2-40B4-BE49-F238E27FC236}">
                <a16:creationId xmlns:a16="http://schemas.microsoft.com/office/drawing/2014/main" id="{38A68619-CB6D-E041-9D1C-E8B5D953FC42}"/>
              </a:ext>
            </a:extLst>
          </p:cNvPr>
          <p:cNvSpPr/>
          <p:nvPr/>
        </p:nvSpPr>
        <p:spPr>
          <a:xfrm>
            <a:off x="309769" y="1444063"/>
            <a:ext cx="11572461"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mutate() function exists to compute transformations of variables in a data frame. Often, you want to create new variables that are derived from existing variables and mutate() provides a clean interface for doing that.</a:t>
            </a:r>
          </a:p>
          <a:p>
            <a:r>
              <a:rPr lang="en-GB" b="0" i="0" dirty="0">
                <a:solidFill>
                  <a:srgbClr val="333333"/>
                </a:solidFill>
                <a:effectLst/>
                <a:latin typeface="Helvetica Neue" panose="02000503000000020004" pitchFamily="2" charset="0"/>
              </a:rPr>
              <a:t>For example, with air pollution data, we often want to </a:t>
            </a:r>
            <a:r>
              <a:rPr lang="en-GB" b="0" i="1" dirty="0">
                <a:solidFill>
                  <a:srgbClr val="333333"/>
                </a:solidFill>
                <a:effectLst/>
                <a:latin typeface="Helvetica Neue" panose="02000503000000020004" pitchFamily="2" charset="0"/>
              </a:rPr>
              <a:t>detrend</a:t>
            </a:r>
            <a:r>
              <a:rPr lang="en-GB" b="0" i="0" dirty="0">
                <a:solidFill>
                  <a:srgbClr val="333333"/>
                </a:solidFill>
                <a:effectLst/>
                <a:latin typeface="Helvetica Neue" panose="02000503000000020004" pitchFamily="2" charset="0"/>
              </a:rPr>
              <a:t> the data by subtracting the mean from the data. That way we can look at whether a given day’s air pollution level is higher than or less than average (as opposed to looking at its absolute level).</a:t>
            </a:r>
          </a:p>
          <a:p>
            <a:r>
              <a:rPr lang="en-GB" b="0" i="0" dirty="0">
                <a:solidFill>
                  <a:srgbClr val="333333"/>
                </a:solidFill>
                <a:effectLst/>
                <a:latin typeface="Helvetica Neue" panose="02000503000000020004" pitchFamily="2" charset="0"/>
              </a:rPr>
              <a:t>Here we create a pm25detrend variable that subtracts the mean from the pm25 variable.</a:t>
            </a:r>
          </a:p>
        </p:txBody>
      </p:sp>
      <p:sp>
        <p:nvSpPr>
          <p:cNvPr id="4" name="Rectangle 3">
            <a:extLst>
              <a:ext uri="{FF2B5EF4-FFF2-40B4-BE49-F238E27FC236}">
                <a16:creationId xmlns:a16="http://schemas.microsoft.com/office/drawing/2014/main" id="{B9A51C43-0989-384A-9D15-E39B9DF8BD10}"/>
              </a:ext>
            </a:extLst>
          </p:cNvPr>
          <p:cNvSpPr/>
          <p:nvPr/>
        </p:nvSpPr>
        <p:spPr>
          <a:xfrm>
            <a:off x="453886" y="3198389"/>
            <a:ext cx="8203096" cy="3539430"/>
          </a:xfrm>
          <a:prstGeom prst="rect">
            <a:avLst/>
          </a:prstGeom>
          <a:solidFill>
            <a:schemeClr val="bg2"/>
          </a:solidFill>
        </p:spPr>
        <p:txBody>
          <a:bodyPr wrap="square">
            <a:spAutoFit/>
          </a:bodyPr>
          <a:lstStyle/>
          <a:p>
            <a:r>
              <a:rPr lang="en-GB" sz="1400" dirty="0"/>
              <a:t>&gt; </a:t>
            </a:r>
            <a:r>
              <a:rPr lang="en-GB" sz="1400" dirty="0" err="1"/>
              <a:t>chicago</a:t>
            </a:r>
            <a:r>
              <a:rPr lang="en-GB" sz="1400" dirty="0"/>
              <a:t> &lt;- mutate(</a:t>
            </a:r>
            <a:r>
              <a:rPr lang="en-GB" sz="1400" dirty="0" err="1"/>
              <a:t>chicago</a:t>
            </a:r>
            <a:r>
              <a:rPr lang="en-GB" sz="1400" dirty="0"/>
              <a:t>, pm25detrend = pm25 - mean(pm25, </a:t>
            </a:r>
            <a:r>
              <a:rPr lang="en-GB" sz="1400" dirty="0" err="1"/>
              <a:t>na.rm</a:t>
            </a:r>
            <a:r>
              <a:rPr lang="en-GB" sz="1400" dirty="0"/>
              <a:t> = TRUE))</a:t>
            </a:r>
          </a:p>
          <a:p>
            <a:r>
              <a:rPr lang="en-GB" sz="1400" dirty="0"/>
              <a:t>&gt; head(</a:t>
            </a:r>
            <a:r>
              <a:rPr lang="en-GB" sz="1400" dirty="0" err="1"/>
              <a:t>chicago</a:t>
            </a:r>
            <a:r>
              <a:rPr lang="en-GB" sz="1400" dirty="0"/>
              <a:t>)</a:t>
            </a:r>
          </a:p>
          <a:p>
            <a:r>
              <a:rPr lang="en-GB" sz="1400" dirty="0"/>
              <a:t>  city </a:t>
            </a:r>
            <a:r>
              <a:rPr lang="en-GB" sz="1400" dirty="0" err="1"/>
              <a:t>tmpd</a:t>
            </a:r>
            <a:r>
              <a:rPr lang="en-GB" sz="1400" dirty="0"/>
              <a:t> dewpoint       date     pm25 pm10tmean2  o3tmean2 no2tmean2</a:t>
            </a:r>
          </a:p>
          <a:p>
            <a:r>
              <a:rPr lang="en-GB" sz="1400" dirty="0"/>
              <a:t>1 chic   35     30.1 2005-12-31 15.00000       23.5  2.531250  13.25000</a:t>
            </a:r>
          </a:p>
          <a:p>
            <a:r>
              <a:rPr lang="en-GB" sz="1400" dirty="0"/>
              <a:t>2 chic   36     31.0 2005-12-30 15.05714       19.2  3.034420  22.80556</a:t>
            </a:r>
          </a:p>
          <a:p>
            <a:r>
              <a:rPr lang="en-GB" sz="1400" dirty="0"/>
              <a:t>3 chic   35     29.4 2005-12-29  7.45000       23.5  6.794837  19.97222</a:t>
            </a:r>
          </a:p>
          <a:p>
            <a:r>
              <a:rPr lang="en-GB" sz="1400" dirty="0"/>
              <a:t>4 chic   37     34.5 2005-12-28 17.75000       27.5  3.260417  19.28563</a:t>
            </a:r>
          </a:p>
          <a:p>
            <a:r>
              <a:rPr lang="en-GB" sz="1400" dirty="0"/>
              <a:t>5 chic   40     33.6 2005-12-27 23.56000       27.0  4.468750  23.50000</a:t>
            </a:r>
          </a:p>
          <a:p>
            <a:r>
              <a:rPr lang="en-GB" sz="1400" dirty="0"/>
              <a:t>6 chic   35     29.6 2005-12-26  8.40000        8.5 14.041667  16.81944</a:t>
            </a:r>
          </a:p>
          <a:p>
            <a:r>
              <a:rPr lang="en-GB" sz="1400" dirty="0"/>
              <a:t>pm25detrend</a:t>
            </a:r>
          </a:p>
          <a:p>
            <a:r>
              <a:rPr lang="en-GB" sz="1400" dirty="0"/>
              <a:t>1   -1.230958</a:t>
            </a:r>
          </a:p>
          <a:p>
            <a:r>
              <a:rPr lang="en-GB" sz="1400" dirty="0"/>
              <a:t>2   -1.173815</a:t>
            </a:r>
          </a:p>
          <a:p>
            <a:r>
              <a:rPr lang="en-GB" sz="1400" dirty="0"/>
              <a:t>3   -8.780958</a:t>
            </a:r>
          </a:p>
          <a:p>
            <a:r>
              <a:rPr lang="en-GB" sz="1400" dirty="0"/>
              <a:t>4    1.519042</a:t>
            </a:r>
          </a:p>
          <a:p>
            <a:r>
              <a:rPr lang="en-GB" sz="1400" dirty="0"/>
              <a:t>5    7.329042</a:t>
            </a:r>
          </a:p>
          <a:p>
            <a:r>
              <a:rPr lang="en-GB" sz="1400" dirty="0"/>
              <a:t>6   -7.830958</a:t>
            </a:r>
          </a:p>
        </p:txBody>
      </p:sp>
    </p:spTree>
    <p:extLst>
      <p:ext uri="{BB962C8B-B14F-4D97-AF65-F5344CB8AC3E}">
        <p14:creationId xmlns:p14="http://schemas.microsoft.com/office/powerpoint/2010/main" val="52103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46CB-8339-0449-94EF-178078C6A9B0}"/>
              </a:ext>
            </a:extLst>
          </p:cNvPr>
          <p:cNvSpPr>
            <a:spLocks noGrp="1"/>
          </p:cNvSpPr>
          <p:nvPr>
            <p:ph type="title"/>
          </p:nvPr>
        </p:nvSpPr>
        <p:spPr/>
        <p:txBody>
          <a:bodyPr/>
          <a:lstStyle/>
          <a:p>
            <a:r>
              <a:rPr lang="en-GB" b="1" dirty="0"/>
              <a:t>mutate()</a:t>
            </a:r>
            <a:endParaRPr lang="en-GB" dirty="0"/>
          </a:p>
        </p:txBody>
      </p:sp>
      <p:sp>
        <p:nvSpPr>
          <p:cNvPr id="3" name="Rectangle 2">
            <a:extLst>
              <a:ext uri="{FF2B5EF4-FFF2-40B4-BE49-F238E27FC236}">
                <a16:creationId xmlns:a16="http://schemas.microsoft.com/office/drawing/2014/main" id="{80170B31-079D-FA4E-AE88-605B49E673C2}"/>
              </a:ext>
            </a:extLst>
          </p:cNvPr>
          <p:cNvSpPr/>
          <p:nvPr/>
        </p:nvSpPr>
        <p:spPr>
          <a:xfrm>
            <a:off x="265044" y="1805106"/>
            <a:ext cx="11552582"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There is also the related transmute() function, which does the same thing as mutate() but then </a:t>
            </a:r>
            <a:r>
              <a:rPr lang="en-GB" b="0" i="1" dirty="0">
                <a:solidFill>
                  <a:srgbClr val="333333"/>
                </a:solidFill>
                <a:effectLst/>
                <a:latin typeface="Helvetica Neue" panose="02000503000000020004" pitchFamily="2" charset="0"/>
              </a:rPr>
              <a:t>drops all non-transformed variables</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Here we detrend the PM10 and ozone (O3) variables.</a:t>
            </a:r>
          </a:p>
        </p:txBody>
      </p:sp>
      <p:sp>
        <p:nvSpPr>
          <p:cNvPr id="4" name="Rectangle 3">
            <a:extLst>
              <a:ext uri="{FF2B5EF4-FFF2-40B4-BE49-F238E27FC236}">
                <a16:creationId xmlns:a16="http://schemas.microsoft.com/office/drawing/2014/main" id="{5CF3318C-73B7-4845-B5C7-9D0CD9A73991}"/>
              </a:ext>
            </a:extLst>
          </p:cNvPr>
          <p:cNvSpPr/>
          <p:nvPr/>
        </p:nvSpPr>
        <p:spPr>
          <a:xfrm>
            <a:off x="483704" y="2728436"/>
            <a:ext cx="6096000" cy="3416320"/>
          </a:xfrm>
          <a:prstGeom prst="rect">
            <a:avLst/>
          </a:prstGeom>
          <a:solidFill>
            <a:schemeClr val="bg2"/>
          </a:solidFill>
        </p:spPr>
        <p:txBody>
          <a:bodyPr>
            <a:spAutoFit/>
          </a:bodyPr>
          <a:lstStyle/>
          <a:p>
            <a:r>
              <a:rPr lang="en-GB" dirty="0"/>
              <a:t>&gt; head(transmute(</a:t>
            </a:r>
            <a:r>
              <a:rPr lang="en-GB" dirty="0" err="1"/>
              <a:t>chicago</a:t>
            </a:r>
            <a:r>
              <a:rPr lang="en-GB" dirty="0"/>
              <a:t>, </a:t>
            </a:r>
          </a:p>
          <a:p>
            <a:r>
              <a:rPr lang="en-GB" dirty="0"/>
              <a:t>+                pm10detrend = pm10tmean2 - mean(pm10tmean2, </a:t>
            </a:r>
            <a:r>
              <a:rPr lang="en-GB" dirty="0" err="1"/>
              <a:t>na.rm</a:t>
            </a:r>
            <a:r>
              <a:rPr lang="en-GB" dirty="0"/>
              <a:t> = TRUE),</a:t>
            </a:r>
          </a:p>
          <a:p>
            <a:r>
              <a:rPr lang="en-GB" dirty="0"/>
              <a:t>+                o3detrend = o3tmean2 - mean(o3tmean2, </a:t>
            </a:r>
            <a:r>
              <a:rPr lang="en-GB" dirty="0" err="1"/>
              <a:t>na.rm</a:t>
            </a:r>
            <a:r>
              <a:rPr lang="en-GB" dirty="0"/>
              <a:t> = TRUE)))</a:t>
            </a:r>
          </a:p>
          <a:p>
            <a:r>
              <a:rPr lang="en-GB" dirty="0"/>
              <a:t>  pm10detrend  o3detrend</a:t>
            </a:r>
          </a:p>
          <a:p>
            <a:r>
              <a:rPr lang="en-GB" dirty="0"/>
              <a:t>1  -10.395206 -16.904263</a:t>
            </a:r>
          </a:p>
          <a:p>
            <a:r>
              <a:rPr lang="en-GB" dirty="0"/>
              <a:t>2  -14.695206 -16.401093</a:t>
            </a:r>
          </a:p>
          <a:p>
            <a:r>
              <a:rPr lang="en-GB" dirty="0"/>
              <a:t>3  -10.395206 -12.640676</a:t>
            </a:r>
          </a:p>
          <a:p>
            <a:r>
              <a:rPr lang="en-GB" dirty="0"/>
              <a:t>4   -6.395206 -16.175096</a:t>
            </a:r>
          </a:p>
          <a:p>
            <a:r>
              <a:rPr lang="en-GB" dirty="0"/>
              <a:t>5   -6.895206 -14.966763</a:t>
            </a:r>
          </a:p>
          <a:p>
            <a:r>
              <a:rPr lang="en-GB" dirty="0"/>
              <a:t>6  -25.395206  -5.393846</a:t>
            </a:r>
          </a:p>
        </p:txBody>
      </p:sp>
      <p:sp>
        <p:nvSpPr>
          <p:cNvPr id="5" name="Rectangle 4">
            <a:extLst>
              <a:ext uri="{FF2B5EF4-FFF2-40B4-BE49-F238E27FC236}">
                <a16:creationId xmlns:a16="http://schemas.microsoft.com/office/drawing/2014/main" id="{68FF594B-497A-EC4F-9628-1C778025A671}"/>
              </a:ext>
            </a:extLst>
          </p:cNvPr>
          <p:cNvSpPr/>
          <p:nvPr/>
        </p:nvSpPr>
        <p:spPr>
          <a:xfrm>
            <a:off x="265044" y="6308209"/>
            <a:ext cx="868017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Note that there are only two columns in the transmuted data frame.</a:t>
            </a:r>
            <a:endParaRPr lang="en-GB" dirty="0"/>
          </a:p>
        </p:txBody>
      </p:sp>
    </p:spTree>
    <p:extLst>
      <p:ext uri="{BB962C8B-B14F-4D97-AF65-F5344CB8AC3E}">
        <p14:creationId xmlns:p14="http://schemas.microsoft.com/office/powerpoint/2010/main" val="147103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5437-FAA7-3F4D-BC96-37068C06F6C2}"/>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B01884B3-FA1A-1040-A80C-E7B3752CF9DE}"/>
              </a:ext>
            </a:extLst>
          </p:cNvPr>
          <p:cNvSpPr/>
          <p:nvPr/>
        </p:nvSpPr>
        <p:spPr>
          <a:xfrm>
            <a:off x="168965" y="1617910"/>
            <a:ext cx="11767931" cy="2308324"/>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function is used to generate summary statistics from the data frame within strata defined by a variable. For example, in this air pollution dataset, you might want to know what the average annual level of PM2.5 is. So the stratum is the year, and that is something we can derive from the date variable. In conjunction with the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function we often use the summarize() function (or summarise() for some parts of the world).</a:t>
            </a:r>
          </a:p>
          <a:p>
            <a:r>
              <a:rPr lang="en-GB" b="0" i="0" dirty="0">
                <a:solidFill>
                  <a:srgbClr val="333333"/>
                </a:solidFill>
                <a:effectLst/>
                <a:latin typeface="Helvetica Neue" panose="02000503000000020004" pitchFamily="2" charset="0"/>
              </a:rPr>
              <a:t>The general operation here is a combination of splitting a data frame into separate pieces defined by a variable or group of variables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and then applying a summary function across those subsets (summarize()).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First, we can create a year </a:t>
            </a:r>
            <a:r>
              <a:rPr lang="en-GB" b="0" i="0" dirty="0" err="1">
                <a:solidFill>
                  <a:srgbClr val="333333"/>
                </a:solidFill>
                <a:effectLst/>
                <a:latin typeface="Helvetica Neue" panose="02000503000000020004" pitchFamily="2" charset="0"/>
              </a:rPr>
              <a:t>varible</a:t>
            </a:r>
            <a:r>
              <a:rPr lang="en-GB" b="0" i="0" dirty="0">
                <a:solidFill>
                  <a:srgbClr val="333333"/>
                </a:solidFill>
                <a:effectLst/>
                <a:latin typeface="Helvetica Neue" panose="02000503000000020004" pitchFamily="2" charset="0"/>
              </a:rPr>
              <a:t> using </a:t>
            </a:r>
            <a:r>
              <a:rPr lang="en-GB" b="0" i="0" dirty="0" err="1">
                <a:solidFill>
                  <a:srgbClr val="333333"/>
                </a:solidFill>
                <a:effectLst/>
                <a:latin typeface="Helvetica Neue" panose="02000503000000020004" pitchFamily="2" charset="0"/>
              </a:rPr>
              <a:t>as.POSIXlt</a:t>
            </a:r>
            <a:r>
              <a:rPr lang="en-GB" b="0" i="0" dirty="0">
                <a:solidFill>
                  <a:srgbClr val="333333"/>
                </a:solidFill>
                <a:effectLst/>
                <a:latin typeface="Helvetica Neue" panose="02000503000000020004" pitchFamily="2" charset="0"/>
              </a:rPr>
              <a:t>().</a:t>
            </a:r>
          </a:p>
        </p:txBody>
      </p:sp>
      <p:sp>
        <p:nvSpPr>
          <p:cNvPr id="4" name="Rectangle 3">
            <a:extLst>
              <a:ext uri="{FF2B5EF4-FFF2-40B4-BE49-F238E27FC236}">
                <a16:creationId xmlns:a16="http://schemas.microsoft.com/office/drawing/2014/main" id="{25BB680F-1CB8-1343-9D63-8F16CF48C276}"/>
              </a:ext>
            </a:extLst>
          </p:cNvPr>
          <p:cNvSpPr/>
          <p:nvPr/>
        </p:nvSpPr>
        <p:spPr>
          <a:xfrm>
            <a:off x="473765" y="4272150"/>
            <a:ext cx="7328452" cy="369332"/>
          </a:xfrm>
          <a:prstGeom prst="rect">
            <a:avLst/>
          </a:prstGeom>
          <a:solidFill>
            <a:schemeClr val="bg2"/>
          </a:solidFill>
        </p:spPr>
        <p:txBody>
          <a:bodyPr wrap="square">
            <a:spAutoFit/>
          </a:bodyPr>
          <a:lstStyle/>
          <a:p>
            <a:r>
              <a:rPr lang="en-GB" dirty="0"/>
              <a:t>&gt; </a:t>
            </a:r>
            <a:r>
              <a:rPr lang="en-GB" dirty="0" err="1"/>
              <a:t>chicago</a:t>
            </a:r>
            <a:r>
              <a:rPr lang="en-GB" dirty="0"/>
              <a:t> &lt;- mutate(</a:t>
            </a:r>
            <a:r>
              <a:rPr lang="en-GB" dirty="0" err="1"/>
              <a:t>chicago</a:t>
            </a:r>
            <a:r>
              <a:rPr lang="en-GB" dirty="0"/>
              <a:t>, year = </a:t>
            </a:r>
            <a:r>
              <a:rPr lang="en-GB" dirty="0" err="1"/>
              <a:t>as.POSIXlt</a:t>
            </a:r>
            <a:r>
              <a:rPr lang="en-GB" dirty="0"/>
              <a:t>(date)$year + 1900)</a:t>
            </a:r>
          </a:p>
        </p:txBody>
      </p:sp>
      <p:sp>
        <p:nvSpPr>
          <p:cNvPr id="5" name="Rectangle 4">
            <a:extLst>
              <a:ext uri="{FF2B5EF4-FFF2-40B4-BE49-F238E27FC236}">
                <a16:creationId xmlns:a16="http://schemas.microsoft.com/office/drawing/2014/main" id="{A897EBC9-C35F-9B42-B90C-1B22A8D6CD03}"/>
              </a:ext>
            </a:extLst>
          </p:cNvPr>
          <p:cNvSpPr/>
          <p:nvPr/>
        </p:nvSpPr>
        <p:spPr>
          <a:xfrm>
            <a:off x="168965" y="4868451"/>
            <a:ext cx="9233452"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we can create a separate data frame that splits the original data frame by year.</a:t>
            </a:r>
            <a:endParaRPr lang="en-GB" dirty="0"/>
          </a:p>
        </p:txBody>
      </p:sp>
      <p:sp>
        <p:nvSpPr>
          <p:cNvPr id="6" name="Rectangle 5">
            <a:extLst>
              <a:ext uri="{FF2B5EF4-FFF2-40B4-BE49-F238E27FC236}">
                <a16:creationId xmlns:a16="http://schemas.microsoft.com/office/drawing/2014/main" id="{22C88575-F36B-9A4E-8F31-E9B8CCA5EAE1}"/>
              </a:ext>
            </a:extLst>
          </p:cNvPr>
          <p:cNvSpPr/>
          <p:nvPr/>
        </p:nvSpPr>
        <p:spPr>
          <a:xfrm>
            <a:off x="473765" y="5464753"/>
            <a:ext cx="7328452" cy="369332"/>
          </a:xfrm>
          <a:prstGeom prst="rect">
            <a:avLst/>
          </a:prstGeom>
          <a:solidFill>
            <a:schemeClr val="bg2"/>
          </a:solidFill>
        </p:spPr>
        <p:txBody>
          <a:bodyPr wrap="square">
            <a:spAutoFit/>
          </a:bodyPr>
          <a:lstStyle/>
          <a:p>
            <a:r>
              <a:rPr lang="en-GB" dirty="0"/>
              <a:t>&gt; years &lt;- </a:t>
            </a:r>
            <a:r>
              <a:rPr lang="en-GB" dirty="0" err="1"/>
              <a:t>group_by</a:t>
            </a:r>
            <a:r>
              <a:rPr lang="en-GB" dirty="0"/>
              <a:t>(</a:t>
            </a:r>
            <a:r>
              <a:rPr lang="en-GB" dirty="0" err="1"/>
              <a:t>chicago</a:t>
            </a:r>
            <a:r>
              <a:rPr lang="en-GB" dirty="0"/>
              <a:t>, year)</a:t>
            </a:r>
          </a:p>
        </p:txBody>
      </p:sp>
    </p:spTree>
    <p:extLst>
      <p:ext uri="{BB962C8B-B14F-4D97-AF65-F5344CB8AC3E}">
        <p14:creationId xmlns:p14="http://schemas.microsoft.com/office/powerpoint/2010/main" val="211861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5DB6-F60B-7D40-9C6D-B047EC39DC1E}"/>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A29785E1-FCDE-2141-A364-9D9BEA5508DE}"/>
              </a:ext>
            </a:extLst>
          </p:cNvPr>
          <p:cNvSpPr/>
          <p:nvPr/>
        </p:nvSpPr>
        <p:spPr>
          <a:xfrm>
            <a:off x="235226" y="1873383"/>
            <a:ext cx="1147307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Finally, we compute summary statistics for each year in the data frame with the </a:t>
            </a:r>
            <a:r>
              <a:rPr lang="en-GB" dirty="0"/>
              <a:t>summarize()</a:t>
            </a:r>
            <a:r>
              <a:rPr lang="en-GB" b="0" i="0" dirty="0">
                <a:solidFill>
                  <a:srgbClr val="333333"/>
                </a:solidFill>
                <a:effectLst/>
                <a:latin typeface="Helvetica Neue" panose="02000503000000020004" pitchFamily="2" charset="0"/>
              </a:rPr>
              <a:t> function.</a:t>
            </a:r>
            <a:endParaRPr lang="en-GB" dirty="0"/>
          </a:p>
        </p:txBody>
      </p:sp>
      <p:sp>
        <p:nvSpPr>
          <p:cNvPr id="4" name="Rectangle 3">
            <a:extLst>
              <a:ext uri="{FF2B5EF4-FFF2-40B4-BE49-F238E27FC236}">
                <a16:creationId xmlns:a16="http://schemas.microsoft.com/office/drawing/2014/main" id="{6E41E05D-C2AF-C745-9FFC-F81986D90817}"/>
              </a:ext>
            </a:extLst>
          </p:cNvPr>
          <p:cNvSpPr/>
          <p:nvPr/>
        </p:nvSpPr>
        <p:spPr>
          <a:xfrm>
            <a:off x="762000" y="2236951"/>
            <a:ext cx="5209761" cy="4493538"/>
          </a:xfrm>
          <a:prstGeom prst="rect">
            <a:avLst/>
          </a:prstGeom>
          <a:solidFill>
            <a:schemeClr val="bg2"/>
          </a:solidFill>
        </p:spPr>
        <p:txBody>
          <a:bodyPr wrap="square">
            <a:spAutoFit/>
          </a:bodyPr>
          <a:lstStyle/>
          <a:p>
            <a:r>
              <a:rPr lang="en-GB" sz="1100" dirty="0"/>
              <a:t>&gt; summarize(years, pm25 = mean(pm25, </a:t>
            </a:r>
            <a:r>
              <a:rPr lang="en-GB" sz="1100" dirty="0" err="1"/>
              <a:t>na.rm</a:t>
            </a:r>
            <a:r>
              <a:rPr lang="en-GB" sz="1100" dirty="0"/>
              <a:t> = TRUE), </a:t>
            </a:r>
          </a:p>
          <a:p>
            <a:r>
              <a:rPr lang="en-GB" sz="1100" dirty="0"/>
              <a:t>+           o3 = max(o3tmean2, </a:t>
            </a:r>
            <a:r>
              <a:rPr lang="en-GB" sz="1100" dirty="0" err="1"/>
              <a:t>na.rm</a:t>
            </a:r>
            <a:r>
              <a:rPr lang="en-GB" sz="1100" dirty="0"/>
              <a:t> = TRUE), </a:t>
            </a:r>
          </a:p>
          <a:p>
            <a:r>
              <a:rPr lang="en-GB" sz="1100" dirty="0"/>
              <a:t>+           no2 = median(no2tmean2, </a:t>
            </a:r>
            <a:r>
              <a:rPr lang="en-GB" sz="1100" dirty="0" err="1"/>
              <a:t>na.rm</a:t>
            </a:r>
            <a:r>
              <a:rPr lang="en-GB" sz="1100" dirty="0"/>
              <a:t> = TRUE))</a:t>
            </a:r>
          </a:p>
          <a:p>
            <a:r>
              <a:rPr lang="en-GB" sz="1100" dirty="0"/>
              <a:t>`summarise()` ungrouping output (override with `.groups` argument)</a:t>
            </a:r>
          </a:p>
          <a:p>
            <a:r>
              <a:rPr lang="en-GB" sz="1100" dirty="0"/>
              <a:t># A </a:t>
            </a:r>
            <a:r>
              <a:rPr lang="en-GB" sz="1100" dirty="0" err="1"/>
              <a:t>tibble</a:t>
            </a:r>
            <a:r>
              <a:rPr lang="en-GB" sz="1100" dirty="0"/>
              <a:t>: 19 x 4</a:t>
            </a:r>
          </a:p>
          <a:p>
            <a:r>
              <a:rPr lang="en-GB" sz="1100" dirty="0"/>
              <a:t>    year  pm25    o3   no2</a:t>
            </a:r>
          </a:p>
          <a:p>
            <a:r>
              <a:rPr lang="en-GB" sz="1100" dirty="0"/>
              <a:t>   &lt;</a:t>
            </a:r>
            <a:r>
              <a:rPr lang="en-GB" sz="1100" dirty="0" err="1"/>
              <a:t>dbl</a:t>
            </a:r>
            <a:r>
              <a:rPr lang="en-GB" sz="1100" dirty="0"/>
              <a:t>&gt; &lt;</a:t>
            </a:r>
            <a:r>
              <a:rPr lang="en-GB" sz="1100" dirty="0" err="1"/>
              <a:t>dbl</a:t>
            </a:r>
            <a:r>
              <a:rPr lang="en-GB" sz="1100" dirty="0"/>
              <a:t>&gt; &lt;</a:t>
            </a:r>
            <a:r>
              <a:rPr lang="en-GB" sz="1100" dirty="0" err="1"/>
              <a:t>dbl</a:t>
            </a:r>
            <a:r>
              <a:rPr lang="en-GB" sz="1100" dirty="0"/>
              <a:t>&gt; &lt;</a:t>
            </a:r>
            <a:r>
              <a:rPr lang="en-GB" sz="1100" dirty="0" err="1"/>
              <a:t>dbl</a:t>
            </a:r>
            <a:r>
              <a:rPr lang="en-GB" sz="1100" dirty="0"/>
              <a:t>&gt;</a:t>
            </a:r>
          </a:p>
          <a:p>
            <a:r>
              <a:rPr lang="en-GB" sz="1100" dirty="0"/>
              <a:t> 1  1987 </a:t>
            </a:r>
            <a:r>
              <a:rPr lang="en-GB" sz="1100" dirty="0" err="1"/>
              <a:t>NaN</a:t>
            </a:r>
            <a:r>
              <a:rPr lang="en-GB" sz="1100" dirty="0"/>
              <a:t>    63.0  23.5</a:t>
            </a:r>
          </a:p>
          <a:p>
            <a:r>
              <a:rPr lang="en-GB" sz="1100" dirty="0"/>
              <a:t> 2  1988 </a:t>
            </a:r>
            <a:r>
              <a:rPr lang="en-GB" sz="1100" dirty="0" err="1"/>
              <a:t>NaN</a:t>
            </a:r>
            <a:r>
              <a:rPr lang="en-GB" sz="1100" dirty="0"/>
              <a:t>    61.7  24.5</a:t>
            </a:r>
          </a:p>
          <a:p>
            <a:r>
              <a:rPr lang="en-GB" sz="1100" dirty="0"/>
              <a:t> 3  1989 </a:t>
            </a:r>
            <a:r>
              <a:rPr lang="en-GB" sz="1100" dirty="0" err="1"/>
              <a:t>NaN</a:t>
            </a:r>
            <a:r>
              <a:rPr lang="en-GB" sz="1100" dirty="0"/>
              <a:t>    59.7  26.1</a:t>
            </a:r>
          </a:p>
          <a:p>
            <a:r>
              <a:rPr lang="en-GB" sz="1100" dirty="0"/>
              <a:t> 4  1990 </a:t>
            </a:r>
            <a:r>
              <a:rPr lang="en-GB" sz="1100" dirty="0" err="1"/>
              <a:t>NaN</a:t>
            </a:r>
            <a:r>
              <a:rPr lang="en-GB" sz="1100" dirty="0"/>
              <a:t>    52.2  22.6</a:t>
            </a:r>
          </a:p>
          <a:p>
            <a:r>
              <a:rPr lang="en-GB" sz="1100" dirty="0"/>
              <a:t> 5  1991 </a:t>
            </a:r>
            <a:r>
              <a:rPr lang="en-GB" sz="1100" dirty="0" err="1"/>
              <a:t>NaN</a:t>
            </a:r>
            <a:r>
              <a:rPr lang="en-GB" sz="1100" dirty="0"/>
              <a:t>    63.1  21.4</a:t>
            </a:r>
          </a:p>
          <a:p>
            <a:r>
              <a:rPr lang="en-GB" sz="1100" dirty="0"/>
              <a:t> 6  1992 </a:t>
            </a:r>
            <a:r>
              <a:rPr lang="en-GB" sz="1100" dirty="0" err="1"/>
              <a:t>NaN</a:t>
            </a:r>
            <a:r>
              <a:rPr lang="en-GB" sz="1100" dirty="0"/>
              <a:t>    50.8  24.8</a:t>
            </a:r>
          </a:p>
          <a:p>
            <a:r>
              <a:rPr lang="en-GB" sz="1100" dirty="0"/>
              <a:t> 7  1993 </a:t>
            </a:r>
            <a:r>
              <a:rPr lang="en-GB" sz="1100" dirty="0" err="1"/>
              <a:t>NaN</a:t>
            </a:r>
            <a:r>
              <a:rPr lang="en-GB" sz="1100" dirty="0"/>
              <a:t>    44.3  25.8</a:t>
            </a:r>
          </a:p>
          <a:p>
            <a:r>
              <a:rPr lang="en-GB" sz="1100" dirty="0"/>
              <a:t> 8  1994 </a:t>
            </a:r>
            <a:r>
              <a:rPr lang="en-GB" sz="1100" dirty="0" err="1"/>
              <a:t>NaN</a:t>
            </a:r>
            <a:r>
              <a:rPr lang="en-GB" sz="1100" dirty="0"/>
              <a:t>    52.2  28.5</a:t>
            </a:r>
          </a:p>
          <a:p>
            <a:r>
              <a:rPr lang="en-GB" sz="1100" dirty="0"/>
              <a:t> 9  1995 </a:t>
            </a:r>
            <a:r>
              <a:rPr lang="en-GB" sz="1100" dirty="0" err="1"/>
              <a:t>NaN</a:t>
            </a:r>
            <a:r>
              <a:rPr lang="en-GB" sz="1100" dirty="0"/>
              <a:t>    66.6  27.3</a:t>
            </a:r>
          </a:p>
          <a:p>
            <a:r>
              <a:rPr lang="en-GB" sz="1100" dirty="0"/>
              <a:t>10  1996 </a:t>
            </a:r>
            <a:r>
              <a:rPr lang="en-GB" sz="1100" dirty="0" err="1"/>
              <a:t>NaN</a:t>
            </a:r>
            <a:r>
              <a:rPr lang="en-GB" sz="1100" dirty="0"/>
              <a:t>    58.4  26.4</a:t>
            </a:r>
          </a:p>
          <a:p>
            <a:r>
              <a:rPr lang="en-GB" sz="1100" dirty="0"/>
              <a:t>11  1997 </a:t>
            </a:r>
            <a:r>
              <a:rPr lang="en-GB" sz="1100" dirty="0" err="1"/>
              <a:t>NaN</a:t>
            </a:r>
            <a:r>
              <a:rPr lang="en-GB" sz="1100" dirty="0"/>
              <a:t>    56.5  25.5</a:t>
            </a:r>
          </a:p>
          <a:p>
            <a:r>
              <a:rPr lang="en-GB" sz="1100" dirty="0"/>
              <a:t>12  1998  18.3  50.7  24.6</a:t>
            </a:r>
          </a:p>
          <a:p>
            <a:r>
              <a:rPr lang="en-GB" sz="1100" dirty="0"/>
              <a:t>13  1999  18.5  57.5  24.7</a:t>
            </a:r>
          </a:p>
          <a:p>
            <a:r>
              <a:rPr lang="en-GB" sz="1100" dirty="0"/>
              <a:t>14  2000  16.9  55.8  23.5</a:t>
            </a:r>
          </a:p>
          <a:p>
            <a:r>
              <a:rPr lang="en-GB" sz="1100" dirty="0"/>
              <a:t>15  2001  16.9  51.8  25.1</a:t>
            </a:r>
          </a:p>
          <a:p>
            <a:r>
              <a:rPr lang="en-GB" sz="1100" dirty="0"/>
              <a:t>16  2002  15.3  54.9  22.7</a:t>
            </a:r>
          </a:p>
          <a:p>
            <a:r>
              <a:rPr lang="en-GB" sz="1100" dirty="0"/>
              <a:t>17  2003  15.2  56.2  24.6</a:t>
            </a:r>
          </a:p>
          <a:p>
            <a:r>
              <a:rPr lang="en-GB" sz="1100" dirty="0"/>
              <a:t>18  2004  14.6  44.5  23.4</a:t>
            </a:r>
          </a:p>
          <a:p>
            <a:r>
              <a:rPr lang="en-GB" sz="1100" dirty="0"/>
              <a:t>19  2005  16.2  58.8  22.6</a:t>
            </a:r>
          </a:p>
        </p:txBody>
      </p:sp>
      <p:sp>
        <p:nvSpPr>
          <p:cNvPr id="5" name="Rectangle 4">
            <a:extLst>
              <a:ext uri="{FF2B5EF4-FFF2-40B4-BE49-F238E27FC236}">
                <a16:creationId xmlns:a16="http://schemas.microsoft.com/office/drawing/2014/main" id="{646A2F59-666F-864F-8F81-22F4CDB8B643}"/>
              </a:ext>
            </a:extLst>
          </p:cNvPr>
          <p:cNvSpPr/>
          <p:nvPr/>
        </p:nvSpPr>
        <p:spPr>
          <a:xfrm>
            <a:off x="6649277" y="3283391"/>
            <a:ext cx="4225787" cy="1200329"/>
          </a:xfrm>
          <a:prstGeom prst="rect">
            <a:avLst/>
          </a:prstGeom>
        </p:spPr>
        <p:txBody>
          <a:bodyPr wrap="square">
            <a:spAutoFit/>
          </a:bodyPr>
          <a:lstStyle/>
          <a:p>
            <a:r>
              <a:rPr lang="en-GB" dirty="0"/>
              <a:t>summarize()</a:t>
            </a:r>
            <a:r>
              <a:rPr lang="en-GB" b="0" i="0" dirty="0">
                <a:solidFill>
                  <a:srgbClr val="333333"/>
                </a:solidFill>
                <a:effectLst/>
                <a:latin typeface="Helvetica Neue" panose="02000503000000020004" pitchFamily="2" charset="0"/>
              </a:rPr>
              <a:t> returns a data frame with </a:t>
            </a:r>
            <a:r>
              <a:rPr lang="en-GB" dirty="0"/>
              <a:t>year</a:t>
            </a:r>
            <a:r>
              <a:rPr lang="en-GB" b="0" i="0" dirty="0">
                <a:solidFill>
                  <a:srgbClr val="333333"/>
                </a:solidFill>
                <a:effectLst/>
                <a:latin typeface="Helvetica Neue" panose="02000503000000020004" pitchFamily="2" charset="0"/>
              </a:rPr>
              <a:t> as the first column, and then the annual averages of </a:t>
            </a:r>
            <a:r>
              <a:rPr lang="en-GB" dirty="0"/>
              <a:t>pm25</a:t>
            </a:r>
            <a:r>
              <a:rPr lang="en-GB" b="0" i="0" dirty="0">
                <a:solidFill>
                  <a:srgbClr val="333333"/>
                </a:solidFill>
                <a:effectLst/>
                <a:latin typeface="Helvetica Neue" panose="02000503000000020004" pitchFamily="2" charset="0"/>
              </a:rPr>
              <a:t>, </a:t>
            </a:r>
            <a:r>
              <a:rPr lang="en-GB" dirty="0"/>
              <a:t>o3</a:t>
            </a:r>
            <a:r>
              <a:rPr lang="en-GB" b="0" i="0" dirty="0">
                <a:solidFill>
                  <a:srgbClr val="333333"/>
                </a:solidFill>
                <a:effectLst/>
                <a:latin typeface="Helvetica Neue" panose="02000503000000020004" pitchFamily="2" charset="0"/>
              </a:rPr>
              <a:t>, and </a:t>
            </a:r>
            <a:r>
              <a:rPr lang="en-GB" dirty="0"/>
              <a:t>no2</a:t>
            </a:r>
            <a:r>
              <a:rPr lang="en-GB"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8087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B223-8F32-2241-8C0B-CCEDA9E7E560}"/>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BC2E3C91-1A68-BB44-9DCD-37C0785D909C}"/>
              </a:ext>
            </a:extLst>
          </p:cNvPr>
          <p:cNvSpPr/>
          <p:nvPr/>
        </p:nvSpPr>
        <p:spPr>
          <a:xfrm>
            <a:off x="255104" y="1406792"/>
            <a:ext cx="11681791"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In a slightly more complicated example, we might want to know what are the average levels of ozone (</a:t>
            </a:r>
            <a:r>
              <a:rPr lang="en-GB" dirty="0"/>
              <a:t>o3</a:t>
            </a:r>
            <a:r>
              <a:rPr lang="en-GB" b="0" i="0" dirty="0">
                <a:solidFill>
                  <a:srgbClr val="333333"/>
                </a:solidFill>
                <a:effectLst/>
                <a:latin typeface="Helvetica Neue" panose="02000503000000020004" pitchFamily="2" charset="0"/>
              </a:rPr>
              <a:t>) and nitrogen dioxide (</a:t>
            </a:r>
            <a:r>
              <a:rPr lang="en-GB" dirty="0"/>
              <a:t>no2</a:t>
            </a:r>
            <a:r>
              <a:rPr lang="en-GB" b="0" i="0" dirty="0">
                <a:solidFill>
                  <a:srgbClr val="333333"/>
                </a:solidFill>
                <a:effectLst/>
                <a:latin typeface="Helvetica Neue" panose="02000503000000020004" pitchFamily="2" charset="0"/>
              </a:rPr>
              <a:t>) within quintiles of </a:t>
            </a:r>
            <a:r>
              <a:rPr lang="en-GB" dirty="0"/>
              <a:t>pm25</a:t>
            </a:r>
            <a:r>
              <a:rPr lang="en-GB" b="0" i="0" dirty="0">
                <a:solidFill>
                  <a:srgbClr val="333333"/>
                </a:solidFill>
                <a:effectLst/>
                <a:latin typeface="Helvetica Neue" panose="02000503000000020004" pitchFamily="2" charset="0"/>
              </a:rPr>
              <a:t>. A slicker way to do this would be through a regression model, but we can actually do this quickly with </a:t>
            </a:r>
            <a:r>
              <a:rPr lang="en-GB" dirty="0" err="1"/>
              <a:t>group_by</a:t>
            </a:r>
            <a:r>
              <a:rPr lang="en-GB" dirty="0"/>
              <a:t>()</a:t>
            </a:r>
            <a:r>
              <a:rPr lang="en-GB" b="0" i="0" dirty="0">
                <a:solidFill>
                  <a:srgbClr val="333333"/>
                </a:solidFill>
                <a:effectLst/>
                <a:latin typeface="Helvetica Neue" panose="02000503000000020004" pitchFamily="2" charset="0"/>
              </a:rPr>
              <a:t> and </a:t>
            </a:r>
            <a:r>
              <a:rPr lang="en-GB" dirty="0"/>
              <a:t>summarize()</a:t>
            </a:r>
            <a:r>
              <a:rPr lang="en-GB"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C0DE342B-D21C-7B4F-90A5-9682983C8371}"/>
              </a:ext>
            </a:extLst>
          </p:cNvPr>
          <p:cNvSpPr/>
          <p:nvPr/>
        </p:nvSpPr>
        <p:spPr>
          <a:xfrm>
            <a:off x="235227" y="2330122"/>
            <a:ext cx="783203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First, we can create a categorical variable of </a:t>
            </a:r>
            <a:r>
              <a:rPr lang="en-GB" dirty="0"/>
              <a:t>pm25</a:t>
            </a:r>
            <a:r>
              <a:rPr lang="en-GB" b="0" i="0" dirty="0">
                <a:solidFill>
                  <a:srgbClr val="333333"/>
                </a:solidFill>
                <a:effectLst/>
                <a:latin typeface="Helvetica Neue" panose="02000503000000020004" pitchFamily="2" charset="0"/>
              </a:rPr>
              <a:t> divided into quintiles.</a:t>
            </a:r>
            <a:endParaRPr lang="en-GB" dirty="0"/>
          </a:p>
        </p:txBody>
      </p:sp>
      <p:sp>
        <p:nvSpPr>
          <p:cNvPr id="6" name="Rectangle 5">
            <a:extLst>
              <a:ext uri="{FF2B5EF4-FFF2-40B4-BE49-F238E27FC236}">
                <a16:creationId xmlns:a16="http://schemas.microsoft.com/office/drawing/2014/main" id="{80CB88D4-4B81-AD44-901D-8177044B2029}"/>
              </a:ext>
            </a:extLst>
          </p:cNvPr>
          <p:cNvSpPr/>
          <p:nvPr/>
        </p:nvSpPr>
        <p:spPr>
          <a:xfrm>
            <a:off x="447261" y="2699454"/>
            <a:ext cx="6096000" cy="646331"/>
          </a:xfrm>
          <a:prstGeom prst="rect">
            <a:avLst/>
          </a:prstGeom>
          <a:solidFill>
            <a:schemeClr val="bg2"/>
          </a:solidFill>
        </p:spPr>
        <p:txBody>
          <a:bodyPr>
            <a:spAutoFit/>
          </a:bodyPr>
          <a:lstStyle/>
          <a:p>
            <a:r>
              <a:rPr lang="en-GB" dirty="0"/>
              <a:t>&gt; </a:t>
            </a:r>
            <a:r>
              <a:rPr lang="en-GB" dirty="0" err="1"/>
              <a:t>qq</a:t>
            </a:r>
            <a:r>
              <a:rPr lang="en-GB" dirty="0"/>
              <a:t> &lt;- quantile(chicago$pm25, </a:t>
            </a:r>
            <a:r>
              <a:rPr lang="en-GB" dirty="0" err="1"/>
              <a:t>seq</a:t>
            </a:r>
            <a:r>
              <a:rPr lang="en-GB" dirty="0"/>
              <a:t>(0, 1, 0.2), </a:t>
            </a:r>
            <a:r>
              <a:rPr lang="en-GB" dirty="0" err="1"/>
              <a:t>na.rm</a:t>
            </a:r>
            <a:r>
              <a:rPr lang="en-GB" dirty="0"/>
              <a:t> = TRUE)</a:t>
            </a:r>
          </a:p>
          <a:p>
            <a:r>
              <a:rPr lang="en-GB" dirty="0"/>
              <a:t>&gt; </a:t>
            </a:r>
            <a:r>
              <a:rPr lang="en-GB" dirty="0" err="1"/>
              <a:t>chicago</a:t>
            </a:r>
            <a:r>
              <a:rPr lang="en-GB" dirty="0"/>
              <a:t> &lt;- mutate(</a:t>
            </a:r>
            <a:r>
              <a:rPr lang="en-GB" dirty="0" err="1"/>
              <a:t>chicago</a:t>
            </a:r>
            <a:r>
              <a:rPr lang="en-GB" dirty="0"/>
              <a:t>, pm25.quint = cut(pm25, </a:t>
            </a:r>
            <a:r>
              <a:rPr lang="en-GB" dirty="0" err="1"/>
              <a:t>qq</a:t>
            </a:r>
            <a:r>
              <a:rPr lang="en-GB" dirty="0"/>
              <a:t>))</a:t>
            </a:r>
          </a:p>
        </p:txBody>
      </p:sp>
      <p:sp>
        <p:nvSpPr>
          <p:cNvPr id="7" name="Rectangle 6">
            <a:extLst>
              <a:ext uri="{FF2B5EF4-FFF2-40B4-BE49-F238E27FC236}">
                <a16:creationId xmlns:a16="http://schemas.microsoft.com/office/drawing/2014/main" id="{937CC829-CB6B-204B-AA48-C2836F87A1E3}"/>
              </a:ext>
            </a:extLst>
          </p:cNvPr>
          <p:cNvSpPr/>
          <p:nvPr/>
        </p:nvSpPr>
        <p:spPr>
          <a:xfrm>
            <a:off x="235227" y="3377489"/>
            <a:ext cx="867023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we can group the data frame by the </a:t>
            </a:r>
            <a:r>
              <a:rPr lang="en-GB" dirty="0"/>
              <a:t>pm25.quint</a:t>
            </a:r>
            <a:r>
              <a:rPr lang="en-GB" b="0" i="0" dirty="0">
                <a:solidFill>
                  <a:srgbClr val="333333"/>
                </a:solidFill>
                <a:effectLst/>
                <a:latin typeface="Helvetica Neue" panose="02000503000000020004" pitchFamily="2" charset="0"/>
              </a:rPr>
              <a:t> variable.</a:t>
            </a:r>
            <a:endParaRPr lang="en-GB" dirty="0"/>
          </a:p>
        </p:txBody>
      </p:sp>
      <p:sp>
        <p:nvSpPr>
          <p:cNvPr id="8" name="Rectangle 7">
            <a:extLst>
              <a:ext uri="{FF2B5EF4-FFF2-40B4-BE49-F238E27FC236}">
                <a16:creationId xmlns:a16="http://schemas.microsoft.com/office/drawing/2014/main" id="{D6E72CC4-AAF1-004F-8171-4A1537AFE95F}"/>
              </a:ext>
            </a:extLst>
          </p:cNvPr>
          <p:cNvSpPr/>
          <p:nvPr/>
        </p:nvSpPr>
        <p:spPr>
          <a:xfrm>
            <a:off x="447261" y="3778525"/>
            <a:ext cx="4075988" cy="369332"/>
          </a:xfrm>
          <a:prstGeom prst="rect">
            <a:avLst/>
          </a:prstGeom>
          <a:solidFill>
            <a:schemeClr val="bg2"/>
          </a:solidFill>
        </p:spPr>
        <p:txBody>
          <a:bodyPr wrap="none">
            <a:spAutoFit/>
          </a:bodyPr>
          <a:lstStyle/>
          <a:p>
            <a:r>
              <a:rPr lang="en-GB" dirty="0"/>
              <a:t>&gt; quint &lt;- </a:t>
            </a:r>
            <a:r>
              <a:rPr lang="en-GB" dirty="0" err="1"/>
              <a:t>group_by</a:t>
            </a:r>
            <a:r>
              <a:rPr lang="en-GB" dirty="0"/>
              <a:t>(</a:t>
            </a:r>
            <a:r>
              <a:rPr lang="en-GB" dirty="0" err="1"/>
              <a:t>chicago</a:t>
            </a:r>
            <a:r>
              <a:rPr lang="en-GB" dirty="0"/>
              <a:t>, pm25.quint)</a:t>
            </a:r>
          </a:p>
        </p:txBody>
      </p:sp>
      <p:sp>
        <p:nvSpPr>
          <p:cNvPr id="9" name="TextBox 8">
            <a:extLst>
              <a:ext uri="{FF2B5EF4-FFF2-40B4-BE49-F238E27FC236}">
                <a16:creationId xmlns:a16="http://schemas.microsoft.com/office/drawing/2014/main" id="{D33063DA-232E-B74C-9E3A-8D00ADCFE0EE}"/>
              </a:ext>
            </a:extLst>
          </p:cNvPr>
          <p:cNvSpPr txBox="1"/>
          <p:nvPr/>
        </p:nvSpPr>
        <p:spPr>
          <a:xfrm>
            <a:off x="235227" y="4169988"/>
            <a:ext cx="7135543" cy="369332"/>
          </a:xfrm>
          <a:prstGeom prst="rect">
            <a:avLst/>
          </a:prstGeom>
          <a:noFill/>
        </p:spPr>
        <p:txBody>
          <a:bodyPr wrap="none" rtlCol="0">
            <a:spAutoFit/>
          </a:bodyPr>
          <a:lstStyle/>
          <a:p>
            <a:r>
              <a:rPr lang="en-GB" dirty="0"/>
              <a:t>Finally, we can compute the mean of o3 and no2 within quintiles of pm25.</a:t>
            </a:r>
          </a:p>
        </p:txBody>
      </p:sp>
      <p:sp>
        <p:nvSpPr>
          <p:cNvPr id="10" name="Rectangle 9">
            <a:extLst>
              <a:ext uri="{FF2B5EF4-FFF2-40B4-BE49-F238E27FC236}">
                <a16:creationId xmlns:a16="http://schemas.microsoft.com/office/drawing/2014/main" id="{67A9CCFA-AD5A-5848-8C36-EC33753E8495}"/>
              </a:ext>
            </a:extLst>
          </p:cNvPr>
          <p:cNvSpPr/>
          <p:nvPr/>
        </p:nvSpPr>
        <p:spPr>
          <a:xfrm>
            <a:off x="457200" y="4527878"/>
            <a:ext cx="6096000" cy="2308324"/>
          </a:xfrm>
          <a:prstGeom prst="rect">
            <a:avLst/>
          </a:prstGeom>
          <a:solidFill>
            <a:schemeClr val="bg2"/>
          </a:solidFill>
        </p:spPr>
        <p:txBody>
          <a:bodyPr>
            <a:spAutoFit/>
          </a:bodyPr>
          <a:lstStyle/>
          <a:p>
            <a:r>
              <a:rPr lang="en-GB" sz="1200" dirty="0"/>
              <a:t>&gt; summarize(quint, o3 = mean(o3tmean2, </a:t>
            </a:r>
            <a:r>
              <a:rPr lang="en-GB" sz="1200" dirty="0" err="1"/>
              <a:t>na.rm</a:t>
            </a:r>
            <a:r>
              <a:rPr lang="en-GB" sz="1200" dirty="0"/>
              <a:t> = TRUE), </a:t>
            </a:r>
          </a:p>
          <a:p>
            <a:r>
              <a:rPr lang="en-GB" sz="1200" dirty="0"/>
              <a:t>+           no2 = mean(no2tmean2, </a:t>
            </a:r>
            <a:r>
              <a:rPr lang="en-GB" sz="1200" dirty="0" err="1"/>
              <a:t>na.rm</a:t>
            </a:r>
            <a:r>
              <a:rPr lang="en-GB" sz="1200" dirty="0"/>
              <a:t> = TRUE))</a:t>
            </a:r>
          </a:p>
          <a:p>
            <a:r>
              <a:rPr lang="en-GB" sz="1200" dirty="0"/>
              <a:t>`summarise()` ungrouping output (override with `.groups` argument)</a:t>
            </a:r>
          </a:p>
          <a:p>
            <a:r>
              <a:rPr lang="en-GB" sz="1200" dirty="0"/>
              <a:t># A </a:t>
            </a:r>
            <a:r>
              <a:rPr lang="en-GB" sz="1200" dirty="0" err="1"/>
              <a:t>tibble</a:t>
            </a:r>
            <a:r>
              <a:rPr lang="en-GB" sz="1200" dirty="0"/>
              <a:t>: 6 x 3</a:t>
            </a:r>
          </a:p>
          <a:p>
            <a:r>
              <a:rPr lang="en-GB" sz="1200" dirty="0"/>
              <a:t>  pm25.quint     o3   no2</a:t>
            </a:r>
          </a:p>
          <a:p>
            <a:r>
              <a:rPr lang="en-GB" sz="1200" dirty="0"/>
              <a:t>  &lt;</a:t>
            </a:r>
            <a:r>
              <a:rPr lang="en-GB" sz="1200" dirty="0" err="1"/>
              <a:t>fct</a:t>
            </a:r>
            <a:r>
              <a:rPr lang="en-GB" sz="1200" dirty="0"/>
              <a:t>&gt;       &lt;</a:t>
            </a:r>
            <a:r>
              <a:rPr lang="en-GB" sz="1200" dirty="0" err="1"/>
              <a:t>dbl</a:t>
            </a:r>
            <a:r>
              <a:rPr lang="en-GB" sz="1200" dirty="0"/>
              <a:t>&gt; &lt;</a:t>
            </a:r>
            <a:r>
              <a:rPr lang="en-GB" sz="1200" dirty="0" err="1"/>
              <a:t>dbl</a:t>
            </a:r>
            <a:r>
              <a:rPr lang="en-GB" sz="1200" dirty="0"/>
              <a:t>&gt;</a:t>
            </a:r>
          </a:p>
          <a:p>
            <a:r>
              <a:rPr lang="en-GB" sz="1200" dirty="0"/>
              <a:t>1 (1.7,8.7]    21.7  18.0</a:t>
            </a:r>
          </a:p>
          <a:p>
            <a:r>
              <a:rPr lang="en-GB" sz="1200" dirty="0"/>
              <a:t>2 (8.7,12.4]   20.4  22.1</a:t>
            </a:r>
          </a:p>
          <a:p>
            <a:r>
              <a:rPr lang="en-GB" sz="1200" dirty="0"/>
              <a:t>3 (12.4,16.7]  20.7  24.4</a:t>
            </a:r>
          </a:p>
          <a:p>
            <a:r>
              <a:rPr lang="en-GB" sz="1200" dirty="0"/>
              <a:t>4 (16.7,22.6]  19.9  27.3</a:t>
            </a:r>
          </a:p>
          <a:p>
            <a:r>
              <a:rPr lang="en-GB" sz="1200" dirty="0"/>
              <a:t>5 (22.6,61.5]  20.3  29.6</a:t>
            </a:r>
          </a:p>
          <a:p>
            <a:r>
              <a:rPr lang="en-GB" sz="1200" dirty="0"/>
              <a:t>6 &lt;NA&gt;         18.8  25.8</a:t>
            </a:r>
          </a:p>
        </p:txBody>
      </p:sp>
      <p:sp>
        <p:nvSpPr>
          <p:cNvPr id="11" name="TextBox 10">
            <a:extLst>
              <a:ext uri="{FF2B5EF4-FFF2-40B4-BE49-F238E27FC236}">
                <a16:creationId xmlns:a16="http://schemas.microsoft.com/office/drawing/2014/main" id="{12C00B73-93BA-9149-B313-B5079B4B2CFB}"/>
              </a:ext>
            </a:extLst>
          </p:cNvPr>
          <p:cNvSpPr txBox="1"/>
          <p:nvPr/>
        </p:nvSpPr>
        <p:spPr>
          <a:xfrm>
            <a:off x="7269170" y="4440768"/>
            <a:ext cx="4364030" cy="2308324"/>
          </a:xfrm>
          <a:prstGeom prst="rect">
            <a:avLst/>
          </a:prstGeom>
          <a:noFill/>
        </p:spPr>
        <p:txBody>
          <a:bodyPr wrap="square" rtlCol="0">
            <a:spAutoFit/>
          </a:bodyPr>
          <a:lstStyle/>
          <a:p>
            <a:r>
              <a:rPr lang="en-GB" dirty="0"/>
              <a:t>From the table, it seems there isn’t a strong relationship between pm25 and o3, but there appears to be a positive correlation between pm25 and no2. More sophisticated statistical </a:t>
            </a:r>
            <a:r>
              <a:rPr lang="en-GB" dirty="0" err="1"/>
              <a:t>modeling</a:t>
            </a:r>
            <a:r>
              <a:rPr lang="en-GB" dirty="0"/>
              <a:t> can help to provide precise answers to these questions, but a simple application of </a:t>
            </a:r>
            <a:r>
              <a:rPr lang="en-GB" dirty="0" err="1"/>
              <a:t>dplyr</a:t>
            </a:r>
            <a:r>
              <a:rPr lang="en-GB" dirty="0"/>
              <a:t> functions can often get you most of the way there.</a:t>
            </a:r>
          </a:p>
        </p:txBody>
      </p:sp>
    </p:spTree>
    <p:extLst>
      <p:ext uri="{BB962C8B-B14F-4D97-AF65-F5344CB8AC3E}">
        <p14:creationId xmlns:p14="http://schemas.microsoft.com/office/powerpoint/2010/main" val="309449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89E6AB-C7BA-0C4F-91B7-89FBF5FF0FA4}"/>
              </a:ext>
            </a:extLst>
          </p:cNvPr>
          <p:cNvSpPr>
            <a:spLocks noGrp="1"/>
          </p:cNvSpPr>
          <p:nvPr>
            <p:ph type="title"/>
          </p:nvPr>
        </p:nvSpPr>
        <p:spPr/>
        <p:txBody>
          <a:bodyPr/>
          <a:lstStyle/>
          <a:p>
            <a:r>
              <a:rPr lang="en-GB" b="1" dirty="0"/>
              <a:t>Data Frames</a:t>
            </a:r>
            <a:endParaRPr lang="en-GB" dirty="0"/>
          </a:p>
        </p:txBody>
      </p:sp>
      <p:sp>
        <p:nvSpPr>
          <p:cNvPr id="7" name="Rectangle 6">
            <a:extLst>
              <a:ext uri="{FF2B5EF4-FFF2-40B4-BE49-F238E27FC236}">
                <a16:creationId xmlns:a16="http://schemas.microsoft.com/office/drawing/2014/main" id="{344F1879-7BA7-3B43-83AE-2664290F2A70}"/>
              </a:ext>
            </a:extLst>
          </p:cNvPr>
          <p:cNvSpPr/>
          <p:nvPr/>
        </p:nvSpPr>
        <p:spPr>
          <a:xfrm>
            <a:off x="490151" y="1851614"/>
            <a:ext cx="11026346"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1" dirty="0">
                <a:solidFill>
                  <a:srgbClr val="333333"/>
                </a:solidFill>
                <a:effectLst/>
                <a:latin typeface="Helvetica Neue" panose="02000503000000020004" pitchFamily="2" charset="0"/>
              </a:rPr>
              <a:t>data frame</a:t>
            </a:r>
            <a:r>
              <a:rPr lang="en-GB" b="0" i="0" dirty="0">
                <a:solidFill>
                  <a:srgbClr val="333333"/>
                </a:solidFill>
                <a:effectLst/>
                <a:latin typeface="Helvetica Neue" panose="02000503000000020004" pitchFamily="2" charset="0"/>
              </a:rPr>
              <a:t> is a key data structure in statistics and in R. The basic structure of a data frame is that there is one observation per row and each column represents a variable, a measure, feature, or characteristic of that observation. R has an internal implementation of data frames that is likely the one you will use most often. However, there are packages on CRAN that implement data frames via things like relational databases that allow you to operate on very very large data frames (but we won’t discuss them here).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Given the importance of managing data frames, it’s important that we have good tools for dealing with them. In previous chapters we have already discussed some tools like the subset() function and the use of [ and $ operators to extract subsets of data frames. However, other operations, like filtering, re-ordering, and collapsing, can often be tedious operations in R whose syntax is not very intuitive.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designed to mitigate a lot of these problems and to provide a highly optimized set of routines specifically for dealing with data frames.</a:t>
            </a:r>
          </a:p>
        </p:txBody>
      </p:sp>
    </p:spTree>
    <p:extLst>
      <p:ext uri="{BB962C8B-B14F-4D97-AF65-F5344CB8AC3E}">
        <p14:creationId xmlns:p14="http://schemas.microsoft.com/office/powerpoint/2010/main" val="261870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5268-9738-7D48-9A1A-41A65396616A}"/>
              </a:ext>
            </a:extLst>
          </p:cNvPr>
          <p:cNvSpPr>
            <a:spLocks noGrp="1"/>
          </p:cNvSpPr>
          <p:nvPr>
            <p:ph type="title"/>
          </p:nvPr>
        </p:nvSpPr>
        <p:spPr/>
        <p:txBody>
          <a:bodyPr/>
          <a:lstStyle/>
          <a:p>
            <a:r>
              <a:rPr lang="en-FR" b="1" dirty="0"/>
              <a:t>%&gt;%</a:t>
            </a:r>
            <a:endParaRPr lang="en-GB" dirty="0"/>
          </a:p>
        </p:txBody>
      </p:sp>
      <p:sp>
        <p:nvSpPr>
          <p:cNvPr id="4" name="Rectangle 3">
            <a:extLst>
              <a:ext uri="{FF2B5EF4-FFF2-40B4-BE49-F238E27FC236}">
                <a16:creationId xmlns:a16="http://schemas.microsoft.com/office/drawing/2014/main" id="{5083CA74-9A1E-3C4F-A943-CDF13F6A30C6}"/>
              </a:ext>
            </a:extLst>
          </p:cNvPr>
          <p:cNvSpPr/>
          <p:nvPr/>
        </p:nvSpPr>
        <p:spPr>
          <a:xfrm>
            <a:off x="215900" y="1345337"/>
            <a:ext cx="118364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pipeline </a:t>
            </a:r>
            <a:r>
              <a:rPr lang="en-GB" b="0" i="0" dirty="0" err="1">
                <a:solidFill>
                  <a:srgbClr val="333333"/>
                </a:solidFill>
                <a:effectLst/>
                <a:latin typeface="Helvetica Neue" panose="02000503000000020004" pitchFamily="2" charset="0"/>
              </a:rPr>
              <a:t>operater</a:t>
            </a:r>
            <a:r>
              <a:rPr lang="en-GB" b="0" i="0" dirty="0">
                <a:solidFill>
                  <a:srgbClr val="333333"/>
                </a:solidFill>
                <a:effectLst/>
                <a:latin typeface="Helvetica Neue" panose="02000503000000020004" pitchFamily="2" charset="0"/>
              </a:rPr>
              <a:t> </a:t>
            </a:r>
            <a:r>
              <a:rPr lang="en-GB" dirty="0"/>
              <a:t>%&gt;%</a:t>
            </a:r>
            <a:r>
              <a:rPr lang="en-GB" b="0" i="0" dirty="0">
                <a:solidFill>
                  <a:srgbClr val="333333"/>
                </a:solidFill>
                <a:effectLst/>
                <a:latin typeface="Helvetica Neue" panose="02000503000000020004" pitchFamily="2" charset="0"/>
              </a:rPr>
              <a:t> is very handy for stringing together multiple </a:t>
            </a:r>
            <a:r>
              <a:rPr lang="en-GB" dirty="0" err="1"/>
              <a:t>dplyr</a:t>
            </a:r>
            <a:r>
              <a:rPr lang="en-GB" b="0" i="0" dirty="0">
                <a:solidFill>
                  <a:srgbClr val="333333"/>
                </a:solidFill>
                <a:effectLst/>
                <a:latin typeface="Helvetica Neue" panose="02000503000000020004" pitchFamily="2" charset="0"/>
              </a:rPr>
              <a:t> functions in a sequence of operations. Notice above that every time we wanted to apply more than one function, the sequence gets buried in a sequence of nested function calls that is difficult to read, i.e.</a:t>
            </a:r>
            <a:endParaRPr lang="en-GB" dirty="0"/>
          </a:p>
        </p:txBody>
      </p:sp>
      <p:sp>
        <p:nvSpPr>
          <p:cNvPr id="5" name="Rectangle 4">
            <a:extLst>
              <a:ext uri="{FF2B5EF4-FFF2-40B4-BE49-F238E27FC236}">
                <a16:creationId xmlns:a16="http://schemas.microsoft.com/office/drawing/2014/main" id="{41EB3B4B-9B84-2640-9EE6-26D37C3904E0}"/>
              </a:ext>
            </a:extLst>
          </p:cNvPr>
          <p:cNvSpPr/>
          <p:nvPr/>
        </p:nvSpPr>
        <p:spPr>
          <a:xfrm>
            <a:off x="396624" y="2301568"/>
            <a:ext cx="2356351" cy="369332"/>
          </a:xfrm>
          <a:prstGeom prst="rect">
            <a:avLst/>
          </a:prstGeom>
          <a:solidFill>
            <a:schemeClr val="bg2"/>
          </a:solidFill>
        </p:spPr>
        <p:txBody>
          <a:bodyPr wrap="none">
            <a:spAutoFit/>
          </a:bodyPr>
          <a:lstStyle/>
          <a:p>
            <a:r>
              <a:rPr lang="en-GB" dirty="0"/>
              <a:t>&gt; third(second(first(x)))</a:t>
            </a:r>
          </a:p>
        </p:txBody>
      </p:sp>
      <p:sp>
        <p:nvSpPr>
          <p:cNvPr id="6" name="Rectangle 5">
            <a:extLst>
              <a:ext uri="{FF2B5EF4-FFF2-40B4-BE49-F238E27FC236}">
                <a16:creationId xmlns:a16="http://schemas.microsoft.com/office/drawing/2014/main" id="{125AD772-AEA1-314F-B85E-D9E63A6728AC}"/>
              </a:ext>
            </a:extLst>
          </p:cNvPr>
          <p:cNvSpPr/>
          <p:nvPr/>
        </p:nvSpPr>
        <p:spPr>
          <a:xfrm>
            <a:off x="215900" y="2787214"/>
            <a:ext cx="118364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This nesting is not a natural way to think about a sequence of operations. The </a:t>
            </a:r>
            <a:r>
              <a:rPr lang="en-GB" dirty="0"/>
              <a:t>%&gt;%</a:t>
            </a:r>
            <a:r>
              <a:rPr lang="en-GB" b="0" i="0" dirty="0">
                <a:solidFill>
                  <a:srgbClr val="333333"/>
                </a:solidFill>
                <a:effectLst/>
                <a:latin typeface="Helvetica Neue" panose="02000503000000020004" pitchFamily="2" charset="0"/>
              </a:rPr>
              <a:t> operator allows you to string operations in a left-to-right fashion, i.e.</a:t>
            </a:r>
            <a:endParaRPr lang="en-GB" dirty="0"/>
          </a:p>
        </p:txBody>
      </p:sp>
      <p:sp>
        <p:nvSpPr>
          <p:cNvPr id="7" name="Rectangle 6">
            <a:extLst>
              <a:ext uri="{FF2B5EF4-FFF2-40B4-BE49-F238E27FC236}">
                <a16:creationId xmlns:a16="http://schemas.microsoft.com/office/drawing/2014/main" id="{3205A515-891C-EA4D-AFD5-9E409DB49D49}"/>
              </a:ext>
            </a:extLst>
          </p:cNvPr>
          <p:cNvSpPr/>
          <p:nvPr/>
        </p:nvSpPr>
        <p:spPr>
          <a:xfrm>
            <a:off x="396624" y="3549859"/>
            <a:ext cx="3177088" cy="369332"/>
          </a:xfrm>
          <a:prstGeom prst="rect">
            <a:avLst/>
          </a:prstGeom>
          <a:solidFill>
            <a:schemeClr val="bg2"/>
          </a:solidFill>
        </p:spPr>
        <p:txBody>
          <a:bodyPr wrap="none">
            <a:spAutoFit/>
          </a:bodyPr>
          <a:lstStyle/>
          <a:p>
            <a:r>
              <a:rPr lang="en-GB" dirty="0"/>
              <a:t>&gt; first(x) %&gt;% second %&gt;% third</a:t>
            </a:r>
          </a:p>
        </p:txBody>
      </p:sp>
    </p:spTree>
    <p:extLst>
      <p:ext uri="{BB962C8B-B14F-4D97-AF65-F5344CB8AC3E}">
        <p14:creationId xmlns:p14="http://schemas.microsoft.com/office/powerpoint/2010/main" val="4267652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CC7F-1A78-2A47-A799-05515C93151E}"/>
              </a:ext>
            </a:extLst>
          </p:cNvPr>
          <p:cNvSpPr>
            <a:spLocks noGrp="1"/>
          </p:cNvSpPr>
          <p:nvPr>
            <p:ph type="title"/>
          </p:nvPr>
        </p:nvSpPr>
        <p:spPr/>
        <p:txBody>
          <a:bodyPr/>
          <a:lstStyle/>
          <a:p>
            <a:r>
              <a:rPr lang="en-FR" b="1" dirty="0"/>
              <a:t>%&gt;%</a:t>
            </a:r>
            <a:endParaRPr lang="en-GB" dirty="0"/>
          </a:p>
        </p:txBody>
      </p:sp>
      <p:sp>
        <p:nvSpPr>
          <p:cNvPr id="3" name="Rectangle 2">
            <a:extLst>
              <a:ext uri="{FF2B5EF4-FFF2-40B4-BE49-F238E27FC236}">
                <a16:creationId xmlns:a16="http://schemas.microsoft.com/office/drawing/2014/main" id="{B72DBAAE-AD19-AF46-BC34-CFACE2AAC164}"/>
              </a:ext>
            </a:extLst>
          </p:cNvPr>
          <p:cNvSpPr/>
          <p:nvPr/>
        </p:nvSpPr>
        <p:spPr>
          <a:xfrm>
            <a:off x="368300" y="1920439"/>
            <a:ext cx="4686300" cy="2862322"/>
          </a:xfrm>
          <a:prstGeom prst="rect">
            <a:avLst/>
          </a:prstGeom>
        </p:spPr>
        <p:txBody>
          <a:bodyPr wrap="square">
            <a:spAutoFit/>
          </a:bodyPr>
          <a:lstStyle/>
          <a:p>
            <a:r>
              <a:rPr lang="en-GB" b="0" i="0" dirty="0">
                <a:solidFill>
                  <a:srgbClr val="333333"/>
                </a:solidFill>
                <a:effectLst/>
                <a:latin typeface="Helvetica Neue" panose="02000503000000020004" pitchFamily="2" charset="0"/>
              </a:rPr>
              <a:t>Take the example that we just did in the last section where we computed the mean of o3 and no2 within quintiles of pm25. There we had to</a:t>
            </a:r>
          </a:p>
          <a:p>
            <a:pPr>
              <a:buFont typeface="+mj-lt"/>
              <a:buAutoNum type="arabicPeriod"/>
            </a:pPr>
            <a:r>
              <a:rPr lang="en-GB" b="0" i="0" dirty="0">
                <a:solidFill>
                  <a:srgbClr val="333333"/>
                </a:solidFill>
                <a:effectLst/>
                <a:latin typeface="Helvetica Neue" panose="02000503000000020004" pitchFamily="2" charset="0"/>
              </a:rPr>
              <a:t>create a new variable pm25.quint</a:t>
            </a:r>
          </a:p>
          <a:p>
            <a:pPr>
              <a:buFont typeface="+mj-lt"/>
              <a:buAutoNum type="arabicPeriod"/>
            </a:pPr>
            <a:r>
              <a:rPr lang="en-GB" b="0" i="0" dirty="0">
                <a:solidFill>
                  <a:srgbClr val="333333"/>
                </a:solidFill>
                <a:effectLst/>
                <a:latin typeface="Helvetica Neue" panose="02000503000000020004" pitchFamily="2" charset="0"/>
              </a:rPr>
              <a:t>split the data frame by that new variable</a:t>
            </a:r>
          </a:p>
          <a:p>
            <a:pPr>
              <a:buFont typeface="+mj-lt"/>
              <a:buAutoNum type="arabicPeriod"/>
            </a:pPr>
            <a:r>
              <a:rPr lang="en-GB" b="0" i="0" dirty="0">
                <a:solidFill>
                  <a:srgbClr val="333333"/>
                </a:solidFill>
                <a:effectLst/>
                <a:latin typeface="Helvetica Neue" panose="02000503000000020004" pitchFamily="2" charset="0"/>
              </a:rPr>
              <a:t>compute the mean of o3 and no2 in the sub-groups defined by pm25.quint</a:t>
            </a:r>
          </a:p>
          <a:p>
            <a:r>
              <a:rPr lang="en-GB" b="0" i="0" dirty="0">
                <a:solidFill>
                  <a:srgbClr val="333333"/>
                </a:solidFill>
                <a:effectLst/>
                <a:latin typeface="Helvetica Neue" panose="02000503000000020004" pitchFamily="2" charset="0"/>
              </a:rPr>
              <a:t>That can be done with the following sequence in a single R expression.</a:t>
            </a:r>
          </a:p>
        </p:txBody>
      </p:sp>
      <p:sp>
        <p:nvSpPr>
          <p:cNvPr id="4" name="Rectangle 3">
            <a:extLst>
              <a:ext uri="{FF2B5EF4-FFF2-40B4-BE49-F238E27FC236}">
                <a16:creationId xmlns:a16="http://schemas.microsoft.com/office/drawing/2014/main" id="{E66185A7-1C06-4244-AF27-60993627865E}"/>
              </a:ext>
            </a:extLst>
          </p:cNvPr>
          <p:cNvSpPr/>
          <p:nvPr/>
        </p:nvSpPr>
        <p:spPr>
          <a:xfrm>
            <a:off x="5727700" y="1920439"/>
            <a:ext cx="6096000" cy="4247317"/>
          </a:xfrm>
          <a:prstGeom prst="rect">
            <a:avLst/>
          </a:prstGeom>
          <a:solidFill>
            <a:schemeClr val="bg2"/>
          </a:solidFill>
        </p:spPr>
        <p:txBody>
          <a:bodyPr>
            <a:spAutoFit/>
          </a:bodyPr>
          <a:lstStyle/>
          <a:p>
            <a:r>
              <a:rPr lang="en-GB" dirty="0"/>
              <a:t>&gt; mutate(</a:t>
            </a:r>
            <a:r>
              <a:rPr lang="en-GB" dirty="0" err="1"/>
              <a:t>chicago</a:t>
            </a:r>
            <a:r>
              <a:rPr lang="en-GB" dirty="0"/>
              <a:t>, pm25.quint = cut(pm25, </a:t>
            </a:r>
            <a:r>
              <a:rPr lang="en-GB" dirty="0" err="1"/>
              <a:t>qq</a:t>
            </a:r>
            <a:r>
              <a:rPr lang="en-GB" dirty="0"/>
              <a:t>)) %&gt;%    </a:t>
            </a:r>
          </a:p>
          <a:p>
            <a:r>
              <a:rPr lang="en-GB" dirty="0"/>
              <a:t>+         </a:t>
            </a:r>
            <a:r>
              <a:rPr lang="en-GB" dirty="0" err="1"/>
              <a:t>group_by</a:t>
            </a:r>
            <a:r>
              <a:rPr lang="en-GB" dirty="0"/>
              <a:t>(pm25.quint) %&gt;% </a:t>
            </a:r>
          </a:p>
          <a:p>
            <a:r>
              <a:rPr lang="en-GB" dirty="0"/>
              <a:t>+         summarize(o3 = mean(o3tmean2, </a:t>
            </a:r>
            <a:r>
              <a:rPr lang="en-GB" dirty="0" err="1"/>
              <a:t>na.rm</a:t>
            </a:r>
            <a:r>
              <a:rPr lang="en-GB" dirty="0"/>
              <a:t> = TRUE), </a:t>
            </a:r>
          </a:p>
          <a:p>
            <a:r>
              <a:rPr lang="en-GB" dirty="0"/>
              <a:t>+                   no2 = mean(no2tmean2, </a:t>
            </a:r>
            <a:r>
              <a:rPr lang="en-GB" dirty="0" err="1"/>
              <a:t>na.rm</a:t>
            </a:r>
            <a:r>
              <a:rPr lang="en-GB" dirty="0"/>
              <a:t> = TRUE))</a:t>
            </a:r>
          </a:p>
          <a:p>
            <a:r>
              <a:rPr lang="en-GB" dirty="0"/>
              <a:t>`summarise()` ungrouping output (override with `.groups` argument)</a:t>
            </a:r>
          </a:p>
          <a:p>
            <a:r>
              <a:rPr lang="en-GB" dirty="0"/>
              <a:t># A </a:t>
            </a:r>
            <a:r>
              <a:rPr lang="en-GB" dirty="0" err="1"/>
              <a:t>tibble</a:t>
            </a:r>
            <a:r>
              <a:rPr lang="en-GB" dirty="0"/>
              <a:t>: 6 x 3</a:t>
            </a:r>
          </a:p>
          <a:p>
            <a:r>
              <a:rPr lang="en-GB" dirty="0"/>
              <a:t>  pm25.quint     o3   no2</a:t>
            </a:r>
          </a:p>
          <a:p>
            <a:r>
              <a:rPr lang="en-GB" dirty="0"/>
              <a:t>  &lt;</a:t>
            </a:r>
            <a:r>
              <a:rPr lang="en-GB" dirty="0" err="1"/>
              <a:t>fct</a:t>
            </a:r>
            <a:r>
              <a:rPr lang="en-GB" dirty="0"/>
              <a:t>&gt;       &lt;</a:t>
            </a:r>
            <a:r>
              <a:rPr lang="en-GB" dirty="0" err="1"/>
              <a:t>dbl</a:t>
            </a:r>
            <a:r>
              <a:rPr lang="en-GB" dirty="0"/>
              <a:t>&gt; &lt;</a:t>
            </a:r>
            <a:r>
              <a:rPr lang="en-GB" dirty="0" err="1"/>
              <a:t>dbl</a:t>
            </a:r>
            <a:r>
              <a:rPr lang="en-GB" dirty="0"/>
              <a:t>&gt;</a:t>
            </a:r>
          </a:p>
          <a:p>
            <a:r>
              <a:rPr lang="en-GB" dirty="0"/>
              <a:t>1 (1.7,8.7]    21.7  18.0</a:t>
            </a:r>
          </a:p>
          <a:p>
            <a:r>
              <a:rPr lang="en-GB" dirty="0"/>
              <a:t>2 (8.7,12.4]   20.4  22.1</a:t>
            </a:r>
          </a:p>
          <a:p>
            <a:r>
              <a:rPr lang="en-GB" dirty="0"/>
              <a:t>3 (12.4,16.7]  20.7  24.4</a:t>
            </a:r>
          </a:p>
          <a:p>
            <a:r>
              <a:rPr lang="en-GB" dirty="0"/>
              <a:t>4 (16.7,22.6]  19.9  27.3</a:t>
            </a:r>
          </a:p>
          <a:p>
            <a:r>
              <a:rPr lang="en-GB" dirty="0"/>
              <a:t>5 (22.6,61.5]  20.3  29.6</a:t>
            </a:r>
          </a:p>
          <a:p>
            <a:r>
              <a:rPr lang="en-GB" dirty="0"/>
              <a:t>6 &lt;NA&gt;         18.8  25.8</a:t>
            </a:r>
          </a:p>
        </p:txBody>
      </p:sp>
      <p:sp>
        <p:nvSpPr>
          <p:cNvPr id="5" name="Rectangle 4">
            <a:extLst>
              <a:ext uri="{FF2B5EF4-FFF2-40B4-BE49-F238E27FC236}">
                <a16:creationId xmlns:a16="http://schemas.microsoft.com/office/drawing/2014/main" id="{906F10CE-F87E-2D49-994D-A4CFDFC93EFE}"/>
              </a:ext>
            </a:extLst>
          </p:cNvPr>
          <p:cNvSpPr/>
          <p:nvPr/>
        </p:nvSpPr>
        <p:spPr>
          <a:xfrm>
            <a:off x="190500" y="5569545"/>
            <a:ext cx="53594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This way we don’t have to create a set of temporary variables along the way or create a massive nested sequence of function calls.</a:t>
            </a:r>
            <a:endParaRPr lang="en-GB" dirty="0"/>
          </a:p>
        </p:txBody>
      </p:sp>
    </p:spTree>
    <p:extLst>
      <p:ext uri="{BB962C8B-B14F-4D97-AF65-F5344CB8AC3E}">
        <p14:creationId xmlns:p14="http://schemas.microsoft.com/office/powerpoint/2010/main" val="63682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47F9-08AF-4A41-94C2-7B05F40A3143}"/>
              </a:ext>
            </a:extLst>
          </p:cNvPr>
          <p:cNvSpPr>
            <a:spLocks noGrp="1"/>
          </p:cNvSpPr>
          <p:nvPr>
            <p:ph type="title"/>
          </p:nvPr>
        </p:nvSpPr>
        <p:spPr/>
        <p:txBody>
          <a:bodyPr/>
          <a:lstStyle/>
          <a:p>
            <a:r>
              <a:rPr lang="en-FR" b="1" dirty="0"/>
              <a:t>%&gt;%</a:t>
            </a:r>
            <a:endParaRPr lang="en-GB" dirty="0"/>
          </a:p>
        </p:txBody>
      </p:sp>
      <p:sp>
        <p:nvSpPr>
          <p:cNvPr id="3" name="Rectangle 2">
            <a:extLst>
              <a:ext uri="{FF2B5EF4-FFF2-40B4-BE49-F238E27FC236}">
                <a16:creationId xmlns:a16="http://schemas.microsoft.com/office/drawing/2014/main" id="{FDE6C13F-9E88-6148-B901-A464A83F8DF8}"/>
              </a:ext>
            </a:extLst>
          </p:cNvPr>
          <p:cNvSpPr/>
          <p:nvPr/>
        </p:nvSpPr>
        <p:spPr>
          <a:xfrm>
            <a:off x="165100" y="1379835"/>
            <a:ext cx="46228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Another example might be computing the average pollutant level by month. This could be useful to see if there are any seasonal trends in the data.</a:t>
            </a:r>
            <a:endParaRPr lang="en-GB" dirty="0"/>
          </a:p>
        </p:txBody>
      </p:sp>
      <p:sp>
        <p:nvSpPr>
          <p:cNvPr id="4" name="Rectangle 3">
            <a:extLst>
              <a:ext uri="{FF2B5EF4-FFF2-40B4-BE49-F238E27FC236}">
                <a16:creationId xmlns:a16="http://schemas.microsoft.com/office/drawing/2014/main" id="{6B93B818-D10E-5E42-816D-249D66FE4E5F}"/>
              </a:ext>
            </a:extLst>
          </p:cNvPr>
          <p:cNvSpPr/>
          <p:nvPr/>
        </p:nvSpPr>
        <p:spPr>
          <a:xfrm>
            <a:off x="5588000" y="551746"/>
            <a:ext cx="6096000" cy="6186309"/>
          </a:xfrm>
          <a:prstGeom prst="rect">
            <a:avLst/>
          </a:prstGeom>
          <a:solidFill>
            <a:schemeClr val="bg2"/>
          </a:solidFill>
        </p:spPr>
        <p:txBody>
          <a:bodyPr>
            <a:spAutoFit/>
          </a:bodyPr>
          <a:lstStyle/>
          <a:p>
            <a:r>
              <a:rPr lang="en-GB" dirty="0"/>
              <a:t>&gt; mutate(</a:t>
            </a:r>
            <a:r>
              <a:rPr lang="en-GB" dirty="0" err="1"/>
              <a:t>chicago</a:t>
            </a:r>
            <a:r>
              <a:rPr lang="en-GB" dirty="0"/>
              <a:t>, month = </a:t>
            </a:r>
            <a:r>
              <a:rPr lang="en-GB" dirty="0" err="1"/>
              <a:t>as.POSIXlt</a:t>
            </a:r>
            <a:r>
              <a:rPr lang="en-GB" dirty="0"/>
              <a:t>(date)$mon + 1) %&gt;% </a:t>
            </a:r>
          </a:p>
          <a:p>
            <a:r>
              <a:rPr lang="en-GB" dirty="0"/>
              <a:t>+         </a:t>
            </a:r>
            <a:r>
              <a:rPr lang="en-GB" dirty="0" err="1"/>
              <a:t>group_by</a:t>
            </a:r>
            <a:r>
              <a:rPr lang="en-GB" dirty="0"/>
              <a:t>(month) %&gt;% </a:t>
            </a:r>
          </a:p>
          <a:p>
            <a:r>
              <a:rPr lang="en-GB" dirty="0"/>
              <a:t>+         summarize(pm25 = mean(pm25, </a:t>
            </a:r>
            <a:r>
              <a:rPr lang="en-GB" dirty="0" err="1"/>
              <a:t>na.rm</a:t>
            </a:r>
            <a:r>
              <a:rPr lang="en-GB" dirty="0"/>
              <a:t> = TRUE), </a:t>
            </a:r>
          </a:p>
          <a:p>
            <a:r>
              <a:rPr lang="en-GB" dirty="0"/>
              <a:t>+                   o3 = max(o3tmean2, </a:t>
            </a:r>
            <a:r>
              <a:rPr lang="en-GB" dirty="0" err="1"/>
              <a:t>na.rm</a:t>
            </a:r>
            <a:r>
              <a:rPr lang="en-GB" dirty="0"/>
              <a:t> = TRUE), </a:t>
            </a:r>
          </a:p>
          <a:p>
            <a:r>
              <a:rPr lang="en-GB" dirty="0"/>
              <a:t>+                   no2 = median(no2tmean2, </a:t>
            </a:r>
            <a:r>
              <a:rPr lang="en-GB" dirty="0" err="1"/>
              <a:t>na.rm</a:t>
            </a:r>
            <a:r>
              <a:rPr lang="en-GB" dirty="0"/>
              <a:t> = TRUE))</a:t>
            </a:r>
          </a:p>
          <a:p>
            <a:r>
              <a:rPr lang="en-GB" dirty="0"/>
              <a:t>`summarise()` ungrouping output (override with `.groups` argument)</a:t>
            </a:r>
          </a:p>
          <a:p>
            <a:r>
              <a:rPr lang="en-GB" dirty="0"/>
              <a:t># A </a:t>
            </a:r>
            <a:r>
              <a:rPr lang="en-GB" dirty="0" err="1"/>
              <a:t>tibble</a:t>
            </a:r>
            <a:r>
              <a:rPr lang="en-GB" dirty="0"/>
              <a:t>: 12 x 4</a:t>
            </a:r>
          </a:p>
          <a:p>
            <a:r>
              <a:rPr lang="en-GB" dirty="0"/>
              <a:t>   month  pm25    o3   no2</a:t>
            </a:r>
          </a:p>
          <a:p>
            <a:r>
              <a:rPr lang="en-GB" dirty="0"/>
              <a:t>   &lt;</a:t>
            </a:r>
            <a:r>
              <a:rPr lang="en-GB" dirty="0" err="1"/>
              <a:t>dbl</a:t>
            </a:r>
            <a:r>
              <a:rPr lang="en-GB" dirty="0"/>
              <a:t>&gt; &lt;</a:t>
            </a:r>
            <a:r>
              <a:rPr lang="en-GB" dirty="0" err="1"/>
              <a:t>dbl</a:t>
            </a:r>
            <a:r>
              <a:rPr lang="en-GB" dirty="0"/>
              <a:t>&gt; &lt;</a:t>
            </a:r>
            <a:r>
              <a:rPr lang="en-GB" dirty="0" err="1"/>
              <a:t>dbl</a:t>
            </a:r>
            <a:r>
              <a:rPr lang="en-GB" dirty="0"/>
              <a:t>&gt; &lt;</a:t>
            </a:r>
            <a:r>
              <a:rPr lang="en-GB" dirty="0" err="1"/>
              <a:t>dbl</a:t>
            </a:r>
            <a:r>
              <a:rPr lang="en-GB" dirty="0"/>
              <a:t>&gt;</a:t>
            </a:r>
          </a:p>
          <a:p>
            <a:r>
              <a:rPr lang="en-GB" dirty="0"/>
              <a:t> 1     1  17.8  28.2  25.4</a:t>
            </a:r>
          </a:p>
          <a:p>
            <a:r>
              <a:rPr lang="en-GB" dirty="0"/>
              <a:t> 2     2  20.4  37.4  26.8</a:t>
            </a:r>
          </a:p>
          <a:p>
            <a:r>
              <a:rPr lang="en-GB" dirty="0"/>
              <a:t> 3     3  17.4  39.0  26.8</a:t>
            </a:r>
          </a:p>
          <a:p>
            <a:r>
              <a:rPr lang="en-GB" dirty="0"/>
              <a:t> 4     4  13.9  47.9  25.0</a:t>
            </a:r>
          </a:p>
          <a:p>
            <a:r>
              <a:rPr lang="en-GB" dirty="0"/>
              <a:t> 5     5  14.1  52.8  24.2</a:t>
            </a:r>
          </a:p>
          <a:p>
            <a:r>
              <a:rPr lang="en-GB" dirty="0"/>
              <a:t> 6     6  15.9  66.6  25.0</a:t>
            </a:r>
          </a:p>
          <a:p>
            <a:r>
              <a:rPr lang="en-GB" dirty="0"/>
              <a:t> 7     7  16.6  59.5  22.4</a:t>
            </a:r>
          </a:p>
          <a:p>
            <a:r>
              <a:rPr lang="en-GB" dirty="0"/>
              <a:t> 8     8  16.9  54.0  23.0</a:t>
            </a:r>
          </a:p>
          <a:p>
            <a:r>
              <a:rPr lang="en-GB" dirty="0"/>
              <a:t> 9     9  15.9  57.5  24.5</a:t>
            </a:r>
          </a:p>
          <a:p>
            <a:r>
              <a:rPr lang="en-GB" dirty="0"/>
              <a:t>10    10  14.2  47.1  24.2</a:t>
            </a:r>
          </a:p>
          <a:p>
            <a:r>
              <a:rPr lang="en-GB" dirty="0"/>
              <a:t>11    11  15.2  29.5  23.6</a:t>
            </a:r>
          </a:p>
          <a:p>
            <a:r>
              <a:rPr lang="en-GB" dirty="0"/>
              <a:t>12    12  17.5  27.7  24.5</a:t>
            </a:r>
          </a:p>
        </p:txBody>
      </p:sp>
      <p:sp>
        <p:nvSpPr>
          <p:cNvPr id="5" name="Rectangle 4">
            <a:extLst>
              <a:ext uri="{FF2B5EF4-FFF2-40B4-BE49-F238E27FC236}">
                <a16:creationId xmlns:a16="http://schemas.microsoft.com/office/drawing/2014/main" id="{A51380E6-28D5-5640-A44E-3D91A3F6A20C}"/>
              </a:ext>
            </a:extLst>
          </p:cNvPr>
          <p:cNvSpPr/>
          <p:nvPr/>
        </p:nvSpPr>
        <p:spPr>
          <a:xfrm>
            <a:off x="165100" y="4277837"/>
            <a:ext cx="41275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we can see that </a:t>
            </a:r>
            <a:r>
              <a:rPr lang="en-GB" dirty="0"/>
              <a:t>o3</a:t>
            </a:r>
            <a:r>
              <a:rPr lang="en-GB" b="0" i="0" dirty="0">
                <a:solidFill>
                  <a:srgbClr val="333333"/>
                </a:solidFill>
                <a:effectLst/>
                <a:latin typeface="Helvetica Neue" panose="02000503000000020004" pitchFamily="2" charset="0"/>
              </a:rPr>
              <a:t> tends to be low in the winter months and high in the summer while </a:t>
            </a:r>
            <a:r>
              <a:rPr lang="en-GB" dirty="0"/>
              <a:t>no2</a:t>
            </a:r>
            <a:r>
              <a:rPr lang="en-GB" b="0" i="0" dirty="0">
                <a:solidFill>
                  <a:srgbClr val="333333"/>
                </a:solidFill>
                <a:effectLst/>
                <a:latin typeface="Helvetica Neue" panose="02000503000000020004" pitchFamily="2" charset="0"/>
              </a:rPr>
              <a:t> is higher in the winter and lower in the summer.</a:t>
            </a:r>
            <a:endParaRPr lang="en-GB" dirty="0"/>
          </a:p>
        </p:txBody>
      </p:sp>
    </p:spTree>
    <p:extLst>
      <p:ext uri="{BB962C8B-B14F-4D97-AF65-F5344CB8AC3E}">
        <p14:creationId xmlns:p14="http://schemas.microsoft.com/office/powerpoint/2010/main" val="237830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DA58-1077-2B49-88E8-0C49F430AD53}"/>
              </a:ext>
            </a:extLst>
          </p:cNvPr>
          <p:cNvSpPr>
            <a:spLocks noGrp="1"/>
          </p:cNvSpPr>
          <p:nvPr>
            <p:ph type="title"/>
          </p:nvPr>
        </p:nvSpPr>
        <p:spPr/>
        <p:txBody>
          <a:bodyPr/>
          <a:lstStyle/>
          <a:p>
            <a:r>
              <a:rPr lang="en-GB" b="1" i="0" dirty="0">
                <a:solidFill>
                  <a:srgbClr val="333333"/>
                </a:solidFill>
                <a:effectLst/>
                <a:latin typeface="Helvetica Neue" panose="02000503000000020004" pitchFamily="2" charset="0"/>
              </a:rPr>
              <a:t>Summary</a:t>
            </a:r>
            <a:endParaRPr lang="en-GB" dirty="0"/>
          </a:p>
        </p:txBody>
      </p:sp>
      <p:sp>
        <p:nvSpPr>
          <p:cNvPr id="3" name="Rectangle 2">
            <a:extLst>
              <a:ext uri="{FF2B5EF4-FFF2-40B4-BE49-F238E27FC236}">
                <a16:creationId xmlns:a16="http://schemas.microsoft.com/office/drawing/2014/main" id="{A023F300-784A-5945-873E-C28F3C4052FB}"/>
              </a:ext>
            </a:extLst>
          </p:cNvPr>
          <p:cNvSpPr/>
          <p:nvPr/>
        </p:nvSpPr>
        <p:spPr>
          <a:xfrm>
            <a:off x="406400" y="2056686"/>
            <a:ext cx="10947400" cy="397031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provides a concise set of operations for managing data frames. With these functions we can do a number of complex operations in just a few lines of code. In particular, we can often conduct the beginnings of an exploratory analysis with the powerful combination of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and summarize().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Once you learn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grammar there are a few additional benefits</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can work with other data frame “backends” such as SQL databases. There is an SQL interface for relational databases via the DBI package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can be integrated with the </a:t>
            </a:r>
            <a:r>
              <a:rPr lang="en-GB" b="0" i="0" dirty="0" err="1">
                <a:solidFill>
                  <a:srgbClr val="333333"/>
                </a:solidFill>
                <a:effectLst/>
                <a:latin typeface="Helvetica Neue" panose="02000503000000020004" pitchFamily="2" charset="0"/>
              </a:rPr>
              <a:t>data.table</a:t>
            </a:r>
            <a:r>
              <a:rPr lang="en-GB" b="0" i="0" dirty="0">
                <a:solidFill>
                  <a:srgbClr val="333333"/>
                </a:solidFill>
                <a:effectLst/>
                <a:latin typeface="Helvetica Neue" panose="02000503000000020004" pitchFamily="2" charset="0"/>
              </a:rPr>
              <a:t> package for large fast tables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handy way to both simplify and speed up your data frame management code. It’s rare that you get such a combination at the same time!</a:t>
            </a:r>
          </a:p>
        </p:txBody>
      </p:sp>
    </p:spTree>
    <p:extLst>
      <p:ext uri="{BB962C8B-B14F-4D97-AF65-F5344CB8AC3E}">
        <p14:creationId xmlns:p14="http://schemas.microsoft.com/office/powerpoint/2010/main" val="364052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93E7-6690-A047-8230-A548DCB49ABA}"/>
              </a:ext>
            </a:extLst>
          </p:cNvPr>
          <p:cNvSpPr>
            <a:spLocks noGrp="1"/>
          </p:cNvSpPr>
          <p:nvPr>
            <p:ph type="title"/>
          </p:nvPr>
        </p:nvSpPr>
        <p:spPr/>
        <p:txBody>
          <a:bodyPr/>
          <a:lstStyle/>
          <a:p>
            <a:r>
              <a:rPr lang="en-GB" b="1" dirty="0"/>
              <a:t>Control Structures</a:t>
            </a:r>
            <a:endParaRPr lang="en-GB" dirty="0"/>
          </a:p>
        </p:txBody>
      </p:sp>
      <p:sp>
        <p:nvSpPr>
          <p:cNvPr id="3" name="Rectangle 2">
            <a:extLst>
              <a:ext uri="{FF2B5EF4-FFF2-40B4-BE49-F238E27FC236}">
                <a16:creationId xmlns:a16="http://schemas.microsoft.com/office/drawing/2014/main" id="{8F621453-68F5-C645-B96F-7DBEE7C7C902}"/>
              </a:ext>
            </a:extLst>
          </p:cNvPr>
          <p:cNvSpPr/>
          <p:nvPr/>
        </p:nvSpPr>
        <p:spPr>
          <a:xfrm>
            <a:off x="533400" y="1590745"/>
            <a:ext cx="11239500" cy="4524315"/>
          </a:xfrm>
          <a:prstGeom prst="rect">
            <a:avLst/>
          </a:prstGeom>
        </p:spPr>
        <p:txBody>
          <a:bodyPr wrap="square">
            <a:spAutoFit/>
          </a:bodyPr>
          <a:lstStyle/>
          <a:p>
            <a:r>
              <a:rPr lang="en-GB" dirty="0">
                <a:solidFill>
                  <a:srgbClr val="333333"/>
                </a:solidFill>
                <a:latin typeface="Helvetica Neue" panose="02000503000000020004" pitchFamily="2" charset="0"/>
              </a:rPr>
              <a:t>Control structures in R allow you to control the flow of execution of a series of R expressions. Basically, control structures allow you to put some “logic” into your R code, rather than just always executing the same R code every time. Control structures allow you to respond to inputs or to features of the data and execute different R expressions accordingly.</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Commonly used control structures are</a:t>
            </a:r>
          </a:p>
          <a:p>
            <a:pPr>
              <a:buFont typeface="Arial" panose="020B0604020202020204" pitchFamily="34" charset="0"/>
              <a:buChar char="•"/>
            </a:pPr>
            <a:r>
              <a:rPr lang="en-GB" dirty="0">
                <a:solidFill>
                  <a:srgbClr val="333333"/>
                </a:solidFill>
                <a:latin typeface="Helvetica Neue" panose="02000503000000020004" pitchFamily="2" charset="0"/>
              </a:rPr>
              <a:t>if and else: testing a condition and acting on it</a:t>
            </a:r>
          </a:p>
          <a:p>
            <a:pPr>
              <a:buFont typeface="Arial" panose="020B0604020202020204" pitchFamily="34" charset="0"/>
              <a:buChar char="•"/>
            </a:pPr>
            <a:r>
              <a:rPr lang="en-GB" dirty="0">
                <a:solidFill>
                  <a:srgbClr val="333333"/>
                </a:solidFill>
                <a:latin typeface="Helvetica Neue" panose="02000503000000020004" pitchFamily="2" charset="0"/>
              </a:rPr>
              <a:t>for: execute a loop a fixed number of times</a:t>
            </a:r>
          </a:p>
          <a:p>
            <a:pPr>
              <a:buFont typeface="Arial" panose="020B0604020202020204" pitchFamily="34" charset="0"/>
              <a:buChar char="•"/>
            </a:pPr>
            <a:r>
              <a:rPr lang="en-GB" dirty="0">
                <a:solidFill>
                  <a:srgbClr val="333333"/>
                </a:solidFill>
                <a:latin typeface="Helvetica Neue" panose="02000503000000020004" pitchFamily="2" charset="0"/>
              </a:rPr>
              <a:t>while: execute a loop </a:t>
            </a:r>
            <a:r>
              <a:rPr lang="en-GB" i="1" dirty="0">
                <a:solidFill>
                  <a:srgbClr val="333333"/>
                </a:solidFill>
                <a:latin typeface="Helvetica Neue" panose="02000503000000020004" pitchFamily="2" charset="0"/>
              </a:rPr>
              <a:t>while</a:t>
            </a:r>
            <a:r>
              <a:rPr lang="en-GB" dirty="0">
                <a:solidFill>
                  <a:srgbClr val="333333"/>
                </a:solidFill>
                <a:latin typeface="Helvetica Neue" panose="02000503000000020004" pitchFamily="2" charset="0"/>
              </a:rPr>
              <a:t> a condition is true</a:t>
            </a:r>
          </a:p>
          <a:p>
            <a:pPr>
              <a:buFont typeface="Arial" panose="020B0604020202020204" pitchFamily="34" charset="0"/>
              <a:buChar char="•"/>
            </a:pPr>
            <a:r>
              <a:rPr lang="en-GB" dirty="0">
                <a:solidFill>
                  <a:srgbClr val="333333"/>
                </a:solidFill>
                <a:latin typeface="Helvetica Neue" panose="02000503000000020004" pitchFamily="2" charset="0"/>
              </a:rPr>
              <a:t>repeat: execute an infinite loop (must break out of it to stop)</a:t>
            </a:r>
          </a:p>
          <a:p>
            <a:pPr>
              <a:buFont typeface="Arial" panose="020B0604020202020204" pitchFamily="34" charset="0"/>
              <a:buChar char="•"/>
            </a:pPr>
            <a:r>
              <a:rPr lang="en-GB" dirty="0">
                <a:solidFill>
                  <a:srgbClr val="333333"/>
                </a:solidFill>
                <a:latin typeface="Helvetica Neue" panose="02000503000000020004" pitchFamily="2" charset="0"/>
              </a:rPr>
              <a:t>break: break the execution of a loop</a:t>
            </a:r>
          </a:p>
          <a:p>
            <a:pPr>
              <a:buFont typeface="Arial" panose="020B0604020202020204" pitchFamily="34" charset="0"/>
              <a:buChar char="•"/>
            </a:pPr>
            <a:r>
              <a:rPr lang="en-GB" dirty="0">
                <a:solidFill>
                  <a:srgbClr val="333333"/>
                </a:solidFill>
                <a:latin typeface="Helvetica Neue" panose="02000503000000020004" pitchFamily="2" charset="0"/>
              </a:rPr>
              <a:t>next: skip an iteration of a loop</a:t>
            </a: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Most control structures are not used in interactive sessions, but rather when writing functions or longer expressions. However, these constructs do not have to be used in functions and it’s a good idea to become familiar with them before we delve into functions.</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33552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08F3-46AB-0B4E-8B1F-5627A33453CA}"/>
              </a:ext>
            </a:extLst>
          </p:cNvPr>
          <p:cNvSpPr>
            <a:spLocks noGrp="1"/>
          </p:cNvSpPr>
          <p:nvPr>
            <p:ph type="title"/>
          </p:nvPr>
        </p:nvSpPr>
        <p:spPr/>
        <p:txBody>
          <a:bodyPr>
            <a:normAutofit/>
          </a:bodyPr>
          <a:lstStyle/>
          <a:p>
            <a:r>
              <a:rPr lang="en-GB" b="1" dirty="0"/>
              <a:t>if-else</a:t>
            </a:r>
            <a:endParaRPr lang="en-GB" dirty="0"/>
          </a:p>
        </p:txBody>
      </p:sp>
      <p:sp>
        <p:nvSpPr>
          <p:cNvPr id="3" name="Rectangle 2">
            <a:extLst>
              <a:ext uri="{FF2B5EF4-FFF2-40B4-BE49-F238E27FC236}">
                <a16:creationId xmlns:a16="http://schemas.microsoft.com/office/drawing/2014/main" id="{7D401D6F-D761-344F-BC89-6301BC2421A8}"/>
              </a:ext>
            </a:extLst>
          </p:cNvPr>
          <p:cNvSpPr/>
          <p:nvPr/>
        </p:nvSpPr>
        <p:spPr>
          <a:xfrm>
            <a:off x="406400" y="1690688"/>
            <a:ext cx="11391900" cy="646331"/>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a:t>if</a:t>
            </a:r>
            <a:r>
              <a:rPr lang="en-GB" dirty="0">
                <a:solidFill>
                  <a:srgbClr val="333333"/>
                </a:solidFill>
                <a:latin typeface="Helvetica Neue" panose="02000503000000020004" pitchFamily="2" charset="0"/>
              </a:rPr>
              <a:t>-</a:t>
            </a:r>
            <a:r>
              <a:rPr lang="en-GB" dirty="0"/>
              <a:t>else</a:t>
            </a:r>
            <a:r>
              <a:rPr lang="en-GB" dirty="0">
                <a:solidFill>
                  <a:srgbClr val="333333"/>
                </a:solidFill>
                <a:latin typeface="Helvetica Neue" panose="02000503000000020004" pitchFamily="2" charset="0"/>
              </a:rPr>
              <a:t> combination is probably the most commonly used control structure in R (or perhaps any language). This structure allows you to test a condition and act on it depending on whether it’s true or false.</a:t>
            </a:r>
            <a:endParaRPr lang="en-GB" dirty="0"/>
          </a:p>
        </p:txBody>
      </p:sp>
      <p:sp>
        <p:nvSpPr>
          <p:cNvPr id="4" name="Rectangle 3">
            <a:extLst>
              <a:ext uri="{FF2B5EF4-FFF2-40B4-BE49-F238E27FC236}">
                <a16:creationId xmlns:a16="http://schemas.microsoft.com/office/drawing/2014/main" id="{7FA18E4C-A9E6-644E-86E2-540EA70DBF67}"/>
              </a:ext>
            </a:extLst>
          </p:cNvPr>
          <p:cNvSpPr/>
          <p:nvPr/>
        </p:nvSpPr>
        <p:spPr>
          <a:xfrm>
            <a:off x="508000" y="2638336"/>
            <a:ext cx="6096000" cy="1200329"/>
          </a:xfrm>
          <a:prstGeom prst="rect">
            <a:avLst/>
          </a:prstGeom>
          <a:solidFill>
            <a:schemeClr val="bg2"/>
          </a:solidFill>
        </p:spPr>
        <p:txBody>
          <a:bodyPr>
            <a:spAutoFit/>
          </a:bodyPr>
          <a:lstStyle/>
          <a:p>
            <a:r>
              <a:rPr lang="en-GB" dirty="0"/>
              <a:t>if(&lt;condition&gt;) {</a:t>
            </a:r>
          </a:p>
          <a:p>
            <a:r>
              <a:rPr lang="en-GB" dirty="0"/>
              <a:t>        ## do something</a:t>
            </a:r>
          </a:p>
          <a:p>
            <a:r>
              <a:rPr lang="en-GB" dirty="0"/>
              <a:t>} </a:t>
            </a:r>
          </a:p>
          <a:p>
            <a:r>
              <a:rPr lang="en-GB" dirty="0"/>
              <a:t>## Continue with rest of code</a:t>
            </a:r>
          </a:p>
        </p:txBody>
      </p:sp>
      <p:sp>
        <p:nvSpPr>
          <p:cNvPr id="5" name="Rectangle 4">
            <a:extLst>
              <a:ext uri="{FF2B5EF4-FFF2-40B4-BE49-F238E27FC236}">
                <a16:creationId xmlns:a16="http://schemas.microsoft.com/office/drawing/2014/main" id="{08C57971-5644-F745-AB68-DB737C1E46CC}"/>
              </a:ext>
            </a:extLst>
          </p:cNvPr>
          <p:cNvSpPr/>
          <p:nvPr/>
        </p:nvSpPr>
        <p:spPr>
          <a:xfrm>
            <a:off x="406400" y="3874651"/>
            <a:ext cx="10947400" cy="369332"/>
          </a:xfrm>
          <a:prstGeom prst="rect">
            <a:avLst/>
          </a:prstGeom>
        </p:spPr>
        <p:txBody>
          <a:bodyPr wrap="square">
            <a:spAutoFit/>
          </a:bodyPr>
          <a:lstStyle/>
          <a:p>
            <a:r>
              <a:rPr lang="en-GB" dirty="0">
                <a:solidFill>
                  <a:srgbClr val="333333"/>
                </a:solidFill>
                <a:latin typeface="Helvetica Neue" panose="02000503000000020004" pitchFamily="2" charset="0"/>
              </a:rPr>
              <a:t>You can have a series of tests by following the initial </a:t>
            </a:r>
            <a:r>
              <a:rPr lang="en-GB" dirty="0"/>
              <a:t>if</a:t>
            </a:r>
            <a:r>
              <a:rPr lang="en-GB" dirty="0">
                <a:solidFill>
                  <a:srgbClr val="333333"/>
                </a:solidFill>
                <a:latin typeface="Helvetica Neue" panose="02000503000000020004" pitchFamily="2" charset="0"/>
              </a:rPr>
              <a:t> with any number of </a:t>
            </a:r>
            <a:r>
              <a:rPr lang="en-GB" dirty="0"/>
              <a:t>else if</a:t>
            </a:r>
            <a:r>
              <a:rPr lang="en-GB" dirty="0">
                <a:solidFill>
                  <a:srgbClr val="333333"/>
                </a:solidFill>
                <a:latin typeface="Helvetica Neue" panose="02000503000000020004" pitchFamily="2" charset="0"/>
              </a:rPr>
              <a:t>s.</a:t>
            </a:r>
            <a:endParaRPr lang="en-GB" dirty="0"/>
          </a:p>
        </p:txBody>
      </p:sp>
      <p:sp>
        <p:nvSpPr>
          <p:cNvPr id="6" name="Rectangle 5">
            <a:extLst>
              <a:ext uri="{FF2B5EF4-FFF2-40B4-BE49-F238E27FC236}">
                <a16:creationId xmlns:a16="http://schemas.microsoft.com/office/drawing/2014/main" id="{30371356-F519-E047-8A7B-30E268F173B9}"/>
              </a:ext>
            </a:extLst>
          </p:cNvPr>
          <p:cNvSpPr/>
          <p:nvPr/>
        </p:nvSpPr>
        <p:spPr>
          <a:xfrm>
            <a:off x="508000" y="4461550"/>
            <a:ext cx="6096000" cy="2031325"/>
          </a:xfrm>
          <a:prstGeom prst="rect">
            <a:avLst/>
          </a:prstGeom>
          <a:solidFill>
            <a:schemeClr val="bg2"/>
          </a:solidFill>
        </p:spPr>
        <p:txBody>
          <a:bodyPr>
            <a:spAutoFit/>
          </a:bodyPr>
          <a:lstStyle/>
          <a:p>
            <a:r>
              <a:rPr lang="en-GB" dirty="0"/>
              <a:t>if(&lt;condition1&gt;) {</a:t>
            </a:r>
          </a:p>
          <a:p>
            <a:r>
              <a:rPr lang="en-GB" dirty="0"/>
              <a:t>        ## do something</a:t>
            </a:r>
          </a:p>
          <a:p>
            <a:r>
              <a:rPr lang="en-GB" dirty="0"/>
              <a:t>} else if(&lt;condition2&gt;)  {</a:t>
            </a:r>
          </a:p>
          <a:p>
            <a:r>
              <a:rPr lang="en-GB" dirty="0"/>
              <a:t>        ## do something different</a:t>
            </a:r>
          </a:p>
          <a:p>
            <a:r>
              <a:rPr lang="en-GB" dirty="0"/>
              <a:t>} else {</a:t>
            </a:r>
          </a:p>
          <a:p>
            <a:r>
              <a:rPr lang="en-GB" dirty="0"/>
              <a:t>        ## do something different</a:t>
            </a:r>
          </a:p>
          <a:p>
            <a:r>
              <a:rPr lang="en-GB" dirty="0"/>
              <a:t>}</a:t>
            </a:r>
          </a:p>
        </p:txBody>
      </p:sp>
    </p:spTree>
    <p:extLst>
      <p:ext uri="{BB962C8B-B14F-4D97-AF65-F5344CB8AC3E}">
        <p14:creationId xmlns:p14="http://schemas.microsoft.com/office/powerpoint/2010/main" val="2877879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256C-F159-A149-9EF2-0B6A0CD87673}"/>
              </a:ext>
            </a:extLst>
          </p:cNvPr>
          <p:cNvSpPr>
            <a:spLocks noGrp="1"/>
          </p:cNvSpPr>
          <p:nvPr>
            <p:ph type="title"/>
          </p:nvPr>
        </p:nvSpPr>
        <p:spPr/>
        <p:txBody>
          <a:bodyPr/>
          <a:lstStyle/>
          <a:p>
            <a:r>
              <a:rPr lang="en-GB" dirty="0"/>
              <a:t>If – else: example</a:t>
            </a:r>
          </a:p>
        </p:txBody>
      </p:sp>
      <p:sp>
        <p:nvSpPr>
          <p:cNvPr id="3" name="Rectangle 2">
            <a:extLst>
              <a:ext uri="{FF2B5EF4-FFF2-40B4-BE49-F238E27FC236}">
                <a16:creationId xmlns:a16="http://schemas.microsoft.com/office/drawing/2014/main" id="{AEFF455C-DC29-D842-8970-A6EC387B862E}"/>
              </a:ext>
            </a:extLst>
          </p:cNvPr>
          <p:cNvSpPr/>
          <p:nvPr/>
        </p:nvSpPr>
        <p:spPr>
          <a:xfrm>
            <a:off x="355600" y="1690688"/>
            <a:ext cx="4800600" cy="2031325"/>
          </a:xfrm>
          <a:prstGeom prst="rect">
            <a:avLst/>
          </a:prstGeom>
          <a:solidFill>
            <a:schemeClr val="bg2"/>
          </a:solidFill>
        </p:spPr>
        <p:txBody>
          <a:bodyPr wrap="square">
            <a:spAutoFit/>
          </a:bodyPr>
          <a:lstStyle/>
          <a:p>
            <a:r>
              <a:rPr lang="en-GB" dirty="0"/>
              <a:t>## Generate a uniform random number</a:t>
            </a:r>
          </a:p>
          <a:p>
            <a:r>
              <a:rPr lang="en-GB" dirty="0"/>
              <a:t>x &lt;- </a:t>
            </a:r>
            <a:r>
              <a:rPr lang="en-GB" dirty="0" err="1"/>
              <a:t>runif</a:t>
            </a:r>
            <a:r>
              <a:rPr lang="en-GB" dirty="0"/>
              <a:t>(1, 0, 10)  </a:t>
            </a:r>
          </a:p>
          <a:p>
            <a:r>
              <a:rPr lang="en-GB" dirty="0"/>
              <a:t>if(x &gt; 3) {</a:t>
            </a:r>
          </a:p>
          <a:p>
            <a:r>
              <a:rPr lang="en-GB" dirty="0"/>
              <a:t>        y &lt;- 10</a:t>
            </a:r>
          </a:p>
          <a:p>
            <a:r>
              <a:rPr lang="en-GB" dirty="0"/>
              <a:t>} else {</a:t>
            </a:r>
          </a:p>
          <a:p>
            <a:r>
              <a:rPr lang="en-GB" dirty="0"/>
              <a:t>        y &lt;- 0</a:t>
            </a:r>
          </a:p>
          <a:p>
            <a:r>
              <a:rPr lang="en-GB" dirty="0"/>
              <a:t>}</a:t>
            </a:r>
          </a:p>
        </p:txBody>
      </p:sp>
      <p:sp>
        <p:nvSpPr>
          <p:cNvPr id="4" name="Rectangle 3">
            <a:extLst>
              <a:ext uri="{FF2B5EF4-FFF2-40B4-BE49-F238E27FC236}">
                <a16:creationId xmlns:a16="http://schemas.microsoft.com/office/drawing/2014/main" id="{8FDE2B5B-5C37-A94C-B436-06EA378FD759}"/>
              </a:ext>
            </a:extLst>
          </p:cNvPr>
          <p:cNvSpPr/>
          <p:nvPr/>
        </p:nvSpPr>
        <p:spPr>
          <a:xfrm>
            <a:off x="254000" y="3830935"/>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The value of </a:t>
            </a:r>
            <a:r>
              <a:rPr lang="en-GB" dirty="0"/>
              <a:t>y</a:t>
            </a:r>
            <a:r>
              <a:rPr lang="en-GB" dirty="0">
                <a:solidFill>
                  <a:srgbClr val="333333"/>
                </a:solidFill>
                <a:latin typeface="Helvetica Neue" panose="02000503000000020004" pitchFamily="2" charset="0"/>
              </a:rPr>
              <a:t> is set depending on whether </a:t>
            </a:r>
            <a:r>
              <a:rPr lang="en-GB" dirty="0"/>
              <a:t>x &gt; 3</a:t>
            </a:r>
            <a:r>
              <a:rPr lang="en-GB" dirty="0">
                <a:solidFill>
                  <a:srgbClr val="333333"/>
                </a:solidFill>
                <a:latin typeface="Helvetica Neue" panose="02000503000000020004" pitchFamily="2" charset="0"/>
              </a:rPr>
              <a:t> or not. This expression can also be written a different, but equivalent, way in R.</a:t>
            </a:r>
            <a:endParaRPr lang="en-GB" dirty="0"/>
          </a:p>
        </p:txBody>
      </p:sp>
      <p:sp>
        <p:nvSpPr>
          <p:cNvPr id="5" name="Rectangle 4">
            <a:extLst>
              <a:ext uri="{FF2B5EF4-FFF2-40B4-BE49-F238E27FC236}">
                <a16:creationId xmlns:a16="http://schemas.microsoft.com/office/drawing/2014/main" id="{FF1EFBFE-F48D-1F48-950E-8932AD647A99}"/>
              </a:ext>
            </a:extLst>
          </p:cNvPr>
          <p:cNvSpPr/>
          <p:nvPr/>
        </p:nvSpPr>
        <p:spPr>
          <a:xfrm>
            <a:off x="5575300" y="2244685"/>
            <a:ext cx="5638800" cy="1477328"/>
          </a:xfrm>
          <a:prstGeom prst="rect">
            <a:avLst/>
          </a:prstGeom>
          <a:solidFill>
            <a:schemeClr val="bg2"/>
          </a:solidFill>
        </p:spPr>
        <p:txBody>
          <a:bodyPr wrap="square">
            <a:spAutoFit/>
          </a:bodyPr>
          <a:lstStyle/>
          <a:p>
            <a:r>
              <a:rPr lang="en-GB" dirty="0"/>
              <a:t>y &lt;- if(x &gt; 3) {</a:t>
            </a:r>
          </a:p>
          <a:p>
            <a:r>
              <a:rPr lang="en-GB" dirty="0"/>
              <a:t>        10</a:t>
            </a:r>
          </a:p>
          <a:p>
            <a:r>
              <a:rPr lang="en-GB" dirty="0"/>
              <a:t>} else { </a:t>
            </a:r>
          </a:p>
          <a:p>
            <a:r>
              <a:rPr lang="en-GB" dirty="0"/>
              <a:t>        0</a:t>
            </a:r>
          </a:p>
          <a:p>
            <a:r>
              <a:rPr lang="en-GB" dirty="0"/>
              <a:t>}</a:t>
            </a:r>
          </a:p>
        </p:txBody>
      </p:sp>
    </p:spTree>
    <p:extLst>
      <p:ext uri="{BB962C8B-B14F-4D97-AF65-F5344CB8AC3E}">
        <p14:creationId xmlns:p14="http://schemas.microsoft.com/office/powerpoint/2010/main" val="20032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E1AB-3E4C-394D-A375-A3157524C092}"/>
              </a:ext>
            </a:extLst>
          </p:cNvPr>
          <p:cNvSpPr>
            <a:spLocks noGrp="1"/>
          </p:cNvSpPr>
          <p:nvPr>
            <p:ph type="title"/>
          </p:nvPr>
        </p:nvSpPr>
        <p:spPr/>
        <p:txBody>
          <a:bodyPr/>
          <a:lstStyle/>
          <a:p>
            <a:r>
              <a:rPr lang="en-GB" b="1" dirty="0"/>
              <a:t>for Loops</a:t>
            </a:r>
            <a:endParaRPr lang="en-GB" dirty="0"/>
          </a:p>
        </p:txBody>
      </p:sp>
      <p:sp>
        <p:nvSpPr>
          <p:cNvPr id="3" name="Rectangle 2">
            <a:extLst>
              <a:ext uri="{FF2B5EF4-FFF2-40B4-BE49-F238E27FC236}">
                <a16:creationId xmlns:a16="http://schemas.microsoft.com/office/drawing/2014/main" id="{DD02EF50-D7D3-394A-9468-FDDADE2BA8BB}"/>
              </a:ext>
            </a:extLst>
          </p:cNvPr>
          <p:cNvSpPr/>
          <p:nvPr/>
        </p:nvSpPr>
        <p:spPr>
          <a:xfrm>
            <a:off x="317500" y="1310839"/>
            <a:ext cx="11658600" cy="1477328"/>
          </a:xfrm>
          <a:prstGeom prst="rect">
            <a:avLst/>
          </a:prstGeom>
        </p:spPr>
        <p:txBody>
          <a:bodyPr wrap="square">
            <a:spAutoFit/>
          </a:bodyPr>
          <a:lstStyle/>
          <a:p>
            <a:r>
              <a:rPr lang="en-GB" dirty="0">
                <a:solidFill>
                  <a:srgbClr val="333333"/>
                </a:solidFill>
                <a:latin typeface="Helvetica Neue" panose="02000503000000020004" pitchFamily="2" charset="0"/>
              </a:rPr>
              <a:t>For loops are pretty much the only looping construct that you will need in R. While you may occasionally find a need for other types of loops, in my experience doing data analysis, I’ve found very few situations where a for loop wasn’t sufficient.</a:t>
            </a:r>
          </a:p>
          <a:p>
            <a:r>
              <a:rPr lang="en-GB" dirty="0">
                <a:solidFill>
                  <a:srgbClr val="333333"/>
                </a:solidFill>
                <a:latin typeface="Helvetica Neue" panose="02000503000000020004" pitchFamily="2" charset="0"/>
              </a:rPr>
              <a:t>In R, for loops take an </a:t>
            </a:r>
            <a:r>
              <a:rPr lang="en-GB" dirty="0" err="1">
                <a:solidFill>
                  <a:srgbClr val="333333"/>
                </a:solidFill>
                <a:latin typeface="Helvetica Neue" panose="02000503000000020004" pitchFamily="2" charset="0"/>
              </a:rPr>
              <a:t>interator</a:t>
            </a:r>
            <a:r>
              <a:rPr lang="en-GB" dirty="0">
                <a:solidFill>
                  <a:srgbClr val="333333"/>
                </a:solidFill>
                <a:latin typeface="Helvetica Neue" panose="02000503000000020004" pitchFamily="2" charset="0"/>
              </a:rPr>
              <a:t> variable and assign it successive values from a sequence or vector. For loops are most commonly used for iterating over the elements of an object (list, vector, etc.)</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9C7EB6F7-CFA6-5448-B76E-1420B8205867}"/>
              </a:ext>
            </a:extLst>
          </p:cNvPr>
          <p:cNvSpPr/>
          <p:nvPr/>
        </p:nvSpPr>
        <p:spPr>
          <a:xfrm>
            <a:off x="406400" y="2928541"/>
            <a:ext cx="6096000" cy="3693319"/>
          </a:xfrm>
          <a:prstGeom prst="rect">
            <a:avLst/>
          </a:prstGeom>
          <a:solidFill>
            <a:schemeClr val="bg2"/>
          </a:solidFill>
        </p:spPr>
        <p:txBody>
          <a:bodyPr>
            <a:spAutoFit/>
          </a:bodyPr>
          <a:lstStyle/>
          <a:p>
            <a:r>
              <a:rPr lang="en-GB" dirty="0"/>
              <a:t>&gt; for(</a:t>
            </a:r>
            <a:r>
              <a:rPr lang="en-GB" dirty="0" err="1"/>
              <a:t>i</a:t>
            </a:r>
            <a:r>
              <a:rPr lang="en-GB" dirty="0"/>
              <a:t> in 1:10) {</a:t>
            </a:r>
          </a:p>
          <a:p>
            <a:r>
              <a:rPr lang="en-GB" dirty="0"/>
              <a:t>+         print(</a:t>
            </a:r>
            <a:r>
              <a:rPr lang="en-GB" dirty="0" err="1"/>
              <a:t>i</a:t>
            </a:r>
            <a:r>
              <a:rPr lang="en-GB" dirty="0"/>
              <a:t>)</a:t>
            </a:r>
          </a:p>
          <a:p>
            <a:r>
              <a:rPr lang="en-GB" dirty="0"/>
              <a:t>+ }</a:t>
            </a:r>
          </a:p>
          <a:p>
            <a:r>
              <a:rPr lang="en-GB" dirty="0"/>
              <a:t>[1] 1</a:t>
            </a:r>
          </a:p>
          <a:p>
            <a:r>
              <a:rPr lang="en-GB" dirty="0"/>
              <a:t>[1] 2</a:t>
            </a:r>
          </a:p>
          <a:p>
            <a:r>
              <a:rPr lang="en-GB" dirty="0"/>
              <a:t>[1] 3</a:t>
            </a:r>
          </a:p>
          <a:p>
            <a:r>
              <a:rPr lang="en-GB" dirty="0"/>
              <a:t>[1] 4</a:t>
            </a:r>
          </a:p>
          <a:p>
            <a:r>
              <a:rPr lang="en-GB" dirty="0"/>
              <a:t>[1] 5</a:t>
            </a:r>
          </a:p>
          <a:p>
            <a:r>
              <a:rPr lang="en-GB" dirty="0"/>
              <a:t>[1] 6</a:t>
            </a:r>
          </a:p>
          <a:p>
            <a:r>
              <a:rPr lang="en-GB" dirty="0"/>
              <a:t>[1] 7</a:t>
            </a:r>
          </a:p>
          <a:p>
            <a:r>
              <a:rPr lang="en-GB" dirty="0"/>
              <a:t>[1] 8</a:t>
            </a:r>
          </a:p>
          <a:p>
            <a:r>
              <a:rPr lang="en-GB" dirty="0"/>
              <a:t>[1] 9</a:t>
            </a:r>
          </a:p>
          <a:p>
            <a:r>
              <a:rPr lang="en-GB" dirty="0"/>
              <a:t>[1] 10</a:t>
            </a:r>
          </a:p>
        </p:txBody>
      </p:sp>
      <p:sp>
        <p:nvSpPr>
          <p:cNvPr id="5" name="Rectangle 4">
            <a:extLst>
              <a:ext uri="{FF2B5EF4-FFF2-40B4-BE49-F238E27FC236}">
                <a16:creationId xmlns:a16="http://schemas.microsoft.com/office/drawing/2014/main" id="{7A12E040-8558-884F-A410-25703C4E7ECA}"/>
              </a:ext>
            </a:extLst>
          </p:cNvPr>
          <p:cNvSpPr/>
          <p:nvPr/>
        </p:nvSpPr>
        <p:spPr>
          <a:xfrm>
            <a:off x="6883400" y="4036536"/>
            <a:ext cx="3644900" cy="1477328"/>
          </a:xfrm>
          <a:prstGeom prst="rect">
            <a:avLst/>
          </a:prstGeom>
        </p:spPr>
        <p:txBody>
          <a:bodyPr wrap="square">
            <a:spAutoFit/>
          </a:bodyPr>
          <a:lstStyle/>
          <a:p>
            <a:r>
              <a:rPr lang="en-GB" dirty="0">
                <a:solidFill>
                  <a:srgbClr val="333333"/>
                </a:solidFill>
                <a:latin typeface="Helvetica Neue" panose="02000503000000020004" pitchFamily="2" charset="0"/>
              </a:rPr>
              <a:t>This loop takes the </a:t>
            </a:r>
            <a:r>
              <a:rPr lang="en-GB" dirty="0" err="1"/>
              <a:t>i</a:t>
            </a:r>
            <a:r>
              <a:rPr lang="en-GB" dirty="0">
                <a:solidFill>
                  <a:srgbClr val="333333"/>
                </a:solidFill>
                <a:latin typeface="Helvetica Neue" panose="02000503000000020004" pitchFamily="2" charset="0"/>
              </a:rPr>
              <a:t> variable and in each iteration of the loop gives it values 1, 2, 3, …, 10, executes the code within the curly braces, and then the loop exits.</a:t>
            </a:r>
            <a:endParaRPr lang="en-GB" dirty="0"/>
          </a:p>
        </p:txBody>
      </p:sp>
    </p:spTree>
    <p:extLst>
      <p:ext uri="{BB962C8B-B14F-4D97-AF65-F5344CB8AC3E}">
        <p14:creationId xmlns:p14="http://schemas.microsoft.com/office/powerpoint/2010/main" val="323137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5644-84BC-C349-95F7-7FA25AB786ED}"/>
              </a:ext>
            </a:extLst>
          </p:cNvPr>
          <p:cNvSpPr>
            <a:spLocks noGrp="1"/>
          </p:cNvSpPr>
          <p:nvPr>
            <p:ph type="title"/>
          </p:nvPr>
        </p:nvSpPr>
        <p:spPr/>
        <p:txBody>
          <a:bodyPr/>
          <a:lstStyle/>
          <a:p>
            <a:r>
              <a:rPr lang="en-GB" b="1" dirty="0"/>
              <a:t>for Loops</a:t>
            </a:r>
            <a:endParaRPr lang="en-GB" dirty="0"/>
          </a:p>
        </p:txBody>
      </p:sp>
      <p:sp>
        <p:nvSpPr>
          <p:cNvPr id="3" name="Rectangle 2">
            <a:extLst>
              <a:ext uri="{FF2B5EF4-FFF2-40B4-BE49-F238E27FC236}">
                <a16:creationId xmlns:a16="http://schemas.microsoft.com/office/drawing/2014/main" id="{9711D00B-9F0C-894A-8222-7136C4ECA5FD}"/>
              </a:ext>
            </a:extLst>
          </p:cNvPr>
          <p:cNvSpPr/>
          <p:nvPr/>
        </p:nvSpPr>
        <p:spPr>
          <a:xfrm>
            <a:off x="368300" y="1257559"/>
            <a:ext cx="3937000" cy="2862322"/>
          </a:xfrm>
          <a:prstGeom prst="rect">
            <a:avLst/>
          </a:prstGeom>
          <a:solidFill>
            <a:schemeClr val="bg2"/>
          </a:solidFill>
        </p:spPr>
        <p:txBody>
          <a:bodyPr wrap="square">
            <a:spAutoFit/>
          </a:bodyPr>
          <a:lstStyle/>
          <a:p>
            <a:r>
              <a:rPr lang="en-GB" dirty="0"/>
              <a:t>&gt; x &lt;- c("a", "b", "c", "d")</a:t>
            </a:r>
          </a:p>
          <a:p>
            <a:r>
              <a:rPr lang="en-GB" dirty="0"/>
              <a:t>&gt; </a:t>
            </a:r>
          </a:p>
          <a:p>
            <a:r>
              <a:rPr lang="en-GB" dirty="0"/>
              <a:t>&gt; for(</a:t>
            </a:r>
            <a:r>
              <a:rPr lang="en-GB" dirty="0" err="1"/>
              <a:t>i</a:t>
            </a:r>
            <a:r>
              <a:rPr lang="en-GB" dirty="0"/>
              <a:t> in 1:4) {</a:t>
            </a:r>
          </a:p>
          <a:p>
            <a:r>
              <a:rPr lang="en-GB" dirty="0"/>
              <a:t>+         ## Print out each element of 'x'</a:t>
            </a:r>
          </a:p>
          <a:p>
            <a:r>
              <a:rPr lang="en-GB" dirty="0"/>
              <a:t>+         print(x[</a:t>
            </a:r>
            <a:r>
              <a:rPr lang="en-GB" dirty="0" err="1"/>
              <a:t>i</a:t>
            </a:r>
            <a:r>
              <a:rPr lang="en-GB" dirty="0"/>
              <a:t>])  </a:t>
            </a:r>
          </a:p>
          <a:p>
            <a:r>
              <a:rPr lang="en-GB" dirty="0"/>
              <a:t>+ }</a:t>
            </a:r>
          </a:p>
          <a:p>
            <a:r>
              <a:rPr lang="en-GB" dirty="0"/>
              <a:t>[1] "a"</a:t>
            </a:r>
          </a:p>
          <a:p>
            <a:r>
              <a:rPr lang="en-GB" dirty="0"/>
              <a:t>[1] "b"</a:t>
            </a:r>
          </a:p>
          <a:p>
            <a:r>
              <a:rPr lang="en-GB" dirty="0"/>
              <a:t>[1] "c"</a:t>
            </a:r>
          </a:p>
          <a:p>
            <a:r>
              <a:rPr lang="en-GB" dirty="0"/>
              <a:t>[1] "d"</a:t>
            </a:r>
          </a:p>
        </p:txBody>
      </p:sp>
      <p:sp>
        <p:nvSpPr>
          <p:cNvPr id="4" name="Rectangle 3">
            <a:extLst>
              <a:ext uri="{FF2B5EF4-FFF2-40B4-BE49-F238E27FC236}">
                <a16:creationId xmlns:a16="http://schemas.microsoft.com/office/drawing/2014/main" id="{F69F833C-8FED-ED4C-B26C-84F033186116}"/>
              </a:ext>
            </a:extLst>
          </p:cNvPr>
          <p:cNvSpPr/>
          <p:nvPr/>
        </p:nvSpPr>
        <p:spPr>
          <a:xfrm>
            <a:off x="5943600" y="2152353"/>
            <a:ext cx="4838700" cy="2308324"/>
          </a:xfrm>
          <a:prstGeom prst="rect">
            <a:avLst/>
          </a:prstGeom>
          <a:solidFill>
            <a:schemeClr val="bg2"/>
          </a:solidFill>
        </p:spPr>
        <p:txBody>
          <a:bodyPr wrap="square">
            <a:spAutoFit/>
          </a:bodyPr>
          <a:lstStyle/>
          <a:p>
            <a:r>
              <a:rPr lang="en-GB" dirty="0"/>
              <a:t>&gt; ## Generate a sequence based on length of 'x'</a:t>
            </a:r>
          </a:p>
          <a:p>
            <a:r>
              <a:rPr lang="en-GB" dirty="0"/>
              <a:t>&gt; for(</a:t>
            </a:r>
            <a:r>
              <a:rPr lang="en-GB" dirty="0" err="1"/>
              <a:t>i</a:t>
            </a:r>
            <a:r>
              <a:rPr lang="en-GB" dirty="0"/>
              <a:t> in </a:t>
            </a:r>
            <a:r>
              <a:rPr lang="en-GB" dirty="0" err="1"/>
              <a:t>seq_along</a:t>
            </a:r>
            <a:r>
              <a:rPr lang="en-GB" dirty="0"/>
              <a:t>(x)) {   </a:t>
            </a:r>
          </a:p>
          <a:p>
            <a:r>
              <a:rPr lang="en-GB" dirty="0"/>
              <a:t>+         print(x[</a:t>
            </a:r>
            <a:r>
              <a:rPr lang="en-GB" dirty="0" err="1"/>
              <a:t>i</a:t>
            </a:r>
            <a:r>
              <a:rPr lang="en-GB" dirty="0"/>
              <a:t>])</a:t>
            </a:r>
          </a:p>
          <a:p>
            <a:r>
              <a:rPr lang="en-GB" dirty="0"/>
              <a:t>+ }</a:t>
            </a:r>
          </a:p>
          <a:p>
            <a:r>
              <a:rPr lang="en-GB" dirty="0"/>
              <a:t>[1] "a"</a:t>
            </a:r>
          </a:p>
          <a:p>
            <a:r>
              <a:rPr lang="en-GB" dirty="0"/>
              <a:t>[1] "b"</a:t>
            </a:r>
          </a:p>
          <a:p>
            <a:r>
              <a:rPr lang="en-GB" dirty="0"/>
              <a:t>[1] "c"</a:t>
            </a:r>
          </a:p>
          <a:p>
            <a:r>
              <a:rPr lang="en-GB" dirty="0"/>
              <a:t>[1] "d"</a:t>
            </a:r>
          </a:p>
        </p:txBody>
      </p:sp>
      <p:sp>
        <p:nvSpPr>
          <p:cNvPr id="5" name="Rectangle 4">
            <a:extLst>
              <a:ext uri="{FF2B5EF4-FFF2-40B4-BE49-F238E27FC236}">
                <a16:creationId xmlns:a16="http://schemas.microsoft.com/office/drawing/2014/main" id="{F226688D-B948-9145-9043-D9D6AF2B5086}"/>
              </a:ext>
            </a:extLst>
          </p:cNvPr>
          <p:cNvSpPr/>
          <p:nvPr/>
        </p:nvSpPr>
        <p:spPr>
          <a:xfrm>
            <a:off x="4483100" y="1229023"/>
            <a:ext cx="7340600" cy="923330"/>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err="1"/>
              <a:t>seq_along</a:t>
            </a:r>
            <a:r>
              <a:rPr lang="en-GB" dirty="0"/>
              <a:t>()</a:t>
            </a:r>
            <a:r>
              <a:rPr lang="en-GB" dirty="0">
                <a:solidFill>
                  <a:srgbClr val="333333"/>
                </a:solidFill>
                <a:latin typeface="Helvetica Neue" panose="02000503000000020004" pitchFamily="2" charset="0"/>
              </a:rPr>
              <a:t> function is commonly used in conjunction with for loops in order to generate an integer sequence based on the length of an object (in this case, the object </a:t>
            </a:r>
            <a:r>
              <a:rPr lang="en-GB" dirty="0"/>
              <a:t>x</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56D7F3D3-A70E-B240-8BAA-6185E7569F25}"/>
              </a:ext>
            </a:extLst>
          </p:cNvPr>
          <p:cNvSpPr/>
          <p:nvPr/>
        </p:nvSpPr>
        <p:spPr>
          <a:xfrm>
            <a:off x="266700" y="4276011"/>
            <a:ext cx="5160387" cy="369332"/>
          </a:xfrm>
          <a:prstGeom prst="rect">
            <a:avLst/>
          </a:prstGeom>
        </p:spPr>
        <p:txBody>
          <a:bodyPr wrap="none">
            <a:spAutoFit/>
          </a:bodyPr>
          <a:lstStyle/>
          <a:p>
            <a:r>
              <a:rPr lang="en-GB" dirty="0">
                <a:solidFill>
                  <a:srgbClr val="333333"/>
                </a:solidFill>
                <a:latin typeface="Helvetica Neue" panose="02000503000000020004" pitchFamily="2" charset="0"/>
              </a:rPr>
              <a:t>It is not necessary to use an index-type variable.</a:t>
            </a:r>
            <a:endParaRPr lang="en-GB" dirty="0"/>
          </a:p>
        </p:txBody>
      </p:sp>
      <p:sp>
        <p:nvSpPr>
          <p:cNvPr id="7" name="Rectangle 6">
            <a:extLst>
              <a:ext uri="{FF2B5EF4-FFF2-40B4-BE49-F238E27FC236}">
                <a16:creationId xmlns:a16="http://schemas.microsoft.com/office/drawing/2014/main" id="{94D614F2-9695-1048-9E10-A2E3F9776794}"/>
              </a:ext>
            </a:extLst>
          </p:cNvPr>
          <p:cNvSpPr/>
          <p:nvPr/>
        </p:nvSpPr>
        <p:spPr>
          <a:xfrm>
            <a:off x="368301" y="4705648"/>
            <a:ext cx="3937000" cy="2031325"/>
          </a:xfrm>
          <a:prstGeom prst="rect">
            <a:avLst/>
          </a:prstGeom>
          <a:solidFill>
            <a:schemeClr val="bg2"/>
          </a:solidFill>
        </p:spPr>
        <p:txBody>
          <a:bodyPr wrap="square">
            <a:spAutoFit/>
          </a:bodyPr>
          <a:lstStyle/>
          <a:p>
            <a:r>
              <a:rPr lang="en-GB" dirty="0"/>
              <a:t>&gt; for(letter in x) {</a:t>
            </a:r>
          </a:p>
          <a:p>
            <a:r>
              <a:rPr lang="en-GB" dirty="0"/>
              <a:t>+         print(letter)</a:t>
            </a:r>
          </a:p>
          <a:p>
            <a:r>
              <a:rPr lang="en-GB" dirty="0"/>
              <a:t>+ }</a:t>
            </a:r>
          </a:p>
          <a:p>
            <a:r>
              <a:rPr lang="en-GB" dirty="0"/>
              <a:t>[1] "a"</a:t>
            </a:r>
          </a:p>
          <a:p>
            <a:r>
              <a:rPr lang="en-GB" dirty="0"/>
              <a:t>[1] "b"</a:t>
            </a:r>
          </a:p>
          <a:p>
            <a:r>
              <a:rPr lang="en-GB" dirty="0"/>
              <a:t>[1] "c"</a:t>
            </a:r>
          </a:p>
          <a:p>
            <a:r>
              <a:rPr lang="en-GB" dirty="0"/>
              <a:t>[1] "d"</a:t>
            </a:r>
          </a:p>
        </p:txBody>
      </p:sp>
      <p:sp>
        <p:nvSpPr>
          <p:cNvPr id="8" name="TextBox 7">
            <a:extLst>
              <a:ext uri="{FF2B5EF4-FFF2-40B4-BE49-F238E27FC236}">
                <a16:creationId xmlns:a16="http://schemas.microsoft.com/office/drawing/2014/main" id="{E82D7874-F38D-8547-A27D-939E57F3CD6F}"/>
              </a:ext>
            </a:extLst>
          </p:cNvPr>
          <p:cNvSpPr txBox="1"/>
          <p:nvPr/>
        </p:nvSpPr>
        <p:spPr>
          <a:xfrm>
            <a:off x="5676900" y="4645343"/>
            <a:ext cx="5888343" cy="369332"/>
          </a:xfrm>
          <a:prstGeom prst="rect">
            <a:avLst/>
          </a:prstGeom>
          <a:noFill/>
        </p:spPr>
        <p:txBody>
          <a:bodyPr wrap="none" rtlCol="0">
            <a:spAutoFit/>
          </a:bodyPr>
          <a:lstStyle/>
          <a:p>
            <a:r>
              <a:rPr lang="en-GB" dirty="0"/>
              <a:t>For one line loops, the curly braces are not strictly necessary.</a:t>
            </a:r>
          </a:p>
        </p:txBody>
      </p:sp>
      <p:sp>
        <p:nvSpPr>
          <p:cNvPr id="9" name="TextBox 8">
            <a:extLst>
              <a:ext uri="{FF2B5EF4-FFF2-40B4-BE49-F238E27FC236}">
                <a16:creationId xmlns:a16="http://schemas.microsoft.com/office/drawing/2014/main" id="{A63FA0E9-A2A1-0747-A9BC-93D7DB40D684}"/>
              </a:ext>
            </a:extLst>
          </p:cNvPr>
          <p:cNvSpPr txBox="1"/>
          <p:nvPr/>
        </p:nvSpPr>
        <p:spPr>
          <a:xfrm>
            <a:off x="5943600" y="5014675"/>
            <a:ext cx="4838700" cy="1477328"/>
          </a:xfrm>
          <a:prstGeom prst="rect">
            <a:avLst/>
          </a:prstGeom>
          <a:solidFill>
            <a:schemeClr val="bg2"/>
          </a:solidFill>
        </p:spPr>
        <p:txBody>
          <a:bodyPr wrap="square" rtlCol="0">
            <a:spAutoFit/>
          </a:bodyPr>
          <a:lstStyle/>
          <a:p>
            <a:r>
              <a:rPr lang="en-GB" dirty="0"/>
              <a:t>&gt; for(</a:t>
            </a:r>
            <a:r>
              <a:rPr lang="en-GB" dirty="0" err="1"/>
              <a:t>i</a:t>
            </a:r>
            <a:r>
              <a:rPr lang="en-GB" dirty="0"/>
              <a:t> in 1:4) print(x[</a:t>
            </a:r>
            <a:r>
              <a:rPr lang="en-GB" dirty="0" err="1"/>
              <a:t>i</a:t>
            </a:r>
            <a:r>
              <a:rPr lang="en-GB" dirty="0"/>
              <a:t>])</a:t>
            </a:r>
          </a:p>
          <a:p>
            <a:r>
              <a:rPr lang="en-GB" dirty="0"/>
              <a:t>[1] "a"</a:t>
            </a:r>
          </a:p>
          <a:p>
            <a:r>
              <a:rPr lang="en-GB" dirty="0"/>
              <a:t>[1] "b"</a:t>
            </a:r>
          </a:p>
          <a:p>
            <a:r>
              <a:rPr lang="en-GB" dirty="0"/>
              <a:t>[1] "c"</a:t>
            </a:r>
          </a:p>
          <a:p>
            <a:r>
              <a:rPr lang="en-GB" dirty="0"/>
              <a:t>[1] "d"</a:t>
            </a:r>
          </a:p>
        </p:txBody>
      </p:sp>
    </p:spTree>
    <p:extLst>
      <p:ext uri="{BB962C8B-B14F-4D97-AF65-F5344CB8AC3E}">
        <p14:creationId xmlns:p14="http://schemas.microsoft.com/office/powerpoint/2010/main" val="76317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4F5D-A9C5-824B-BD93-A58FA7579294}"/>
              </a:ext>
            </a:extLst>
          </p:cNvPr>
          <p:cNvSpPr>
            <a:spLocks noGrp="1"/>
          </p:cNvSpPr>
          <p:nvPr>
            <p:ph type="title"/>
          </p:nvPr>
        </p:nvSpPr>
        <p:spPr/>
        <p:txBody>
          <a:bodyPr/>
          <a:lstStyle/>
          <a:p>
            <a:r>
              <a:rPr lang="en-GB" b="1" dirty="0"/>
              <a:t>Nested for loops</a:t>
            </a:r>
            <a:endParaRPr lang="en-GB" dirty="0"/>
          </a:p>
        </p:txBody>
      </p:sp>
      <p:sp>
        <p:nvSpPr>
          <p:cNvPr id="4" name="Rectangle 3">
            <a:extLst>
              <a:ext uri="{FF2B5EF4-FFF2-40B4-BE49-F238E27FC236}">
                <a16:creationId xmlns:a16="http://schemas.microsoft.com/office/drawing/2014/main" id="{4F0F48D8-685D-244C-95CD-42172BBF1F22}"/>
              </a:ext>
            </a:extLst>
          </p:cNvPr>
          <p:cNvSpPr/>
          <p:nvPr/>
        </p:nvSpPr>
        <p:spPr>
          <a:xfrm>
            <a:off x="609600" y="3200917"/>
            <a:ext cx="6096000" cy="2031325"/>
          </a:xfrm>
          <a:prstGeom prst="rect">
            <a:avLst/>
          </a:prstGeom>
          <a:solidFill>
            <a:schemeClr val="bg2"/>
          </a:solidFill>
        </p:spPr>
        <p:txBody>
          <a:bodyPr>
            <a:spAutoFit/>
          </a:bodyPr>
          <a:lstStyle/>
          <a:p>
            <a:r>
              <a:rPr lang="en-GB" dirty="0"/>
              <a:t>x &lt;- matrix(1:6, 2, 3)</a:t>
            </a:r>
          </a:p>
          <a:p>
            <a:endParaRPr lang="en-GB" dirty="0"/>
          </a:p>
          <a:p>
            <a:r>
              <a:rPr lang="en-GB" dirty="0"/>
              <a:t>for(</a:t>
            </a:r>
            <a:r>
              <a:rPr lang="en-GB" dirty="0" err="1"/>
              <a:t>i</a:t>
            </a:r>
            <a:r>
              <a:rPr lang="en-GB" dirty="0"/>
              <a:t> in </a:t>
            </a:r>
            <a:r>
              <a:rPr lang="en-GB" dirty="0" err="1"/>
              <a:t>seq_len</a:t>
            </a:r>
            <a:r>
              <a:rPr lang="en-GB" dirty="0"/>
              <a:t>(</a:t>
            </a:r>
            <a:r>
              <a:rPr lang="en-GB" dirty="0" err="1"/>
              <a:t>nrow</a:t>
            </a:r>
            <a:r>
              <a:rPr lang="en-GB" dirty="0"/>
              <a:t>(x))) {</a:t>
            </a:r>
          </a:p>
          <a:p>
            <a:r>
              <a:rPr lang="en-GB" dirty="0"/>
              <a:t>        for(j in </a:t>
            </a:r>
            <a:r>
              <a:rPr lang="en-GB" dirty="0" err="1"/>
              <a:t>seq_len</a:t>
            </a:r>
            <a:r>
              <a:rPr lang="en-GB" dirty="0"/>
              <a:t>(</a:t>
            </a:r>
            <a:r>
              <a:rPr lang="en-GB" dirty="0" err="1"/>
              <a:t>ncol</a:t>
            </a:r>
            <a:r>
              <a:rPr lang="en-GB" dirty="0"/>
              <a:t>(x))) {</a:t>
            </a:r>
          </a:p>
          <a:p>
            <a:r>
              <a:rPr lang="en-GB" dirty="0"/>
              <a:t>                print(x[</a:t>
            </a:r>
            <a:r>
              <a:rPr lang="en-GB" dirty="0" err="1"/>
              <a:t>i</a:t>
            </a:r>
            <a:r>
              <a:rPr lang="en-GB" dirty="0"/>
              <a:t>, j])</a:t>
            </a:r>
          </a:p>
          <a:p>
            <a:r>
              <a:rPr lang="en-GB" dirty="0"/>
              <a:t>        }   </a:t>
            </a:r>
          </a:p>
          <a:p>
            <a:r>
              <a:rPr lang="en-GB" dirty="0"/>
              <a:t>}</a:t>
            </a:r>
          </a:p>
        </p:txBody>
      </p:sp>
      <p:sp>
        <p:nvSpPr>
          <p:cNvPr id="5" name="Rectangle 4">
            <a:extLst>
              <a:ext uri="{FF2B5EF4-FFF2-40B4-BE49-F238E27FC236}">
                <a16:creationId xmlns:a16="http://schemas.microsoft.com/office/drawing/2014/main" id="{4F2D7379-E62A-E843-80EA-E43600EAED1D}"/>
              </a:ext>
            </a:extLst>
          </p:cNvPr>
          <p:cNvSpPr/>
          <p:nvPr/>
        </p:nvSpPr>
        <p:spPr>
          <a:xfrm>
            <a:off x="609600" y="1690688"/>
            <a:ext cx="10960100" cy="1200329"/>
          </a:xfrm>
          <a:prstGeom prst="rect">
            <a:avLst/>
          </a:prstGeom>
        </p:spPr>
        <p:txBody>
          <a:bodyPr wrap="square">
            <a:spAutoFit/>
          </a:bodyPr>
          <a:lstStyle/>
          <a:p>
            <a:r>
              <a:rPr lang="en-GB" dirty="0">
                <a:solidFill>
                  <a:srgbClr val="333333"/>
                </a:solidFill>
                <a:latin typeface="Helvetica Neue" panose="02000503000000020004" pitchFamily="2" charset="0"/>
              </a:rPr>
              <a:t>Nested loops are commonly needed for multidimensional or hierarchical data structures (e.g. matrices, lists). Be careful with nesting though. Nesting beyond 2 to 3 levels often makes it difficult to read/understand the code. If you find yourself in need of a large number of nested loops, you may want to break up the loops by using functions (discussed later).</a:t>
            </a:r>
            <a:endParaRPr lang="en-GB" dirty="0"/>
          </a:p>
        </p:txBody>
      </p:sp>
    </p:spTree>
    <p:extLst>
      <p:ext uri="{BB962C8B-B14F-4D97-AF65-F5344CB8AC3E}">
        <p14:creationId xmlns:p14="http://schemas.microsoft.com/office/powerpoint/2010/main" val="2694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9BB3-EE5D-E745-BE61-F1AD478CF6D8}"/>
              </a:ext>
            </a:extLst>
          </p:cNvPr>
          <p:cNvSpPr>
            <a:spLocks noGrp="1"/>
          </p:cNvSpPr>
          <p:nvPr>
            <p:ph type="title"/>
          </p:nvPr>
        </p:nvSpPr>
        <p:spPr/>
        <p:txBody>
          <a:bodyPr/>
          <a:lstStyle/>
          <a:p>
            <a:r>
              <a:rPr lang="en-GB" b="1" dirty="0"/>
              <a:t>The </a:t>
            </a:r>
            <a:r>
              <a:rPr lang="en-GB" b="1" dirty="0" err="1"/>
              <a:t>dplyr</a:t>
            </a:r>
            <a:r>
              <a:rPr lang="en-GB" b="1" dirty="0"/>
              <a:t> Package</a:t>
            </a:r>
            <a:endParaRPr lang="en-GB" dirty="0"/>
          </a:p>
        </p:txBody>
      </p:sp>
      <p:sp>
        <p:nvSpPr>
          <p:cNvPr id="3" name="Rectangle 2">
            <a:extLst>
              <a:ext uri="{FF2B5EF4-FFF2-40B4-BE49-F238E27FC236}">
                <a16:creationId xmlns:a16="http://schemas.microsoft.com/office/drawing/2014/main" id="{C9AF15F5-B14B-2A48-AD9F-2320BDAFCC4B}"/>
              </a:ext>
            </a:extLst>
          </p:cNvPr>
          <p:cNvSpPr/>
          <p:nvPr/>
        </p:nvSpPr>
        <p:spPr>
          <a:xfrm>
            <a:off x="440723" y="1690688"/>
            <a:ext cx="11372335" cy="2585323"/>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was developed by Hadley Wickham of RStudio and is an optimized and distilled version of his </a:t>
            </a:r>
            <a:r>
              <a:rPr lang="en-GB" b="0" i="0" dirty="0" err="1">
                <a:solidFill>
                  <a:srgbClr val="333333"/>
                </a:solidFill>
                <a:effectLst/>
                <a:latin typeface="Helvetica Neue" panose="02000503000000020004" pitchFamily="2" charset="0"/>
              </a:rPr>
              <a:t>plyr</a:t>
            </a:r>
            <a:r>
              <a:rPr lang="en-GB" b="0" i="0" dirty="0">
                <a:solidFill>
                  <a:srgbClr val="333333"/>
                </a:solidFill>
                <a:effectLst/>
                <a:latin typeface="Helvetica Neue" panose="02000503000000020004" pitchFamily="2" charset="0"/>
              </a:rPr>
              <a:t> package.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does not provide any “new” functionality to R per se, in the sense that everything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does could already be done with base R, but it </a:t>
            </a:r>
            <a:r>
              <a:rPr lang="en-GB" b="0" i="1" dirty="0">
                <a:solidFill>
                  <a:srgbClr val="333333"/>
                </a:solidFill>
                <a:effectLst/>
                <a:latin typeface="Helvetica Neue" panose="02000503000000020004" pitchFamily="2" charset="0"/>
              </a:rPr>
              <a:t>greatly</a:t>
            </a:r>
            <a:r>
              <a:rPr lang="en-GB" b="0" i="0" dirty="0">
                <a:solidFill>
                  <a:srgbClr val="333333"/>
                </a:solidFill>
                <a:effectLst/>
                <a:latin typeface="Helvetica Neue" panose="02000503000000020004" pitchFamily="2" charset="0"/>
              </a:rPr>
              <a:t> simplifies existing functionality in R.</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One important contribution of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that it provides a “grammar” (in particular, verbs) for data manipulation and for operating on data frames. With this grammar, you can sensibly communicate what it is that you are doing to a data frame that other people can understand (assuming they also know the grammar). This is useful because it provides an abstraction for data manipulation that previously did not exist. Another useful contribution is that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functions are </a:t>
            </a:r>
            <a:r>
              <a:rPr lang="en-GB" b="1" i="0" dirty="0">
                <a:solidFill>
                  <a:srgbClr val="333333"/>
                </a:solidFill>
                <a:effectLst/>
                <a:latin typeface="Helvetica Neue" panose="02000503000000020004" pitchFamily="2" charset="0"/>
              </a:rPr>
              <a:t>very</a:t>
            </a:r>
            <a:r>
              <a:rPr lang="en-GB" b="0" i="0" dirty="0">
                <a:solidFill>
                  <a:srgbClr val="333333"/>
                </a:solidFill>
                <a:effectLst/>
                <a:latin typeface="Helvetica Neue" panose="02000503000000020004" pitchFamily="2" charset="0"/>
              </a:rPr>
              <a:t> fast, as many key operations are coded in C++.</a:t>
            </a:r>
          </a:p>
        </p:txBody>
      </p:sp>
    </p:spTree>
    <p:extLst>
      <p:ext uri="{BB962C8B-B14F-4D97-AF65-F5344CB8AC3E}">
        <p14:creationId xmlns:p14="http://schemas.microsoft.com/office/powerpoint/2010/main" val="74555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2091-5AE3-C24C-B637-73BF79B5C8F4}"/>
              </a:ext>
            </a:extLst>
          </p:cNvPr>
          <p:cNvSpPr>
            <a:spLocks noGrp="1"/>
          </p:cNvSpPr>
          <p:nvPr>
            <p:ph type="title"/>
          </p:nvPr>
        </p:nvSpPr>
        <p:spPr/>
        <p:txBody>
          <a:bodyPr/>
          <a:lstStyle/>
          <a:p>
            <a:r>
              <a:rPr lang="en-GB" b="1" dirty="0"/>
              <a:t>while Loops</a:t>
            </a:r>
            <a:endParaRPr lang="en-GB" dirty="0"/>
          </a:p>
        </p:txBody>
      </p:sp>
      <p:sp>
        <p:nvSpPr>
          <p:cNvPr id="3" name="Rectangle 2">
            <a:extLst>
              <a:ext uri="{FF2B5EF4-FFF2-40B4-BE49-F238E27FC236}">
                <a16:creationId xmlns:a16="http://schemas.microsoft.com/office/drawing/2014/main" id="{77AA5ECC-5D04-2F4A-8BD0-1360E2196159}"/>
              </a:ext>
            </a:extLst>
          </p:cNvPr>
          <p:cNvSpPr/>
          <p:nvPr/>
        </p:nvSpPr>
        <p:spPr>
          <a:xfrm>
            <a:off x="247650" y="1482636"/>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While loops begin by testing a condition. If it is true, then they execute the loop body. Once the loop body is executed, the condition is tested again, and so forth, until the condition is false, after which the loop exits.</a:t>
            </a:r>
            <a:endParaRPr lang="en-GB" dirty="0"/>
          </a:p>
        </p:txBody>
      </p:sp>
      <p:sp>
        <p:nvSpPr>
          <p:cNvPr id="4" name="Rectangle 3">
            <a:extLst>
              <a:ext uri="{FF2B5EF4-FFF2-40B4-BE49-F238E27FC236}">
                <a16:creationId xmlns:a16="http://schemas.microsoft.com/office/drawing/2014/main" id="{5535DD48-DBC3-C14A-AD20-A6DC216444FE}"/>
              </a:ext>
            </a:extLst>
          </p:cNvPr>
          <p:cNvSpPr/>
          <p:nvPr/>
        </p:nvSpPr>
        <p:spPr>
          <a:xfrm>
            <a:off x="247650" y="2245558"/>
            <a:ext cx="6096000" cy="4247317"/>
          </a:xfrm>
          <a:prstGeom prst="rect">
            <a:avLst/>
          </a:prstGeom>
          <a:solidFill>
            <a:schemeClr val="bg2"/>
          </a:solidFill>
        </p:spPr>
        <p:txBody>
          <a:bodyPr>
            <a:spAutoFit/>
          </a:bodyPr>
          <a:lstStyle/>
          <a:p>
            <a:r>
              <a:rPr lang="en-GB" dirty="0"/>
              <a:t>&gt; count &lt;- 0</a:t>
            </a:r>
          </a:p>
          <a:p>
            <a:r>
              <a:rPr lang="en-GB" dirty="0"/>
              <a:t>&gt; while(count &lt; 10) {</a:t>
            </a:r>
          </a:p>
          <a:p>
            <a:r>
              <a:rPr lang="en-GB" dirty="0"/>
              <a:t>+         print(count)</a:t>
            </a:r>
          </a:p>
          <a:p>
            <a:r>
              <a:rPr lang="en-GB" dirty="0"/>
              <a:t>+         count &lt;- count + 1</a:t>
            </a:r>
          </a:p>
          <a:p>
            <a:r>
              <a:rPr lang="en-GB" dirty="0"/>
              <a:t>+ }</a:t>
            </a:r>
          </a:p>
          <a:p>
            <a:r>
              <a:rPr lang="en-GB" dirty="0"/>
              <a:t>[1] 0</a:t>
            </a:r>
          </a:p>
          <a:p>
            <a:r>
              <a:rPr lang="en-GB" dirty="0"/>
              <a:t>[1] 1</a:t>
            </a:r>
          </a:p>
          <a:p>
            <a:r>
              <a:rPr lang="en-GB" dirty="0"/>
              <a:t>[1] 2</a:t>
            </a:r>
          </a:p>
          <a:p>
            <a:r>
              <a:rPr lang="en-GB" dirty="0"/>
              <a:t>[1] 3</a:t>
            </a:r>
          </a:p>
          <a:p>
            <a:r>
              <a:rPr lang="en-GB" dirty="0"/>
              <a:t>[1] 4</a:t>
            </a:r>
          </a:p>
          <a:p>
            <a:r>
              <a:rPr lang="en-GB" dirty="0"/>
              <a:t>[1] 5</a:t>
            </a:r>
          </a:p>
          <a:p>
            <a:r>
              <a:rPr lang="en-GB" dirty="0"/>
              <a:t>[1] 6</a:t>
            </a:r>
          </a:p>
          <a:p>
            <a:r>
              <a:rPr lang="en-GB" dirty="0"/>
              <a:t>[1] 7</a:t>
            </a:r>
          </a:p>
          <a:p>
            <a:r>
              <a:rPr lang="en-GB" dirty="0"/>
              <a:t>[1] 8</a:t>
            </a:r>
          </a:p>
          <a:p>
            <a:r>
              <a:rPr lang="en-GB" dirty="0"/>
              <a:t>[1] 9</a:t>
            </a:r>
          </a:p>
        </p:txBody>
      </p:sp>
      <p:sp>
        <p:nvSpPr>
          <p:cNvPr id="5" name="Rectangle 4">
            <a:extLst>
              <a:ext uri="{FF2B5EF4-FFF2-40B4-BE49-F238E27FC236}">
                <a16:creationId xmlns:a16="http://schemas.microsoft.com/office/drawing/2014/main" id="{F50EB692-10A6-F14A-920F-3287DF7CE47F}"/>
              </a:ext>
            </a:extLst>
          </p:cNvPr>
          <p:cNvSpPr/>
          <p:nvPr/>
        </p:nvSpPr>
        <p:spPr>
          <a:xfrm>
            <a:off x="7543800" y="3817035"/>
            <a:ext cx="3810000" cy="923330"/>
          </a:xfrm>
          <a:prstGeom prst="rect">
            <a:avLst/>
          </a:prstGeom>
          <a:ln>
            <a:solidFill>
              <a:srgbClr val="FF0000"/>
            </a:solidFill>
          </a:ln>
        </p:spPr>
        <p:txBody>
          <a:bodyPr wrap="square">
            <a:spAutoFit/>
          </a:bodyPr>
          <a:lstStyle/>
          <a:p>
            <a:r>
              <a:rPr lang="en-GB" dirty="0">
                <a:solidFill>
                  <a:srgbClr val="333333"/>
                </a:solidFill>
                <a:latin typeface="Helvetica Neue" panose="02000503000000020004" pitchFamily="2" charset="0"/>
              </a:rPr>
              <a:t>While loops can potentially result in infinite loops if not written properly. Use with care!</a:t>
            </a:r>
            <a:endParaRPr lang="en-GB" dirty="0"/>
          </a:p>
        </p:txBody>
      </p:sp>
    </p:spTree>
    <p:extLst>
      <p:ext uri="{BB962C8B-B14F-4D97-AF65-F5344CB8AC3E}">
        <p14:creationId xmlns:p14="http://schemas.microsoft.com/office/powerpoint/2010/main" val="300164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CC78-DEE0-F242-B13F-F60EA968A430}"/>
              </a:ext>
            </a:extLst>
          </p:cNvPr>
          <p:cNvSpPr>
            <a:spLocks noGrp="1"/>
          </p:cNvSpPr>
          <p:nvPr>
            <p:ph type="title"/>
          </p:nvPr>
        </p:nvSpPr>
        <p:spPr/>
        <p:txBody>
          <a:bodyPr/>
          <a:lstStyle/>
          <a:p>
            <a:r>
              <a:rPr lang="en-GB" b="1" dirty="0"/>
              <a:t>while Loops</a:t>
            </a:r>
            <a:endParaRPr lang="en-GB" dirty="0"/>
          </a:p>
        </p:txBody>
      </p:sp>
      <p:sp>
        <p:nvSpPr>
          <p:cNvPr id="3" name="Rectangle 2">
            <a:extLst>
              <a:ext uri="{FF2B5EF4-FFF2-40B4-BE49-F238E27FC236}">
                <a16:creationId xmlns:a16="http://schemas.microsoft.com/office/drawing/2014/main" id="{B8201C79-705D-0642-B282-345FAE362174}"/>
              </a:ext>
            </a:extLst>
          </p:cNvPr>
          <p:cNvSpPr/>
          <p:nvPr/>
        </p:nvSpPr>
        <p:spPr>
          <a:xfrm>
            <a:off x="279400" y="1543735"/>
            <a:ext cx="7835900" cy="369332"/>
          </a:xfrm>
          <a:prstGeom prst="rect">
            <a:avLst/>
          </a:prstGeom>
        </p:spPr>
        <p:txBody>
          <a:bodyPr wrap="square">
            <a:spAutoFit/>
          </a:bodyPr>
          <a:lstStyle/>
          <a:p>
            <a:r>
              <a:rPr lang="en-GB" dirty="0">
                <a:solidFill>
                  <a:srgbClr val="333333"/>
                </a:solidFill>
                <a:latin typeface="Helvetica Neue" panose="02000503000000020004" pitchFamily="2" charset="0"/>
              </a:rPr>
              <a:t>Sometimes there will be more than one condition in the test.</a:t>
            </a:r>
            <a:endParaRPr lang="en-GB" dirty="0"/>
          </a:p>
        </p:txBody>
      </p:sp>
      <p:sp>
        <p:nvSpPr>
          <p:cNvPr id="4" name="Rectangle 3">
            <a:extLst>
              <a:ext uri="{FF2B5EF4-FFF2-40B4-BE49-F238E27FC236}">
                <a16:creationId xmlns:a16="http://schemas.microsoft.com/office/drawing/2014/main" id="{EF71544A-A22D-1D49-9164-0FE8BA5864F2}"/>
              </a:ext>
            </a:extLst>
          </p:cNvPr>
          <p:cNvSpPr/>
          <p:nvPr/>
        </p:nvSpPr>
        <p:spPr>
          <a:xfrm>
            <a:off x="622300" y="2066141"/>
            <a:ext cx="6096000" cy="3970318"/>
          </a:xfrm>
          <a:prstGeom prst="rect">
            <a:avLst/>
          </a:prstGeom>
          <a:solidFill>
            <a:schemeClr val="bg2"/>
          </a:solidFill>
        </p:spPr>
        <p:txBody>
          <a:bodyPr>
            <a:spAutoFit/>
          </a:bodyPr>
          <a:lstStyle/>
          <a:p>
            <a:r>
              <a:rPr lang="en-GB" dirty="0"/>
              <a:t>&gt; z &lt;- 5</a:t>
            </a:r>
          </a:p>
          <a:p>
            <a:r>
              <a:rPr lang="en-GB" dirty="0"/>
              <a:t>&gt; </a:t>
            </a:r>
            <a:r>
              <a:rPr lang="en-GB" dirty="0" err="1"/>
              <a:t>set.seed</a:t>
            </a:r>
            <a:r>
              <a:rPr lang="en-GB" dirty="0"/>
              <a:t>(1)</a:t>
            </a:r>
          </a:p>
          <a:p>
            <a:r>
              <a:rPr lang="en-GB" dirty="0"/>
              <a:t>&gt; </a:t>
            </a:r>
          </a:p>
          <a:p>
            <a:r>
              <a:rPr lang="en-GB" dirty="0"/>
              <a:t>&gt; while(z &gt;= 3 &amp;&amp; z &lt;= 10) {</a:t>
            </a:r>
          </a:p>
          <a:p>
            <a:r>
              <a:rPr lang="en-GB" dirty="0"/>
              <a:t>+         coin &lt;- </a:t>
            </a:r>
            <a:r>
              <a:rPr lang="en-GB" dirty="0" err="1"/>
              <a:t>rbinom</a:t>
            </a:r>
            <a:r>
              <a:rPr lang="en-GB" dirty="0"/>
              <a:t>(1, 1, 0.5)</a:t>
            </a:r>
          </a:p>
          <a:p>
            <a:r>
              <a:rPr lang="en-GB" dirty="0"/>
              <a:t>+         </a:t>
            </a:r>
          </a:p>
          <a:p>
            <a:r>
              <a:rPr lang="en-GB" dirty="0"/>
              <a:t>+         if(coin == 1) {  ## random walk</a:t>
            </a:r>
          </a:p>
          <a:p>
            <a:r>
              <a:rPr lang="en-GB" dirty="0"/>
              <a:t>+                 z &lt;- z + 1</a:t>
            </a:r>
          </a:p>
          <a:p>
            <a:r>
              <a:rPr lang="en-GB" dirty="0"/>
              <a:t>+         } else {</a:t>
            </a:r>
          </a:p>
          <a:p>
            <a:r>
              <a:rPr lang="en-GB" dirty="0"/>
              <a:t>+                 z &lt;- z - 1</a:t>
            </a:r>
          </a:p>
          <a:p>
            <a:r>
              <a:rPr lang="en-GB" dirty="0"/>
              <a:t>+         } </a:t>
            </a:r>
          </a:p>
          <a:p>
            <a:r>
              <a:rPr lang="en-GB" dirty="0"/>
              <a:t>+ }</a:t>
            </a:r>
          </a:p>
          <a:p>
            <a:r>
              <a:rPr lang="en-GB" dirty="0"/>
              <a:t>&gt; print(z)</a:t>
            </a:r>
          </a:p>
          <a:p>
            <a:r>
              <a:rPr lang="en-GB" dirty="0"/>
              <a:t>[1] 2</a:t>
            </a:r>
          </a:p>
        </p:txBody>
      </p:sp>
      <p:sp>
        <p:nvSpPr>
          <p:cNvPr id="5" name="Rectangle 4">
            <a:extLst>
              <a:ext uri="{FF2B5EF4-FFF2-40B4-BE49-F238E27FC236}">
                <a16:creationId xmlns:a16="http://schemas.microsoft.com/office/drawing/2014/main" id="{F7448953-712C-B045-940D-E20A4AD1DBB7}"/>
              </a:ext>
            </a:extLst>
          </p:cNvPr>
          <p:cNvSpPr/>
          <p:nvPr/>
        </p:nvSpPr>
        <p:spPr>
          <a:xfrm>
            <a:off x="7315200" y="2967335"/>
            <a:ext cx="3365500" cy="1754326"/>
          </a:xfrm>
          <a:prstGeom prst="rect">
            <a:avLst/>
          </a:prstGeom>
        </p:spPr>
        <p:txBody>
          <a:bodyPr wrap="square">
            <a:spAutoFit/>
          </a:bodyPr>
          <a:lstStyle/>
          <a:p>
            <a:r>
              <a:rPr lang="en-GB" dirty="0">
                <a:solidFill>
                  <a:srgbClr val="333333"/>
                </a:solidFill>
                <a:latin typeface="Helvetica Neue" panose="02000503000000020004" pitchFamily="2" charset="0"/>
              </a:rPr>
              <a:t>Conditions are always evaluated from left to right. For example, in the above code, if </a:t>
            </a:r>
            <a:r>
              <a:rPr lang="en-GB" dirty="0"/>
              <a:t>z</a:t>
            </a:r>
            <a:r>
              <a:rPr lang="en-GB" dirty="0">
                <a:solidFill>
                  <a:srgbClr val="333333"/>
                </a:solidFill>
                <a:latin typeface="Helvetica Neue" panose="02000503000000020004" pitchFamily="2" charset="0"/>
              </a:rPr>
              <a:t> were less than 3, the second test would not have been evaluated.</a:t>
            </a:r>
            <a:endParaRPr lang="en-GB" dirty="0"/>
          </a:p>
        </p:txBody>
      </p:sp>
    </p:spTree>
    <p:extLst>
      <p:ext uri="{BB962C8B-B14F-4D97-AF65-F5344CB8AC3E}">
        <p14:creationId xmlns:p14="http://schemas.microsoft.com/office/powerpoint/2010/main" val="2312429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3D48-2E7D-D94F-92C4-2607FA9A9357}"/>
              </a:ext>
            </a:extLst>
          </p:cNvPr>
          <p:cNvSpPr>
            <a:spLocks noGrp="1"/>
          </p:cNvSpPr>
          <p:nvPr>
            <p:ph type="title"/>
          </p:nvPr>
        </p:nvSpPr>
        <p:spPr/>
        <p:txBody>
          <a:bodyPr/>
          <a:lstStyle/>
          <a:p>
            <a:r>
              <a:rPr lang="en-GB" b="1" dirty="0"/>
              <a:t>repeat Loops</a:t>
            </a:r>
            <a:endParaRPr lang="en-GB" dirty="0"/>
          </a:p>
        </p:txBody>
      </p:sp>
      <p:sp>
        <p:nvSpPr>
          <p:cNvPr id="3" name="Rectangle 2">
            <a:extLst>
              <a:ext uri="{FF2B5EF4-FFF2-40B4-BE49-F238E27FC236}">
                <a16:creationId xmlns:a16="http://schemas.microsoft.com/office/drawing/2014/main" id="{A510EBE5-25D0-8442-8C65-F866B36DB229}"/>
              </a:ext>
            </a:extLst>
          </p:cNvPr>
          <p:cNvSpPr/>
          <p:nvPr/>
        </p:nvSpPr>
        <p:spPr>
          <a:xfrm>
            <a:off x="355600" y="1515239"/>
            <a:ext cx="11353800" cy="1477328"/>
          </a:xfrm>
          <a:prstGeom prst="rect">
            <a:avLst/>
          </a:prstGeom>
        </p:spPr>
        <p:txBody>
          <a:bodyPr wrap="square">
            <a:spAutoFit/>
          </a:bodyPr>
          <a:lstStyle/>
          <a:p>
            <a:r>
              <a:rPr lang="en-GB" dirty="0">
                <a:solidFill>
                  <a:srgbClr val="333333"/>
                </a:solidFill>
                <a:latin typeface="Helvetica Neue" panose="02000503000000020004" pitchFamily="2" charset="0"/>
              </a:rPr>
              <a:t>repeat initiates an infinite loop right from the start. These are not commonly used in statistical or data analysis applications but they do have their uses. The only way to exit a repeat loop is to call break.</a:t>
            </a:r>
          </a:p>
          <a:p>
            <a:r>
              <a:rPr lang="en-GB" dirty="0">
                <a:solidFill>
                  <a:srgbClr val="333333"/>
                </a:solidFill>
                <a:latin typeface="Helvetica Neue" panose="02000503000000020004" pitchFamily="2" charset="0"/>
              </a:rPr>
              <a:t>One possible paradigm might be in an iterative algorithm where you may be searching for a solution and you don’t want to stop until you’re close enough to the solution. In this kind of situation, you often don’t know in advance how many iterations it’s going to take to get “close enough” to the solution.</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A0037746-418B-0D48-8C09-9AC354A52EE8}"/>
              </a:ext>
            </a:extLst>
          </p:cNvPr>
          <p:cNvSpPr/>
          <p:nvPr/>
        </p:nvSpPr>
        <p:spPr>
          <a:xfrm>
            <a:off x="355600" y="3076555"/>
            <a:ext cx="6096000" cy="3416320"/>
          </a:xfrm>
          <a:prstGeom prst="rect">
            <a:avLst/>
          </a:prstGeom>
          <a:solidFill>
            <a:schemeClr val="bg2"/>
          </a:solidFill>
        </p:spPr>
        <p:txBody>
          <a:bodyPr>
            <a:spAutoFit/>
          </a:bodyPr>
          <a:lstStyle/>
          <a:p>
            <a:r>
              <a:rPr lang="en-GB" dirty="0"/>
              <a:t>x0 &lt;- 1</a:t>
            </a:r>
          </a:p>
          <a:p>
            <a:r>
              <a:rPr lang="en-GB" dirty="0" err="1"/>
              <a:t>tol</a:t>
            </a:r>
            <a:r>
              <a:rPr lang="en-GB" dirty="0"/>
              <a:t> &lt;- 1e-8</a:t>
            </a:r>
          </a:p>
          <a:p>
            <a:endParaRPr lang="en-GB" dirty="0"/>
          </a:p>
          <a:p>
            <a:r>
              <a:rPr lang="en-GB" dirty="0"/>
              <a:t>repeat {</a:t>
            </a:r>
          </a:p>
          <a:p>
            <a:r>
              <a:rPr lang="en-GB" dirty="0"/>
              <a:t>        x1 &lt;- </a:t>
            </a:r>
            <a:r>
              <a:rPr lang="en-GB" dirty="0" err="1"/>
              <a:t>computeEstimate</a:t>
            </a:r>
            <a:r>
              <a:rPr lang="en-GB" dirty="0"/>
              <a:t>()</a:t>
            </a:r>
          </a:p>
          <a:p>
            <a:r>
              <a:rPr lang="en-GB" dirty="0"/>
              <a:t>        </a:t>
            </a:r>
          </a:p>
          <a:p>
            <a:r>
              <a:rPr lang="en-GB" dirty="0"/>
              <a:t>        if(abs(x1 - x0) &lt; </a:t>
            </a:r>
            <a:r>
              <a:rPr lang="en-GB" dirty="0" err="1"/>
              <a:t>tol</a:t>
            </a:r>
            <a:r>
              <a:rPr lang="en-GB" dirty="0"/>
              <a:t>) {  ## Close enough?</a:t>
            </a:r>
          </a:p>
          <a:p>
            <a:r>
              <a:rPr lang="en-GB" dirty="0"/>
              <a:t>                break</a:t>
            </a:r>
          </a:p>
          <a:p>
            <a:r>
              <a:rPr lang="en-GB" dirty="0"/>
              <a:t>        } else {</a:t>
            </a:r>
          </a:p>
          <a:p>
            <a:r>
              <a:rPr lang="en-GB" dirty="0"/>
              <a:t>                x0 &lt;- x1</a:t>
            </a:r>
          </a:p>
          <a:p>
            <a:r>
              <a:rPr lang="en-GB" dirty="0"/>
              <a:t>        } </a:t>
            </a:r>
          </a:p>
          <a:p>
            <a:r>
              <a:rPr lang="en-GB" dirty="0"/>
              <a:t>}</a:t>
            </a:r>
          </a:p>
        </p:txBody>
      </p:sp>
      <p:sp>
        <p:nvSpPr>
          <p:cNvPr id="5" name="Rectangle 4">
            <a:extLst>
              <a:ext uri="{FF2B5EF4-FFF2-40B4-BE49-F238E27FC236}">
                <a16:creationId xmlns:a16="http://schemas.microsoft.com/office/drawing/2014/main" id="{1F490539-E08E-2F46-B9ED-EB84660C7A5F}"/>
              </a:ext>
            </a:extLst>
          </p:cNvPr>
          <p:cNvSpPr/>
          <p:nvPr/>
        </p:nvSpPr>
        <p:spPr>
          <a:xfrm>
            <a:off x="6908800" y="3250753"/>
            <a:ext cx="4508500" cy="3416320"/>
          </a:xfrm>
          <a:prstGeom prst="rect">
            <a:avLst/>
          </a:prstGeom>
        </p:spPr>
        <p:txBody>
          <a:bodyPr wrap="square">
            <a:spAutoFit/>
          </a:bodyPr>
          <a:lstStyle/>
          <a:p>
            <a:r>
              <a:rPr lang="en-GB" dirty="0">
                <a:solidFill>
                  <a:srgbClr val="333333"/>
                </a:solidFill>
                <a:latin typeface="Helvetica Neue" panose="02000503000000020004" pitchFamily="2" charset="0"/>
              </a:rPr>
              <a:t>Note that the above code will not run if the </a:t>
            </a:r>
            <a:r>
              <a:rPr lang="en-GB" dirty="0" err="1">
                <a:solidFill>
                  <a:srgbClr val="333333"/>
                </a:solidFill>
                <a:latin typeface="Helvetica Neue" panose="02000503000000020004" pitchFamily="2" charset="0"/>
              </a:rPr>
              <a:t>computeEstimate</a:t>
            </a:r>
            <a:r>
              <a:rPr lang="en-GB" dirty="0">
                <a:solidFill>
                  <a:srgbClr val="333333"/>
                </a:solidFill>
                <a:latin typeface="Helvetica Neue" panose="02000503000000020004" pitchFamily="2" charset="0"/>
              </a:rPr>
              <a:t>() function is not defined (I just made it up for the purposes of this demonstration).</a:t>
            </a:r>
          </a:p>
          <a:p>
            <a:r>
              <a:rPr lang="en-GB" dirty="0">
                <a:solidFill>
                  <a:srgbClr val="333333"/>
                </a:solidFill>
                <a:latin typeface="Helvetica Neue" panose="02000503000000020004" pitchFamily="2" charset="0"/>
              </a:rPr>
              <a:t>The loop above is a bit dangerous because there’s no guarantee it will stop. You could get in a situation where the values of x0 and x1 oscillate back and forth and never converge. Better to set a hard limit on the number of iterations by using a for loop and then report whether convergence was achieved or not.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06936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13F3-9B80-3341-950B-65437E1930A5}"/>
              </a:ext>
            </a:extLst>
          </p:cNvPr>
          <p:cNvSpPr>
            <a:spLocks noGrp="1"/>
          </p:cNvSpPr>
          <p:nvPr>
            <p:ph type="title"/>
          </p:nvPr>
        </p:nvSpPr>
        <p:spPr/>
        <p:txBody>
          <a:bodyPr/>
          <a:lstStyle/>
          <a:p>
            <a:r>
              <a:rPr lang="en-GB" b="1" dirty="0"/>
              <a:t>next, break</a:t>
            </a:r>
            <a:endParaRPr lang="en-GB" dirty="0"/>
          </a:p>
        </p:txBody>
      </p:sp>
      <p:sp>
        <p:nvSpPr>
          <p:cNvPr id="3" name="Rectangle 2">
            <a:extLst>
              <a:ext uri="{FF2B5EF4-FFF2-40B4-BE49-F238E27FC236}">
                <a16:creationId xmlns:a16="http://schemas.microsoft.com/office/drawing/2014/main" id="{A326924E-6C2F-CA41-B25A-DF2D7568248D}"/>
              </a:ext>
            </a:extLst>
          </p:cNvPr>
          <p:cNvSpPr/>
          <p:nvPr/>
        </p:nvSpPr>
        <p:spPr>
          <a:xfrm>
            <a:off x="277596" y="2060019"/>
            <a:ext cx="4397807" cy="369332"/>
          </a:xfrm>
          <a:prstGeom prst="rect">
            <a:avLst/>
          </a:prstGeom>
        </p:spPr>
        <p:txBody>
          <a:bodyPr wrap="none">
            <a:spAutoFit/>
          </a:bodyPr>
          <a:lstStyle/>
          <a:p>
            <a:r>
              <a:rPr lang="en-GB" dirty="0"/>
              <a:t>next</a:t>
            </a:r>
            <a:r>
              <a:rPr lang="en-GB" dirty="0">
                <a:solidFill>
                  <a:srgbClr val="333333"/>
                </a:solidFill>
                <a:latin typeface="Helvetica Neue" panose="02000503000000020004" pitchFamily="2" charset="0"/>
              </a:rPr>
              <a:t> is used to skip an iteration of a loop.</a:t>
            </a:r>
            <a:endParaRPr lang="en-GB" dirty="0"/>
          </a:p>
        </p:txBody>
      </p:sp>
      <p:sp>
        <p:nvSpPr>
          <p:cNvPr id="4" name="Rectangle 3">
            <a:extLst>
              <a:ext uri="{FF2B5EF4-FFF2-40B4-BE49-F238E27FC236}">
                <a16:creationId xmlns:a16="http://schemas.microsoft.com/office/drawing/2014/main" id="{CF93E53D-0AD1-5F4D-A24D-D6D5FCE6DE08}"/>
              </a:ext>
            </a:extLst>
          </p:cNvPr>
          <p:cNvSpPr/>
          <p:nvPr/>
        </p:nvSpPr>
        <p:spPr>
          <a:xfrm>
            <a:off x="366496" y="2930912"/>
            <a:ext cx="4700804" cy="2031325"/>
          </a:xfrm>
          <a:prstGeom prst="rect">
            <a:avLst/>
          </a:prstGeom>
          <a:solidFill>
            <a:schemeClr val="bg2"/>
          </a:solidFill>
        </p:spPr>
        <p:txBody>
          <a:bodyPr wrap="square">
            <a:spAutoFit/>
          </a:bodyPr>
          <a:lstStyle/>
          <a:p>
            <a:r>
              <a:rPr lang="en-GB" dirty="0"/>
              <a:t>for(</a:t>
            </a:r>
            <a:r>
              <a:rPr lang="en-GB" dirty="0" err="1"/>
              <a:t>i</a:t>
            </a:r>
            <a:r>
              <a:rPr lang="en-GB" dirty="0"/>
              <a:t> in 1:100) {</a:t>
            </a:r>
          </a:p>
          <a:p>
            <a:r>
              <a:rPr lang="en-GB" dirty="0"/>
              <a:t>        if(</a:t>
            </a:r>
            <a:r>
              <a:rPr lang="en-GB" dirty="0" err="1"/>
              <a:t>i</a:t>
            </a:r>
            <a:r>
              <a:rPr lang="en-GB" dirty="0"/>
              <a:t> &lt;= 20) {</a:t>
            </a:r>
          </a:p>
          <a:p>
            <a:r>
              <a:rPr lang="en-GB" dirty="0"/>
              <a:t>                ## Skip the first 20 iterations</a:t>
            </a:r>
          </a:p>
          <a:p>
            <a:r>
              <a:rPr lang="en-GB" dirty="0"/>
              <a:t>                next                 </a:t>
            </a:r>
          </a:p>
          <a:p>
            <a:r>
              <a:rPr lang="en-GB" dirty="0"/>
              <a:t>        }</a:t>
            </a:r>
          </a:p>
          <a:p>
            <a:r>
              <a:rPr lang="en-GB" dirty="0"/>
              <a:t>        ## Do something here</a:t>
            </a:r>
          </a:p>
          <a:p>
            <a:r>
              <a:rPr lang="en-GB" dirty="0"/>
              <a:t>}</a:t>
            </a:r>
          </a:p>
        </p:txBody>
      </p:sp>
      <p:sp>
        <p:nvSpPr>
          <p:cNvPr id="5" name="Rectangle 4">
            <a:extLst>
              <a:ext uri="{FF2B5EF4-FFF2-40B4-BE49-F238E27FC236}">
                <a16:creationId xmlns:a16="http://schemas.microsoft.com/office/drawing/2014/main" id="{DDED2443-A6D5-854D-9ECD-3CF2AB8FC59D}"/>
              </a:ext>
            </a:extLst>
          </p:cNvPr>
          <p:cNvSpPr/>
          <p:nvPr/>
        </p:nvSpPr>
        <p:spPr>
          <a:xfrm>
            <a:off x="6226608" y="1736854"/>
            <a:ext cx="5687796" cy="646331"/>
          </a:xfrm>
          <a:prstGeom prst="rect">
            <a:avLst/>
          </a:prstGeom>
        </p:spPr>
        <p:txBody>
          <a:bodyPr wrap="square">
            <a:spAutoFit/>
          </a:bodyPr>
          <a:lstStyle/>
          <a:p>
            <a:r>
              <a:rPr lang="en-GB" dirty="0"/>
              <a:t>break</a:t>
            </a:r>
            <a:r>
              <a:rPr lang="en-GB" dirty="0">
                <a:solidFill>
                  <a:srgbClr val="333333"/>
                </a:solidFill>
                <a:latin typeface="Helvetica Neue" panose="02000503000000020004" pitchFamily="2" charset="0"/>
              </a:rPr>
              <a:t> is used to exit a loop immediately, regardless of what iteration the loop may be on.</a:t>
            </a:r>
            <a:endParaRPr lang="en-GB" dirty="0"/>
          </a:p>
        </p:txBody>
      </p:sp>
      <p:sp>
        <p:nvSpPr>
          <p:cNvPr id="6" name="Rectangle 5">
            <a:extLst>
              <a:ext uri="{FF2B5EF4-FFF2-40B4-BE49-F238E27FC236}">
                <a16:creationId xmlns:a16="http://schemas.microsoft.com/office/drawing/2014/main" id="{12B748E0-4741-FC40-A37A-91878A285F2C}"/>
              </a:ext>
            </a:extLst>
          </p:cNvPr>
          <p:cNvSpPr/>
          <p:nvPr/>
        </p:nvSpPr>
        <p:spPr>
          <a:xfrm>
            <a:off x="6499658" y="2792413"/>
            <a:ext cx="5141696" cy="2308324"/>
          </a:xfrm>
          <a:prstGeom prst="rect">
            <a:avLst/>
          </a:prstGeom>
          <a:solidFill>
            <a:schemeClr val="bg2"/>
          </a:solidFill>
        </p:spPr>
        <p:txBody>
          <a:bodyPr wrap="square">
            <a:spAutoFit/>
          </a:bodyPr>
          <a:lstStyle/>
          <a:p>
            <a:r>
              <a:rPr lang="en-GB" dirty="0"/>
              <a:t>for(</a:t>
            </a:r>
            <a:r>
              <a:rPr lang="en-GB" dirty="0" err="1"/>
              <a:t>i</a:t>
            </a:r>
            <a:r>
              <a:rPr lang="en-GB" dirty="0"/>
              <a:t> in 1:100) {</a:t>
            </a:r>
          </a:p>
          <a:p>
            <a:r>
              <a:rPr lang="en-GB" dirty="0"/>
              <a:t>      print(</a:t>
            </a:r>
            <a:r>
              <a:rPr lang="en-GB" dirty="0" err="1"/>
              <a:t>i</a:t>
            </a:r>
            <a:r>
              <a:rPr lang="en-GB" dirty="0"/>
              <a:t>)</a:t>
            </a:r>
          </a:p>
          <a:p>
            <a:endParaRPr lang="en-GB" dirty="0"/>
          </a:p>
          <a:p>
            <a:r>
              <a:rPr lang="en-GB" dirty="0"/>
              <a:t>      if(</a:t>
            </a:r>
            <a:r>
              <a:rPr lang="en-GB" dirty="0" err="1"/>
              <a:t>i</a:t>
            </a:r>
            <a:r>
              <a:rPr lang="en-GB" dirty="0"/>
              <a:t> &gt; 20) {</a:t>
            </a:r>
          </a:p>
          <a:p>
            <a:r>
              <a:rPr lang="en-GB" dirty="0"/>
              <a:t>              ## Stop loop after 20 iterations</a:t>
            </a:r>
          </a:p>
          <a:p>
            <a:r>
              <a:rPr lang="en-GB" dirty="0"/>
              <a:t>              break  </a:t>
            </a:r>
          </a:p>
          <a:p>
            <a:r>
              <a:rPr lang="en-GB" dirty="0"/>
              <a:t>      }		</a:t>
            </a:r>
          </a:p>
          <a:p>
            <a:r>
              <a:rPr lang="en-GB" dirty="0"/>
              <a:t>}</a:t>
            </a:r>
          </a:p>
        </p:txBody>
      </p:sp>
    </p:spTree>
    <p:extLst>
      <p:ext uri="{BB962C8B-B14F-4D97-AF65-F5344CB8AC3E}">
        <p14:creationId xmlns:p14="http://schemas.microsoft.com/office/powerpoint/2010/main" val="2359556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A385-0972-814E-BD5C-D99136A4C2A9}"/>
              </a:ext>
            </a:extLst>
          </p:cNvPr>
          <p:cNvSpPr>
            <a:spLocks noGrp="1"/>
          </p:cNvSpPr>
          <p:nvPr>
            <p:ph type="title"/>
          </p:nvPr>
        </p:nvSpPr>
        <p:spPr/>
        <p:txBody>
          <a:bodyPr/>
          <a:lstStyle/>
          <a:p>
            <a:r>
              <a:rPr lang="en-GB" dirty="0"/>
              <a:t>exercise</a:t>
            </a:r>
          </a:p>
        </p:txBody>
      </p:sp>
      <p:sp>
        <p:nvSpPr>
          <p:cNvPr id="3" name="Espace réservé du contenu 1">
            <a:extLst>
              <a:ext uri="{FF2B5EF4-FFF2-40B4-BE49-F238E27FC236}">
                <a16:creationId xmlns:a16="http://schemas.microsoft.com/office/drawing/2014/main" id="{8FD4F1FD-CF12-074A-A5A5-0BA9048644CB}"/>
              </a:ext>
            </a:extLst>
          </p:cNvPr>
          <p:cNvSpPr txBox="1">
            <a:spLocks/>
          </p:cNvSpPr>
          <p:nvPr/>
        </p:nvSpPr>
        <p:spPr bwMode="auto">
          <a:xfrm>
            <a:off x="6274233" y="2301154"/>
            <a:ext cx="5571403" cy="3656301"/>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dirty="0" err="1"/>
              <a:t>treating</a:t>
            </a:r>
            <a:r>
              <a:rPr lang="fr-FR" dirty="0"/>
              <a:t> </a:t>
            </a:r>
            <a:r>
              <a:rPr lang="fr-FR" dirty="0" err="1"/>
              <a:t>missing</a:t>
            </a:r>
            <a:r>
              <a:rPr lang="fr-FR" dirty="0"/>
              <a:t> values</a:t>
            </a:r>
          </a:p>
          <a:p>
            <a:pPr marL="0" indent="0" eaLnBrk="1" hangingPunct="1">
              <a:buFont typeface="Arial" panose="020B0604020202020204" pitchFamily="34" charset="0"/>
              <a:buNone/>
              <a:defRPr/>
            </a:pPr>
            <a:endParaRPr lang="fr-FR" sz="1800" dirty="0"/>
          </a:p>
          <a:p>
            <a:pPr marL="914400" lvl="1" indent="-457200">
              <a:buFont typeface="+mj-lt"/>
              <a:buAutoNum type="arabicPeriod"/>
              <a:defRPr/>
            </a:pPr>
            <a:r>
              <a:rPr lang="fr-FR" sz="2000" dirty="0"/>
              <a:t>Use the </a:t>
            </a:r>
            <a:r>
              <a:rPr lang="fr-FR" sz="2000" dirty="0" err="1"/>
              <a:t>airquality</a:t>
            </a:r>
            <a:r>
              <a:rPr lang="fr-FR" sz="2000" dirty="0"/>
              <a:t> </a:t>
            </a:r>
            <a:r>
              <a:rPr lang="fr-FR" sz="2000" dirty="0" err="1"/>
              <a:t>dataset</a:t>
            </a:r>
            <a:r>
              <a:rPr lang="fr-FR" sz="2000" dirty="0"/>
              <a:t> </a:t>
            </a:r>
            <a:r>
              <a:rPr lang="fr-FR" sz="2000" dirty="0" err="1"/>
              <a:t>from</a:t>
            </a:r>
            <a:r>
              <a:rPr lang="fr-FR" sz="2000" dirty="0"/>
              <a:t> base</a:t>
            </a:r>
          </a:p>
          <a:p>
            <a:pPr marL="914400" lvl="1" indent="-457200" eaLnBrk="1" hangingPunct="1">
              <a:buFont typeface="+mj-lt"/>
              <a:buAutoNum type="arabicPeriod"/>
              <a:defRPr/>
            </a:pPr>
            <a:r>
              <a:rPr lang="fr-FR" sz="2000" dirty="0" err="1"/>
              <a:t>Compute</a:t>
            </a:r>
            <a:r>
              <a:rPr lang="fr-FR" sz="2000" dirty="0"/>
              <a:t> the </a:t>
            </a:r>
            <a:r>
              <a:rPr lang="fr-FR" sz="2000" dirty="0" err="1"/>
              <a:t>percentage</a:t>
            </a:r>
            <a:r>
              <a:rPr lang="fr-FR" sz="2000" dirty="0"/>
              <a:t> </a:t>
            </a:r>
            <a:r>
              <a:rPr lang="fr-FR" sz="2000" dirty="0" err="1"/>
              <a:t>p_na</a:t>
            </a:r>
            <a:r>
              <a:rPr lang="fr-FR" sz="2000" dirty="0"/>
              <a:t> of </a:t>
            </a:r>
            <a:r>
              <a:rPr lang="fr-FR" sz="2000" dirty="0" err="1"/>
              <a:t>missing</a:t>
            </a:r>
            <a:r>
              <a:rPr lang="fr-FR" sz="2000" dirty="0"/>
              <a:t> values in a </a:t>
            </a:r>
            <a:r>
              <a:rPr lang="fr-FR" sz="2000" dirty="0" err="1"/>
              <a:t>column</a:t>
            </a:r>
            <a:endParaRPr lang="fr-FR" sz="2000" dirty="0"/>
          </a:p>
          <a:p>
            <a:pPr marL="914400" lvl="1" indent="-457200" eaLnBrk="1" hangingPunct="1">
              <a:buFont typeface="+mj-lt"/>
              <a:buAutoNum type="arabicPeriod"/>
              <a:defRPr/>
            </a:pPr>
            <a:r>
              <a:rPr lang="fr-FR" sz="2000" dirty="0"/>
              <a:t>If </a:t>
            </a:r>
            <a:r>
              <a:rPr lang="fr-FR" sz="2000" dirty="0" err="1"/>
              <a:t>p_na</a:t>
            </a:r>
            <a:r>
              <a:rPr lang="fr-FR" sz="2000" dirty="0"/>
              <a:t> &gt; 0,5 </a:t>
            </a:r>
            <a:r>
              <a:rPr lang="fr-FR" sz="2000" dirty="0">
                <a:sym typeface="Wingdings" panose="05000000000000000000" pitchFamily="2" charset="2"/>
              </a:rPr>
              <a:t> </a:t>
            </a:r>
            <a:r>
              <a:rPr lang="fr-FR" sz="2000" dirty="0" err="1">
                <a:sym typeface="Wingdings" panose="05000000000000000000" pitchFamily="2" charset="2"/>
              </a:rPr>
              <a:t>delete</a:t>
            </a:r>
            <a:r>
              <a:rPr lang="fr-FR" sz="2000" dirty="0">
                <a:sym typeface="Wingdings" panose="05000000000000000000" pitchFamily="2" charset="2"/>
              </a:rPr>
              <a:t> the </a:t>
            </a:r>
            <a:r>
              <a:rPr lang="fr-FR" sz="2000" dirty="0" err="1">
                <a:sym typeface="Wingdings" panose="05000000000000000000" pitchFamily="2" charset="2"/>
              </a:rPr>
              <a:t>column</a:t>
            </a:r>
            <a:endParaRPr lang="fr-FR" sz="2000" dirty="0">
              <a:sym typeface="Wingdings" panose="05000000000000000000" pitchFamily="2" charset="2"/>
            </a:endParaRPr>
          </a:p>
          <a:p>
            <a:pPr marL="914400" lvl="1" indent="-457200" eaLnBrk="1" hangingPunct="1">
              <a:buFont typeface="+mj-lt"/>
              <a:buAutoNum type="arabicPeriod"/>
              <a:defRPr/>
            </a:pPr>
            <a:r>
              <a:rPr lang="fr-FR" sz="2000" dirty="0">
                <a:sym typeface="Wingdings" panose="05000000000000000000" pitchFamily="2" charset="2"/>
              </a:rPr>
              <a:t>If </a:t>
            </a:r>
            <a:r>
              <a:rPr lang="fr-FR" sz="2000" dirty="0" err="1">
                <a:sym typeface="Wingdings" panose="05000000000000000000" pitchFamily="2" charset="2"/>
              </a:rPr>
              <a:t>p_na</a:t>
            </a:r>
            <a:r>
              <a:rPr lang="fr-FR" sz="2000" dirty="0">
                <a:sym typeface="Wingdings" panose="05000000000000000000" pitchFamily="2" charset="2"/>
              </a:rPr>
              <a:t> &lt;= 0,5  replace the </a:t>
            </a:r>
            <a:r>
              <a:rPr lang="fr-FR" sz="2000" dirty="0" err="1">
                <a:sym typeface="Wingdings" panose="05000000000000000000" pitchFamily="2" charset="2"/>
              </a:rPr>
              <a:t>missing</a:t>
            </a:r>
            <a:r>
              <a:rPr lang="fr-FR" sz="2000" dirty="0">
                <a:sym typeface="Wingdings" panose="05000000000000000000" pitchFamily="2" charset="2"/>
              </a:rPr>
              <a:t> values by 0 or by the </a:t>
            </a:r>
            <a:r>
              <a:rPr lang="fr-FR" sz="2000" dirty="0" err="1">
                <a:sym typeface="Wingdings" panose="05000000000000000000" pitchFamily="2" charset="2"/>
              </a:rPr>
              <a:t>mean</a:t>
            </a:r>
            <a:r>
              <a:rPr lang="fr-FR" sz="2000" dirty="0">
                <a:sym typeface="Wingdings" panose="05000000000000000000" pitchFamily="2" charset="2"/>
              </a:rPr>
              <a:t> of the </a:t>
            </a:r>
            <a:r>
              <a:rPr lang="fr-FR" sz="2000" dirty="0" err="1">
                <a:sym typeface="Wingdings" panose="05000000000000000000" pitchFamily="2" charset="2"/>
              </a:rPr>
              <a:t>column</a:t>
            </a:r>
            <a:r>
              <a:rPr lang="fr-FR" sz="2000" dirty="0">
                <a:sym typeface="Wingdings" panose="05000000000000000000" pitchFamily="2" charset="2"/>
              </a:rPr>
              <a:t>, </a:t>
            </a:r>
            <a:r>
              <a:rPr lang="fr-FR" sz="2000" dirty="0" err="1">
                <a:sym typeface="Wingdings" panose="05000000000000000000" pitchFamily="2" charset="2"/>
              </a:rPr>
              <a:t>depending</a:t>
            </a:r>
            <a:r>
              <a:rPr lang="fr-FR" sz="2000" dirty="0">
                <a:sym typeface="Wingdings" panose="05000000000000000000" pitchFamily="2" charset="2"/>
              </a:rPr>
              <a:t> on a variable "</a:t>
            </a:r>
            <a:r>
              <a:rPr lang="fr-FR" sz="2000" dirty="0" err="1">
                <a:sym typeface="Wingdings" panose="05000000000000000000" pitchFamily="2" charset="2"/>
              </a:rPr>
              <a:t>type_na</a:t>
            </a:r>
            <a:r>
              <a:rPr lang="fr-FR" sz="2000" dirty="0">
                <a:sym typeface="Wingdings" panose="05000000000000000000" pitchFamily="2" charset="2"/>
              </a:rPr>
              <a:t>"</a:t>
            </a:r>
          </a:p>
          <a:p>
            <a:pPr marL="914400" lvl="1" indent="-457200" eaLnBrk="1" hangingPunct="1">
              <a:buFont typeface="+mj-lt"/>
              <a:buAutoNum type="arabicPeriod"/>
              <a:defRPr/>
            </a:pPr>
            <a:endParaRPr lang="fr-FR" sz="2000" dirty="0"/>
          </a:p>
          <a:p>
            <a:pPr eaLnBrk="1" hangingPunct="1">
              <a:defRPr/>
            </a:pPr>
            <a:endParaRPr lang="fr-FR" dirty="0"/>
          </a:p>
        </p:txBody>
      </p:sp>
      <p:sp>
        <p:nvSpPr>
          <p:cNvPr id="4" name="Espace réservé du contenu 1">
            <a:extLst>
              <a:ext uri="{FF2B5EF4-FFF2-40B4-BE49-F238E27FC236}">
                <a16:creationId xmlns:a16="http://schemas.microsoft.com/office/drawing/2014/main" id="{38F1045D-6300-F541-AFAA-C2316CDBB4CD}"/>
              </a:ext>
            </a:extLst>
          </p:cNvPr>
          <p:cNvSpPr txBox="1">
            <a:spLocks/>
          </p:cNvSpPr>
          <p:nvPr/>
        </p:nvSpPr>
        <p:spPr bwMode="auto">
          <a:xfrm>
            <a:off x="593869" y="2592099"/>
            <a:ext cx="4864821" cy="3365356"/>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dirty="0" err="1"/>
              <a:t>Random</a:t>
            </a:r>
            <a:r>
              <a:rPr lang="fr-FR" dirty="0"/>
              <a:t> </a:t>
            </a:r>
            <a:r>
              <a:rPr lang="fr-FR" dirty="0" err="1"/>
              <a:t>vector</a:t>
            </a:r>
            <a:endParaRPr lang="fr-FR" dirty="0"/>
          </a:p>
          <a:p>
            <a:pPr marL="0" indent="0" eaLnBrk="1" hangingPunct="1">
              <a:buFont typeface="Arial" panose="020B0604020202020204" pitchFamily="34" charset="0"/>
              <a:buNone/>
              <a:defRPr/>
            </a:pPr>
            <a:endParaRPr lang="fr-FR" sz="1800" dirty="0"/>
          </a:p>
          <a:p>
            <a:pPr marL="914400" lvl="1" indent="-457200" eaLnBrk="1" hangingPunct="1">
              <a:buFont typeface="+mj-lt"/>
              <a:buAutoNum type="arabicPeriod"/>
              <a:defRPr/>
            </a:pPr>
            <a:r>
              <a:rPr lang="fr-FR" sz="2000" dirty="0" err="1"/>
              <a:t>Generate</a:t>
            </a:r>
            <a:r>
              <a:rPr lang="fr-FR" sz="2000" dirty="0"/>
              <a:t> a </a:t>
            </a:r>
            <a:r>
              <a:rPr lang="fr-FR" sz="2000" dirty="0" err="1"/>
              <a:t>random</a:t>
            </a:r>
            <a:r>
              <a:rPr lang="fr-FR" sz="2000" dirty="0"/>
              <a:t> normal </a:t>
            </a:r>
            <a:r>
              <a:rPr lang="fr-FR" sz="2000" dirty="0" err="1"/>
              <a:t>vector</a:t>
            </a:r>
            <a:r>
              <a:rPr lang="fr-FR" sz="2000" dirty="0"/>
              <a:t> of size 100</a:t>
            </a:r>
          </a:p>
          <a:p>
            <a:pPr marL="914400" lvl="1" indent="-457200" eaLnBrk="1" hangingPunct="1">
              <a:buFont typeface="+mj-lt"/>
              <a:buAutoNum type="arabicPeriod"/>
              <a:defRPr/>
            </a:pPr>
            <a:r>
              <a:rPr lang="fr-FR" sz="2000" dirty="0" err="1"/>
              <a:t>Compute</a:t>
            </a:r>
            <a:r>
              <a:rPr lang="fr-FR" sz="2000" dirty="0"/>
              <a:t> </a:t>
            </a:r>
            <a:r>
              <a:rPr lang="fr-FR" sz="2000" dirty="0" err="1"/>
              <a:t>its</a:t>
            </a:r>
            <a:r>
              <a:rPr lang="fr-FR" sz="2000" dirty="0"/>
              <a:t> </a:t>
            </a:r>
            <a:r>
              <a:rPr lang="fr-FR" sz="2000" dirty="0" err="1"/>
              <a:t>mean</a:t>
            </a:r>
            <a:r>
              <a:rPr lang="fr-FR" sz="2000" dirty="0"/>
              <a:t> </a:t>
            </a:r>
            <a:r>
              <a:rPr lang="fr-FR" sz="2000" dirty="0" err="1"/>
              <a:t>with</a:t>
            </a:r>
            <a:r>
              <a:rPr lang="fr-FR" sz="2000" dirty="0"/>
              <a:t> for/</a:t>
            </a:r>
            <a:r>
              <a:rPr lang="fr-FR" sz="2000" dirty="0" err="1"/>
              <a:t>repeat</a:t>
            </a:r>
            <a:r>
              <a:rPr lang="fr-FR" sz="2000" dirty="0"/>
              <a:t> </a:t>
            </a:r>
            <a:r>
              <a:rPr lang="fr-FR" sz="2000" dirty="0" err="1"/>
              <a:t>loop</a:t>
            </a:r>
            <a:endParaRPr lang="fr-FR" sz="2000" dirty="0"/>
          </a:p>
          <a:p>
            <a:pPr marL="914400" lvl="1" indent="-457200" eaLnBrk="1" hangingPunct="1">
              <a:buFont typeface="+mj-lt"/>
              <a:buAutoNum type="arabicPeriod"/>
              <a:defRPr/>
            </a:pPr>
            <a:r>
              <a:rPr lang="fr-FR" sz="2000" dirty="0" err="1"/>
              <a:t>Compute</a:t>
            </a:r>
            <a:r>
              <a:rPr lang="fr-FR" sz="2000" dirty="0"/>
              <a:t> </a:t>
            </a:r>
            <a:r>
              <a:rPr lang="fr-FR" sz="2000" dirty="0" err="1"/>
              <a:t>its</a:t>
            </a:r>
            <a:r>
              <a:rPr lang="fr-FR" sz="2000" dirty="0"/>
              <a:t> variance </a:t>
            </a:r>
            <a:r>
              <a:rPr lang="fr-FR" sz="2000" dirty="0" err="1"/>
              <a:t>withfor</a:t>
            </a:r>
            <a:r>
              <a:rPr lang="fr-FR" sz="2000" dirty="0"/>
              <a:t>/</a:t>
            </a:r>
            <a:r>
              <a:rPr lang="fr-FR" sz="2000" dirty="0" err="1"/>
              <a:t>repeat</a:t>
            </a:r>
            <a:r>
              <a:rPr lang="fr-FR" sz="2000" dirty="0"/>
              <a:t> </a:t>
            </a:r>
            <a:r>
              <a:rPr lang="fr-FR" sz="2000" dirty="0" err="1"/>
              <a:t>loop</a:t>
            </a:r>
            <a:endParaRPr lang="fr-FR" sz="2000" dirty="0"/>
          </a:p>
          <a:p>
            <a:pPr eaLnBrk="1" hangingPunct="1">
              <a:defRPr/>
            </a:pPr>
            <a:endParaRPr lang="fr-FR" dirty="0"/>
          </a:p>
        </p:txBody>
      </p:sp>
    </p:spTree>
    <p:extLst>
      <p:ext uri="{BB962C8B-B14F-4D97-AF65-F5344CB8AC3E}">
        <p14:creationId xmlns:p14="http://schemas.microsoft.com/office/powerpoint/2010/main" val="915262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F4F4-1D2A-9F42-8FA1-D9F75FC864B9}"/>
              </a:ext>
            </a:extLst>
          </p:cNvPr>
          <p:cNvSpPr>
            <a:spLocks noGrp="1"/>
          </p:cNvSpPr>
          <p:nvPr>
            <p:ph type="title"/>
          </p:nvPr>
        </p:nvSpPr>
        <p:spPr/>
        <p:txBody>
          <a:bodyPr/>
          <a:lstStyle/>
          <a:p>
            <a:r>
              <a:rPr lang="en-GB" b="1" dirty="0"/>
              <a:t>Loop Functions</a:t>
            </a:r>
            <a:endParaRPr lang="en-GB" dirty="0"/>
          </a:p>
        </p:txBody>
      </p:sp>
      <p:sp>
        <p:nvSpPr>
          <p:cNvPr id="3" name="TextBox 2">
            <a:extLst>
              <a:ext uri="{FF2B5EF4-FFF2-40B4-BE49-F238E27FC236}">
                <a16:creationId xmlns:a16="http://schemas.microsoft.com/office/drawing/2014/main" id="{340A28FD-9438-0C47-8088-39C1CF5CC33E}"/>
              </a:ext>
            </a:extLst>
          </p:cNvPr>
          <p:cNvSpPr txBox="1"/>
          <p:nvPr/>
        </p:nvSpPr>
        <p:spPr>
          <a:xfrm>
            <a:off x="330200" y="1501338"/>
            <a:ext cx="11531600" cy="4524315"/>
          </a:xfrm>
          <a:prstGeom prst="rect">
            <a:avLst/>
          </a:prstGeom>
          <a:noFill/>
        </p:spPr>
        <p:txBody>
          <a:bodyPr wrap="square" rtlCol="0">
            <a:spAutoFit/>
          </a:bodyPr>
          <a:lstStyle/>
          <a:p>
            <a:r>
              <a:rPr lang="en-GB" dirty="0"/>
              <a:t>Writing for and while loops is useful when programming but not particularly easy when working interactively on the command line. Multi-line expressions with curly braces are just not that easy to sort through when working on the command line. R has some functions which implement looping in a compact form to make your life easier.</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lapply</a:t>
            </a:r>
            <a:r>
              <a:rPr lang="en-GB" b="1" dirty="0"/>
              <a:t>(): Loop over a list and evaluate a function on each element</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sapply</a:t>
            </a:r>
            <a:r>
              <a:rPr lang="en-GB" b="1" dirty="0"/>
              <a:t>(): Same as </a:t>
            </a:r>
            <a:r>
              <a:rPr lang="en-GB" b="1" dirty="0" err="1"/>
              <a:t>lapply</a:t>
            </a:r>
            <a:r>
              <a:rPr lang="en-GB" b="1" dirty="0"/>
              <a:t> but try to simplify the result</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a:t>apply(): Apply a function over the margins of an array</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tapply</a:t>
            </a:r>
            <a:r>
              <a:rPr lang="en-GB" b="1" dirty="0"/>
              <a:t>(): Apply a function over subsets of a vector</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mapply</a:t>
            </a:r>
            <a:r>
              <a:rPr lang="en-GB" b="1" dirty="0"/>
              <a:t>(): Multivariate version of </a:t>
            </a:r>
            <a:r>
              <a:rPr lang="en-GB" b="1" dirty="0" err="1"/>
              <a:t>lapply</a:t>
            </a:r>
            <a:endParaRPr lang="en-GB" b="1" dirty="0"/>
          </a:p>
          <a:p>
            <a:endParaRPr lang="en-GB" dirty="0"/>
          </a:p>
          <a:p>
            <a:r>
              <a:rPr lang="en-GB" dirty="0"/>
              <a:t>An auxiliary function split is also useful, particularly in conjunction with </a:t>
            </a:r>
            <a:r>
              <a:rPr lang="en-GB" dirty="0" err="1"/>
              <a:t>lapply</a:t>
            </a:r>
            <a:r>
              <a:rPr lang="en-GB" dirty="0"/>
              <a:t>.</a:t>
            </a:r>
          </a:p>
          <a:p>
            <a:endParaRPr lang="en-GB" dirty="0"/>
          </a:p>
        </p:txBody>
      </p:sp>
    </p:spTree>
    <p:extLst>
      <p:ext uri="{BB962C8B-B14F-4D97-AF65-F5344CB8AC3E}">
        <p14:creationId xmlns:p14="http://schemas.microsoft.com/office/powerpoint/2010/main" val="2756405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A353-C92D-8D47-84EE-C2D020EDD56B}"/>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DDEF04D7-35EA-A84D-83E8-6C9E82A7DC10}"/>
              </a:ext>
            </a:extLst>
          </p:cNvPr>
          <p:cNvSpPr/>
          <p:nvPr/>
        </p:nvSpPr>
        <p:spPr>
          <a:xfrm>
            <a:off x="304800" y="1428740"/>
            <a:ext cx="11696700" cy="2031325"/>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does the following simple series of operations:</a:t>
            </a:r>
          </a:p>
          <a:p>
            <a:pPr>
              <a:buFont typeface="+mj-lt"/>
              <a:buAutoNum type="arabicPeriod"/>
            </a:pPr>
            <a:r>
              <a:rPr lang="en-GB" b="0" i="0" dirty="0">
                <a:solidFill>
                  <a:srgbClr val="333333"/>
                </a:solidFill>
                <a:effectLst/>
                <a:latin typeface="Helvetica Neue" panose="02000503000000020004" pitchFamily="2" charset="0"/>
              </a:rPr>
              <a:t>it loops over a list, iterating over each element in that list</a:t>
            </a:r>
          </a:p>
          <a:p>
            <a:pPr>
              <a:buFont typeface="+mj-lt"/>
              <a:buAutoNum type="arabicPeriod"/>
            </a:pPr>
            <a:r>
              <a:rPr lang="en-GB" b="0" i="0" dirty="0">
                <a:solidFill>
                  <a:srgbClr val="333333"/>
                </a:solidFill>
                <a:effectLst/>
                <a:latin typeface="Helvetica Neue" panose="02000503000000020004" pitchFamily="2" charset="0"/>
              </a:rPr>
              <a:t>it applies a </a:t>
            </a:r>
            <a:r>
              <a:rPr lang="en-GB" b="0" i="1" dirty="0">
                <a:solidFill>
                  <a:srgbClr val="333333"/>
                </a:solidFill>
                <a:effectLst/>
                <a:latin typeface="Helvetica Neue" panose="02000503000000020004" pitchFamily="2" charset="0"/>
              </a:rPr>
              <a:t>function</a:t>
            </a:r>
            <a:r>
              <a:rPr lang="en-GB" b="0" i="0" dirty="0">
                <a:solidFill>
                  <a:srgbClr val="333333"/>
                </a:solidFill>
                <a:effectLst/>
                <a:latin typeface="Helvetica Neue" panose="02000503000000020004" pitchFamily="2" charset="0"/>
              </a:rPr>
              <a:t> to each element of the list (a function that you specify)</a:t>
            </a:r>
          </a:p>
          <a:p>
            <a:pPr>
              <a:buFont typeface="+mj-lt"/>
              <a:buAutoNum type="arabicPeriod"/>
            </a:pPr>
            <a:r>
              <a:rPr lang="en-GB" b="0" i="0" dirty="0">
                <a:solidFill>
                  <a:srgbClr val="333333"/>
                </a:solidFill>
                <a:effectLst/>
                <a:latin typeface="Helvetica Neue" panose="02000503000000020004" pitchFamily="2" charset="0"/>
              </a:rPr>
              <a:t>and returns a list (the l is for “list”).</a:t>
            </a:r>
          </a:p>
          <a:p>
            <a:r>
              <a:rPr lang="en-GB" b="0" i="0" dirty="0">
                <a:solidFill>
                  <a:srgbClr val="333333"/>
                </a:solidFill>
                <a:effectLst/>
                <a:latin typeface="Helvetica Neue" panose="02000503000000020004" pitchFamily="2" charset="0"/>
              </a:rPr>
              <a:t>This function takes three arguments: (1) a list X; (2) a function (or the name of a function) FUN; (3) other arguments via its ... argument. If X is not a list, it will be coerced to a list using </a:t>
            </a:r>
            <a:r>
              <a:rPr lang="en-GB" b="0" i="0" dirty="0" err="1">
                <a:solidFill>
                  <a:srgbClr val="333333"/>
                </a:solidFill>
                <a:effectLst/>
                <a:latin typeface="Helvetica Neue" panose="02000503000000020004" pitchFamily="2" charset="0"/>
              </a:rPr>
              <a:t>as.list</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The body of 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can be seen here.</a:t>
            </a:r>
          </a:p>
        </p:txBody>
      </p:sp>
      <p:sp>
        <p:nvSpPr>
          <p:cNvPr id="4" name="Rectangle 3">
            <a:extLst>
              <a:ext uri="{FF2B5EF4-FFF2-40B4-BE49-F238E27FC236}">
                <a16:creationId xmlns:a16="http://schemas.microsoft.com/office/drawing/2014/main" id="{2B684F1D-28EE-F048-9583-80627846084E}"/>
              </a:ext>
            </a:extLst>
          </p:cNvPr>
          <p:cNvSpPr/>
          <p:nvPr/>
        </p:nvSpPr>
        <p:spPr>
          <a:xfrm>
            <a:off x="635000" y="3630553"/>
            <a:ext cx="6096000" cy="2862322"/>
          </a:xfrm>
          <a:prstGeom prst="rect">
            <a:avLst/>
          </a:prstGeom>
          <a:solidFill>
            <a:schemeClr val="bg2"/>
          </a:solidFill>
        </p:spPr>
        <p:txBody>
          <a:bodyPr>
            <a:spAutoFit/>
          </a:bodyPr>
          <a:lstStyle/>
          <a:p>
            <a:r>
              <a:rPr lang="en-GB" dirty="0"/>
              <a:t>&gt; </a:t>
            </a:r>
            <a:r>
              <a:rPr lang="en-GB" dirty="0" err="1"/>
              <a:t>lapply</a:t>
            </a:r>
            <a:endParaRPr lang="en-GB" dirty="0"/>
          </a:p>
          <a:p>
            <a:r>
              <a:rPr lang="en-GB" dirty="0"/>
              <a:t>function (X, FUN, ...) </a:t>
            </a:r>
          </a:p>
          <a:p>
            <a:r>
              <a:rPr lang="en-GB" dirty="0"/>
              <a:t>{</a:t>
            </a:r>
          </a:p>
          <a:p>
            <a:r>
              <a:rPr lang="en-GB" dirty="0"/>
              <a:t>    FUN &lt;- </a:t>
            </a:r>
            <a:r>
              <a:rPr lang="en-GB" dirty="0" err="1"/>
              <a:t>match.fun</a:t>
            </a:r>
            <a:r>
              <a:rPr lang="en-GB" dirty="0"/>
              <a:t>(FUN)</a:t>
            </a:r>
          </a:p>
          <a:p>
            <a:r>
              <a:rPr lang="en-GB" dirty="0"/>
              <a:t>    if (!</a:t>
            </a:r>
            <a:r>
              <a:rPr lang="en-GB" dirty="0" err="1"/>
              <a:t>is.vector</a:t>
            </a:r>
            <a:r>
              <a:rPr lang="en-GB" dirty="0"/>
              <a:t>(X) || </a:t>
            </a:r>
            <a:r>
              <a:rPr lang="en-GB" dirty="0" err="1"/>
              <a:t>is.object</a:t>
            </a:r>
            <a:r>
              <a:rPr lang="en-GB" dirty="0"/>
              <a:t>(X)) </a:t>
            </a:r>
          </a:p>
          <a:p>
            <a:r>
              <a:rPr lang="en-GB" dirty="0"/>
              <a:t>        X &lt;- </a:t>
            </a:r>
            <a:r>
              <a:rPr lang="en-GB" dirty="0" err="1"/>
              <a:t>as.list</a:t>
            </a:r>
            <a:r>
              <a:rPr lang="en-GB" dirty="0"/>
              <a:t>(X)</a:t>
            </a:r>
          </a:p>
          <a:p>
            <a:r>
              <a:rPr lang="en-GB" dirty="0"/>
              <a:t>    .Internal(</a:t>
            </a:r>
            <a:r>
              <a:rPr lang="en-GB" dirty="0" err="1"/>
              <a:t>lapply</a:t>
            </a:r>
            <a:r>
              <a:rPr lang="en-GB" dirty="0"/>
              <a:t>(X, FUN))</a:t>
            </a:r>
          </a:p>
          <a:p>
            <a:r>
              <a:rPr lang="en-GB" dirty="0"/>
              <a:t>}</a:t>
            </a:r>
          </a:p>
          <a:p>
            <a:r>
              <a:rPr lang="en-GB" dirty="0"/>
              <a:t>&lt;bytecode: 0x7ff2f68331c0&gt;</a:t>
            </a:r>
          </a:p>
          <a:p>
            <a:r>
              <a:rPr lang="en-GB" dirty="0"/>
              <a:t>&lt;environment: </a:t>
            </a:r>
            <a:r>
              <a:rPr lang="en-GB" dirty="0" err="1"/>
              <a:t>namespace:base</a:t>
            </a:r>
            <a:r>
              <a:rPr lang="en-GB" dirty="0"/>
              <a:t>&gt;</a:t>
            </a:r>
          </a:p>
        </p:txBody>
      </p:sp>
      <p:sp>
        <p:nvSpPr>
          <p:cNvPr id="5" name="Rectangle 4">
            <a:extLst>
              <a:ext uri="{FF2B5EF4-FFF2-40B4-BE49-F238E27FC236}">
                <a16:creationId xmlns:a16="http://schemas.microsoft.com/office/drawing/2014/main" id="{136B1FC2-4EE4-C94B-B323-6366C4890AD1}"/>
              </a:ext>
            </a:extLst>
          </p:cNvPr>
          <p:cNvSpPr/>
          <p:nvPr/>
        </p:nvSpPr>
        <p:spPr>
          <a:xfrm>
            <a:off x="7391400" y="4086136"/>
            <a:ext cx="4267200" cy="1754326"/>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Note that the actual looping is done internally in C code for efficiency reasons.</a:t>
            </a:r>
          </a:p>
          <a:p>
            <a:r>
              <a:rPr lang="en-GB" b="0" i="0" dirty="0">
                <a:solidFill>
                  <a:srgbClr val="333333"/>
                </a:solidFill>
                <a:effectLst/>
                <a:latin typeface="Helvetica Neue" panose="02000503000000020004" pitchFamily="2" charset="0"/>
              </a:rPr>
              <a:t>It’s important to remember that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always returns a list, regardless of the class of the input.</a:t>
            </a:r>
          </a:p>
        </p:txBody>
      </p:sp>
    </p:spTree>
    <p:extLst>
      <p:ext uri="{BB962C8B-B14F-4D97-AF65-F5344CB8AC3E}">
        <p14:creationId xmlns:p14="http://schemas.microsoft.com/office/powerpoint/2010/main" val="713580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2159-6480-5A41-AF19-6D259E2913F8}"/>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E5AB3963-CC0C-3143-B22B-C94E932B4E32}"/>
              </a:ext>
            </a:extLst>
          </p:cNvPr>
          <p:cNvSpPr/>
          <p:nvPr/>
        </p:nvSpPr>
        <p:spPr>
          <a:xfrm>
            <a:off x="304800" y="1519535"/>
            <a:ext cx="114173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 example of applying the </a:t>
            </a:r>
            <a:r>
              <a:rPr lang="en-GB" dirty="0"/>
              <a:t>mean()</a:t>
            </a:r>
            <a:r>
              <a:rPr lang="en-GB" b="0" i="0" dirty="0">
                <a:solidFill>
                  <a:srgbClr val="333333"/>
                </a:solidFill>
                <a:effectLst/>
                <a:latin typeface="Helvetica Neue" panose="02000503000000020004" pitchFamily="2" charset="0"/>
              </a:rPr>
              <a:t> function to all elements of a list. If the original list has names, the the names will be preserved in the output.</a:t>
            </a:r>
            <a:endParaRPr lang="en-GB" dirty="0"/>
          </a:p>
        </p:txBody>
      </p:sp>
      <p:sp>
        <p:nvSpPr>
          <p:cNvPr id="4" name="Rectangle 3">
            <a:extLst>
              <a:ext uri="{FF2B5EF4-FFF2-40B4-BE49-F238E27FC236}">
                <a16:creationId xmlns:a16="http://schemas.microsoft.com/office/drawing/2014/main" id="{FA5780AB-CF79-504F-ADF2-524151B67D5C}"/>
              </a:ext>
            </a:extLst>
          </p:cNvPr>
          <p:cNvSpPr/>
          <p:nvPr/>
        </p:nvSpPr>
        <p:spPr>
          <a:xfrm>
            <a:off x="622300" y="2304613"/>
            <a:ext cx="6096000" cy="2031325"/>
          </a:xfrm>
          <a:prstGeom prst="rect">
            <a:avLst/>
          </a:prstGeom>
          <a:solidFill>
            <a:schemeClr val="bg2"/>
          </a:solidFill>
        </p:spPr>
        <p:txBody>
          <a:bodyPr>
            <a:spAutoFit/>
          </a:bodyPr>
          <a:lstStyle/>
          <a:p>
            <a:r>
              <a:rPr lang="en-GB" dirty="0"/>
              <a:t>&gt; x &lt;- list(a = 1:5, b = </a:t>
            </a:r>
            <a:r>
              <a:rPr lang="en-GB" dirty="0" err="1"/>
              <a:t>rnorm</a:t>
            </a:r>
            <a:r>
              <a:rPr lang="en-GB" dirty="0"/>
              <a:t>(10))</a:t>
            </a:r>
          </a:p>
          <a:p>
            <a:r>
              <a:rPr lang="en-GB" dirty="0"/>
              <a:t>&gt; </a:t>
            </a:r>
            <a:r>
              <a:rPr lang="en-GB" dirty="0" err="1"/>
              <a:t>lapply</a:t>
            </a:r>
            <a:r>
              <a:rPr lang="en-GB" dirty="0"/>
              <a:t>(x, mean)</a:t>
            </a:r>
          </a:p>
          <a:p>
            <a:r>
              <a:rPr lang="en-GB" dirty="0"/>
              <a:t>$a</a:t>
            </a:r>
          </a:p>
          <a:p>
            <a:r>
              <a:rPr lang="en-GB" dirty="0"/>
              <a:t>[1] 3</a:t>
            </a:r>
          </a:p>
          <a:p>
            <a:endParaRPr lang="en-GB" dirty="0"/>
          </a:p>
          <a:p>
            <a:r>
              <a:rPr lang="en-GB" dirty="0"/>
              <a:t>$b</a:t>
            </a:r>
          </a:p>
          <a:p>
            <a:r>
              <a:rPr lang="en-GB" dirty="0"/>
              <a:t>[1] 0.1322028</a:t>
            </a:r>
          </a:p>
        </p:txBody>
      </p:sp>
      <p:sp>
        <p:nvSpPr>
          <p:cNvPr id="5" name="Rectangle 4">
            <a:extLst>
              <a:ext uri="{FF2B5EF4-FFF2-40B4-BE49-F238E27FC236}">
                <a16:creationId xmlns:a16="http://schemas.microsoft.com/office/drawing/2014/main" id="{19AC2C0E-8CC8-A943-837A-A7C003AEE2EC}"/>
              </a:ext>
            </a:extLst>
          </p:cNvPr>
          <p:cNvSpPr/>
          <p:nvPr/>
        </p:nvSpPr>
        <p:spPr>
          <a:xfrm>
            <a:off x="304800" y="4633873"/>
            <a:ext cx="114173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Notice that here we are passing the </a:t>
            </a:r>
            <a:r>
              <a:rPr lang="en-GB" dirty="0"/>
              <a:t>mean()</a:t>
            </a:r>
            <a:r>
              <a:rPr lang="en-GB" b="0" i="0" dirty="0">
                <a:solidFill>
                  <a:srgbClr val="333333"/>
                </a:solidFill>
                <a:effectLst/>
                <a:latin typeface="Helvetica Neue" panose="02000503000000020004" pitchFamily="2" charset="0"/>
              </a:rPr>
              <a:t> function as an argument to the </a:t>
            </a:r>
            <a:r>
              <a:rPr lang="en-GB" dirty="0" err="1"/>
              <a:t>lapply</a:t>
            </a:r>
            <a:r>
              <a:rPr lang="en-GB" dirty="0"/>
              <a:t>()</a:t>
            </a:r>
            <a:r>
              <a:rPr lang="en-GB" b="0" i="0" dirty="0">
                <a:solidFill>
                  <a:srgbClr val="333333"/>
                </a:solidFill>
                <a:effectLst/>
                <a:latin typeface="Helvetica Neue" panose="02000503000000020004" pitchFamily="2" charset="0"/>
              </a:rPr>
              <a:t> function. Functions in R can be used this way and can be passed back and forth as arguments just like any other object. When you pass a function to another function, you do not need to include the open and closed parentheses </a:t>
            </a:r>
            <a:r>
              <a:rPr lang="en-GB" dirty="0"/>
              <a:t>()</a:t>
            </a:r>
            <a:r>
              <a:rPr lang="en-GB" b="0" i="0" dirty="0">
                <a:solidFill>
                  <a:srgbClr val="333333"/>
                </a:solidFill>
                <a:effectLst/>
                <a:latin typeface="Helvetica Neue" panose="02000503000000020004" pitchFamily="2" charset="0"/>
              </a:rPr>
              <a:t> like you do when you are </a:t>
            </a:r>
            <a:r>
              <a:rPr lang="en-GB" b="0" i="1" dirty="0">
                <a:solidFill>
                  <a:srgbClr val="333333"/>
                </a:solidFill>
                <a:effectLst/>
                <a:latin typeface="Helvetica Neue" panose="02000503000000020004" pitchFamily="2" charset="0"/>
              </a:rPr>
              <a:t>calling</a:t>
            </a:r>
            <a:r>
              <a:rPr lang="en-GB" b="0" i="0" dirty="0">
                <a:solidFill>
                  <a:srgbClr val="333333"/>
                </a:solidFill>
                <a:effectLst/>
                <a:latin typeface="Helvetica Neue" panose="02000503000000020004" pitchFamily="2" charset="0"/>
              </a:rPr>
              <a:t> a function.</a:t>
            </a:r>
            <a:endParaRPr lang="en-GB" dirty="0"/>
          </a:p>
        </p:txBody>
      </p:sp>
    </p:spTree>
    <p:extLst>
      <p:ext uri="{BB962C8B-B14F-4D97-AF65-F5344CB8AC3E}">
        <p14:creationId xmlns:p14="http://schemas.microsoft.com/office/powerpoint/2010/main" val="217542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7095-1C29-6643-B9D2-251C2558108E}"/>
              </a:ext>
            </a:extLst>
          </p:cNvPr>
          <p:cNvSpPr>
            <a:spLocks noGrp="1"/>
          </p:cNvSpPr>
          <p:nvPr>
            <p:ph type="title"/>
          </p:nvPr>
        </p:nvSpPr>
        <p:spPr/>
        <p:txBody>
          <a:bodyPr/>
          <a:lstStyle/>
          <a:p>
            <a:r>
              <a:rPr lang="en-GB" b="1" dirty="0" err="1"/>
              <a:t>lapply</a:t>
            </a:r>
            <a:r>
              <a:rPr lang="en-GB" b="1" dirty="0"/>
              <a:t>()</a:t>
            </a:r>
            <a:endParaRPr lang="en-GB" dirty="0"/>
          </a:p>
        </p:txBody>
      </p:sp>
      <p:sp>
        <p:nvSpPr>
          <p:cNvPr id="3" name="TextBox 2">
            <a:extLst>
              <a:ext uri="{FF2B5EF4-FFF2-40B4-BE49-F238E27FC236}">
                <a16:creationId xmlns:a16="http://schemas.microsoft.com/office/drawing/2014/main" id="{A0081F1E-009A-FC4D-A550-FBAADDAC42AD}"/>
              </a:ext>
            </a:extLst>
          </p:cNvPr>
          <p:cNvSpPr txBox="1"/>
          <p:nvPr/>
        </p:nvSpPr>
        <p:spPr>
          <a:xfrm>
            <a:off x="254000" y="1506022"/>
            <a:ext cx="4088555" cy="369332"/>
          </a:xfrm>
          <a:prstGeom prst="rect">
            <a:avLst/>
          </a:prstGeom>
          <a:noFill/>
        </p:spPr>
        <p:txBody>
          <a:bodyPr wrap="none" rtlCol="0">
            <a:spAutoFit/>
          </a:bodyPr>
          <a:lstStyle/>
          <a:p>
            <a:r>
              <a:rPr lang="en-GB" dirty="0"/>
              <a:t>Here is another example of using </a:t>
            </a:r>
            <a:r>
              <a:rPr lang="en-GB" dirty="0" err="1"/>
              <a:t>lapply</a:t>
            </a:r>
            <a:r>
              <a:rPr lang="en-GB" dirty="0"/>
              <a:t>().</a:t>
            </a:r>
          </a:p>
        </p:txBody>
      </p:sp>
      <p:sp>
        <p:nvSpPr>
          <p:cNvPr id="4" name="Rectangle 3">
            <a:extLst>
              <a:ext uri="{FF2B5EF4-FFF2-40B4-BE49-F238E27FC236}">
                <a16:creationId xmlns:a16="http://schemas.microsoft.com/office/drawing/2014/main" id="{5265B3AF-739A-BE45-BB70-E3E11337C63A}"/>
              </a:ext>
            </a:extLst>
          </p:cNvPr>
          <p:cNvSpPr/>
          <p:nvPr/>
        </p:nvSpPr>
        <p:spPr>
          <a:xfrm>
            <a:off x="482600" y="1946276"/>
            <a:ext cx="6096000" cy="3970318"/>
          </a:xfrm>
          <a:prstGeom prst="rect">
            <a:avLst/>
          </a:prstGeom>
          <a:solidFill>
            <a:schemeClr val="bg2"/>
          </a:solidFill>
        </p:spPr>
        <p:txBody>
          <a:bodyPr>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0.248845</a:t>
            </a:r>
          </a:p>
          <a:p>
            <a:endParaRPr lang="en-GB" dirty="0"/>
          </a:p>
          <a:p>
            <a:r>
              <a:rPr lang="en-GB" dirty="0"/>
              <a:t>$c</a:t>
            </a:r>
          </a:p>
          <a:p>
            <a:r>
              <a:rPr lang="en-GB" dirty="0"/>
              <a:t>[1] 0.9935285</a:t>
            </a:r>
          </a:p>
          <a:p>
            <a:endParaRPr lang="en-GB" dirty="0"/>
          </a:p>
          <a:p>
            <a:r>
              <a:rPr lang="en-GB" dirty="0"/>
              <a:t>$d</a:t>
            </a:r>
          </a:p>
          <a:p>
            <a:r>
              <a:rPr lang="en-GB" dirty="0"/>
              <a:t>[1] 5.051388</a:t>
            </a:r>
          </a:p>
        </p:txBody>
      </p:sp>
      <p:sp>
        <p:nvSpPr>
          <p:cNvPr id="5" name="Rectangle 4">
            <a:extLst>
              <a:ext uri="{FF2B5EF4-FFF2-40B4-BE49-F238E27FC236}">
                <a16:creationId xmlns:a16="http://schemas.microsoft.com/office/drawing/2014/main" id="{89E45645-A599-6445-B880-15A75FEE185D}"/>
              </a:ext>
            </a:extLst>
          </p:cNvPr>
          <p:cNvSpPr/>
          <p:nvPr/>
        </p:nvSpPr>
        <p:spPr>
          <a:xfrm>
            <a:off x="6642100" y="3295134"/>
            <a:ext cx="47117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use </a:t>
            </a:r>
            <a:r>
              <a:rPr lang="en-GB" dirty="0" err="1"/>
              <a:t>lapply</a:t>
            </a:r>
            <a:r>
              <a:rPr lang="en-GB" dirty="0"/>
              <a:t>()</a:t>
            </a:r>
            <a:r>
              <a:rPr lang="en-GB" b="0" i="0" dirty="0">
                <a:solidFill>
                  <a:srgbClr val="333333"/>
                </a:solidFill>
                <a:effectLst/>
                <a:latin typeface="Helvetica Neue" panose="02000503000000020004" pitchFamily="2" charset="0"/>
              </a:rPr>
              <a:t> to evaluate a function multiple times each with a different argument. </a:t>
            </a:r>
            <a:endParaRPr lang="en-GB" dirty="0"/>
          </a:p>
        </p:txBody>
      </p:sp>
    </p:spTree>
    <p:extLst>
      <p:ext uri="{BB962C8B-B14F-4D97-AF65-F5344CB8AC3E}">
        <p14:creationId xmlns:p14="http://schemas.microsoft.com/office/powerpoint/2010/main" val="3182625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D471-EE95-3A4B-AE4C-C1B0C917DC4D}"/>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D9F25FA8-36B2-E246-897F-46028B44EA01}"/>
              </a:ext>
            </a:extLst>
          </p:cNvPr>
          <p:cNvSpPr/>
          <p:nvPr/>
        </p:nvSpPr>
        <p:spPr>
          <a:xfrm>
            <a:off x="508000" y="1690688"/>
            <a:ext cx="11226800" cy="646331"/>
          </a:xfrm>
          <a:prstGeom prst="rect">
            <a:avLst/>
          </a:prstGeom>
        </p:spPr>
        <p:txBody>
          <a:bodyPr wrap="square">
            <a:spAutoFit/>
          </a:bodyPr>
          <a:lstStyle/>
          <a:p>
            <a:r>
              <a:rPr lang="en-GB" dirty="0">
                <a:solidFill>
                  <a:srgbClr val="333333"/>
                </a:solidFill>
                <a:latin typeface="Helvetica Neue" panose="02000503000000020004" pitchFamily="2" charset="0"/>
              </a:rPr>
              <a:t>Below</a:t>
            </a:r>
            <a:r>
              <a:rPr lang="en-GB" b="0" i="0" dirty="0">
                <a:solidFill>
                  <a:srgbClr val="333333"/>
                </a:solidFill>
                <a:effectLst/>
                <a:latin typeface="Helvetica Neue" panose="02000503000000020004" pitchFamily="2" charset="0"/>
              </a:rPr>
              <a:t>, is an example where I call the </a:t>
            </a:r>
            <a:r>
              <a:rPr lang="en-GB" dirty="0" err="1"/>
              <a:t>runif</a:t>
            </a:r>
            <a:r>
              <a:rPr lang="en-GB" dirty="0"/>
              <a:t>()</a:t>
            </a:r>
            <a:r>
              <a:rPr lang="en-GB" b="0" i="0" dirty="0">
                <a:solidFill>
                  <a:srgbClr val="333333"/>
                </a:solidFill>
                <a:effectLst/>
                <a:latin typeface="Helvetica Neue" panose="02000503000000020004" pitchFamily="2" charset="0"/>
              </a:rPr>
              <a:t> function (to generate uniformly distributed random variables) four times, each time generating a different number of random numbers.</a:t>
            </a:r>
            <a:endParaRPr lang="en-GB" dirty="0"/>
          </a:p>
        </p:txBody>
      </p:sp>
      <p:sp>
        <p:nvSpPr>
          <p:cNvPr id="4" name="Rectangle 3">
            <a:extLst>
              <a:ext uri="{FF2B5EF4-FFF2-40B4-BE49-F238E27FC236}">
                <a16:creationId xmlns:a16="http://schemas.microsoft.com/office/drawing/2014/main" id="{D1AD713A-AA54-874E-BE63-DCEFFB5F8EC9}"/>
              </a:ext>
            </a:extLst>
          </p:cNvPr>
          <p:cNvSpPr/>
          <p:nvPr/>
        </p:nvSpPr>
        <p:spPr>
          <a:xfrm>
            <a:off x="711200" y="2471341"/>
            <a:ext cx="6096000" cy="3693319"/>
          </a:xfrm>
          <a:prstGeom prst="rect">
            <a:avLst/>
          </a:prstGeom>
          <a:solidFill>
            <a:schemeClr val="bg2"/>
          </a:solidFill>
        </p:spPr>
        <p:txBody>
          <a:bodyPr>
            <a:spAutoFit/>
          </a:bodyPr>
          <a:lstStyle/>
          <a:p>
            <a:r>
              <a:rPr lang="en-GB" dirty="0"/>
              <a:t>&gt; x &lt;- 1:4</a:t>
            </a:r>
          </a:p>
          <a:p>
            <a:r>
              <a:rPr lang="en-GB" dirty="0"/>
              <a:t>&gt; </a:t>
            </a:r>
            <a:r>
              <a:rPr lang="en-GB" dirty="0" err="1"/>
              <a:t>lapply</a:t>
            </a:r>
            <a:r>
              <a:rPr lang="en-GB" dirty="0"/>
              <a:t>(x, </a:t>
            </a:r>
            <a:r>
              <a:rPr lang="en-GB" dirty="0" err="1"/>
              <a:t>runif</a:t>
            </a:r>
            <a:r>
              <a:rPr lang="en-GB" dirty="0"/>
              <a:t>)</a:t>
            </a:r>
          </a:p>
          <a:p>
            <a:r>
              <a:rPr lang="en-GB" dirty="0"/>
              <a:t>[[1]]</a:t>
            </a:r>
          </a:p>
          <a:p>
            <a:r>
              <a:rPr lang="en-GB" dirty="0"/>
              <a:t>[1] 0.02778712</a:t>
            </a:r>
          </a:p>
          <a:p>
            <a:endParaRPr lang="en-GB" dirty="0"/>
          </a:p>
          <a:p>
            <a:r>
              <a:rPr lang="en-GB" dirty="0"/>
              <a:t>[[2]]</a:t>
            </a:r>
          </a:p>
          <a:p>
            <a:r>
              <a:rPr lang="en-GB" dirty="0"/>
              <a:t>[1] 0.5273108 0.8803191</a:t>
            </a:r>
          </a:p>
          <a:p>
            <a:endParaRPr lang="en-GB" dirty="0"/>
          </a:p>
          <a:p>
            <a:r>
              <a:rPr lang="en-GB" dirty="0"/>
              <a:t>[[3]]</a:t>
            </a:r>
          </a:p>
          <a:p>
            <a:r>
              <a:rPr lang="en-GB" dirty="0"/>
              <a:t>[1] 0.37306337 0.04795913 0.13862825</a:t>
            </a:r>
          </a:p>
          <a:p>
            <a:endParaRPr lang="en-GB" dirty="0"/>
          </a:p>
          <a:p>
            <a:r>
              <a:rPr lang="en-GB" dirty="0"/>
              <a:t>[[4]]</a:t>
            </a:r>
          </a:p>
          <a:p>
            <a:r>
              <a:rPr lang="en-GB" dirty="0"/>
              <a:t>[1] 0.3214921 0.1548316 0.1322282 0.2213059</a:t>
            </a:r>
          </a:p>
        </p:txBody>
      </p:sp>
    </p:spTree>
    <p:extLst>
      <p:ext uri="{BB962C8B-B14F-4D97-AF65-F5344CB8AC3E}">
        <p14:creationId xmlns:p14="http://schemas.microsoft.com/office/powerpoint/2010/main" val="55248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2ABE-E124-AE40-9D37-D76242770348}"/>
              </a:ext>
            </a:extLst>
          </p:cNvPr>
          <p:cNvSpPr>
            <a:spLocks noGrp="1"/>
          </p:cNvSpPr>
          <p:nvPr>
            <p:ph type="title"/>
          </p:nvPr>
        </p:nvSpPr>
        <p:spPr/>
        <p:txBody>
          <a:bodyPr/>
          <a:lstStyle/>
          <a:p>
            <a:r>
              <a:rPr lang="en-GB" b="1" dirty="0" err="1"/>
              <a:t>dplyr</a:t>
            </a:r>
            <a:r>
              <a:rPr lang="en-GB" b="1" dirty="0"/>
              <a:t> Grammar</a:t>
            </a:r>
            <a:endParaRPr lang="en-GB" dirty="0"/>
          </a:p>
        </p:txBody>
      </p:sp>
      <p:sp>
        <p:nvSpPr>
          <p:cNvPr id="3" name="Rectangle 2">
            <a:extLst>
              <a:ext uri="{FF2B5EF4-FFF2-40B4-BE49-F238E27FC236}">
                <a16:creationId xmlns:a16="http://schemas.microsoft.com/office/drawing/2014/main" id="{C13E4178-1A72-1548-8DE8-0968F319A633}"/>
              </a:ext>
            </a:extLst>
          </p:cNvPr>
          <p:cNvSpPr/>
          <p:nvPr/>
        </p:nvSpPr>
        <p:spPr>
          <a:xfrm>
            <a:off x="518984" y="1690688"/>
            <a:ext cx="11306432" cy="3970318"/>
          </a:xfrm>
          <a:prstGeom prst="rect">
            <a:avLst/>
          </a:prstGeom>
        </p:spPr>
        <p:txBody>
          <a:bodyPr wrap="square">
            <a:spAutoFit/>
          </a:bodyPr>
          <a:lstStyle/>
          <a:p>
            <a:r>
              <a:rPr lang="en-GB" b="0" i="0" dirty="0">
                <a:solidFill>
                  <a:srgbClr val="333333"/>
                </a:solidFill>
                <a:effectLst/>
                <a:latin typeface="Helvetica Neue" panose="02000503000000020004" pitchFamily="2" charset="0"/>
              </a:rPr>
              <a:t>Some of the key “verbs” provided by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are</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select: return a subset of the columns of a data frame, using a flexible notation</a:t>
            </a:r>
          </a:p>
          <a:p>
            <a:pPr>
              <a:buFont typeface="Arial" panose="020B0604020202020204" pitchFamily="34" charset="0"/>
              <a:buChar char="•"/>
            </a:pPr>
            <a:r>
              <a:rPr lang="en-GB" b="0" i="0" dirty="0">
                <a:solidFill>
                  <a:srgbClr val="333333"/>
                </a:solidFill>
                <a:effectLst/>
                <a:latin typeface="Helvetica Neue" panose="02000503000000020004" pitchFamily="2" charset="0"/>
              </a:rPr>
              <a:t>filter: extract a subset of rows from a data frame based on logical conditions</a:t>
            </a:r>
          </a:p>
          <a:p>
            <a:pPr>
              <a:buFont typeface="Arial" panose="020B0604020202020204" pitchFamily="34" charset="0"/>
              <a:buChar char="•"/>
            </a:pPr>
            <a:r>
              <a:rPr lang="en-GB" b="0" i="0" dirty="0">
                <a:solidFill>
                  <a:srgbClr val="333333"/>
                </a:solidFill>
                <a:effectLst/>
                <a:latin typeface="Helvetica Neue" panose="02000503000000020004" pitchFamily="2" charset="0"/>
              </a:rPr>
              <a:t>arrange: reorder rows of a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rename: rename variables in a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mutate: add new variables/columns or transform existing variables</a:t>
            </a:r>
          </a:p>
          <a:p>
            <a:pPr>
              <a:buFont typeface="Arial" panose="020B0604020202020204" pitchFamily="34" charset="0"/>
              <a:buChar char="•"/>
            </a:pPr>
            <a:r>
              <a:rPr lang="en-GB" b="0" i="0" dirty="0">
                <a:solidFill>
                  <a:srgbClr val="333333"/>
                </a:solidFill>
                <a:effectLst/>
                <a:latin typeface="Helvetica Neue" panose="02000503000000020004" pitchFamily="2" charset="0"/>
              </a:rPr>
              <a:t>summarise / summarize: generate summary statistics of different variables in the data frame, possibly within strata</a:t>
            </a:r>
          </a:p>
          <a:p>
            <a:pPr>
              <a:buFont typeface="Arial" panose="020B0604020202020204" pitchFamily="34" charset="0"/>
              <a:buChar char="•"/>
            </a:pPr>
            <a:r>
              <a:rPr lang="en-GB" b="0" i="0" dirty="0">
                <a:solidFill>
                  <a:srgbClr val="333333"/>
                </a:solidFill>
                <a:effectLst/>
                <a:latin typeface="Helvetica Neue" panose="02000503000000020004" pitchFamily="2" charset="0"/>
              </a:rPr>
              <a:t>%&gt;%: the “pipe” operator is used to connect multiple verb actions together into a pipeline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as a number of its own data types that it takes advantage of. For example, there is a handy print method that prevents you from printing a lot of data to the console. Most of the time, these additional data types are transparent to the user and do not need to be worried about.</a:t>
            </a:r>
          </a:p>
        </p:txBody>
      </p:sp>
    </p:spTree>
    <p:extLst>
      <p:ext uri="{BB962C8B-B14F-4D97-AF65-F5344CB8AC3E}">
        <p14:creationId xmlns:p14="http://schemas.microsoft.com/office/powerpoint/2010/main" val="273032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D8C1-EC68-174E-A317-E20C7920F1A5}"/>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C6CECA32-0264-B04F-BE3A-5353B9630AB9}"/>
              </a:ext>
            </a:extLst>
          </p:cNvPr>
          <p:cNvSpPr/>
          <p:nvPr/>
        </p:nvSpPr>
        <p:spPr>
          <a:xfrm>
            <a:off x="317500" y="1588344"/>
            <a:ext cx="6311900" cy="4801314"/>
          </a:xfrm>
          <a:prstGeom prst="rect">
            <a:avLst/>
          </a:prstGeom>
        </p:spPr>
        <p:txBody>
          <a:bodyPr wrap="square">
            <a:spAutoFit/>
          </a:bodyPr>
          <a:lstStyle/>
          <a:p>
            <a:r>
              <a:rPr lang="en-GB" b="0" i="0" dirty="0">
                <a:solidFill>
                  <a:srgbClr val="333333"/>
                </a:solidFill>
                <a:effectLst/>
                <a:latin typeface="Helvetica Neue" panose="02000503000000020004" pitchFamily="2" charset="0"/>
              </a:rPr>
              <a:t>When you pass a function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takes elements of the list and passes them as the </a:t>
            </a:r>
            <a:r>
              <a:rPr lang="en-GB" b="0" i="1" dirty="0">
                <a:solidFill>
                  <a:srgbClr val="333333"/>
                </a:solidFill>
                <a:effectLst/>
                <a:latin typeface="Helvetica Neue" panose="02000503000000020004" pitchFamily="2" charset="0"/>
              </a:rPr>
              <a:t>first argument</a:t>
            </a:r>
            <a:r>
              <a:rPr lang="en-GB" b="0" i="0" dirty="0">
                <a:solidFill>
                  <a:srgbClr val="333333"/>
                </a:solidFill>
                <a:effectLst/>
                <a:latin typeface="Helvetica Neue" panose="02000503000000020004" pitchFamily="2" charset="0"/>
              </a:rPr>
              <a:t> of the function you are applying. In the above example, the first argument of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is n, and so the elements of the sequence 1:4 all got passed to the n argument of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Functions that you pass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may have other arguments. For example, the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function has a min and max argument too. In the example above I used the default values for min and max. How would you be able to specify different values for that in the context of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Here is where the ... argument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comes into play. Any arguments that you place in the ... argument will get passed down to the function being applied to the elements of the list.</a:t>
            </a:r>
          </a:p>
          <a:p>
            <a:r>
              <a:rPr lang="en-GB" b="0" i="0" dirty="0">
                <a:solidFill>
                  <a:srgbClr val="333333"/>
                </a:solidFill>
                <a:effectLst/>
                <a:latin typeface="Helvetica Neue" panose="02000503000000020004" pitchFamily="2" charset="0"/>
              </a:rPr>
              <a:t>Here, the min = 0 and max = 10 arguments are passed down to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every time it gets called.</a:t>
            </a:r>
          </a:p>
        </p:txBody>
      </p:sp>
      <p:sp>
        <p:nvSpPr>
          <p:cNvPr id="4" name="Rectangle 3">
            <a:extLst>
              <a:ext uri="{FF2B5EF4-FFF2-40B4-BE49-F238E27FC236}">
                <a16:creationId xmlns:a16="http://schemas.microsoft.com/office/drawing/2014/main" id="{BE20D19A-E9E3-C54D-9D63-F26B6E7A202D}"/>
              </a:ext>
            </a:extLst>
          </p:cNvPr>
          <p:cNvSpPr/>
          <p:nvPr/>
        </p:nvSpPr>
        <p:spPr>
          <a:xfrm>
            <a:off x="7086600" y="2142341"/>
            <a:ext cx="4787900" cy="3693319"/>
          </a:xfrm>
          <a:prstGeom prst="rect">
            <a:avLst/>
          </a:prstGeom>
          <a:solidFill>
            <a:schemeClr val="bg2"/>
          </a:solidFill>
        </p:spPr>
        <p:txBody>
          <a:bodyPr wrap="square">
            <a:spAutoFit/>
          </a:bodyPr>
          <a:lstStyle/>
          <a:p>
            <a:r>
              <a:rPr lang="en-GB" dirty="0"/>
              <a:t>&gt; x &lt;- 1:4</a:t>
            </a:r>
          </a:p>
          <a:p>
            <a:r>
              <a:rPr lang="en-GB" dirty="0"/>
              <a:t>&gt; </a:t>
            </a:r>
            <a:r>
              <a:rPr lang="en-GB" dirty="0" err="1"/>
              <a:t>lapply</a:t>
            </a:r>
            <a:r>
              <a:rPr lang="en-GB" dirty="0"/>
              <a:t>(x, </a:t>
            </a:r>
            <a:r>
              <a:rPr lang="en-GB" dirty="0" err="1"/>
              <a:t>runif</a:t>
            </a:r>
            <a:r>
              <a:rPr lang="en-GB" dirty="0"/>
              <a:t>, min = 0, max = 10)</a:t>
            </a:r>
          </a:p>
          <a:p>
            <a:r>
              <a:rPr lang="en-GB" dirty="0"/>
              <a:t>[[1]]</a:t>
            </a:r>
          </a:p>
          <a:p>
            <a:r>
              <a:rPr lang="en-GB" dirty="0"/>
              <a:t>[1] 2.263808</a:t>
            </a:r>
          </a:p>
          <a:p>
            <a:endParaRPr lang="en-GB" dirty="0"/>
          </a:p>
          <a:p>
            <a:r>
              <a:rPr lang="en-GB" dirty="0"/>
              <a:t>[[2]]</a:t>
            </a:r>
          </a:p>
          <a:p>
            <a:r>
              <a:rPr lang="en-GB" dirty="0"/>
              <a:t>[1] 1.314165 9.815635</a:t>
            </a:r>
          </a:p>
          <a:p>
            <a:endParaRPr lang="en-GB" dirty="0"/>
          </a:p>
          <a:p>
            <a:r>
              <a:rPr lang="en-GB" dirty="0"/>
              <a:t>[[3]]</a:t>
            </a:r>
          </a:p>
          <a:p>
            <a:r>
              <a:rPr lang="en-GB" dirty="0"/>
              <a:t>[1] 3.270137 5.069395 6.814425</a:t>
            </a:r>
          </a:p>
          <a:p>
            <a:endParaRPr lang="en-GB" dirty="0"/>
          </a:p>
          <a:p>
            <a:r>
              <a:rPr lang="en-GB" dirty="0"/>
              <a:t>[[4]]</a:t>
            </a:r>
          </a:p>
          <a:p>
            <a:r>
              <a:rPr lang="en-GB" dirty="0"/>
              <a:t>[1] 0.9916910 1.1890256 0.5043966 9.2925392</a:t>
            </a:r>
          </a:p>
        </p:txBody>
      </p:sp>
    </p:spTree>
    <p:extLst>
      <p:ext uri="{BB962C8B-B14F-4D97-AF65-F5344CB8AC3E}">
        <p14:creationId xmlns:p14="http://schemas.microsoft.com/office/powerpoint/2010/main" val="1308568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C4DE-E135-8646-9CA8-2F3AF0EBF39A}"/>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067DC226-1A44-EA48-8955-03DFBA974BBE}"/>
              </a:ext>
            </a:extLst>
          </p:cNvPr>
          <p:cNvSpPr/>
          <p:nvPr/>
        </p:nvSpPr>
        <p:spPr>
          <a:xfrm>
            <a:off x="139700" y="1893838"/>
            <a:ext cx="117856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and its friends make heavy use of </a:t>
            </a:r>
            <a:r>
              <a:rPr lang="en-GB" b="0" i="1" dirty="0">
                <a:solidFill>
                  <a:srgbClr val="333333"/>
                </a:solidFill>
                <a:effectLst/>
                <a:latin typeface="Helvetica Neue" panose="02000503000000020004" pitchFamily="2" charset="0"/>
              </a:rPr>
              <a:t>anonymous</a:t>
            </a:r>
            <a:r>
              <a:rPr lang="en-GB" b="0" i="0" dirty="0">
                <a:solidFill>
                  <a:srgbClr val="333333"/>
                </a:solidFill>
                <a:effectLst/>
                <a:latin typeface="Helvetica Neue" panose="02000503000000020004" pitchFamily="2" charset="0"/>
              </a:rPr>
              <a:t> functions. Anonymous functions are like members of </a:t>
            </a:r>
            <a:r>
              <a:rPr lang="en-GB" b="0" i="0" u="none" strike="noStrike" dirty="0">
                <a:solidFill>
                  <a:srgbClr val="4183C4"/>
                </a:solidFill>
                <a:effectLst/>
                <a:latin typeface="Helvetica Neue" panose="02000503000000020004" pitchFamily="2" charset="0"/>
                <a:hlinkClick r:id="rId2"/>
              </a:rPr>
              <a:t>Project Mayhem</a:t>
            </a:r>
            <a:r>
              <a:rPr lang="en-GB" b="0" i="0" dirty="0">
                <a:solidFill>
                  <a:srgbClr val="333333"/>
                </a:solidFill>
                <a:effectLst/>
                <a:latin typeface="Helvetica Neue" panose="02000503000000020004" pitchFamily="2" charset="0"/>
              </a:rPr>
              <a:t>—they have no names. These are functions are generated “on the fly” as you are using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Once the call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is finished, the function disappears and does not appear in the workspace.</a:t>
            </a:r>
          </a:p>
          <a:p>
            <a:r>
              <a:rPr lang="en-GB" b="0" i="0" dirty="0">
                <a:solidFill>
                  <a:srgbClr val="333333"/>
                </a:solidFill>
                <a:effectLst/>
                <a:latin typeface="Helvetica Neue" panose="02000503000000020004" pitchFamily="2" charset="0"/>
              </a:rPr>
              <a:t>Here I am creating a list that contains two matrices.</a:t>
            </a:r>
          </a:p>
        </p:txBody>
      </p:sp>
      <p:sp>
        <p:nvSpPr>
          <p:cNvPr id="4" name="Rectangle 3">
            <a:extLst>
              <a:ext uri="{FF2B5EF4-FFF2-40B4-BE49-F238E27FC236}">
                <a16:creationId xmlns:a16="http://schemas.microsoft.com/office/drawing/2014/main" id="{5EFD6831-AE4B-0B49-9907-D5B64335B6D8}"/>
              </a:ext>
            </a:extLst>
          </p:cNvPr>
          <p:cNvSpPr/>
          <p:nvPr/>
        </p:nvSpPr>
        <p:spPr>
          <a:xfrm>
            <a:off x="406400" y="3094167"/>
            <a:ext cx="6096000" cy="3416320"/>
          </a:xfrm>
          <a:prstGeom prst="rect">
            <a:avLst/>
          </a:prstGeom>
          <a:solidFill>
            <a:schemeClr val="bg2"/>
          </a:solidFill>
        </p:spPr>
        <p:txBody>
          <a:bodyPr>
            <a:spAutoFit/>
          </a:bodyPr>
          <a:lstStyle/>
          <a:p>
            <a:r>
              <a:rPr lang="en-GB" dirty="0"/>
              <a:t>&gt; x &lt;- list(a = matrix(1:4, 2, 2), b = matrix(1:6, 3, 2)) </a:t>
            </a:r>
          </a:p>
          <a:p>
            <a:r>
              <a:rPr lang="en-GB" dirty="0"/>
              <a:t>&gt; x</a:t>
            </a:r>
          </a:p>
          <a:p>
            <a:r>
              <a:rPr lang="en-GB" dirty="0"/>
              <a:t>$a</a:t>
            </a:r>
          </a:p>
          <a:p>
            <a:r>
              <a:rPr lang="en-GB" dirty="0"/>
              <a:t>     [,1] [,2]</a:t>
            </a:r>
          </a:p>
          <a:p>
            <a:r>
              <a:rPr lang="en-GB" dirty="0"/>
              <a:t>[1,]    1    3</a:t>
            </a:r>
          </a:p>
          <a:p>
            <a:r>
              <a:rPr lang="en-GB" dirty="0"/>
              <a:t>[2,]    2    4</a:t>
            </a:r>
          </a:p>
          <a:p>
            <a:endParaRPr lang="en-GB" dirty="0"/>
          </a:p>
          <a:p>
            <a:r>
              <a:rPr lang="en-GB" dirty="0"/>
              <a:t>$b</a:t>
            </a:r>
          </a:p>
          <a:p>
            <a:r>
              <a:rPr lang="en-GB" dirty="0"/>
              <a:t>     [,1] [,2]</a:t>
            </a:r>
          </a:p>
          <a:p>
            <a:r>
              <a:rPr lang="en-GB" dirty="0"/>
              <a:t>[1,]    1    4</a:t>
            </a:r>
          </a:p>
          <a:p>
            <a:r>
              <a:rPr lang="en-GB" dirty="0"/>
              <a:t>[2,]    2    5</a:t>
            </a:r>
          </a:p>
          <a:p>
            <a:r>
              <a:rPr lang="en-GB" dirty="0"/>
              <a:t>[3,]    3    6</a:t>
            </a:r>
          </a:p>
        </p:txBody>
      </p:sp>
    </p:spTree>
    <p:extLst>
      <p:ext uri="{BB962C8B-B14F-4D97-AF65-F5344CB8AC3E}">
        <p14:creationId xmlns:p14="http://schemas.microsoft.com/office/powerpoint/2010/main" val="169248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36B2-110F-5546-8540-E9055DE67F0A}"/>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1E47AA34-5D7D-E242-A20D-79687DB9F7B7}"/>
              </a:ext>
            </a:extLst>
          </p:cNvPr>
          <p:cNvSpPr/>
          <p:nvPr/>
        </p:nvSpPr>
        <p:spPr>
          <a:xfrm>
            <a:off x="127000" y="1303635"/>
            <a:ext cx="114808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Suppose I wanted to extract the first column of each matrix in the list. I could write an anonymous function for extracting the first column of each matrix.</a:t>
            </a:r>
            <a:endParaRPr lang="en-GB" dirty="0"/>
          </a:p>
        </p:txBody>
      </p:sp>
      <p:sp>
        <p:nvSpPr>
          <p:cNvPr id="4" name="Rectangle 3">
            <a:extLst>
              <a:ext uri="{FF2B5EF4-FFF2-40B4-BE49-F238E27FC236}">
                <a16:creationId xmlns:a16="http://schemas.microsoft.com/office/drawing/2014/main" id="{9740B204-FF9C-1F42-B2E8-FBB605E6C961}"/>
              </a:ext>
            </a:extLst>
          </p:cNvPr>
          <p:cNvSpPr/>
          <p:nvPr/>
        </p:nvSpPr>
        <p:spPr>
          <a:xfrm>
            <a:off x="406400" y="1949966"/>
            <a:ext cx="6096000" cy="1477328"/>
          </a:xfrm>
          <a:prstGeom prst="rect">
            <a:avLst/>
          </a:prstGeom>
          <a:solidFill>
            <a:schemeClr val="bg2"/>
          </a:solidFill>
        </p:spPr>
        <p:txBody>
          <a:bodyPr>
            <a:spAutoFit/>
          </a:bodyPr>
          <a:lstStyle/>
          <a:p>
            <a:r>
              <a:rPr lang="en-GB" dirty="0"/>
              <a:t>&gt; </a:t>
            </a:r>
            <a:r>
              <a:rPr lang="en-GB" dirty="0" err="1"/>
              <a:t>lapply</a:t>
            </a:r>
            <a:r>
              <a:rPr lang="en-GB" dirty="0"/>
              <a:t>(x, function(</a:t>
            </a:r>
            <a:r>
              <a:rPr lang="en-GB" dirty="0" err="1"/>
              <a:t>elt</a:t>
            </a:r>
            <a:r>
              <a:rPr lang="en-GB" dirty="0"/>
              <a:t>) { </a:t>
            </a:r>
            <a:r>
              <a:rPr lang="en-GB" dirty="0" err="1"/>
              <a:t>elt</a:t>
            </a:r>
            <a:r>
              <a:rPr lang="en-GB" dirty="0"/>
              <a:t>[,1] })</a:t>
            </a:r>
          </a:p>
          <a:p>
            <a:r>
              <a:rPr lang="en-GB" dirty="0"/>
              <a:t>$a</a:t>
            </a:r>
          </a:p>
          <a:p>
            <a:r>
              <a:rPr lang="en-GB" dirty="0"/>
              <a:t>[1] 1 2</a:t>
            </a:r>
          </a:p>
          <a:p>
            <a:r>
              <a:rPr lang="en-GB" dirty="0"/>
              <a:t>$b</a:t>
            </a:r>
          </a:p>
          <a:p>
            <a:r>
              <a:rPr lang="en-GB" dirty="0"/>
              <a:t>[1] 1 2 3</a:t>
            </a:r>
          </a:p>
        </p:txBody>
      </p:sp>
      <p:sp>
        <p:nvSpPr>
          <p:cNvPr id="5" name="Rectangle 4">
            <a:extLst>
              <a:ext uri="{FF2B5EF4-FFF2-40B4-BE49-F238E27FC236}">
                <a16:creationId xmlns:a16="http://schemas.microsoft.com/office/drawing/2014/main" id="{430C62F8-1CCC-E24D-946B-E7B559E569B8}"/>
              </a:ext>
            </a:extLst>
          </p:cNvPr>
          <p:cNvSpPr/>
          <p:nvPr/>
        </p:nvSpPr>
        <p:spPr>
          <a:xfrm>
            <a:off x="127000" y="3427294"/>
            <a:ext cx="117475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Notice that I put the function() definition right in the call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This is perfectly legal and acceptable. You can put an arbitrarily complicated function definition inside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but if it’s going to be more complicated, it’s probably a better idea to define the function separately.</a:t>
            </a:r>
          </a:p>
          <a:p>
            <a:r>
              <a:rPr lang="en-GB" b="0" i="0" dirty="0">
                <a:solidFill>
                  <a:srgbClr val="333333"/>
                </a:solidFill>
                <a:effectLst/>
                <a:latin typeface="Helvetica Neue" panose="02000503000000020004" pitchFamily="2" charset="0"/>
              </a:rPr>
              <a:t>For example, I could have done the following.</a:t>
            </a:r>
          </a:p>
        </p:txBody>
      </p:sp>
      <p:sp>
        <p:nvSpPr>
          <p:cNvPr id="6" name="Rectangle 5">
            <a:extLst>
              <a:ext uri="{FF2B5EF4-FFF2-40B4-BE49-F238E27FC236}">
                <a16:creationId xmlns:a16="http://schemas.microsoft.com/office/drawing/2014/main" id="{2E2DB7B1-E267-B941-83F5-49FA9964F57B}"/>
              </a:ext>
            </a:extLst>
          </p:cNvPr>
          <p:cNvSpPr/>
          <p:nvPr/>
        </p:nvSpPr>
        <p:spPr>
          <a:xfrm>
            <a:off x="406400" y="4549676"/>
            <a:ext cx="6096000" cy="2308324"/>
          </a:xfrm>
          <a:prstGeom prst="rect">
            <a:avLst/>
          </a:prstGeom>
          <a:solidFill>
            <a:schemeClr val="bg2"/>
          </a:solidFill>
        </p:spPr>
        <p:txBody>
          <a:bodyPr>
            <a:spAutoFit/>
          </a:bodyPr>
          <a:lstStyle/>
          <a:p>
            <a:r>
              <a:rPr lang="en-GB" dirty="0"/>
              <a:t>&gt; f &lt;- function(</a:t>
            </a:r>
            <a:r>
              <a:rPr lang="en-GB" dirty="0" err="1"/>
              <a:t>elt</a:t>
            </a:r>
            <a:r>
              <a:rPr lang="en-GB" dirty="0"/>
              <a:t>) {</a:t>
            </a:r>
          </a:p>
          <a:p>
            <a:r>
              <a:rPr lang="en-GB" dirty="0"/>
              <a:t>+         </a:t>
            </a:r>
            <a:r>
              <a:rPr lang="en-GB" dirty="0" err="1"/>
              <a:t>elt</a:t>
            </a:r>
            <a:r>
              <a:rPr lang="en-GB" dirty="0"/>
              <a:t>[, 1]</a:t>
            </a:r>
          </a:p>
          <a:p>
            <a:r>
              <a:rPr lang="en-GB" dirty="0"/>
              <a:t>+ }</a:t>
            </a:r>
          </a:p>
          <a:p>
            <a:r>
              <a:rPr lang="en-GB" dirty="0"/>
              <a:t>&gt; </a:t>
            </a:r>
            <a:r>
              <a:rPr lang="en-GB" dirty="0" err="1"/>
              <a:t>lapply</a:t>
            </a:r>
            <a:r>
              <a:rPr lang="en-GB" dirty="0"/>
              <a:t>(x, f)</a:t>
            </a:r>
          </a:p>
          <a:p>
            <a:r>
              <a:rPr lang="en-GB" dirty="0"/>
              <a:t>$a</a:t>
            </a:r>
          </a:p>
          <a:p>
            <a:r>
              <a:rPr lang="en-GB" dirty="0"/>
              <a:t>[1] 1 2</a:t>
            </a:r>
          </a:p>
          <a:p>
            <a:r>
              <a:rPr lang="en-GB" dirty="0"/>
              <a:t>$b</a:t>
            </a:r>
          </a:p>
          <a:p>
            <a:r>
              <a:rPr lang="en-GB" dirty="0"/>
              <a:t>[1] 1 2 3</a:t>
            </a:r>
          </a:p>
        </p:txBody>
      </p:sp>
      <p:sp>
        <p:nvSpPr>
          <p:cNvPr id="7" name="Rectangle 6">
            <a:extLst>
              <a:ext uri="{FF2B5EF4-FFF2-40B4-BE49-F238E27FC236}">
                <a16:creationId xmlns:a16="http://schemas.microsoft.com/office/drawing/2014/main" id="{32F9A898-B29D-4E49-BB5F-E5E36293A243}"/>
              </a:ext>
            </a:extLst>
          </p:cNvPr>
          <p:cNvSpPr/>
          <p:nvPr/>
        </p:nvSpPr>
        <p:spPr>
          <a:xfrm>
            <a:off x="3568700" y="5015547"/>
            <a:ext cx="8458200" cy="1477328"/>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Now the function is no longer anonymous; it’s name is </a:t>
            </a:r>
            <a:r>
              <a:rPr lang="en-GB" dirty="0"/>
              <a:t>f</a:t>
            </a:r>
            <a:r>
              <a:rPr lang="en-GB" b="0" i="0" dirty="0">
                <a:solidFill>
                  <a:srgbClr val="333333"/>
                </a:solidFill>
                <a:effectLst/>
                <a:latin typeface="Helvetica Neue" panose="02000503000000020004" pitchFamily="2" charset="0"/>
              </a:rPr>
              <a:t>. Whether you use an anonymous function or you define a function first depends on your context. If you think the function </a:t>
            </a:r>
            <a:r>
              <a:rPr lang="en-GB" dirty="0"/>
              <a:t>f</a:t>
            </a:r>
            <a:r>
              <a:rPr lang="en-GB" b="0" i="0" dirty="0">
                <a:solidFill>
                  <a:srgbClr val="333333"/>
                </a:solidFill>
                <a:effectLst/>
                <a:latin typeface="Helvetica Neue" panose="02000503000000020004" pitchFamily="2" charset="0"/>
              </a:rPr>
              <a:t> is something you’re going to need a lot in other parts of your code, you might want to define it separately. But if you’re just going to use it for this call to </a:t>
            </a:r>
            <a:r>
              <a:rPr lang="en-GB" dirty="0" err="1"/>
              <a:t>lapply</a:t>
            </a:r>
            <a:r>
              <a:rPr lang="en-GB" dirty="0"/>
              <a:t>()</a:t>
            </a:r>
            <a:r>
              <a:rPr lang="en-GB" b="0" i="0" dirty="0">
                <a:solidFill>
                  <a:srgbClr val="333333"/>
                </a:solidFill>
                <a:effectLst/>
                <a:latin typeface="Helvetica Neue" panose="02000503000000020004" pitchFamily="2" charset="0"/>
              </a:rPr>
              <a:t>, then it’s probably simpler to use an anonymous function.</a:t>
            </a:r>
            <a:endParaRPr lang="en-GB" dirty="0"/>
          </a:p>
        </p:txBody>
      </p:sp>
    </p:spTree>
    <p:extLst>
      <p:ext uri="{BB962C8B-B14F-4D97-AF65-F5344CB8AC3E}">
        <p14:creationId xmlns:p14="http://schemas.microsoft.com/office/powerpoint/2010/main" val="3694823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8DA4-4F70-8947-BFD8-641657C499AD}"/>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445279FE-E6AA-1549-B33C-783B6119A475}"/>
              </a:ext>
            </a:extLst>
          </p:cNvPr>
          <p:cNvSpPr/>
          <p:nvPr/>
        </p:nvSpPr>
        <p:spPr>
          <a:xfrm>
            <a:off x="190500" y="1566039"/>
            <a:ext cx="11899900"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function behaves similarly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the only real difference is in the return value.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will try to simplify the result of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if possible. Essentially,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calls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on its input and then applies the following algorithm:</a:t>
            </a:r>
          </a:p>
          <a:p>
            <a:pPr>
              <a:buFont typeface="Arial" panose="020B0604020202020204" pitchFamily="34" charset="0"/>
              <a:buChar char="•"/>
            </a:pPr>
            <a:r>
              <a:rPr lang="en-GB" b="0" i="0" dirty="0">
                <a:solidFill>
                  <a:srgbClr val="333333"/>
                </a:solidFill>
                <a:effectLst/>
                <a:latin typeface="Helvetica Neue" panose="02000503000000020004" pitchFamily="2" charset="0"/>
              </a:rPr>
              <a:t>If the result is a list where every element is length 1, then a vector is returned</a:t>
            </a:r>
          </a:p>
          <a:p>
            <a:pPr>
              <a:buFont typeface="Arial" panose="020B0604020202020204" pitchFamily="34" charset="0"/>
              <a:buChar char="•"/>
            </a:pPr>
            <a:r>
              <a:rPr lang="en-GB" b="0" i="0" dirty="0">
                <a:solidFill>
                  <a:srgbClr val="333333"/>
                </a:solidFill>
                <a:effectLst/>
                <a:latin typeface="Helvetica Neue" panose="02000503000000020004" pitchFamily="2" charset="0"/>
              </a:rPr>
              <a:t>If the result is a list where every element is a vector of the same length (&gt; 1), a matrix is returned.</a:t>
            </a:r>
          </a:p>
          <a:p>
            <a:pPr>
              <a:buFont typeface="Arial" panose="020B0604020202020204" pitchFamily="34" charset="0"/>
              <a:buChar char="•"/>
            </a:pPr>
            <a:r>
              <a:rPr lang="en-GB" b="0" i="0" dirty="0">
                <a:solidFill>
                  <a:srgbClr val="333333"/>
                </a:solidFill>
                <a:effectLst/>
                <a:latin typeface="Helvetica Neue" panose="02000503000000020004" pitchFamily="2" charset="0"/>
              </a:rPr>
              <a:t>If it can’t figure things out, a list is returned</a:t>
            </a:r>
          </a:p>
        </p:txBody>
      </p:sp>
    </p:spTree>
    <p:extLst>
      <p:ext uri="{BB962C8B-B14F-4D97-AF65-F5344CB8AC3E}">
        <p14:creationId xmlns:p14="http://schemas.microsoft.com/office/powerpoint/2010/main" val="2764614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C78B-3B32-BC44-95E8-1F67B27AC120}"/>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E4D9012A-1761-3F41-9955-A32CAAFEE5C5}"/>
              </a:ext>
            </a:extLst>
          </p:cNvPr>
          <p:cNvSpPr/>
          <p:nvPr/>
        </p:nvSpPr>
        <p:spPr>
          <a:xfrm>
            <a:off x="112430" y="1898134"/>
            <a:ext cx="3610540"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Here’s the result of calling </a:t>
            </a:r>
            <a:r>
              <a:rPr lang="en-GB" dirty="0" err="1"/>
              <a:t>lapply</a:t>
            </a:r>
            <a:r>
              <a:rPr lang="en-GB" dirty="0"/>
              <a:t>()</a:t>
            </a:r>
          </a:p>
        </p:txBody>
      </p:sp>
      <p:sp>
        <p:nvSpPr>
          <p:cNvPr id="5" name="Rectangle 4">
            <a:extLst>
              <a:ext uri="{FF2B5EF4-FFF2-40B4-BE49-F238E27FC236}">
                <a16:creationId xmlns:a16="http://schemas.microsoft.com/office/drawing/2014/main" id="{C94CA805-1000-F84B-B411-F1D69A9C66CB}"/>
              </a:ext>
            </a:extLst>
          </p:cNvPr>
          <p:cNvSpPr/>
          <p:nvPr/>
        </p:nvSpPr>
        <p:spPr>
          <a:xfrm>
            <a:off x="419100" y="2474912"/>
            <a:ext cx="5130800" cy="3970318"/>
          </a:xfrm>
          <a:prstGeom prst="rect">
            <a:avLst/>
          </a:prstGeom>
          <a:solidFill>
            <a:schemeClr val="bg2"/>
          </a:solidFill>
        </p:spPr>
        <p:txBody>
          <a:bodyPr wrap="square">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-0.251483</a:t>
            </a:r>
          </a:p>
          <a:p>
            <a:endParaRPr lang="en-GB" dirty="0"/>
          </a:p>
          <a:p>
            <a:r>
              <a:rPr lang="en-GB" dirty="0"/>
              <a:t>$c</a:t>
            </a:r>
          </a:p>
          <a:p>
            <a:r>
              <a:rPr lang="en-GB" dirty="0"/>
              <a:t>[1] 1.481246</a:t>
            </a:r>
          </a:p>
          <a:p>
            <a:endParaRPr lang="en-GB" dirty="0"/>
          </a:p>
          <a:p>
            <a:r>
              <a:rPr lang="en-GB" dirty="0"/>
              <a:t>$d</a:t>
            </a:r>
          </a:p>
          <a:p>
            <a:r>
              <a:rPr lang="en-GB" dirty="0"/>
              <a:t>[1] 4.968715</a:t>
            </a:r>
          </a:p>
        </p:txBody>
      </p:sp>
    </p:spTree>
    <p:extLst>
      <p:ext uri="{BB962C8B-B14F-4D97-AF65-F5344CB8AC3E}">
        <p14:creationId xmlns:p14="http://schemas.microsoft.com/office/powerpoint/2010/main" val="1718444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C78B-3B32-BC44-95E8-1F67B27AC120}"/>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E4D9012A-1761-3F41-9955-A32CAAFEE5C5}"/>
              </a:ext>
            </a:extLst>
          </p:cNvPr>
          <p:cNvSpPr/>
          <p:nvPr/>
        </p:nvSpPr>
        <p:spPr>
          <a:xfrm>
            <a:off x="112430" y="1898134"/>
            <a:ext cx="3610540"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Here’s the result of calling </a:t>
            </a:r>
            <a:r>
              <a:rPr lang="en-GB" dirty="0" err="1"/>
              <a:t>lapply</a:t>
            </a:r>
            <a:r>
              <a:rPr lang="en-GB" dirty="0"/>
              <a:t>()</a:t>
            </a:r>
          </a:p>
        </p:txBody>
      </p:sp>
      <p:sp>
        <p:nvSpPr>
          <p:cNvPr id="5" name="Rectangle 4">
            <a:extLst>
              <a:ext uri="{FF2B5EF4-FFF2-40B4-BE49-F238E27FC236}">
                <a16:creationId xmlns:a16="http://schemas.microsoft.com/office/drawing/2014/main" id="{C94CA805-1000-F84B-B411-F1D69A9C66CB}"/>
              </a:ext>
            </a:extLst>
          </p:cNvPr>
          <p:cNvSpPr/>
          <p:nvPr/>
        </p:nvSpPr>
        <p:spPr>
          <a:xfrm>
            <a:off x="419100" y="2474912"/>
            <a:ext cx="5130800" cy="3970318"/>
          </a:xfrm>
          <a:prstGeom prst="rect">
            <a:avLst/>
          </a:prstGeom>
          <a:solidFill>
            <a:schemeClr val="bg2"/>
          </a:solidFill>
        </p:spPr>
        <p:txBody>
          <a:bodyPr wrap="square">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-0.251483</a:t>
            </a:r>
          </a:p>
          <a:p>
            <a:endParaRPr lang="en-GB" dirty="0"/>
          </a:p>
          <a:p>
            <a:r>
              <a:rPr lang="en-GB" dirty="0"/>
              <a:t>$c</a:t>
            </a:r>
          </a:p>
          <a:p>
            <a:r>
              <a:rPr lang="en-GB" dirty="0"/>
              <a:t>[1] 1.481246</a:t>
            </a:r>
          </a:p>
          <a:p>
            <a:endParaRPr lang="en-GB" dirty="0"/>
          </a:p>
          <a:p>
            <a:r>
              <a:rPr lang="en-GB" dirty="0"/>
              <a:t>$d</a:t>
            </a:r>
          </a:p>
          <a:p>
            <a:r>
              <a:rPr lang="en-GB" dirty="0"/>
              <a:t>[1] 4.968715</a:t>
            </a:r>
          </a:p>
        </p:txBody>
      </p:sp>
      <p:sp>
        <p:nvSpPr>
          <p:cNvPr id="4" name="Rectangle 3">
            <a:extLst>
              <a:ext uri="{FF2B5EF4-FFF2-40B4-BE49-F238E27FC236}">
                <a16:creationId xmlns:a16="http://schemas.microsoft.com/office/drawing/2014/main" id="{3B808CB7-9E60-A549-B08A-B94D7A13AB7A}"/>
              </a:ext>
            </a:extLst>
          </p:cNvPr>
          <p:cNvSpPr/>
          <p:nvPr/>
        </p:nvSpPr>
        <p:spPr>
          <a:xfrm>
            <a:off x="6140458" y="1759634"/>
            <a:ext cx="4657148"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the result of calling </a:t>
            </a:r>
            <a:r>
              <a:rPr lang="en-GB" dirty="0" err="1"/>
              <a:t>sapply</a:t>
            </a:r>
            <a:r>
              <a:rPr lang="en-GB" dirty="0"/>
              <a:t>()</a:t>
            </a:r>
            <a:r>
              <a:rPr lang="en-GB" b="0" i="0" dirty="0">
                <a:solidFill>
                  <a:srgbClr val="333333"/>
                </a:solidFill>
                <a:effectLst/>
                <a:latin typeface="Helvetica Neue" panose="02000503000000020004" pitchFamily="2" charset="0"/>
              </a:rPr>
              <a:t> on the same list.</a:t>
            </a:r>
            <a:endParaRPr lang="en-GB" dirty="0"/>
          </a:p>
        </p:txBody>
      </p:sp>
      <p:sp>
        <p:nvSpPr>
          <p:cNvPr id="6" name="Rectangle 5">
            <a:extLst>
              <a:ext uri="{FF2B5EF4-FFF2-40B4-BE49-F238E27FC236}">
                <a16:creationId xmlns:a16="http://schemas.microsoft.com/office/drawing/2014/main" id="{6C6560BD-7BE8-C448-B560-0626BE1CD47F}"/>
              </a:ext>
            </a:extLst>
          </p:cNvPr>
          <p:cNvSpPr/>
          <p:nvPr/>
        </p:nvSpPr>
        <p:spPr>
          <a:xfrm>
            <a:off x="6273800" y="2474911"/>
            <a:ext cx="4940300" cy="923330"/>
          </a:xfrm>
          <a:prstGeom prst="rect">
            <a:avLst/>
          </a:prstGeom>
          <a:solidFill>
            <a:schemeClr val="bg2"/>
          </a:solidFill>
        </p:spPr>
        <p:txBody>
          <a:bodyPr wrap="square">
            <a:spAutoFit/>
          </a:bodyPr>
          <a:lstStyle/>
          <a:p>
            <a:r>
              <a:rPr lang="en-GB" dirty="0"/>
              <a:t>&gt; </a:t>
            </a:r>
            <a:r>
              <a:rPr lang="en-GB" dirty="0" err="1"/>
              <a:t>sapply</a:t>
            </a:r>
            <a:r>
              <a:rPr lang="en-GB" dirty="0"/>
              <a:t>(x, mean) </a:t>
            </a:r>
          </a:p>
          <a:p>
            <a:r>
              <a:rPr lang="en-GB" dirty="0"/>
              <a:t>        a         b         c         d </a:t>
            </a:r>
          </a:p>
          <a:p>
            <a:r>
              <a:rPr lang="en-GB" dirty="0"/>
              <a:t> 2.500000 -0.251483  1.481246  4.968715 </a:t>
            </a:r>
          </a:p>
        </p:txBody>
      </p:sp>
      <p:sp>
        <p:nvSpPr>
          <p:cNvPr id="7" name="Rectangle 6">
            <a:extLst>
              <a:ext uri="{FF2B5EF4-FFF2-40B4-BE49-F238E27FC236}">
                <a16:creationId xmlns:a16="http://schemas.microsoft.com/office/drawing/2014/main" id="{D4FF5284-329D-2C4B-A6D6-C54C18CE0985}"/>
              </a:ext>
            </a:extLst>
          </p:cNvPr>
          <p:cNvSpPr/>
          <p:nvPr/>
        </p:nvSpPr>
        <p:spPr>
          <a:xfrm>
            <a:off x="5695950" y="4452036"/>
            <a:ext cx="6096000" cy="923330"/>
          </a:xfrm>
          <a:prstGeom prst="rect">
            <a:avLst/>
          </a:prstGeom>
        </p:spPr>
        <p:txBody>
          <a:bodyPr>
            <a:spAutoFit/>
          </a:bodyPr>
          <a:lstStyle/>
          <a:p>
            <a:r>
              <a:rPr lang="en-GB" b="0" i="0" dirty="0">
                <a:solidFill>
                  <a:srgbClr val="333333"/>
                </a:solidFill>
                <a:effectLst/>
                <a:latin typeface="Helvetica Neue" panose="02000503000000020004" pitchFamily="2" charset="0"/>
              </a:rPr>
              <a:t>Because the result of </a:t>
            </a:r>
            <a:r>
              <a:rPr lang="en-GB" dirty="0" err="1"/>
              <a:t>lapply</a:t>
            </a:r>
            <a:r>
              <a:rPr lang="en-GB" dirty="0"/>
              <a:t>()</a:t>
            </a:r>
            <a:r>
              <a:rPr lang="en-GB" b="0" i="0" dirty="0">
                <a:solidFill>
                  <a:srgbClr val="333333"/>
                </a:solidFill>
                <a:effectLst/>
                <a:latin typeface="Helvetica Neue" panose="02000503000000020004" pitchFamily="2" charset="0"/>
              </a:rPr>
              <a:t> was a list where each element had length 1, </a:t>
            </a:r>
            <a:r>
              <a:rPr lang="en-GB" dirty="0" err="1"/>
              <a:t>sapply</a:t>
            </a:r>
            <a:r>
              <a:rPr lang="en-GB" dirty="0"/>
              <a:t>()</a:t>
            </a:r>
            <a:r>
              <a:rPr lang="en-GB" b="0" i="0" dirty="0">
                <a:solidFill>
                  <a:srgbClr val="333333"/>
                </a:solidFill>
                <a:effectLst/>
                <a:latin typeface="Helvetica Neue" panose="02000503000000020004" pitchFamily="2" charset="0"/>
              </a:rPr>
              <a:t> collapsed the output into a numeric vector, which is often more useful than a list.</a:t>
            </a:r>
            <a:endParaRPr lang="en-GB" dirty="0"/>
          </a:p>
        </p:txBody>
      </p:sp>
    </p:spTree>
    <p:extLst>
      <p:ext uri="{BB962C8B-B14F-4D97-AF65-F5344CB8AC3E}">
        <p14:creationId xmlns:p14="http://schemas.microsoft.com/office/powerpoint/2010/main" val="65731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1E55-0729-A44B-8F35-15A60919481B}"/>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108877DB-7689-A843-8E46-AA5A6563413A}"/>
              </a:ext>
            </a:extLst>
          </p:cNvPr>
          <p:cNvSpPr/>
          <p:nvPr/>
        </p:nvSpPr>
        <p:spPr>
          <a:xfrm>
            <a:off x="368300" y="1457236"/>
            <a:ext cx="115570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split() function takes a vector or other objects and splits it into groups determined by a factor or list of factors.</a:t>
            </a:r>
          </a:p>
          <a:p>
            <a:r>
              <a:rPr lang="en-GB" b="0" i="0" dirty="0">
                <a:solidFill>
                  <a:srgbClr val="333333"/>
                </a:solidFill>
                <a:effectLst/>
                <a:latin typeface="Helvetica Neue" panose="02000503000000020004" pitchFamily="2" charset="0"/>
              </a:rPr>
              <a:t>The arguments to split() are</a:t>
            </a:r>
          </a:p>
        </p:txBody>
      </p:sp>
      <p:sp>
        <p:nvSpPr>
          <p:cNvPr id="4" name="Rectangle 3">
            <a:extLst>
              <a:ext uri="{FF2B5EF4-FFF2-40B4-BE49-F238E27FC236}">
                <a16:creationId xmlns:a16="http://schemas.microsoft.com/office/drawing/2014/main" id="{B51ECF4B-C47B-6842-9FD6-05A322DB12B6}"/>
              </a:ext>
            </a:extLst>
          </p:cNvPr>
          <p:cNvSpPr/>
          <p:nvPr/>
        </p:nvSpPr>
        <p:spPr>
          <a:xfrm>
            <a:off x="2959100" y="2603456"/>
            <a:ext cx="6096000" cy="646331"/>
          </a:xfrm>
          <a:prstGeom prst="rect">
            <a:avLst/>
          </a:prstGeom>
          <a:solidFill>
            <a:schemeClr val="bg2"/>
          </a:solidFill>
        </p:spPr>
        <p:txBody>
          <a:bodyPr>
            <a:spAutoFit/>
          </a:bodyPr>
          <a:lstStyle/>
          <a:p>
            <a:r>
              <a:rPr lang="en-GB" dirty="0"/>
              <a:t>&gt; str(split)</a:t>
            </a:r>
          </a:p>
          <a:p>
            <a:r>
              <a:rPr lang="en-GB" dirty="0"/>
              <a:t>function (x, f, drop = FALSE, ...) </a:t>
            </a:r>
          </a:p>
        </p:txBody>
      </p:sp>
      <p:sp>
        <p:nvSpPr>
          <p:cNvPr id="5" name="Rectangle 4">
            <a:extLst>
              <a:ext uri="{FF2B5EF4-FFF2-40B4-BE49-F238E27FC236}">
                <a16:creationId xmlns:a16="http://schemas.microsoft.com/office/drawing/2014/main" id="{95CC89F4-0ACE-7344-BC73-CE41BA754B0A}"/>
              </a:ext>
            </a:extLst>
          </p:cNvPr>
          <p:cNvSpPr/>
          <p:nvPr/>
        </p:nvSpPr>
        <p:spPr>
          <a:xfrm>
            <a:off x="368300" y="3472677"/>
            <a:ext cx="10020300" cy="2585323"/>
          </a:xfrm>
          <a:prstGeom prst="rect">
            <a:avLst/>
          </a:prstGeom>
        </p:spPr>
        <p:txBody>
          <a:bodyPr wrap="square">
            <a:spAutoFit/>
          </a:bodyPr>
          <a:lstStyle/>
          <a:p>
            <a:r>
              <a:rPr lang="en-GB" b="0" i="0" dirty="0">
                <a:solidFill>
                  <a:srgbClr val="333333"/>
                </a:solidFill>
                <a:effectLst/>
                <a:latin typeface="Helvetica Neue" panose="02000503000000020004" pitchFamily="2" charset="0"/>
              </a:rPr>
              <a:t>where</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 vector (or list) or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f is a factor (or coerced to one) or a list of factors</a:t>
            </a:r>
          </a:p>
          <a:p>
            <a:pPr>
              <a:buFont typeface="Arial" panose="020B0604020202020204" pitchFamily="34" charset="0"/>
              <a:buChar char="•"/>
            </a:pPr>
            <a:r>
              <a:rPr lang="en-GB" b="0" i="0" dirty="0">
                <a:solidFill>
                  <a:srgbClr val="333333"/>
                </a:solidFill>
                <a:effectLst/>
                <a:latin typeface="Helvetica Neue" panose="02000503000000020004" pitchFamily="2" charset="0"/>
              </a:rPr>
              <a:t>drop indicates whether empty factors levels should be dropped</a:t>
            </a:r>
          </a:p>
          <a:p>
            <a:r>
              <a:rPr lang="en-GB" b="0" i="0" dirty="0">
                <a:solidFill>
                  <a:srgbClr val="333333"/>
                </a:solidFill>
                <a:effectLst/>
                <a:latin typeface="Helvetica Neue" panose="02000503000000020004" pitchFamily="2" charset="0"/>
              </a:rPr>
              <a:t>The combination of split() and a function like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or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is a common paradigm in R. The basic idea is that you can take a data structure, split it into subsets defined by another variable, and apply a function over those subsets. The results of applying </a:t>
            </a:r>
            <a:r>
              <a:rPr lang="en-GB" b="0" i="0" dirty="0" err="1">
                <a:solidFill>
                  <a:srgbClr val="333333"/>
                </a:solidFill>
                <a:effectLst/>
                <a:latin typeface="Helvetica Neue" panose="02000503000000020004" pitchFamily="2" charset="0"/>
              </a:rPr>
              <a:t>tha</a:t>
            </a:r>
            <a:r>
              <a:rPr lang="en-GB" b="0" i="0" dirty="0">
                <a:solidFill>
                  <a:srgbClr val="333333"/>
                </a:solidFill>
                <a:effectLst/>
                <a:latin typeface="Helvetica Neue" panose="02000503000000020004" pitchFamily="2" charset="0"/>
              </a:rPr>
              <a:t> function over the subsets are then collated and returned as an object. This sequence of operations is sometimes referred to as “map-reduce” in other contexts.</a:t>
            </a:r>
          </a:p>
        </p:txBody>
      </p:sp>
    </p:spTree>
    <p:extLst>
      <p:ext uri="{BB962C8B-B14F-4D97-AF65-F5344CB8AC3E}">
        <p14:creationId xmlns:p14="http://schemas.microsoft.com/office/powerpoint/2010/main" val="1142276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9B72-7D61-264A-8307-3E71DB7570F1}"/>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4C8C9272-25E7-DA46-94A8-A7EB8848C218}"/>
              </a:ext>
            </a:extLst>
          </p:cNvPr>
          <p:cNvSpPr/>
          <p:nvPr/>
        </p:nvSpPr>
        <p:spPr>
          <a:xfrm>
            <a:off x="241300" y="1379835"/>
            <a:ext cx="117475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we simulate some data and split it according to a factor variable. Note that we use the </a:t>
            </a:r>
            <a:r>
              <a:rPr lang="en-GB" dirty="0" err="1"/>
              <a:t>gl</a:t>
            </a:r>
            <a:r>
              <a:rPr lang="en-GB" dirty="0"/>
              <a:t>()</a:t>
            </a:r>
            <a:r>
              <a:rPr lang="en-GB" b="0" i="0" dirty="0">
                <a:solidFill>
                  <a:srgbClr val="333333"/>
                </a:solidFill>
                <a:effectLst/>
                <a:latin typeface="Helvetica Neue" panose="02000503000000020004" pitchFamily="2" charset="0"/>
              </a:rPr>
              <a:t> function to “generate levels” in a factor variable.</a:t>
            </a:r>
            <a:endParaRPr lang="en-GB" dirty="0"/>
          </a:p>
        </p:txBody>
      </p:sp>
      <p:sp>
        <p:nvSpPr>
          <p:cNvPr id="4" name="Rectangle 3">
            <a:extLst>
              <a:ext uri="{FF2B5EF4-FFF2-40B4-BE49-F238E27FC236}">
                <a16:creationId xmlns:a16="http://schemas.microsoft.com/office/drawing/2014/main" id="{6934ABDB-5E0C-8F46-8AE0-C24D24189470}"/>
              </a:ext>
            </a:extLst>
          </p:cNvPr>
          <p:cNvSpPr/>
          <p:nvPr/>
        </p:nvSpPr>
        <p:spPr>
          <a:xfrm>
            <a:off x="673100" y="2158643"/>
            <a:ext cx="7747000" cy="3970318"/>
          </a:xfrm>
          <a:prstGeom prst="rect">
            <a:avLst/>
          </a:prstGeom>
          <a:solidFill>
            <a:schemeClr val="bg2"/>
          </a:solidFill>
        </p:spPr>
        <p:txBody>
          <a:bodyPr wrap="square">
            <a:spAutoFit/>
          </a:bodyPr>
          <a:lstStyle/>
          <a:p>
            <a:r>
              <a:rPr lang="en-GB" dirty="0"/>
              <a:t>&gt; x &lt;- c(</a:t>
            </a:r>
            <a:r>
              <a:rPr lang="en-GB" dirty="0" err="1"/>
              <a:t>rnorm</a:t>
            </a:r>
            <a:r>
              <a:rPr lang="en-GB" dirty="0"/>
              <a:t>(10), </a:t>
            </a:r>
            <a:r>
              <a:rPr lang="en-GB" dirty="0" err="1"/>
              <a:t>runif</a:t>
            </a:r>
            <a:r>
              <a:rPr lang="en-GB" dirty="0"/>
              <a:t>(10), </a:t>
            </a:r>
            <a:r>
              <a:rPr lang="en-GB" dirty="0" err="1"/>
              <a:t>rnorm</a:t>
            </a:r>
            <a:r>
              <a:rPr lang="en-GB" dirty="0"/>
              <a:t>(10, 1))</a:t>
            </a:r>
          </a:p>
          <a:p>
            <a:r>
              <a:rPr lang="en-GB" dirty="0"/>
              <a:t>&gt; f &lt;- </a:t>
            </a:r>
            <a:r>
              <a:rPr lang="en-GB" dirty="0" err="1"/>
              <a:t>gl</a:t>
            </a:r>
            <a:r>
              <a:rPr lang="en-GB" dirty="0"/>
              <a:t>(3, 10)</a:t>
            </a:r>
          </a:p>
          <a:p>
            <a:r>
              <a:rPr lang="en-GB" dirty="0"/>
              <a:t>&gt; split(x, f)</a:t>
            </a:r>
          </a:p>
          <a:p>
            <a:r>
              <a:rPr lang="en-GB" dirty="0"/>
              <a:t>$`1`</a:t>
            </a:r>
          </a:p>
          <a:p>
            <a:r>
              <a:rPr lang="en-GB" dirty="0"/>
              <a:t> [1]  0.3981302 -0.4075286  1.3242586 -0.7012317 -0.5806143 -1.0010722</a:t>
            </a:r>
          </a:p>
          <a:p>
            <a:r>
              <a:rPr lang="en-GB" dirty="0"/>
              <a:t> [7] -0.6681786  0.9451850  0.4337021  1.0051592</a:t>
            </a:r>
          </a:p>
          <a:p>
            <a:endParaRPr lang="en-GB" dirty="0"/>
          </a:p>
          <a:p>
            <a:r>
              <a:rPr lang="en-GB" dirty="0"/>
              <a:t>$`2`</a:t>
            </a:r>
          </a:p>
          <a:p>
            <a:r>
              <a:rPr lang="en-GB" dirty="0"/>
              <a:t> [1] 0.34822440 0.94893818 0.64667919 0.03527777 0.59644846 0.41531800</a:t>
            </a:r>
          </a:p>
          <a:p>
            <a:r>
              <a:rPr lang="en-GB" dirty="0"/>
              <a:t> [7] 0.07689704 0.52804888 0.96233331 0.70874005</a:t>
            </a:r>
          </a:p>
          <a:p>
            <a:endParaRPr lang="en-GB" dirty="0"/>
          </a:p>
          <a:p>
            <a:r>
              <a:rPr lang="en-GB" dirty="0"/>
              <a:t>$`3`</a:t>
            </a:r>
          </a:p>
          <a:p>
            <a:r>
              <a:rPr lang="en-GB" dirty="0"/>
              <a:t> [1]  1.13444766  1.76559900  1.95513668  0.94943430  0.69418458  1.89367370</a:t>
            </a:r>
          </a:p>
          <a:p>
            <a:r>
              <a:rPr lang="en-GB" dirty="0"/>
              <a:t> [7] -0.04729815  2.97133739  0.61636789  2.65414530</a:t>
            </a:r>
          </a:p>
        </p:txBody>
      </p:sp>
    </p:spTree>
    <p:extLst>
      <p:ext uri="{BB962C8B-B14F-4D97-AF65-F5344CB8AC3E}">
        <p14:creationId xmlns:p14="http://schemas.microsoft.com/office/powerpoint/2010/main" val="15918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DA8B-900F-0344-A2B5-758F6D85340D}"/>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7860D8C2-185E-5346-9EBA-DFAB243AD867}"/>
              </a:ext>
            </a:extLst>
          </p:cNvPr>
          <p:cNvSpPr/>
          <p:nvPr/>
        </p:nvSpPr>
        <p:spPr>
          <a:xfrm>
            <a:off x="334957" y="1898134"/>
            <a:ext cx="4892686"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A common idiom is </a:t>
            </a:r>
            <a:r>
              <a:rPr lang="en-GB" dirty="0"/>
              <a:t>split</a:t>
            </a:r>
            <a:r>
              <a:rPr lang="en-GB" b="0" i="0" dirty="0">
                <a:solidFill>
                  <a:srgbClr val="333333"/>
                </a:solidFill>
                <a:effectLst/>
                <a:latin typeface="Helvetica Neue" panose="02000503000000020004" pitchFamily="2" charset="0"/>
              </a:rPr>
              <a:t> followed by an </a:t>
            </a:r>
            <a:r>
              <a:rPr lang="en-GB" dirty="0" err="1"/>
              <a:t>lapply</a:t>
            </a:r>
            <a:r>
              <a:rPr lang="en-GB"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40456C91-5D73-904B-92AA-19C81AA204D0}"/>
              </a:ext>
            </a:extLst>
          </p:cNvPr>
          <p:cNvSpPr/>
          <p:nvPr/>
        </p:nvSpPr>
        <p:spPr>
          <a:xfrm>
            <a:off x="673100" y="2417247"/>
            <a:ext cx="6096000" cy="2585323"/>
          </a:xfrm>
          <a:prstGeom prst="rect">
            <a:avLst/>
          </a:prstGeom>
          <a:solidFill>
            <a:schemeClr val="bg2"/>
          </a:solidFill>
        </p:spPr>
        <p:txBody>
          <a:bodyPr>
            <a:spAutoFit/>
          </a:bodyPr>
          <a:lstStyle/>
          <a:p>
            <a:r>
              <a:rPr lang="en-GB" dirty="0"/>
              <a:t>&gt; </a:t>
            </a:r>
            <a:r>
              <a:rPr lang="en-GB" dirty="0" err="1"/>
              <a:t>lapply</a:t>
            </a:r>
            <a:r>
              <a:rPr lang="en-GB" dirty="0"/>
              <a:t>(split(x, f), mean)</a:t>
            </a:r>
          </a:p>
          <a:p>
            <a:r>
              <a:rPr lang="en-GB" dirty="0"/>
              <a:t>$`1`</a:t>
            </a:r>
          </a:p>
          <a:p>
            <a:r>
              <a:rPr lang="en-GB" dirty="0"/>
              <a:t>[1] 0.07478098</a:t>
            </a:r>
          </a:p>
          <a:p>
            <a:endParaRPr lang="en-GB" dirty="0"/>
          </a:p>
          <a:p>
            <a:r>
              <a:rPr lang="en-GB" dirty="0"/>
              <a:t>$`2`</a:t>
            </a:r>
          </a:p>
          <a:p>
            <a:r>
              <a:rPr lang="en-GB" dirty="0"/>
              <a:t>[1] 0.5266905</a:t>
            </a:r>
          </a:p>
          <a:p>
            <a:endParaRPr lang="en-GB" dirty="0"/>
          </a:p>
          <a:p>
            <a:r>
              <a:rPr lang="en-GB" dirty="0"/>
              <a:t>$`3`</a:t>
            </a:r>
          </a:p>
          <a:p>
            <a:r>
              <a:rPr lang="en-GB" dirty="0"/>
              <a:t>[1] 1.458703</a:t>
            </a:r>
          </a:p>
        </p:txBody>
      </p:sp>
    </p:spTree>
    <p:extLst>
      <p:ext uri="{BB962C8B-B14F-4D97-AF65-F5344CB8AC3E}">
        <p14:creationId xmlns:p14="http://schemas.microsoft.com/office/powerpoint/2010/main" val="3664134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212-8FE7-A549-940F-B917E0E51334}"/>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3AB463DB-39DB-0E41-BB59-57DEBCFA85F8}"/>
              </a:ext>
            </a:extLst>
          </p:cNvPr>
          <p:cNvSpPr/>
          <p:nvPr/>
        </p:nvSpPr>
        <p:spPr>
          <a:xfrm>
            <a:off x="317500" y="1482636"/>
            <a:ext cx="11391900" cy="923330"/>
          </a:xfrm>
          <a:prstGeom prst="rect">
            <a:avLst/>
          </a:prstGeom>
        </p:spPr>
        <p:txBody>
          <a:bodyPr wrap="square">
            <a:spAutoFit/>
          </a:bodyPr>
          <a:lstStyle/>
          <a:p>
            <a:r>
              <a:rPr lang="en-GB" dirty="0" err="1"/>
              <a:t>tapply</a:t>
            </a:r>
            <a:r>
              <a:rPr lang="en-GB" dirty="0"/>
              <a:t>()</a:t>
            </a:r>
            <a:r>
              <a:rPr lang="en-GB" b="0" i="0" dirty="0">
                <a:solidFill>
                  <a:srgbClr val="333333"/>
                </a:solidFill>
                <a:effectLst/>
                <a:latin typeface="Helvetica Neue" panose="02000503000000020004" pitchFamily="2" charset="0"/>
              </a:rPr>
              <a:t> is used to apply a function over subsets of a vector. It can be thought of as a combination of </a:t>
            </a:r>
            <a:r>
              <a:rPr lang="en-GB" dirty="0"/>
              <a:t>split()</a:t>
            </a:r>
            <a:r>
              <a:rPr lang="en-GB" b="0" i="0" dirty="0">
                <a:solidFill>
                  <a:srgbClr val="333333"/>
                </a:solidFill>
                <a:effectLst/>
                <a:latin typeface="Helvetica Neue" panose="02000503000000020004" pitchFamily="2" charset="0"/>
              </a:rPr>
              <a:t> and </a:t>
            </a:r>
            <a:r>
              <a:rPr lang="en-GB" dirty="0" err="1"/>
              <a:t>sapply</a:t>
            </a:r>
            <a:r>
              <a:rPr lang="en-GB" dirty="0"/>
              <a:t>()</a:t>
            </a:r>
            <a:r>
              <a:rPr lang="en-GB" b="0" i="0" dirty="0">
                <a:solidFill>
                  <a:srgbClr val="333333"/>
                </a:solidFill>
                <a:effectLst/>
                <a:latin typeface="Helvetica Neue" panose="02000503000000020004" pitchFamily="2" charset="0"/>
              </a:rPr>
              <a:t> for vectors only. I’ve been told that the “t” in </a:t>
            </a:r>
            <a:r>
              <a:rPr lang="en-GB" dirty="0" err="1"/>
              <a:t>tapply</a:t>
            </a:r>
            <a:r>
              <a:rPr lang="en-GB" dirty="0"/>
              <a:t>()</a:t>
            </a:r>
            <a:r>
              <a:rPr lang="en-GB" b="0" i="0" dirty="0">
                <a:solidFill>
                  <a:srgbClr val="333333"/>
                </a:solidFill>
                <a:effectLst/>
                <a:latin typeface="Helvetica Neue" panose="02000503000000020004" pitchFamily="2" charset="0"/>
              </a:rPr>
              <a:t> refers to “table”, but that is unconfirmed.</a:t>
            </a:r>
            <a:endParaRPr lang="en-GB" dirty="0"/>
          </a:p>
        </p:txBody>
      </p:sp>
      <p:sp>
        <p:nvSpPr>
          <p:cNvPr id="4" name="Rectangle 3">
            <a:extLst>
              <a:ext uri="{FF2B5EF4-FFF2-40B4-BE49-F238E27FC236}">
                <a16:creationId xmlns:a16="http://schemas.microsoft.com/office/drawing/2014/main" id="{A7CF77D9-62D3-A64C-9546-D24F89EA4AC1}"/>
              </a:ext>
            </a:extLst>
          </p:cNvPr>
          <p:cNvSpPr/>
          <p:nvPr/>
        </p:nvSpPr>
        <p:spPr>
          <a:xfrm>
            <a:off x="495300" y="2767260"/>
            <a:ext cx="8394700" cy="646331"/>
          </a:xfrm>
          <a:prstGeom prst="rect">
            <a:avLst/>
          </a:prstGeom>
          <a:solidFill>
            <a:schemeClr val="bg2"/>
          </a:solidFill>
        </p:spPr>
        <p:txBody>
          <a:bodyPr wrap="square">
            <a:spAutoFit/>
          </a:bodyPr>
          <a:lstStyle/>
          <a:p>
            <a:r>
              <a:rPr lang="en-GB" dirty="0"/>
              <a:t>&gt; str(</a:t>
            </a:r>
            <a:r>
              <a:rPr lang="en-GB" dirty="0" err="1"/>
              <a:t>tapply</a:t>
            </a:r>
            <a:r>
              <a:rPr lang="en-GB" dirty="0"/>
              <a:t>)</a:t>
            </a:r>
          </a:p>
          <a:p>
            <a:r>
              <a:rPr lang="en-GB" dirty="0"/>
              <a:t>function (X, INDEX, FUN = NULL, ..., default = NA, simplify = TRUE) </a:t>
            </a:r>
          </a:p>
        </p:txBody>
      </p:sp>
      <p:sp>
        <p:nvSpPr>
          <p:cNvPr id="5" name="Rectangle 4">
            <a:extLst>
              <a:ext uri="{FF2B5EF4-FFF2-40B4-BE49-F238E27FC236}">
                <a16:creationId xmlns:a16="http://schemas.microsoft.com/office/drawing/2014/main" id="{08C32C9B-49B6-8D48-B703-797D3554C842}"/>
              </a:ext>
            </a:extLst>
          </p:cNvPr>
          <p:cNvSpPr/>
          <p:nvPr/>
        </p:nvSpPr>
        <p:spPr>
          <a:xfrm>
            <a:off x="317500" y="3805704"/>
            <a:ext cx="6096000" cy="2031325"/>
          </a:xfrm>
          <a:prstGeom prst="rect">
            <a:avLst/>
          </a:prstGeom>
        </p:spPr>
        <p:txBody>
          <a:bodyPr>
            <a:spAutoFit/>
          </a:bodyPr>
          <a:lstStyle/>
          <a:p>
            <a:r>
              <a:rPr lang="en-GB" b="0" i="0" dirty="0">
                <a:solidFill>
                  <a:srgbClr val="333333"/>
                </a:solidFill>
                <a:effectLst/>
                <a:latin typeface="Helvetica Neue" panose="02000503000000020004" pitchFamily="2" charset="0"/>
              </a:rPr>
              <a:t>the arguments to </a:t>
            </a:r>
            <a:r>
              <a:rPr lang="en-GB" b="0" i="0" dirty="0" err="1">
                <a:solidFill>
                  <a:srgbClr val="333333"/>
                </a:solidFill>
                <a:effectLst/>
                <a:latin typeface="Helvetica Neue" panose="02000503000000020004" pitchFamily="2" charset="0"/>
              </a:rPr>
              <a:t>tapply</a:t>
            </a:r>
            <a:r>
              <a:rPr lang="en-GB" b="0" i="0" dirty="0">
                <a:solidFill>
                  <a:srgbClr val="333333"/>
                </a:solidFill>
                <a:effectLst/>
                <a:latin typeface="Helvetica Neue" panose="02000503000000020004" pitchFamily="2" charset="0"/>
              </a:rPr>
              <a:t>() are as follows:</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 vector</a:t>
            </a:r>
          </a:p>
          <a:p>
            <a:pPr>
              <a:buFont typeface="Arial" panose="020B0604020202020204" pitchFamily="34" charset="0"/>
              <a:buChar char="•"/>
            </a:pPr>
            <a:r>
              <a:rPr lang="en-GB" b="0" i="0" dirty="0">
                <a:solidFill>
                  <a:srgbClr val="333333"/>
                </a:solidFill>
                <a:effectLst/>
                <a:latin typeface="Helvetica Neue" panose="02000503000000020004" pitchFamily="2" charset="0"/>
              </a:rPr>
              <a:t>INDEX is a factor or a list of factors (or else they are coerced to factors)</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be applied</a:t>
            </a:r>
          </a:p>
          <a:p>
            <a:pPr>
              <a:buFont typeface="Arial" panose="020B0604020202020204" pitchFamily="34" charset="0"/>
              <a:buChar char="•"/>
            </a:pPr>
            <a:r>
              <a:rPr lang="en-GB" b="0" i="0" dirty="0">
                <a:solidFill>
                  <a:srgbClr val="333333"/>
                </a:solidFill>
                <a:effectLst/>
                <a:latin typeface="Helvetica Neue" panose="02000503000000020004" pitchFamily="2" charset="0"/>
              </a:rPr>
              <a:t>… contains other arguments to be passed FUN</a:t>
            </a:r>
          </a:p>
          <a:p>
            <a:pPr>
              <a:buFont typeface="Arial" panose="020B0604020202020204" pitchFamily="34" charset="0"/>
              <a:buChar char="•"/>
            </a:pPr>
            <a:r>
              <a:rPr lang="en-GB" b="0" i="0" dirty="0">
                <a:solidFill>
                  <a:srgbClr val="333333"/>
                </a:solidFill>
                <a:effectLst/>
                <a:latin typeface="Helvetica Neue" panose="02000503000000020004" pitchFamily="2" charset="0"/>
              </a:rPr>
              <a:t>simplify, should we simplify the result?</a:t>
            </a:r>
          </a:p>
        </p:txBody>
      </p:sp>
    </p:spTree>
    <p:extLst>
      <p:ext uri="{BB962C8B-B14F-4D97-AF65-F5344CB8AC3E}">
        <p14:creationId xmlns:p14="http://schemas.microsoft.com/office/powerpoint/2010/main" val="31931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0828-F6EA-3A40-B0F8-D3439DABAB54}"/>
              </a:ext>
            </a:extLst>
          </p:cNvPr>
          <p:cNvSpPr>
            <a:spLocks noGrp="1"/>
          </p:cNvSpPr>
          <p:nvPr>
            <p:ph type="title"/>
          </p:nvPr>
        </p:nvSpPr>
        <p:spPr/>
        <p:txBody>
          <a:bodyPr/>
          <a:lstStyle/>
          <a:p>
            <a:r>
              <a:rPr lang="en-GB" b="1" dirty="0"/>
              <a:t>Common </a:t>
            </a:r>
            <a:r>
              <a:rPr lang="en-GB" b="1" dirty="0" err="1"/>
              <a:t>dplyr</a:t>
            </a:r>
            <a:r>
              <a:rPr lang="en-GB" b="1" dirty="0"/>
              <a:t> Function Properties</a:t>
            </a:r>
            <a:endParaRPr lang="en-GB" dirty="0"/>
          </a:p>
        </p:txBody>
      </p:sp>
      <p:sp>
        <p:nvSpPr>
          <p:cNvPr id="3" name="Rectangle 2">
            <a:extLst>
              <a:ext uri="{FF2B5EF4-FFF2-40B4-BE49-F238E27FC236}">
                <a16:creationId xmlns:a16="http://schemas.microsoft.com/office/drawing/2014/main" id="{899DE7A4-915A-B643-8719-CFEABDB4679F}"/>
              </a:ext>
            </a:extLst>
          </p:cNvPr>
          <p:cNvSpPr/>
          <p:nvPr/>
        </p:nvSpPr>
        <p:spPr>
          <a:xfrm>
            <a:off x="576647" y="1690688"/>
            <a:ext cx="11063417"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All of the functions that we will discuss will have a few common characteristics. In particular,</a:t>
            </a:r>
          </a:p>
          <a:p>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first argument is a data frame.</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subsequent arguments describe what to do with the data frame specified in the first argument, and you can refer to columns in the data frame directly without using the $ operator (just use the column names).</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return result of a function is a new data frame</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Data frames must be properly formatted and annotated for this to all be useful. In particular, the data must be </a:t>
            </a:r>
            <a:r>
              <a:rPr lang="en-GB" b="0" i="0" u="none" strike="noStrike" dirty="0">
                <a:solidFill>
                  <a:srgbClr val="4183C4"/>
                </a:solidFill>
                <a:effectLst/>
                <a:latin typeface="Helvetica Neue" panose="02000503000000020004" pitchFamily="2" charset="0"/>
                <a:hlinkClick r:id="rId2"/>
              </a:rPr>
              <a:t>tidy</a:t>
            </a:r>
            <a:r>
              <a:rPr lang="en-GB" b="0" i="0" dirty="0">
                <a:solidFill>
                  <a:srgbClr val="333333"/>
                </a:solidFill>
                <a:effectLst/>
                <a:latin typeface="Helvetica Neue" panose="02000503000000020004" pitchFamily="2" charset="0"/>
              </a:rPr>
              <a:t>. In short, there should be one observation per row, and each column should represent a feature or characteristic of that observation.</a:t>
            </a:r>
          </a:p>
        </p:txBody>
      </p:sp>
      <p:sp>
        <p:nvSpPr>
          <p:cNvPr id="4" name="Rectangle 3">
            <a:extLst>
              <a:ext uri="{FF2B5EF4-FFF2-40B4-BE49-F238E27FC236}">
                <a16:creationId xmlns:a16="http://schemas.microsoft.com/office/drawing/2014/main" id="{E860B8BA-5150-064C-B16B-EA6F7B95CBEE}"/>
              </a:ext>
            </a:extLst>
          </p:cNvPr>
          <p:cNvSpPr/>
          <p:nvPr/>
        </p:nvSpPr>
        <p:spPr>
          <a:xfrm>
            <a:off x="576647" y="5530334"/>
            <a:ext cx="2624373" cy="646331"/>
          </a:xfrm>
          <a:prstGeom prst="rect">
            <a:avLst/>
          </a:prstGeom>
          <a:solidFill>
            <a:schemeClr val="bg2"/>
          </a:solidFill>
        </p:spPr>
        <p:txBody>
          <a:bodyPr wrap="none">
            <a:spAutoFit/>
          </a:bodyPr>
          <a:lstStyle/>
          <a:p>
            <a:r>
              <a:rPr lang="en-GB" dirty="0"/>
              <a:t>&gt; </a:t>
            </a:r>
            <a:r>
              <a:rPr lang="en-GB" dirty="0" err="1"/>
              <a:t>install.packages</a:t>
            </a:r>
            <a:r>
              <a:rPr lang="en-GB" dirty="0"/>
              <a:t>("</a:t>
            </a:r>
            <a:r>
              <a:rPr lang="en-GB" dirty="0" err="1"/>
              <a:t>dplyr</a:t>
            </a:r>
            <a:r>
              <a:rPr lang="en-GB" dirty="0"/>
              <a:t>")</a:t>
            </a:r>
          </a:p>
          <a:p>
            <a:endParaRPr lang="en-GB" dirty="0"/>
          </a:p>
        </p:txBody>
      </p:sp>
      <p:sp>
        <p:nvSpPr>
          <p:cNvPr id="6" name="Rectangle 5">
            <a:extLst>
              <a:ext uri="{FF2B5EF4-FFF2-40B4-BE49-F238E27FC236}">
                <a16:creationId xmlns:a16="http://schemas.microsoft.com/office/drawing/2014/main" id="{21F0D7FA-8134-D849-BA54-9F99D2B3D979}"/>
              </a:ext>
            </a:extLst>
          </p:cNvPr>
          <p:cNvSpPr/>
          <p:nvPr/>
        </p:nvSpPr>
        <p:spPr>
          <a:xfrm>
            <a:off x="576647" y="5807333"/>
            <a:ext cx="1574085" cy="369332"/>
          </a:xfrm>
          <a:prstGeom prst="rect">
            <a:avLst/>
          </a:prstGeom>
        </p:spPr>
        <p:txBody>
          <a:bodyPr wrap="none">
            <a:spAutoFit/>
          </a:bodyPr>
          <a:lstStyle/>
          <a:p>
            <a:r>
              <a:rPr lang="en-GB" dirty="0"/>
              <a:t>&gt; library(</a:t>
            </a:r>
            <a:r>
              <a:rPr lang="en-GB" dirty="0" err="1"/>
              <a:t>dplyr</a:t>
            </a:r>
            <a:r>
              <a:rPr lang="en-GB" dirty="0"/>
              <a:t>)</a:t>
            </a:r>
          </a:p>
        </p:txBody>
      </p:sp>
    </p:spTree>
    <p:extLst>
      <p:ext uri="{BB962C8B-B14F-4D97-AF65-F5344CB8AC3E}">
        <p14:creationId xmlns:p14="http://schemas.microsoft.com/office/powerpoint/2010/main" val="1687107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F897-A128-994C-B7D5-137D5BFE50F9}"/>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B5769F01-6666-BC48-AFF9-9DD39A47161D}"/>
              </a:ext>
            </a:extLst>
          </p:cNvPr>
          <p:cNvSpPr/>
          <p:nvPr/>
        </p:nvSpPr>
        <p:spPr>
          <a:xfrm>
            <a:off x="304800" y="1492613"/>
            <a:ext cx="110490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Given a vector of numbers, one simple operation is to take group means.</a:t>
            </a:r>
            <a:endParaRPr lang="en-GB" dirty="0"/>
          </a:p>
        </p:txBody>
      </p:sp>
      <p:sp>
        <p:nvSpPr>
          <p:cNvPr id="4" name="Rectangle 3">
            <a:extLst>
              <a:ext uri="{FF2B5EF4-FFF2-40B4-BE49-F238E27FC236}">
                <a16:creationId xmlns:a16="http://schemas.microsoft.com/office/drawing/2014/main" id="{9B37D9CC-5039-7E49-BAC0-E3E7BDFC1477}"/>
              </a:ext>
            </a:extLst>
          </p:cNvPr>
          <p:cNvSpPr/>
          <p:nvPr/>
        </p:nvSpPr>
        <p:spPr>
          <a:xfrm>
            <a:off x="622300" y="2033201"/>
            <a:ext cx="6096000" cy="2862322"/>
          </a:xfrm>
          <a:prstGeom prst="rect">
            <a:avLst/>
          </a:prstGeom>
          <a:solidFill>
            <a:schemeClr val="bg2"/>
          </a:solidFill>
        </p:spPr>
        <p:txBody>
          <a:bodyPr>
            <a:spAutoFit/>
          </a:bodyPr>
          <a:lstStyle/>
          <a:p>
            <a:r>
              <a:rPr lang="en-GB" dirty="0"/>
              <a:t>&gt; ## Simulate some data</a:t>
            </a:r>
          </a:p>
          <a:p>
            <a:r>
              <a:rPr lang="en-GB" dirty="0"/>
              <a:t>&gt; x &lt;- c(</a:t>
            </a:r>
            <a:r>
              <a:rPr lang="en-GB" dirty="0" err="1"/>
              <a:t>rnorm</a:t>
            </a:r>
            <a:r>
              <a:rPr lang="en-GB" dirty="0"/>
              <a:t>(10), </a:t>
            </a:r>
            <a:r>
              <a:rPr lang="en-GB" dirty="0" err="1"/>
              <a:t>runif</a:t>
            </a:r>
            <a:r>
              <a:rPr lang="en-GB" dirty="0"/>
              <a:t>(10), </a:t>
            </a:r>
            <a:r>
              <a:rPr lang="en-GB" dirty="0" err="1"/>
              <a:t>rnorm</a:t>
            </a:r>
            <a:r>
              <a:rPr lang="en-GB" dirty="0"/>
              <a:t>(10, 1))</a:t>
            </a:r>
          </a:p>
          <a:p>
            <a:r>
              <a:rPr lang="en-GB" dirty="0"/>
              <a:t>&gt; ## Define some groups with a factor variable</a:t>
            </a:r>
          </a:p>
          <a:p>
            <a:r>
              <a:rPr lang="en-GB" dirty="0"/>
              <a:t>&gt; f &lt;- </a:t>
            </a:r>
            <a:r>
              <a:rPr lang="en-GB" dirty="0" err="1"/>
              <a:t>gl</a:t>
            </a:r>
            <a:r>
              <a:rPr lang="en-GB" dirty="0"/>
              <a:t>(3, 10)   </a:t>
            </a:r>
          </a:p>
          <a:p>
            <a:r>
              <a:rPr lang="en-GB" dirty="0"/>
              <a:t>&gt; f</a:t>
            </a:r>
          </a:p>
          <a:p>
            <a:r>
              <a:rPr lang="en-GB" dirty="0"/>
              <a:t> [1] 1 1 1 1 1 1 1 1 1 1 2 2 2 2 2 2 2 2 2 2 3 3 3 3 3 3 3 3 3 3</a:t>
            </a:r>
          </a:p>
          <a:p>
            <a:r>
              <a:rPr lang="en-GB" dirty="0"/>
              <a:t>Levels: 1 2 3</a:t>
            </a:r>
          </a:p>
          <a:p>
            <a:r>
              <a:rPr lang="en-GB" dirty="0"/>
              <a:t>&gt; </a:t>
            </a:r>
            <a:r>
              <a:rPr lang="en-GB" dirty="0" err="1"/>
              <a:t>tapply</a:t>
            </a:r>
            <a:r>
              <a:rPr lang="en-GB" dirty="0"/>
              <a:t>(x, f, mean)</a:t>
            </a:r>
          </a:p>
          <a:p>
            <a:r>
              <a:rPr lang="en-GB" dirty="0"/>
              <a:t>        1         2         3 </a:t>
            </a:r>
          </a:p>
          <a:p>
            <a:r>
              <a:rPr lang="en-GB" dirty="0"/>
              <a:t>0.1896235 0.5336667 0.9568236 </a:t>
            </a:r>
          </a:p>
        </p:txBody>
      </p:sp>
    </p:spTree>
    <p:extLst>
      <p:ext uri="{BB962C8B-B14F-4D97-AF65-F5344CB8AC3E}">
        <p14:creationId xmlns:p14="http://schemas.microsoft.com/office/powerpoint/2010/main" val="977098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7751-060B-FE41-977A-838663B7F36E}"/>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4E7E0B53-1877-AC43-B81A-0E3B5C6A40FA}"/>
              </a:ext>
            </a:extLst>
          </p:cNvPr>
          <p:cNvSpPr/>
          <p:nvPr/>
        </p:nvSpPr>
        <p:spPr>
          <a:xfrm>
            <a:off x="57150" y="1349375"/>
            <a:ext cx="114554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also take the group means without simplifying the result, which will give us a list. For functions that return a single value, usually, this is not what we want, but it can be done.</a:t>
            </a:r>
            <a:endParaRPr lang="en-GB" dirty="0"/>
          </a:p>
        </p:txBody>
      </p:sp>
      <p:sp>
        <p:nvSpPr>
          <p:cNvPr id="4" name="Rectangle 3">
            <a:extLst>
              <a:ext uri="{FF2B5EF4-FFF2-40B4-BE49-F238E27FC236}">
                <a16:creationId xmlns:a16="http://schemas.microsoft.com/office/drawing/2014/main" id="{F24A624D-55E7-F840-9B82-99797B9E9763}"/>
              </a:ext>
            </a:extLst>
          </p:cNvPr>
          <p:cNvSpPr/>
          <p:nvPr/>
        </p:nvSpPr>
        <p:spPr>
          <a:xfrm>
            <a:off x="571500" y="2013853"/>
            <a:ext cx="6096000" cy="2031325"/>
          </a:xfrm>
          <a:prstGeom prst="rect">
            <a:avLst/>
          </a:prstGeom>
          <a:solidFill>
            <a:schemeClr val="bg2"/>
          </a:solidFill>
        </p:spPr>
        <p:txBody>
          <a:bodyPr>
            <a:spAutoFit/>
          </a:bodyPr>
          <a:lstStyle/>
          <a:p>
            <a:r>
              <a:rPr lang="en-GB" dirty="0"/>
              <a:t>&gt; </a:t>
            </a:r>
            <a:r>
              <a:rPr lang="en-GB" dirty="0" err="1"/>
              <a:t>tapply</a:t>
            </a:r>
            <a:r>
              <a:rPr lang="en-GB" dirty="0"/>
              <a:t>(x, f, mean, simplify = FALSE)</a:t>
            </a:r>
          </a:p>
          <a:p>
            <a:r>
              <a:rPr lang="en-GB" dirty="0"/>
              <a:t>$`1`</a:t>
            </a:r>
          </a:p>
          <a:p>
            <a:r>
              <a:rPr lang="en-GB" dirty="0"/>
              <a:t>[1] 0.1896235</a:t>
            </a:r>
          </a:p>
          <a:p>
            <a:r>
              <a:rPr lang="en-GB" dirty="0"/>
              <a:t>$`2`</a:t>
            </a:r>
          </a:p>
          <a:p>
            <a:r>
              <a:rPr lang="en-GB" dirty="0"/>
              <a:t>[1] 0.5336667</a:t>
            </a:r>
          </a:p>
          <a:p>
            <a:r>
              <a:rPr lang="en-GB" dirty="0"/>
              <a:t>$`3`</a:t>
            </a:r>
          </a:p>
          <a:p>
            <a:r>
              <a:rPr lang="en-GB" dirty="0"/>
              <a:t>[1] 0.9568236</a:t>
            </a:r>
          </a:p>
        </p:txBody>
      </p:sp>
      <p:sp>
        <p:nvSpPr>
          <p:cNvPr id="5" name="Rectangle 4">
            <a:extLst>
              <a:ext uri="{FF2B5EF4-FFF2-40B4-BE49-F238E27FC236}">
                <a16:creationId xmlns:a16="http://schemas.microsoft.com/office/drawing/2014/main" id="{CC40170C-5383-AD4E-A249-0B5189D3CF8A}"/>
              </a:ext>
            </a:extLst>
          </p:cNvPr>
          <p:cNvSpPr/>
          <p:nvPr/>
        </p:nvSpPr>
        <p:spPr>
          <a:xfrm>
            <a:off x="57150" y="4045178"/>
            <a:ext cx="1188085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also apply functions that return more than a single value. In this case, </a:t>
            </a:r>
            <a:r>
              <a:rPr lang="en-GB" dirty="0" err="1"/>
              <a:t>tapply</a:t>
            </a:r>
            <a:r>
              <a:rPr lang="en-GB" dirty="0"/>
              <a:t>()</a:t>
            </a:r>
            <a:r>
              <a:rPr lang="en-GB" b="0" i="0" dirty="0">
                <a:solidFill>
                  <a:srgbClr val="333333"/>
                </a:solidFill>
                <a:effectLst/>
                <a:latin typeface="Helvetica Neue" panose="02000503000000020004" pitchFamily="2" charset="0"/>
              </a:rPr>
              <a:t> will not simplify the result and will return a list. Here’s an example of finding the range of each sub-group.</a:t>
            </a:r>
            <a:endParaRPr lang="en-GB" dirty="0"/>
          </a:p>
        </p:txBody>
      </p:sp>
      <p:sp>
        <p:nvSpPr>
          <p:cNvPr id="6" name="Rectangle 5">
            <a:extLst>
              <a:ext uri="{FF2B5EF4-FFF2-40B4-BE49-F238E27FC236}">
                <a16:creationId xmlns:a16="http://schemas.microsoft.com/office/drawing/2014/main" id="{80AD3606-DC76-4B40-9B30-F30CF7CF72E6}"/>
              </a:ext>
            </a:extLst>
          </p:cNvPr>
          <p:cNvSpPr/>
          <p:nvPr/>
        </p:nvSpPr>
        <p:spPr>
          <a:xfrm>
            <a:off x="571500" y="4709656"/>
            <a:ext cx="6096000" cy="2031325"/>
          </a:xfrm>
          <a:prstGeom prst="rect">
            <a:avLst/>
          </a:prstGeom>
          <a:solidFill>
            <a:schemeClr val="bg2"/>
          </a:solidFill>
        </p:spPr>
        <p:txBody>
          <a:bodyPr>
            <a:spAutoFit/>
          </a:bodyPr>
          <a:lstStyle/>
          <a:p>
            <a:r>
              <a:rPr lang="en-GB" dirty="0"/>
              <a:t>&gt; </a:t>
            </a:r>
            <a:r>
              <a:rPr lang="en-GB" dirty="0" err="1"/>
              <a:t>tapply</a:t>
            </a:r>
            <a:r>
              <a:rPr lang="en-GB" dirty="0"/>
              <a:t>(x, f, range)</a:t>
            </a:r>
          </a:p>
          <a:p>
            <a:r>
              <a:rPr lang="en-GB" dirty="0"/>
              <a:t>$`1`</a:t>
            </a:r>
          </a:p>
          <a:p>
            <a:r>
              <a:rPr lang="en-GB" dirty="0"/>
              <a:t>[1] -1.869789  1.497041</a:t>
            </a:r>
          </a:p>
          <a:p>
            <a:r>
              <a:rPr lang="en-GB" dirty="0"/>
              <a:t>$`2`</a:t>
            </a:r>
          </a:p>
          <a:p>
            <a:r>
              <a:rPr lang="en-GB" dirty="0"/>
              <a:t>[1] 0.09515213 0.86723879</a:t>
            </a:r>
          </a:p>
          <a:p>
            <a:r>
              <a:rPr lang="en-GB" dirty="0"/>
              <a:t>$`3`</a:t>
            </a:r>
          </a:p>
          <a:p>
            <a:r>
              <a:rPr lang="en-GB" dirty="0"/>
              <a:t>[1] -0.5690822  2.3644349</a:t>
            </a:r>
          </a:p>
        </p:txBody>
      </p:sp>
    </p:spTree>
    <p:extLst>
      <p:ext uri="{BB962C8B-B14F-4D97-AF65-F5344CB8AC3E}">
        <p14:creationId xmlns:p14="http://schemas.microsoft.com/office/powerpoint/2010/main" val="1766835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E9A1-B80F-724E-9C4D-20145A780FB9}"/>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236A1D86-F709-2D46-824B-94674B498A40}"/>
              </a:ext>
            </a:extLst>
          </p:cNvPr>
          <p:cNvSpPr/>
          <p:nvPr/>
        </p:nvSpPr>
        <p:spPr>
          <a:xfrm>
            <a:off x="139700" y="1309638"/>
            <a:ext cx="117856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a:t>apply()</a:t>
            </a:r>
            <a:r>
              <a:rPr lang="en-GB" b="0" i="0" dirty="0">
                <a:solidFill>
                  <a:srgbClr val="333333"/>
                </a:solidFill>
                <a:effectLst/>
                <a:latin typeface="Helvetica Neue" panose="02000503000000020004" pitchFamily="2" charset="0"/>
              </a:rPr>
              <a:t> function is used to a evaluate a function (often an anonymous one) over the margins of an array. It is most often used to apply a function to the rows or columns of a matrix (which is just a 2-dimensional array). However, it can be used with general arrays, for example, to take the average of an array of matrices. Using </a:t>
            </a:r>
            <a:r>
              <a:rPr lang="en-GB" dirty="0"/>
              <a:t>apply()</a:t>
            </a:r>
            <a:r>
              <a:rPr lang="en-GB" b="0" i="0" dirty="0">
                <a:solidFill>
                  <a:srgbClr val="333333"/>
                </a:solidFill>
                <a:effectLst/>
                <a:latin typeface="Helvetica Neue" panose="02000503000000020004" pitchFamily="2" charset="0"/>
              </a:rPr>
              <a:t> is not really faster than writing a loop, but it works in one line and is highly compact.</a:t>
            </a:r>
            <a:endParaRPr lang="en-GB" dirty="0"/>
          </a:p>
        </p:txBody>
      </p:sp>
      <p:sp>
        <p:nvSpPr>
          <p:cNvPr id="4" name="Rectangle 3">
            <a:extLst>
              <a:ext uri="{FF2B5EF4-FFF2-40B4-BE49-F238E27FC236}">
                <a16:creationId xmlns:a16="http://schemas.microsoft.com/office/drawing/2014/main" id="{A6688A5B-E316-3D48-86C4-A9A8F00284E5}"/>
              </a:ext>
            </a:extLst>
          </p:cNvPr>
          <p:cNvSpPr/>
          <p:nvPr/>
        </p:nvSpPr>
        <p:spPr>
          <a:xfrm>
            <a:off x="431800" y="2635201"/>
            <a:ext cx="6096000" cy="646331"/>
          </a:xfrm>
          <a:prstGeom prst="rect">
            <a:avLst/>
          </a:prstGeom>
          <a:solidFill>
            <a:schemeClr val="bg2"/>
          </a:solidFill>
        </p:spPr>
        <p:txBody>
          <a:bodyPr>
            <a:spAutoFit/>
          </a:bodyPr>
          <a:lstStyle/>
          <a:p>
            <a:r>
              <a:rPr lang="en-GB" dirty="0"/>
              <a:t>&gt; str(apply)</a:t>
            </a:r>
          </a:p>
          <a:p>
            <a:r>
              <a:rPr lang="en-GB" dirty="0"/>
              <a:t>function (X, MARGIN, FUN, ...) </a:t>
            </a:r>
          </a:p>
        </p:txBody>
      </p:sp>
      <p:sp>
        <p:nvSpPr>
          <p:cNvPr id="5" name="Rectangle 4">
            <a:extLst>
              <a:ext uri="{FF2B5EF4-FFF2-40B4-BE49-F238E27FC236}">
                <a16:creationId xmlns:a16="http://schemas.microsoft.com/office/drawing/2014/main" id="{3943CE71-3D54-6E42-BA55-5BF68E2DBB68}"/>
              </a:ext>
            </a:extLst>
          </p:cNvPr>
          <p:cNvSpPr/>
          <p:nvPr/>
        </p:nvSpPr>
        <p:spPr>
          <a:xfrm>
            <a:off x="139700" y="3398700"/>
            <a:ext cx="6096000" cy="1754326"/>
          </a:xfrm>
          <a:prstGeom prst="rect">
            <a:avLst/>
          </a:prstGeom>
        </p:spPr>
        <p:txBody>
          <a:bodyPr>
            <a:spAutoFit/>
          </a:bodyPr>
          <a:lstStyle/>
          <a:p>
            <a:r>
              <a:rPr lang="en-GB" b="0" i="0" dirty="0">
                <a:solidFill>
                  <a:srgbClr val="333333"/>
                </a:solidFill>
                <a:effectLst/>
                <a:latin typeface="Helvetica Neue" panose="02000503000000020004" pitchFamily="2" charset="0"/>
              </a:rPr>
              <a:t>The arguments to apply() are</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an array</a:t>
            </a:r>
          </a:p>
          <a:p>
            <a:pPr>
              <a:buFont typeface="Arial" panose="020B0604020202020204" pitchFamily="34" charset="0"/>
              <a:buChar char="•"/>
            </a:pPr>
            <a:r>
              <a:rPr lang="en-GB" b="0" i="0" dirty="0">
                <a:solidFill>
                  <a:srgbClr val="333333"/>
                </a:solidFill>
                <a:effectLst/>
                <a:latin typeface="Helvetica Neue" panose="02000503000000020004" pitchFamily="2" charset="0"/>
              </a:rPr>
              <a:t>MARGIN is an integer vector indicating which margins should be “retained”.</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be applied</a:t>
            </a:r>
          </a:p>
          <a:p>
            <a:pPr>
              <a:buFont typeface="Arial" panose="020B0604020202020204" pitchFamily="34" charset="0"/>
              <a:buChar char="•"/>
            </a:pPr>
            <a:r>
              <a:rPr lang="en-GB" b="0" i="0" dirty="0">
                <a:solidFill>
                  <a:srgbClr val="333333"/>
                </a:solidFill>
                <a:effectLst/>
                <a:latin typeface="Helvetica Neue" panose="02000503000000020004" pitchFamily="2" charset="0"/>
              </a:rPr>
              <a:t>... is for other arguments to be passed to FUN</a:t>
            </a:r>
          </a:p>
        </p:txBody>
      </p:sp>
    </p:spTree>
    <p:extLst>
      <p:ext uri="{BB962C8B-B14F-4D97-AF65-F5344CB8AC3E}">
        <p14:creationId xmlns:p14="http://schemas.microsoft.com/office/powerpoint/2010/main" val="1547875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13D-4E6E-DB4C-A11A-71012B6AEFAE}"/>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116131EC-D714-E842-9669-E48BFD0CAC5C}"/>
              </a:ext>
            </a:extLst>
          </p:cNvPr>
          <p:cNvSpPr/>
          <p:nvPr/>
        </p:nvSpPr>
        <p:spPr>
          <a:xfrm>
            <a:off x="203200" y="1797735"/>
            <a:ext cx="113284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I create a 20 by 10 matrix of Normal random numbers. I then compute the mean of each column.</a:t>
            </a:r>
            <a:endParaRPr lang="en-GB" dirty="0"/>
          </a:p>
        </p:txBody>
      </p:sp>
      <p:sp>
        <p:nvSpPr>
          <p:cNvPr id="4" name="Rectangle 3">
            <a:extLst>
              <a:ext uri="{FF2B5EF4-FFF2-40B4-BE49-F238E27FC236}">
                <a16:creationId xmlns:a16="http://schemas.microsoft.com/office/drawing/2014/main" id="{7FF998E2-CD38-C343-A2BC-710C240BAD2E}"/>
              </a:ext>
            </a:extLst>
          </p:cNvPr>
          <p:cNvSpPr/>
          <p:nvPr/>
        </p:nvSpPr>
        <p:spPr>
          <a:xfrm>
            <a:off x="484909" y="2167067"/>
            <a:ext cx="6096000" cy="1477328"/>
          </a:xfrm>
          <a:prstGeom prst="rect">
            <a:avLst/>
          </a:prstGeom>
          <a:solidFill>
            <a:schemeClr val="bg2"/>
          </a:solidFill>
        </p:spPr>
        <p:txBody>
          <a:bodyPr>
            <a:spAutoFit/>
          </a:bodyPr>
          <a:lstStyle/>
          <a:p>
            <a:r>
              <a:rPr lang="en-GB" dirty="0"/>
              <a:t>&gt; x &lt;- matrix(</a:t>
            </a:r>
            <a:r>
              <a:rPr lang="en-GB" dirty="0" err="1"/>
              <a:t>rnorm</a:t>
            </a:r>
            <a:r>
              <a:rPr lang="en-GB" dirty="0"/>
              <a:t>(200), 20, 10)</a:t>
            </a:r>
          </a:p>
          <a:p>
            <a:r>
              <a:rPr lang="en-GB" dirty="0"/>
              <a:t>&gt; apply(x, 2, mean)  ## Take the mean of each column</a:t>
            </a:r>
          </a:p>
          <a:p>
            <a:r>
              <a:rPr lang="en-GB" dirty="0"/>
              <a:t> [1]  0.02218266 -0.15932850  0.09021391  0.14723035 -0.22431309 -0.49657847</a:t>
            </a:r>
          </a:p>
          <a:p>
            <a:r>
              <a:rPr lang="en-GB" dirty="0"/>
              <a:t> [7]  0.30095015  0.07703985 -0.20818099  0.06809774</a:t>
            </a:r>
          </a:p>
        </p:txBody>
      </p:sp>
      <p:sp>
        <p:nvSpPr>
          <p:cNvPr id="5" name="Rectangle 4">
            <a:extLst>
              <a:ext uri="{FF2B5EF4-FFF2-40B4-BE49-F238E27FC236}">
                <a16:creationId xmlns:a16="http://schemas.microsoft.com/office/drawing/2014/main" id="{07766AF0-EA82-AB4A-9E26-08CCE1280B80}"/>
              </a:ext>
            </a:extLst>
          </p:cNvPr>
          <p:cNvSpPr/>
          <p:nvPr/>
        </p:nvSpPr>
        <p:spPr>
          <a:xfrm>
            <a:off x="203200" y="3686608"/>
            <a:ext cx="4366067"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I can also compute the sum of each row.</a:t>
            </a:r>
            <a:endParaRPr lang="en-GB" dirty="0"/>
          </a:p>
        </p:txBody>
      </p:sp>
      <p:sp>
        <p:nvSpPr>
          <p:cNvPr id="6" name="Rectangle 5">
            <a:extLst>
              <a:ext uri="{FF2B5EF4-FFF2-40B4-BE49-F238E27FC236}">
                <a16:creationId xmlns:a16="http://schemas.microsoft.com/office/drawing/2014/main" id="{67C81F35-3326-D546-8FF2-AB4C0F1AC259}"/>
              </a:ext>
            </a:extLst>
          </p:cNvPr>
          <p:cNvSpPr/>
          <p:nvPr/>
        </p:nvSpPr>
        <p:spPr>
          <a:xfrm>
            <a:off x="484909" y="4184551"/>
            <a:ext cx="6096000" cy="2308324"/>
          </a:xfrm>
          <a:prstGeom prst="rect">
            <a:avLst/>
          </a:prstGeom>
          <a:solidFill>
            <a:schemeClr val="bg2"/>
          </a:solidFill>
        </p:spPr>
        <p:txBody>
          <a:bodyPr>
            <a:spAutoFit/>
          </a:bodyPr>
          <a:lstStyle/>
          <a:p>
            <a:r>
              <a:rPr lang="en-GB" dirty="0"/>
              <a:t>&gt; apply(x, 1, sum)   ## Take the mean of each row</a:t>
            </a:r>
          </a:p>
          <a:p>
            <a:r>
              <a:rPr lang="en-GB" dirty="0"/>
              <a:t> [1] -0.48483448  5.33222301 -3.33862932 -1.39998450  2.37859098  0.01082604</a:t>
            </a:r>
          </a:p>
          <a:p>
            <a:r>
              <a:rPr lang="en-GB" dirty="0"/>
              <a:t> [7] -6.29457190 -0.26287700  0.71133578 -3.38125293 -4.67522818  3.01900232</a:t>
            </a:r>
          </a:p>
          <a:p>
            <a:r>
              <a:rPr lang="en-GB" dirty="0"/>
              <a:t>[13] -2.39466347 -2.16004389  5.33063755 -2.92024635  3.52026401 -1.84880901</a:t>
            </a:r>
          </a:p>
          <a:p>
            <a:r>
              <a:rPr lang="en-GB" dirty="0"/>
              <a:t>[19] -4.10213912  5.30667310</a:t>
            </a:r>
          </a:p>
        </p:txBody>
      </p:sp>
      <p:sp>
        <p:nvSpPr>
          <p:cNvPr id="7" name="Rectangle 6">
            <a:extLst>
              <a:ext uri="{FF2B5EF4-FFF2-40B4-BE49-F238E27FC236}">
                <a16:creationId xmlns:a16="http://schemas.microsoft.com/office/drawing/2014/main" id="{C61FB74C-F1A8-804B-8D04-93FB69B6D5FB}"/>
              </a:ext>
            </a:extLst>
          </p:cNvPr>
          <p:cNvSpPr/>
          <p:nvPr/>
        </p:nvSpPr>
        <p:spPr>
          <a:xfrm>
            <a:off x="7439890" y="3433570"/>
            <a:ext cx="4091709" cy="646331"/>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Note that in both calls to </a:t>
            </a:r>
            <a:r>
              <a:rPr lang="en-GB" dirty="0"/>
              <a:t>apply()</a:t>
            </a:r>
            <a:r>
              <a:rPr lang="en-GB" b="0" i="0" dirty="0">
                <a:solidFill>
                  <a:srgbClr val="333333"/>
                </a:solidFill>
                <a:effectLst/>
                <a:latin typeface="Helvetica Neue" panose="02000503000000020004" pitchFamily="2" charset="0"/>
              </a:rPr>
              <a:t>, the return value was a vector of numbers.</a:t>
            </a:r>
            <a:endParaRPr lang="en-GB" dirty="0"/>
          </a:p>
        </p:txBody>
      </p:sp>
    </p:spTree>
    <p:extLst>
      <p:ext uri="{BB962C8B-B14F-4D97-AF65-F5344CB8AC3E}">
        <p14:creationId xmlns:p14="http://schemas.microsoft.com/office/powerpoint/2010/main" val="173325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B40E-196D-BA4E-AAB2-DCE3BA9B58BA}"/>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8646B08B-5880-0142-B9AF-34C4F6FBC277}"/>
              </a:ext>
            </a:extLst>
          </p:cNvPr>
          <p:cNvSpPr/>
          <p:nvPr/>
        </p:nvSpPr>
        <p:spPr>
          <a:xfrm>
            <a:off x="180108" y="1817638"/>
            <a:ext cx="11901055"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You’ve probably noticed that the second argument is either a 1 or a 2, depending on whether we want row statistics or column statistics. What exactly </a:t>
            </a:r>
            <a:r>
              <a:rPr lang="en-GB" b="0" i="1" dirty="0">
                <a:solidFill>
                  <a:srgbClr val="333333"/>
                </a:solidFill>
                <a:effectLst/>
                <a:latin typeface="Helvetica Neue" panose="02000503000000020004" pitchFamily="2" charset="0"/>
              </a:rPr>
              <a:t>is</a:t>
            </a:r>
            <a:r>
              <a:rPr lang="en-GB" b="0" i="0" dirty="0">
                <a:solidFill>
                  <a:srgbClr val="333333"/>
                </a:solidFill>
                <a:effectLst/>
                <a:latin typeface="Helvetica Neue" panose="02000503000000020004" pitchFamily="2" charset="0"/>
              </a:rPr>
              <a:t> the second argument to apply()?</a:t>
            </a:r>
          </a:p>
          <a:p>
            <a:r>
              <a:rPr lang="en-GB" b="0" i="0" dirty="0">
                <a:solidFill>
                  <a:srgbClr val="333333"/>
                </a:solidFill>
                <a:effectLst/>
                <a:latin typeface="Helvetica Neue" panose="02000503000000020004" pitchFamily="2" charset="0"/>
              </a:rPr>
              <a:t>The MARGIN argument essentially indicates to apply() which dimension of the array you want to preserve or retain. So when taking the mean of each column, I specify</a:t>
            </a:r>
          </a:p>
        </p:txBody>
      </p:sp>
      <p:sp>
        <p:nvSpPr>
          <p:cNvPr id="4" name="Rectangle 3">
            <a:extLst>
              <a:ext uri="{FF2B5EF4-FFF2-40B4-BE49-F238E27FC236}">
                <a16:creationId xmlns:a16="http://schemas.microsoft.com/office/drawing/2014/main" id="{10F7D033-5757-394E-B23D-450A8024A000}"/>
              </a:ext>
            </a:extLst>
          </p:cNvPr>
          <p:cNvSpPr/>
          <p:nvPr/>
        </p:nvSpPr>
        <p:spPr>
          <a:xfrm>
            <a:off x="550244" y="3017967"/>
            <a:ext cx="1975221" cy="369332"/>
          </a:xfrm>
          <a:prstGeom prst="rect">
            <a:avLst/>
          </a:prstGeom>
          <a:solidFill>
            <a:schemeClr val="bg2"/>
          </a:solidFill>
        </p:spPr>
        <p:txBody>
          <a:bodyPr wrap="none">
            <a:spAutoFit/>
          </a:bodyPr>
          <a:lstStyle/>
          <a:p>
            <a:r>
              <a:rPr lang="en-GB" dirty="0"/>
              <a:t>&gt; apply(x, 2, mean)</a:t>
            </a:r>
          </a:p>
        </p:txBody>
      </p:sp>
      <p:sp>
        <p:nvSpPr>
          <p:cNvPr id="5" name="Rectangle 4">
            <a:extLst>
              <a:ext uri="{FF2B5EF4-FFF2-40B4-BE49-F238E27FC236}">
                <a16:creationId xmlns:a16="http://schemas.microsoft.com/office/drawing/2014/main" id="{FBD2EDCB-A351-3B45-9ED7-44184F7B6EAD}"/>
              </a:ext>
            </a:extLst>
          </p:cNvPr>
          <p:cNvSpPr/>
          <p:nvPr/>
        </p:nvSpPr>
        <p:spPr>
          <a:xfrm>
            <a:off x="180107" y="3652768"/>
            <a:ext cx="11901055"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because I want to collapse the first dimension (the rows) by taking the mean and I want to preserve the number of columns. Similarly, when I want the row sums, I run</a:t>
            </a:r>
            <a:endParaRPr lang="en-GB" dirty="0"/>
          </a:p>
        </p:txBody>
      </p:sp>
      <p:sp>
        <p:nvSpPr>
          <p:cNvPr id="6" name="Rectangle 5">
            <a:extLst>
              <a:ext uri="{FF2B5EF4-FFF2-40B4-BE49-F238E27FC236}">
                <a16:creationId xmlns:a16="http://schemas.microsoft.com/office/drawing/2014/main" id="{B55FBD60-5EB3-9944-9949-C6332183E5A0}"/>
              </a:ext>
            </a:extLst>
          </p:cNvPr>
          <p:cNvSpPr/>
          <p:nvPr/>
        </p:nvSpPr>
        <p:spPr>
          <a:xfrm>
            <a:off x="550243" y="4299099"/>
            <a:ext cx="1975221" cy="369332"/>
          </a:xfrm>
          <a:prstGeom prst="rect">
            <a:avLst/>
          </a:prstGeom>
          <a:solidFill>
            <a:schemeClr val="bg2"/>
          </a:solidFill>
        </p:spPr>
        <p:txBody>
          <a:bodyPr wrap="none">
            <a:spAutoFit/>
          </a:bodyPr>
          <a:lstStyle/>
          <a:p>
            <a:r>
              <a:rPr lang="en-GB" dirty="0"/>
              <a:t>&gt; apply(x, 1, mean)</a:t>
            </a:r>
          </a:p>
        </p:txBody>
      </p:sp>
      <p:sp>
        <p:nvSpPr>
          <p:cNvPr id="7" name="Rectangle 6">
            <a:extLst>
              <a:ext uri="{FF2B5EF4-FFF2-40B4-BE49-F238E27FC236}">
                <a16:creationId xmlns:a16="http://schemas.microsoft.com/office/drawing/2014/main" id="{A325D05A-0DCB-7344-80FA-A5CA1406F50E}"/>
              </a:ext>
            </a:extLst>
          </p:cNvPr>
          <p:cNvSpPr/>
          <p:nvPr/>
        </p:nvSpPr>
        <p:spPr>
          <a:xfrm>
            <a:off x="180107" y="4909186"/>
            <a:ext cx="11076711"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because I want to collapse the columns (the second dimension) and preserve the number of rows (the first dimension).</a:t>
            </a:r>
            <a:endParaRPr lang="en-GB" dirty="0"/>
          </a:p>
        </p:txBody>
      </p:sp>
    </p:spTree>
    <p:extLst>
      <p:ext uri="{BB962C8B-B14F-4D97-AF65-F5344CB8AC3E}">
        <p14:creationId xmlns:p14="http://schemas.microsoft.com/office/powerpoint/2010/main" val="3061266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F98B-4B9B-FC49-80C7-7B682EC8D50B}"/>
              </a:ext>
            </a:extLst>
          </p:cNvPr>
          <p:cNvSpPr>
            <a:spLocks noGrp="1"/>
          </p:cNvSpPr>
          <p:nvPr>
            <p:ph type="title"/>
          </p:nvPr>
        </p:nvSpPr>
        <p:spPr/>
        <p:txBody>
          <a:bodyPr/>
          <a:lstStyle/>
          <a:p>
            <a:r>
              <a:rPr lang="en-GB" b="1" dirty="0"/>
              <a:t>Col/Row Sums and Means</a:t>
            </a:r>
            <a:endParaRPr lang="en-GB" dirty="0"/>
          </a:p>
        </p:txBody>
      </p:sp>
      <p:sp>
        <p:nvSpPr>
          <p:cNvPr id="3" name="Rectangle 2">
            <a:extLst>
              <a:ext uri="{FF2B5EF4-FFF2-40B4-BE49-F238E27FC236}">
                <a16:creationId xmlns:a16="http://schemas.microsoft.com/office/drawing/2014/main" id="{6A4F8AD2-7F1D-DA46-9BB2-A8023B5FD734}"/>
              </a:ext>
            </a:extLst>
          </p:cNvPr>
          <p:cNvSpPr/>
          <p:nvPr/>
        </p:nvSpPr>
        <p:spPr>
          <a:xfrm>
            <a:off x="360218" y="1582340"/>
            <a:ext cx="11637818"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For the special case of column/row sums and column/row means of matrices, we have some useful shortcuts.</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rowSums</a:t>
            </a:r>
            <a:r>
              <a:rPr lang="en-GB" b="0" i="0" dirty="0">
                <a:solidFill>
                  <a:srgbClr val="333333"/>
                </a:solidFill>
                <a:effectLst/>
                <a:latin typeface="Helvetica Neue" panose="02000503000000020004" pitchFamily="2" charset="0"/>
              </a:rPr>
              <a:t> = apply(x, 1, sum)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rowMeans</a:t>
            </a:r>
            <a:r>
              <a:rPr lang="en-GB" b="0" i="0" dirty="0">
                <a:solidFill>
                  <a:srgbClr val="333333"/>
                </a:solidFill>
                <a:effectLst/>
                <a:latin typeface="Helvetica Neue" panose="02000503000000020004" pitchFamily="2" charset="0"/>
              </a:rPr>
              <a:t> = apply(x, 1, mean)</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colSums</a:t>
            </a:r>
            <a:r>
              <a:rPr lang="en-GB" b="0" i="0" dirty="0">
                <a:solidFill>
                  <a:srgbClr val="333333"/>
                </a:solidFill>
                <a:effectLst/>
                <a:latin typeface="Helvetica Neue" panose="02000503000000020004" pitchFamily="2" charset="0"/>
              </a:rPr>
              <a:t> = apply(x, 2, sum)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colMeans</a:t>
            </a:r>
            <a:r>
              <a:rPr lang="en-GB" b="0" i="0" dirty="0">
                <a:solidFill>
                  <a:srgbClr val="333333"/>
                </a:solidFill>
                <a:effectLst/>
                <a:latin typeface="Helvetica Neue" panose="02000503000000020004" pitchFamily="2" charset="0"/>
              </a:rPr>
              <a:t> = apply(x, 2, mean)</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shortcut functions are heavily optimized and hence are </a:t>
            </a:r>
            <a:r>
              <a:rPr lang="en-GB" b="0" i="1" dirty="0">
                <a:solidFill>
                  <a:srgbClr val="333333"/>
                </a:solidFill>
                <a:effectLst/>
                <a:latin typeface="Helvetica Neue" panose="02000503000000020004" pitchFamily="2" charset="0"/>
              </a:rPr>
              <a:t>much</a:t>
            </a:r>
            <a:r>
              <a:rPr lang="en-GB" b="0" i="0" dirty="0">
                <a:solidFill>
                  <a:srgbClr val="333333"/>
                </a:solidFill>
                <a:effectLst/>
                <a:latin typeface="Helvetica Neue" panose="02000503000000020004" pitchFamily="2" charset="0"/>
              </a:rPr>
              <a:t> faster, but you probably won’t notice unless you’re using a large matrix. Another nice aspect of these functions is that they are a bit more descriptive. It’s arguably more clear to write </a:t>
            </a:r>
            <a:r>
              <a:rPr lang="en-GB" b="0" i="0" dirty="0" err="1">
                <a:solidFill>
                  <a:srgbClr val="333333"/>
                </a:solidFill>
                <a:effectLst/>
                <a:latin typeface="Helvetica Neue" panose="02000503000000020004" pitchFamily="2" charset="0"/>
              </a:rPr>
              <a:t>colMeans</a:t>
            </a:r>
            <a:r>
              <a:rPr lang="en-GB" b="0" i="0" dirty="0">
                <a:solidFill>
                  <a:srgbClr val="333333"/>
                </a:solidFill>
                <a:effectLst/>
                <a:latin typeface="Helvetica Neue" panose="02000503000000020004" pitchFamily="2" charset="0"/>
              </a:rPr>
              <a:t>(x) in your code than apply(x, 2, mean).</a:t>
            </a:r>
          </a:p>
        </p:txBody>
      </p:sp>
    </p:spTree>
    <p:extLst>
      <p:ext uri="{BB962C8B-B14F-4D97-AF65-F5344CB8AC3E}">
        <p14:creationId xmlns:p14="http://schemas.microsoft.com/office/powerpoint/2010/main" val="1258432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F46B-8838-0641-9339-4A726C44EC6E}"/>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B4482708-70B9-EA42-BDE7-990395F5AC71}"/>
              </a:ext>
            </a:extLst>
          </p:cNvPr>
          <p:cNvSpPr/>
          <p:nvPr/>
        </p:nvSpPr>
        <p:spPr>
          <a:xfrm>
            <a:off x="263236" y="1415717"/>
            <a:ext cx="11582399"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err="1"/>
              <a:t>mapply</a:t>
            </a:r>
            <a:r>
              <a:rPr lang="en-GB" dirty="0"/>
              <a:t>()</a:t>
            </a:r>
            <a:r>
              <a:rPr lang="en-GB" b="0" i="0" dirty="0">
                <a:solidFill>
                  <a:srgbClr val="333333"/>
                </a:solidFill>
                <a:effectLst/>
                <a:latin typeface="Helvetica Neue" panose="02000503000000020004" pitchFamily="2" charset="0"/>
              </a:rPr>
              <a:t> function is a multivariate apply of sorts which applies a function in parallel over a set of arguments. Recall that </a:t>
            </a:r>
            <a:r>
              <a:rPr lang="en-GB" dirty="0" err="1"/>
              <a:t>lapply</a:t>
            </a:r>
            <a:r>
              <a:rPr lang="en-GB" dirty="0"/>
              <a:t>()</a:t>
            </a:r>
            <a:r>
              <a:rPr lang="en-GB" b="0" i="0" dirty="0">
                <a:solidFill>
                  <a:srgbClr val="333333"/>
                </a:solidFill>
                <a:effectLst/>
                <a:latin typeface="Helvetica Neue" panose="02000503000000020004" pitchFamily="2" charset="0"/>
              </a:rPr>
              <a:t> and friends only iterate over a single R object. What if you want to iterate over multiple R objects in parallel? This is what </a:t>
            </a:r>
            <a:r>
              <a:rPr lang="en-GB" dirty="0" err="1"/>
              <a:t>mapply</a:t>
            </a:r>
            <a:r>
              <a:rPr lang="en-GB" dirty="0"/>
              <a:t>()</a:t>
            </a:r>
            <a:r>
              <a:rPr lang="en-GB" b="0" i="0" dirty="0">
                <a:solidFill>
                  <a:srgbClr val="333333"/>
                </a:solidFill>
                <a:effectLst/>
                <a:latin typeface="Helvetica Neue" panose="02000503000000020004" pitchFamily="2" charset="0"/>
              </a:rPr>
              <a:t> is for.</a:t>
            </a:r>
            <a:endParaRPr lang="en-GB" dirty="0"/>
          </a:p>
        </p:txBody>
      </p:sp>
      <p:sp>
        <p:nvSpPr>
          <p:cNvPr id="4" name="Rectangle 3">
            <a:extLst>
              <a:ext uri="{FF2B5EF4-FFF2-40B4-BE49-F238E27FC236}">
                <a16:creationId xmlns:a16="http://schemas.microsoft.com/office/drawing/2014/main" id="{12297A7A-B2B5-7642-B54F-6B8A0B55FA08}"/>
              </a:ext>
            </a:extLst>
          </p:cNvPr>
          <p:cNvSpPr/>
          <p:nvPr/>
        </p:nvSpPr>
        <p:spPr>
          <a:xfrm>
            <a:off x="540327" y="2364294"/>
            <a:ext cx="8742218" cy="646331"/>
          </a:xfrm>
          <a:prstGeom prst="rect">
            <a:avLst/>
          </a:prstGeom>
          <a:solidFill>
            <a:schemeClr val="bg2"/>
          </a:solidFill>
        </p:spPr>
        <p:txBody>
          <a:bodyPr wrap="square">
            <a:spAutoFit/>
          </a:bodyPr>
          <a:lstStyle/>
          <a:p>
            <a:r>
              <a:rPr lang="en-GB" dirty="0"/>
              <a:t>&gt; str(</a:t>
            </a:r>
            <a:r>
              <a:rPr lang="en-GB" dirty="0" err="1"/>
              <a:t>mapply</a:t>
            </a:r>
            <a:r>
              <a:rPr lang="en-GB" dirty="0"/>
              <a:t>)</a:t>
            </a:r>
          </a:p>
          <a:p>
            <a:r>
              <a:rPr lang="en-GB" dirty="0"/>
              <a:t>function (FUN, ..., </a:t>
            </a:r>
            <a:r>
              <a:rPr lang="en-GB" dirty="0" err="1"/>
              <a:t>MoreArgs</a:t>
            </a:r>
            <a:r>
              <a:rPr lang="en-GB" dirty="0"/>
              <a:t> = NULL, SIMPLIFY = TRUE, USE.NAMES = TRUE) </a:t>
            </a:r>
          </a:p>
        </p:txBody>
      </p:sp>
      <p:sp>
        <p:nvSpPr>
          <p:cNvPr id="5" name="Rectangle 4">
            <a:extLst>
              <a:ext uri="{FF2B5EF4-FFF2-40B4-BE49-F238E27FC236}">
                <a16:creationId xmlns:a16="http://schemas.microsoft.com/office/drawing/2014/main" id="{994C99DC-EEB7-5144-8E1C-9AFAA11A96B6}"/>
              </a:ext>
            </a:extLst>
          </p:cNvPr>
          <p:cNvSpPr/>
          <p:nvPr/>
        </p:nvSpPr>
        <p:spPr>
          <a:xfrm>
            <a:off x="263235" y="3079808"/>
            <a:ext cx="11457709" cy="2308324"/>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arguments to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are</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apply</a:t>
            </a:r>
          </a:p>
          <a:p>
            <a:pPr>
              <a:buFont typeface="Arial" panose="020B0604020202020204" pitchFamily="34" charset="0"/>
              <a:buChar char="•"/>
            </a:pPr>
            <a:r>
              <a:rPr lang="en-GB" b="0" i="0" dirty="0">
                <a:solidFill>
                  <a:srgbClr val="333333"/>
                </a:solidFill>
                <a:effectLst/>
                <a:latin typeface="Helvetica Neue" panose="02000503000000020004" pitchFamily="2" charset="0"/>
              </a:rPr>
              <a:t>... contains R objects to apply over</a:t>
            </a:r>
          </a:p>
          <a:p>
            <a:pPr>
              <a:buFont typeface="Arial" panose="020B0604020202020204" pitchFamily="34" charset="0"/>
              <a:buChar char="•"/>
            </a:pPr>
            <a:r>
              <a:rPr lang="en-GB" b="0" i="0" dirty="0" err="1">
                <a:solidFill>
                  <a:srgbClr val="333333"/>
                </a:solidFill>
                <a:effectLst/>
                <a:latin typeface="Helvetica Neue" panose="02000503000000020004" pitchFamily="2" charset="0"/>
              </a:rPr>
              <a:t>MoreArgs</a:t>
            </a:r>
            <a:r>
              <a:rPr lang="en-GB" b="0" i="0" dirty="0">
                <a:solidFill>
                  <a:srgbClr val="333333"/>
                </a:solidFill>
                <a:effectLst/>
                <a:latin typeface="Helvetica Neue" panose="02000503000000020004" pitchFamily="2" charset="0"/>
              </a:rPr>
              <a:t> is a list of other arguments to FUN.</a:t>
            </a:r>
          </a:p>
          <a:p>
            <a:pPr>
              <a:buFont typeface="Arial" panose="020B0604020202020204" pitchFamily="34" charset="0"/>
              <a:buChar char="•"/>
            </a:pPr>
            <a:r>
              <a:rPr lang="en-GB" b="0" i="0" dirty="0">
                <a:solidFill>
                  <a:srgbClr val="333333"/>
                </a:solidFill>
                <a:effectLst/>
                <a:latin typeface="Helvetica Neue" panose="02000503000000020004" pitchFamily="2" charset="0"/>
              </a:rPr>
              <a:t>SIMPLIFY indicates whether the result should be simplified</a:t>
            </a: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function has a different argument order from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because the function to apply comes first rather than the object to iterate over. The R objects over which we apply the function are given in the ... argument because we can apply over an arbitrary number of R objects.</a:t>
            </a:r>
          </a:p>
        </p:txBody>
      </p:sp>
    </p:spTree>
    <p:extLst>
      <p:ext uri="{BB962C8B-B14F-4D97-AF65-F5344CB8AC3E}">
        <p14:creationId xmlns:p14="http://schemas.microsoft.com/office/powerpoint/2010/main" val="1962967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C111-3D33-B147-BCDA-C2387845D20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04337C9B-778F-5140-B348-6B78F1CAB624}"/>
              </a:ext>
            </a:extLst>
          </p:cNvPr>
          <p:cNvSpPr/>
          <p:nvPr/>
        </p:nvSpPr>
        <p:spPr>
          <a:xfrm>
            <a:off x="568035" y="2895166"/>
            <a:ext cx="6096000" cy="3416320"/>
          </a:xfrm>
          <a:prstGeom prst="rect">
            <a:avLst/>
          </a:prstGeom>
          <a:solidFill>
            <a:schemeClr val="bg2"/>
          </a:solidFill>
        </p:spPr>
        <p:txBody>
          <a:bodyPr>
            <a:spAutoFit/>
          </a:bodyPr>
          <a:lstStyle/>
          <a:p>
            <a:r>
              <a:rPr lang="en-GB" dirty="0"/>
              <a:t>&gt;  </a:t>
            </a:r>
            <a:r>
              <a:rPr lang="en-GB" dirty="0" err="1"/>
              <a:t>mapply</a:t>
            </a:r>
            <a:r>
              <a:rPr lang="en-GB" dirty="0"/>
              <a:t>(rep, 1:4, 4:1)</a:t>
            </a:r>
          </a:p>
          <a:p>
            <a:r>
              <a:rPr lang="en-GB" dirty="0"/>
              <a:t>[[1]]</a:t>
            </a:r>
          </a:p>
          <a:p>
            <a:r>
              <a:rPr lang="en-GB" dirty="0"/>
              <a:t>[1] 1 1 1 1</a:t>
            </a:r>
          </a:p>
          <a:p>
            <a:endParaRPr lang="en-GB" dirty="0"/>
          </a:p>
          <a:p>
            <a:r>
              <a:rPr lang="en-GB" dirty="0"/>
              <a:t>[[2]]</a:t>
            </a:r>
          </a:p>
          <a:p>
            <a:r>
              <a:rPr lang="en-GB" dirty="0"/>
              <a:t>[1] 2 2 2</a:t>
            </a:r>
          </a:p>
          <a:p>
            <a:endParaRPr lang="en-GB" dirty="0"/>
          </a:p>
          <a:p>
            <a:r>
              <a:rPr lang="en-GB" dirty="0"/>
              <a:t>[[3]]</a:t>
            </a:r>
          </a:p>
          <a:p>
            <a:r>
              <a:rPr lang="en-GB" dirty="0"/>
              <a:t>[1] 3 3</a:t>
            </a:r>
          </a:p>
          <a:p>
            <a:endParaRPr lang="en-GB" dirty="0"/>
          </a:p>
          <a:p>
            <a:r>
              <a:rPr lang="en-GB" dirty="0"/>
              <a:t>[[4]]</a:t>
            </a:r>
          </a:p>
          <a:p>
            <a:r>
              <a:rPr lang="en-GB" dirty="0"/>
              <a:t>[1] 4</a:t>
            </a:r>
          </a:p>
        </p:txBody>
      </p:sp>
      <p:sp>
        <p:nvSpPr>
          <p:cNvPr id="4" name="Rectangle 3">
            <a:extLst>
              <a:ext uri="{FF2B5EF4-FFF2-40B4-BE49-F238E27FC236}">
                <a16:creationId xmlns:a16="http://schemas.microsoft.com/office/drawing/2014/main" id="{5121E3DD-8991-1B4E-B563-470BDC1ED05F}"/>
              </a:ext>
            </a:extLst>
          </p:cNvPr>
          <p:cNvSpPr/>
          <p:nvPr/>
        </p:nvSpPr>
        <p:spPr>
          <a:xfrm>
            <a:off x="374072" y="1831262"/>
            <a:ext cx="6096000" cy="923330"/>
          </a:xfrm>
          <a:prstGeom prst="rect">
            <a:avLst/>
          </a:prstGeom>
        </p:spPr>
        <p:txBody>
          <a:bodyPr>
            <a:spAutoFit/>
          </a:bodyPr>
          <a:lstStyle/>
          <a:p>
            <a:r>
              <a:rPr lang="en-GB" b="0" i="0" dirty="0">
                <a:solidFill>
                  <a:srgbClr val="333333"/>
                </a:solidFill>
                <a:effectLst/>
                <a:latin typeface="Helvetica Neue" panose="02000503000000020004" pitchFamily="2" charset="0"/>
              </a:rPr>
              <a:t>For example, the following is tedious to type</a:t>
            </a:r>
          </a:p>
          <a:p>
            <a:r>
              <a:rPr lang="en-GB" b="0" i="0" dirty="0">
                <a:solidFill>
                  <a:srgbClr val="333333"/>
                </a:solidFill>
                <a:effectLst/>
                <a:latin typeface="Helvetica Neue" panose="02000503000000020004" pitchFamily="2" charset="0"/>
              </a:rPr>
              <a:t>list(rep(1, 4), rep(2, 3), rep(3, 2), rep(4, 1))</a:t>
            </a:r>
          </a:p>
          <a:p>
            <a:r>
              <a:rPr lang="en-GB" b="0" i="0" dirty="0">
                <a:solidFill>
                  <a:srgbClr val="333333"/>
                </a:solidFill>
                <a:effectLst/>
                <a:latin typeface="Helvetica Neue" panose="02000503000000020004" pitchFamily="2" charset="0"/>
              </a:rPr>
              <a:t>With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instead we can do</a:t>
            </a:r>
          </a:p>
        </p:txBody>
      </p:sp>
      <p:sp>
        <p:nvSpPr>
          <p:cNvPr id="5" name="Rectangle 4">
            <a:extLst>
              <a:ext uri="{FF2B5EF4-FFF2-40B4-BE49-F238E27FC236}">
                <a16:creationId xmlns:a16="http://schemas.microsoft.com/office/drawing/2014/main" id="{149B3894-7C6C-5742-AEFE-CF5304413B5E}"/>
              </a:ext>
            </a:extLst>
          </p:cNvPr>
          <p:cNvSpPr/>
          <p:nvPr/>
        </p:nvSpPr>
        <p:spPr>
          <a:xfrm>
            <a:off x="7135091" y="4003161"/>
            <a:ext cx="4488874" cy="923330"/>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This passes the sequence 1:4 to the first argument of rep() and the sequence 4:1 to the second argument.</a:t>
            </a:r>
          </a:p>
        </p:txBody>
      </p:sp>
    </p:spTree>
    <p:extLst>
      <p:ext uri="{BB962C8B-B14F-4D97-AF65-F5344CB8AC3E}">
        <p14:creationId xmlns:p14="http://schemas.microsoft.com/office/powerpoint/2010/main" val="3930607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B064-F6CF-5A46-8E02-91B01F6CD4D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E874E436-AC74-1847-AA80-268DE8E9DE78}"/>
              </a:ext>
            </a:extLst>
          </p:cNvPr>
          <p:cNvSpPr/>
          <p:nvPr/>
        </p:nvSpPr>
        <p:spPr>
          <a:xfrm>
            <a:off x="332509" y="1367522"/>
            <a:ext cx="5167746"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another example for simulating random Normal variables.</a:t>
            </a:r>
          </a:p>
        </p:txBody>
      </p:sp>
      <p:sp>
        <p:nvSpPr>
          <p:cNvPr id="5" name="Rectangle 4">
            <a:extLst>
              <a:ext uri="{FF2B5EF4-FFF2-40B4-BE49-F238E27FC236}">
                <a16:creationId xmlns:a16="http://schemas.microsoft.com/office/drawing/2014/main" id="{C862C0BC-7BF3-064E-A017-67DD8A667E16}"/>
              </a:ext>
            </a:extLst>
          </p:cNvPr>
          <p:cNvSpPr/>
          <p:nvPr/>
        </p:nvSpPr>
        <p:spPr>
          <a:xfrm>
            <a:off x="332509" y="2351157"/>
            <a:ext cx="5458691" cy="3139321"/>
          </a:xfrm>
          <a:prstGeom prst="rect">
            <a:avLst/>
          </a:prstGeom>
          <a:solidFill>
            <a:schemeClr val="bg2"/>
          </a:solidFill>
        </p:spPr>
        <p:txBody>
          <a:bodyPr wrap="square">
            <a:spAutoFit/>
          </a:bodyPr>
          <a:lstStyle/>
          <a:p>
            <a:r>
              <a:rPr lang="en-GB" dirty="0"/>
              <a:t>&gt; noise &lt;- function(n, mean, </a:t>
            </a:r>
            <a:r>
              <a:rPr lang="en-GB" dirty="0" err="1"/>
              <a:t>sd</a:t>
            </a:r>
            <a:r>
              <a:rPr lang="en-GB" dirty="0"/>
              <a:t>) {</a:t>
            </a:r>
          </a:p>
          <a:p>
            <a:r>
              <a:rPr lang="en-GB" dirty="0"/>
              <a:t>+       </a:t>
            </a:r>
            <a:r>
              <a:rPr lang="en-GB" dirty="0" err="1"/>
              <a:t>rnorm</a:t>
            </a:r>
            <a:r>
              <a:rPr lang="en-GB" dirty="0"/>
              <a:t>(n, mean, </a:t>
            </a:r>
            <a:r>
              <a:rPr lang="en-GB" dirty="0" err="1"/>
              <a:t>sd</a:t>
            </a:r>
            <a:r>
              <a:rPr lang="en-GB" dirty="0"/>
              <a:t>)</a:t>
            </a:r>
          </a:p>
          <a:p>
            <a:r>
              <a:rPr lang="en-GB" dirty="0"/>
              <a:t>+ }</a:t>
            </a:r>
          </a:p>
          <a:p>
            <a:r>
              <a:rPr lang="en-GB" dirty="0"/>
              <a:t>&gt; ## Simulate 5 </a:t>
            </a:r>
            <a:r>
              <a:rPr lang="en-GB" dirty="0" err="1"/>
              <a:t>randon</a:t>
            </a:r>
            <a:r>
              <a:rPr lang="en-GB" dirty="0"/>
              <a:t> numbers</a:t>
            </a:r>
          </a:p>
          <a:p>
            <a:r>
              <a:rPr lang="en-GB" dirty="0"/>
              <a:t>&gt; noise(5, 1, 2)        </a:t>
            </a:r>
          </a:p>
          <a:p>
            <a:r>
              <a:rPr lang="en-GB" dirty="0"/>
              <a:t>[1] -0.5196913  3.2979182 -0.6849525  1.7828267  2.7827545</a:t>
            </a:r>
          </a:p>
          <a:p>
            <a:r>
              <a:rPr lang="en-GB" dirty="0"/>
              <a:t>&gt; </a:t>
            </a:r>
          </a:p>
          <a:p>
            <a:r>
              <a:rPr lang="en-GB" dirty="0"/>
              <a:t>&gt; ## This only simulates 1 set of numbers, not 5</a:t>
            </a:r>
          </a:p>
          <a:p>
            <a:r>
              <a:rPr lang="en-GB" dirty="0"/>
              <a:t>&gt; noise(1:5, 1:5, 2)    </a:t>
            </a:r>
          </a:p>
          <a:p>
            <a:r>
              <a:rPr lang="en-GB" dirty="0"/>
              <a:t>[1] -1.670517  2.796247  2.776826  5.351488  3.422804</a:t>
            </a:r>
          </a:p>
        </p:txBody>
      </p:sp>
    </p:spTree>
    <p:extLst>
      <p:ext uri="{BB962C8B-B14F-4D97-AF65-F5344CB8AC3E}">
        <p14:creationId xmlns:p14="http://schemas.microsoft.com/office/powerpoint/2010/main" val="422658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B064-F6CF-5A46-8E02-91B01F6CD4D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E874E436-AC74-1847-AA80-268DE8E9DE78}"/>
              </a:ext>
            </a:extLst>
          </p:cNvPr>
          <p:cNvSpPr/>
          <p:nvPr/>
        </p:nvSpPr>
        <p:spPr>
          <a:xfrm>
            <a:off x="332509" y="1367522"/>
            <a:ext cx="5167746"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another example for simulating random Normal variables.</a:t>
            </a:r>
          </a:p>
        </p:txBody>
      </p:sp>
      <p:sp>
        <p:nvSpPr>
          <p:cNvPr id="4" name="Rectangle 3">
            <a:extLst>
              <a:ext uri="{FF2B5EF4-FFF2-40B4-BE49-F238E27FC236}">
                <a16:creationId xmlns:a16="http://schemas.microsoft.com/office/drawing/2014/main" id="{A0029425-025F-2A4F-95E8-556E3B4BDDBD}"/>
              </a:ext>
            </a:extLst>
          </p:cNvPr>
          <p:cNvSpPr/>
          <p:nvPr/>
        </p:nvSpPr>
        <p:spPr>
          <a:xfrm>
            <a:off x="5874327" y="1367522"/>
            <a:ext cx="6359238"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use </a:t>
            </a:r>
            <a:r>
              <a:rPr lang="en-GB" dirty="0" err="1"/>
              <a:t>mapply</a:t>
            </a:r>
            <a:r>
              <a:rPr lang="en-GB" dirty="0"/>
              <a:t>()</a:t>
            </a:r>
            <a:r>
              <a:rPr lang="en-GB" b="0" i="0" dirty="0">
                <a:solidFill>
                  <a:srgbClr val="333333"/>
                </a:solidFill>
                <a:effectLst/>
                <a:latin typeface="Helvetica Neue" panose="02000503000000020004" pitchFamily="2" charset="0"/>
              </a:rPr>
              <a:t> to pass the sequence </a:t>
            </a:r>
            <a:r>
              <a:rPr lang="en-GB" dirty="0"/>
              <a:t>1:5</a:t>
            </a:r>
            <a:r>
              <a:rPr lang="en-GB" b="0" i="0" dirty="0">
                <a:solidFill>
                  <a:srgbClr val="333333"/>
                </a:solidFill>
                <a:effectLst/>
                <a:latin typeface="Helvetica Neue" panose="02000503000000020004" pitchFamily="2" charset="0"/>
              </a:rPr>
              <a:t> separately to the </a:t>
            </a:r>
            <a:r>
              <a:rPr lang="en-GB" dirty="0"/>
              <a:t>noise()</a:t>
            </a:r>
            <a:r>
              <a:rPr lang="en-GB" b="0" i="0" dirty="0">
                <a:solidFill>
                  <a:srgbClr val="333333"/>
                </a:solidFill>
                <a:effectLst/>
                <a:latin typeface="Helvetica Neue" panose="02000503000000020004" pitchFamily="2" charset="0"/>
              </a:rPr>
              <a:t> function so that we can get 5 sets of random numbers, each with a different length and mean.</a:t>
            </a:r>
            <a:endParaRPr lang="en-GB" dirty="0"/>
          </a:p>
        </p:txBody>
      </p:sp>
      <p:sp>
        <p:nvSpPr>
          <p:cNvPr id="5" name="Rectangle 4">
            <a:extLst>
              <a:ext uri="{FF2B5EF4-FFF2-40B4-BE49-F238E27FC236}">
                <a16:creationId xmlns:a16="http://schemas.microsoft.com/office/drawing/2014/main" id="{C862C0BC-7BF3-064E-A017-67DD8A667E16}"/>
              </a:ext>
            </a:extLst>
          </p:cNvPr>
          <p:cNvSpPr/>
          <p:nvPr/>
        </p:nvSpPr>
        <p:spPr>
          <a:xfrm>
            <a:off x="332509" y="2351157"/>
            <a:ext cx="5458691" cy="3139321"/>
          </a:xfrm>
          <a:prstGeom prst="rect">
            <a:avLst/>
          </a:prstGeom>
          <a:solidFill>
            <a:schemeClr val="bg2"/>
          </a:solidFill>
        </p:spPr>
        <p:txBody>
          <a:bodyPr wrap="square">
            <a:spAutoFit/>
          </a:bodyPr>
          <a:lstStyle/>
          <a:p>
            <a:r>
              <a:rPr lang="en-GB" dirty="0"/>
              <a:t>&gt; noise &lt;- function(n, mean, </a:t>
            </a:r>
            <a:r>
              <a:rPr lang="en-GB" dirty="0" err="1"/>
              <a:t>sd</a:t>
            </a:r>
            <a:r>
              <a:rPr lang="en-GB" dirty="0"/>
              <a:t>) {</a:t>
            </a:r>
          </a:p>
          <a:p>
            <a:r>
              <a:rPr lang="en-GB" dirty="0"/>
              <a:t>+       </a:t>
            </a:r>
            <a:r>
              <a:rPr lang="en-GB" dirty="0" err="1"/>
              <a:t>rnorm</a:t>
            </a:r>
            <a:r>
              <a:rPr lang="en-GB" dirty="0"/>
              <a:t>(n, mean, </a:t>
            </a:r>
            <a:r>
              <a:rPr lang="en-GB" dirty="0" err="1"/>
              <a:t>sd</a:t>
            </a:r>
            <a:r>
              <a:rPr lang="en-GB" dirty="0"/>
              <a:t>)</a:t>
            </a:r>
          </a:p>
          <a:p>
            <a:r>
              <a:rPr lang="en-GB" dirty="0"/>
              <a:t>+ }</a:t>
            </a:r>
          </a:p>
          <a:p>
            <a:r>
              <a:rPr lang="en-GB" dirty="0"/>
              <a:t>&gt; ## Simulate 5 </a:t>
            </a:r>
            <a:r>
              <a:rPr lang="en-GB" dirty="0" err="1"/>
              <a:t>randon</a:t>
            </a:r>
            <a:r>
              <a:rPr lang="en-GB" dirty="0"/>
              <a:t> numbers</a:t>
            </a:r>
          </a:p>
          <a:p>
            <a:r>
              <a:rPr lang="en-GB" dirty="0"/>
              <a:t>&gt; noise(5, 1, 2)        </a:t>
            </a:r>
          </a:p>
          <a:p>
            <a:r>
              <a:rPr lang="en-GB" dirty="0"/>
              <a:t>[1] -0.5196913  3.2979182 -0.6849525  1.7828267  2.7827545</a:t>
            </a:r>
          </a:p>
          <a:p>
            <a:r>
              <a:rPr lang="en-GB" dirty="0"/>
              <a:t>&gt; </a:t>
            </a:r>
          </a:p>
          <a:p>
            <a:r>
              <a:rPr lang="en-GB" dirty="0"/>
              <a:t>&gt; ## This only simulates 1 set of numbers, not 5</a:t>
            </a:r>
          </a:p>
          <a:p>
            <a:r>
              <a:rPr lang="en-GB" dirty="0"/>
              <a:t>&gt; noise(1:5, 1:5, 2)    </a:t>
            </a:r>
          </a:p>
          <a:p>
            <a:r>
              <a:rPr lang="en-GB" dirty="0"/>
              <a:t>[1] -1.670517  2.796247  2.776826  5.351488  3.422804</a:t>
            </a:r>
          </a:p>
        </p:txBody>
      </p:sp>
      <p:sp>
        <p:nvSpPr>
          <p:cNvPr id="6" name="Rectangle 5">
            <a:extLst>
              <a:ext uri="{FF2B5EF4-FFF2-40B4-BE49-F238E27FC236}">
                <a16:creationId xmlns:a16="http://schemas.microsoft.com/office/drawing/2014/main" id="{7B0C7B72-F0EB-694C-81A0-1FB6B9E1FFAB}"/>
              </a:ext>
            </a:extLst>
          </p:cNvPr>
          <p:cNvSpPr/>
          <p:nvPr/>
        </p:nvSpPr>
        <p:spPr>
          <a:xfrm>
            <a:off x="6255327" y="2351157"/>
            <a:ext cx="5098473" cy="4247317"/>
          </a:xfrm>
          <a:prstGeom prst="rect">
            <a:avLst/>
          </a:prstGeom>
          <a:solidFill>
            <a:schemeClr val="bg2"/>
          </a:solidFill>
        </p:spPr>
        <p:txBody>
          <a:bodyPr wrap="square">
            <a:spAutoFit/>
          </a:bodyPr>
          <a:lstStyle/>
          <a:p>
            <a:r>
              <a:rPr lang="en-GB" dirty="0"/>
              <a:t>&gt; </a:t>
            </a:r>
            <a:r>
              <a:rPr lang="en-GB" dirty="0" err="1"/>
              <a:t>mapply</a:t>
            </a:r>
            <a:r>
              <a:rPr lang="en-GB" dirty="0"/>
              <a:t>(noise, 1:5, 1:5, 2)</a:t>
            </a:r>
          </a:p>
          <a:p>
            <a:r>
              <a:rPr lang="en-GB" dirty="0"/>
              <a:t>[[1]]</a:t>
            </a:r>
          </a:p>
          <a:p>
            <a:r>
              <a:rPr lang="en-GB" dirty="0"/>
              <a:t>[1] 0.8260273</a:t>
            </a:r>
          </a:p>
          <a:p>
            <a:endParaRPr lang="en-GB" dirty="0"/>
          </a:p>
          <a:p>
            <a:r>
              <a:rPr lang="en-GB" dirty="0"/>
              <a:t>[[2]]</a:t>
            </a:r>
          </a:p>
          <a:p>
            <a:r>
              <a:rPr lang="en-GB" dirty="0"/>
              <a:t>[1] 4.764568 2.336980</a:t>
            </a:r>
          </a:p>
          <a:p>
            <a:endParaRPr lang="en-GB" dirty="0"/>
          </a:p>
          <a:p>
            <a:r>
              <a:rPr lang="en-GB" dirty="0"/>
              <a:t>[[3]]</a:t>
            </a:r>
          </a:p>
          <a:p>
            <a:r>
              <a:rPr lang="en-GB" dirty="0"/>
              <a:t>[1] 4.6463819 2.5582108 0.9412167</a:t>
            </a:r>
          </a:p>
          <a:p>
            <a:endParaRPr lang="en-GB" dirty="0"/>
          </a:p>
          <a:p>
            <a:r>
              <a:rPr lang="en-GB" dirty="0"/>
              <a:t>[[4]]</a:t>
            </a:r>
          </a:p>
          <a:p>
            <a:r>
              <a:rPr lang="en-GB" dirty="0"/>
              <a:t>[1]  3.978149  1.550018 -1.192223  6.338245</a:t>
            </a:r>
          </a:p>
          <a:p>
            <a:endParaRPr lang="en-GB" dirty="0"/>
          </a:p>
          <a:p>
            <a:r>
              <a:rPr lang="en-GB" dirty="0"/>
              <a:t>[[5]]</a:t>
            </a:r>
          </a:p>
          <a:p>
            <a:r>
              <a:rPr lang="en-GB" dirty="0"/>
              <a:t>[1] 2.826182 1.347834 6.990564 4.976276 3.800743</a:t>
            </a:r>
          </a:p>
        </p:txBody>
      </p:sp>
    </p:spTree>
    <p:extLst>
      <p:ext uri="{BB962C8B-B14F-4D97-AF65-F5344CB8AC3E}">
        <p14:creationId xmlns:p14="http://schemas.microsoft.com/office/powerpoint/2010/main" val="241587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5DEE-9CF0-6042-8897-7BE31EB307A3}"/>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9039BDFB-53E7-654A-9F19-92DEBB3A1B3B}"/>
              </a:ext>
            </a:extLst>
          </p:cNvPr>
          <p:cNvSpPr/>
          <p:nvPr/>
        </p:nvSpPr>
        <p:spPr>
          <a:xfrm>
            <a:off x="443948" y="1674674"/>
            <a:ext cx="11423374"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For the examples we will be using a dataset containing air pollution and temperature data for the </a:t>
            </a:r>
            <a:r>
              <a:rPr lang="en-GB" b="0" i="0" u="none" strike="noStrike" dirty="0">
                <a:solidFill>
                  <a:srgbClr val="4183C4"/>
                </a:solidFill>
                <a:effectLst/>
                <a:latin typeface="Helvetica Neue" panose="02000503000000020004" pitchFamily="2" charset="0"/>
                <a:hlinkClick r:id="rId2"/>
              </a:rPr>
              <a:t>city of Chicago</a:t>
            </a:r>
            <a:r>
              <a:rPr lang="en-GB" b="0" i="0" dirty="0">
                <a:solidFill>
                  <a:srgbClr val="333333"/>
                </a:solidFill>
                <a:effectLst/>
                <a:latin typeface="Helvetica Neue" panose="02000503000000020004" pitchFamily="2" charset="0"/>
              </a:rPr>
              <a:t> in the U.S. The dataset is available from my web site.</a:t>
            </a:r>
          </a:p>
          <a:p>
            <a:r>
              <a:rPr lang="en-GB" b="0" i="0" dirty="0">
                <a:solidFill>
                  <a:srgbClr val="333333"/>
                </a:solidFill>
                <a:effectLst/>
                <a:latin typeface="Helvetica Neue" panose="02000503000000020004" pitchFamily="2" charset="0"/>
              </a:rPr>
              <a:t>After unzipping the archive, you can load the data into R using the </a:t>
            </a:r>
            <a:r>
              <a:rPr lang="en-GB" b="0" i="0" dirty="0" err="1">
                <a:solidFill>
                  <a:srgbClr val="333333"/>
                </a:solidFill>
                <a:effectLst/>
                <a:latin typeface="Helvetica Neue" panose="02000503000000020004" pitchFamily="2" charset="0"/>
              </a:rPr>
              <a:t>readRDS</a:t>
            </a:r>
            <a:r>
              <a:rPr lang="en-GB" b="0" i="0" dirty="0">
                <a:solidFill>
                  <a:srgbClr val="333333"/>
                </a:solidFill>
                <a:effectLst/>
                <a:latin typeface="Helvetica Neue" panose="02000503000000020004" pitchFamily="2" charset="0"/>
              </a:rPr>
              <a:t>() function.</a:t>
            </a:r>
          </a:p>
        </p:txBody>
      </p:sp>
      <p:sp>
        <p:nvSpPr>
          <p:cNvPr id="4" name="Rectangle 3">
            <a:extLst>
              <a:ext uri="{FF2B5EF4-FFF2-40B4-BE49-F238E27FC236}">
                <a16:creationId xmlns:a16="http://schemas.microsoft.com/office/drawing/2014/main" id="{9EB97CE7-9253-7D4E-8C98-A9A60D265E98}"/>
              </a:ext>
            </a:extLst>
          </p:cNvPr>
          <p:cNvSpPr/>
          <p:nvPr/>
        </p:nvSpPr>
        <p:spPr>
          <a:xfrm>
            <a:off x="443948" y="2815571"/>
            <a:ext cx="3532955" cy="369332"/>
          </a:xfrm>
          <a:prstGeom prst="rect">
            <a:avLst/>
          </a:prstGeom>
          <a:solidFill>
            <a:schemeClr val="bg2"/>
          </a:solidFill>
        </p:spPr>
        <p:txBody>
          <a:bodyPr wrap="none">
            <a:spAutoFit/>
          </a:bodyPr>
          <a:lstStyle/>
          <a:p>
            <a:r>
              <a:rPr lang="en-GB" dirty="0"/>
              <a:t>&gt; </a:t>
            </a:r>
            <a:r>
              <a:rPr lang="en-GB" dirty="0" err="1"/>
              <a:t>chicago</a:t>
            </a:r>
            <a:r>
              <a:rPr lang="en-GB" dirty="0"/>
              <a:t> &lt;- </a:t>
            </a:r>
            <a:r>
              <a:rPr lang="en-GB" dirty="0" err="1"/>
              <a:t>readRDS</a:t>
            </a:r>
            <a:r>
              <a:rPr lang="en-GB" dirty="0"/>
              <a:t>("</a:t>
            </a:r>
            <a:r>
              <a:rPr lang="en-GB" dirty="0" err="1"/>
              <a:t>chicago.rds</a:t>
            </a:r>
            <a:r>
              <a:rPr lang="en-GB" dirty="0"/>
              <a:t>")</a:t>
            </a:r>
          </a:p>
        </p:txBody>
      </p:sp>
      <p:sp>
        <p:nvSpPr>
          <p:cNvPr id="5" name="Rectangle 4">
            <a:extLst>
              <a:ext uri="{FF2B5EF4-FFF2-40B4-BE49-F238E27FC236}">
                <a16:creationId xmlns:a16="http://schemas.microsoft.com/office/drawing/2014/main" id="{E9296FC5-8705-A64F-8413-D1211F1D127B}"/>
              </a:ext>
            </a:extLst>
          </p:cNvPr>
          <p:cNvSpPr/>
          <p:nvPr/>
        </p:nvSpPr>
        <p:spPr>
          <a:xfrm>
            <a:off x="7305259" y="4015900"/>
            <a:ext cx="2047461"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see some basic characteristics of the dataset with the </a:t>
            </a:r>
            <a:r>
              <a:rPr lang="en-GB" dirty="0"/>
              <a:t>dim()</a:t>
            </a:r>
            <a:r>
              <a:rPr lang="en-GB" b="0" i="0" dirty="0">
                <a:solidFill>
                  <a:srgbClr val="333333"/>
                </a:solidFill>
                <a:effectLst/>
                <a:latin typeface="Helvetica Neue" panose="02000503000000020004" pitchFamily="2" charset="0"/>
              </a:rPr>
              <a:t> and </a:t>
            </a:r>
            <a:r>
              <a:rPr lang="en-GB" dirty="0"/>
              <a:t>str()</a:t>
            </a:r>
            <a:r>
              <a:rPr lang="en-GB" b="0" i="0" dirty="0">
                <a:solidFill>
                  <a:srgbClr val="333333"/>
                </a:solidFill>
                <a:effectLst/>
                <a:latin typeface="Helvetica Neue" panose="02000503000000020004" pitchFamily="2" charset="0"/>
              </a:rPr>
              <a:t> functions.</a:t>
            </a:r>
            <a:endParaRPr lang="en-GB" dirty="0"/>
          </a:p>
        </p:txBody>
      </p:sp>
      <p:sp>
        <p:nvSpPr>
          <p:cNvPr id="6" name="Rectangle 5">
            <a:extLst>
              <a:ext uri="{FF2B5EF4-FFF2-40B4-BE49-F238E27FC236}">
                <a16:creationId xmlns:a16="http://schemas.microsoft.com/office/drawing/2014/main" id="{6C8BBE7B-208E-144D-BBB4-D53AF7273AAE}"/>
              </a:ext>
            </a:extLst>
          </p:cNvPr>
          <p:cNvSpPr/>
          <p:nvPr/>
        </p:nvSpPr>
        <p:spPr>
          <a:xfrm>
            <a:off x="443948" y="3184903"/>
            <a:ext cx="6096000" cy="3416320"/>
          </a:xfrm>
          <a:prstGeom prst="rect">
            <a:avLst/>
          </a:prstGeom>
          <a:solidFill>
            <a:schemeClr val="bg2"/>
          </a:solidFill>
        </p:spPr>
        <p:txBody>
          <a:bodyPr>
            <a:spAutoFit/>
          </a:bodyPr>
          <a:lstStyle/>
          <a:p>
            <a:r>
              <a:rPr lang="en-GB" dirty="0"/>
              <a:t>&gt; dim(</a:t>
            </a:r>
            <a:r>
              <a:rPr lang="en-GB" dirty="0" err="1"/>
              <a:t>chicago</a:t>
            </a:r>
            <a:r>
              <a:rPr lang="en-GB" dirty="0"/>
              <a:t>)</a:t>
            </a:r>
          </a:p>
          <a:p>
            <a:r>
              <a:rPr lang="en-GB" dirty="0"/>
              <a:t>[1] 6940    8</a:t>
            </a:r>
          </a:p>
          <a:p>
            <a:r>
              <a:rPr lang="en-GB" dirty="0"/>
              <a:t>&gt; str(</a:t>
            </a:r>
            <a:r>
              <a:rPr lang="en-GB" dirty="0" err="1"/>
              <a:t>chicago</a:t>
            </a:r>
            <a:r>
              <a:rPr lang="en-GB" dirty="0"/>
              <a:t>)</a:t>
            </a:r>
          </a:p>
          <a:p>
            <a:r>
              <a:rPr lang="en-GB" dirty="0"/>
              <a:t>'</a:t>
            </a:r>
            <a:r>
              <a:rPr lang="en-GB" dirty="0" err="1"/>
              <a:t>data.frame</a:t>
            </a:r>
            <a:r>
              <a:rPr lang="en-GB" dirty="0"/>
              <a:t>':	6940 obs. of  8 variables:</a:t>
            </a:r>
          </a:p>
          <a:p>
            <a:r>
              <a:rPr lang="en-GB" dirty="0"/>
              <a:t> $ city      : </a:t>
            </a:r>
            <a:r>
              <a:rPr lang="en-GB" dirty="0" err="1"/>
              <a:t>chr</a:t>
            </a:r>
            <a:r>
              <a:rPr lang="en-GB" dirty="0"/>
              <a:t>  "chic" "chic" "chic" "chic" ...</a:t>
            </a:r>
          </a:p>
          <a:p>
            <a:r>
              <a:rPr lang="en-GB" dirty="0"/>
              <a:t> $ </a:t>
            </a:r>
            <a:r>
              <a:rPr lang="en-GB" dirty="0" err="1"/>
              <a:t>tmpd</a:t>
            </a:r>
            <a:r>
              <a:rPr lang="en-GB" dirty="0"/>
              <a:t>      : </a:t>
            </a:r>
            <a:r>
              <a:rPr lang="en-GB" dirty="0" err="1"/>
              <a:t>num</a:t>
            </a:r>
            <a:r>
              <a:rPr lang="en-GB" dirty="0"/>
              <a:t>  31.5 33 33 29 32 40 34.5 29 26.5 32.5 ...</a:t>
            </a:r>
          </a:p>
          <a:p>
            <a:r>
              <a:rPr lang="en-GB" dirty="0"/>
              <a:t> $ </a:t>
            </a:r>
            <a:r>
              <a:rPr lang="en-GB" dirty="0" err="1"/>
              <a:t>dptp</a:t>
            </a:r>
            <a:r>
              <a:rPr lang="en-GB" dirty="0"/>
              <a:t>      : </a:t>
            </a:r>
            <a:r>
              <a:rPr lang="en-GB" dirty="0" err="1"/>
              <a:t>num</a:t>
            </a:r>
            <a:r>
              <a:rPr lang="en-GB" dirty="0"/>
              <a:t>  31.5 29.9 27.4 28.6 28.9 ...</a:t>
            </a:r>
          </a:p>
          <a:p>
            <a:r>
              <a:rPr lang="en-GB" dirty="0"/>
              <a:t> $ date      : Date, format: "1987-01-01" "1987-01-02" ...</a:t>
            </a:r>
          </a:p>
          <a:p>
            <a:r>
              <a:rPr lang="en-GB" dirty="0"/>
              <a:t> $ pm25tmean2: </a:t>
            </a:r>
            <a:r>
              <a:rPr lang="en-GB" dirty="0" err="1"/>
              <a:t>num</a:t>
            </a:r>
            <a:r>
              <a:rPr lang="en-GB" dirty="0"/>
              <a:t>  NA NA NA NA NA NA NA NA NA NA ...</a:t>
            </a:r>
          </a:p>
          <a:p>
            <a:r>
              <a:rPr lang="en-GB" dirty="0"/>
              <a:t> $ pm10tmean2: </a:t>
            </a:r>
            <a:r>
              <a:rPr lang="en-GB" dirty="0" err="1"/>
              <a:t>num</a:t>
            </a:r>
            <a:r>
              <a:rPr lang="en-GB" dirty="0"/>
              <a:t>  34 NA 34.2 47 NA ...</a:t>
            </a:r>
          </a:p>
          <a:p>
            <a:r>
              <a:rPr lang="en-GB" dirty="0"/>
              <a:t> $ o3tmean2  : </a:t>
            </a:r>
            <a:r>
              <a:rPr lang="en-GB" dirty="0" err="1"/>
              <a:t>num</a:t>
            </a:r>
            <a:r>
              <a:rPr lang="en-GB" dirty="0"/>
              <a:t>  4.25 3.3 3.33 4.38 4.75 ...</a:t>
            </a:r>
          </a:p>
          <a:p>
            <a:r>
              <a:rPr lang="en-GB" dirty="0"/>
              <a:t> $ no2tmean2 : </a:t>
            </a:r>
            <a:r>
              <a:rPr lang="en-GB" dirty="0" err="1"/>
              <a:t>num</a:t>
            </a:r>
            <a:r>
              <a:rPr lang="en-GB" dirty="0"/>
              <a:t>  20 23.2 23.8 30.4 30.3 ...</a:t>
            </a:r>
          </a:p>
        </p:txBody>
      </p:sp>
    </p:spTree>
    <p:extLst>
      <p:ext uri="{BB962C8B-B14F-4D97-AF65-F5344CB8AC3E}">
        <p14:creationId xmlns:p14="http://schemas.microsoft.com/office/powerpoint/2010/main" val="522088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97DB-6779-6745-A7D5-C9BE194EE92C}"/>
              </a:ext>
            </a:extLst>
          </p:cNvPr>
          <p:cNvSpPr>
            <a:spLocks noGrp="1"/>
          </p:cNvSpPr>
          <p:nvPr>
            <p:ph type="title"/>
          </p:nvPr>
        </p:nvSpPr>
        <p:spPr/>
        <p:txBody>
          <a:bodyPr/>
          <a:lstStyle/>
          <a:p>
            <a:r>
              <a:rPr lang="en-GB" dirty="0"/>
              <a:t>exercise</a:t>
            </a:r>
          </a:p>
        </p:txBody>
      </p:sp>
      <p:sp>
        <p:nvSpPr>
          <p:cNvPr id="3" name="Espace réservé du contenu 1">
            <a:extLst>
              <a:ext uri="{FF2B5EF4-FFF2-40B4-BE49-F238E27FC236}">
                <a16:creationId xmlns:a16="http://schemas.microsoft.com/office/drawing/2014/main" id="{F01FB123-1CA1-8B46-89BE-D513103662E0}"/>
              </a:ext>
            </a:extLst>
          </p:cNvPr>
          <p:cNvSpPr txBox="1">
            <a:spLocks/>
          </p:cNvSpPr>
          <p:nvPr/>
        </p:nvSpPr>
        <p:spPr bwMode="auto">
          <a:xfrm>
            <a:off x="537152" y="1940214"/>
            <a:ext cx="4832350" cy="2409825"/>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dirty="0" err="1"/>
              <a:t>mean</a:t>
            </a:r>
            <a:r>
              <a:rPr lang="fr-FR" dirty="0"/>
              <a:t> and standard </a:t>
            </a:r>
            <a:r>
              <a:rPr lang="fr-FR" dirty="0" err="1"/>
              <a:t>deviation</a:t>
            </a:r>
            <a:r>
              <a:rPr lang="fr-FR" dirty="0"/>
              <a:t> over the </a:t>
            </a:r>
            <a:r>
              <a:rPr lang="fr-FR" dirty="0" err="1"/>
              <a:t>columns</a:t>
            </a:r>
            <a:endParaRPr lang="fr-FR" dirty="0"/>
          </a:p>
          <a:p>
            <a:pPr marL="0" indent="0" eaLnBrk="1" hangingPunct="1">
              <a:buFont typeface="Arial" panose="020B0604020202020204" pitchFamily="34" charset="0"/>
              <a:buNone/>
              <a:defRPr/>
            </a:pPr>
            <a:endParaRPr lang="fr-FR" sz="1800" dirty="0"/>
          </a:p>
          <a:p>
            <a:pPr marL="914400" lvl="1" indent="-457200" eaLnBrk="1" hangingPunct="1">
              <a:buFont typeface="+mj-lt"/>
              <a:buAutoNum type="arabicPeriod"/>
              <a:defRPr/>
            </a:pPr>
            <a:r>
              <a:rPr lang="fr-FR" sz="2000" dirty="0" err="1"/>
              <a:t>Compute</a:t>
            </a:r>
            <a:r>
              <a:rPr lang="fr-FR" sz="2000" dirty="0"/>
              <a:t> the </a:t>
            </a:r>
            <a:r>
              <a:rPr lang="fr-FR" sz="2000" dirty="0" err="1"/>
              <a:t>mean</a:t>
            </a:r>
            <a:r>
              <a:rPr lang="fr-FR" sz="2000" dirty="0"/>
              <a:t> of all </a:t>
            </a:r>
            <a:r>
              <a:rPr lang="fr-FR" sz="2000" dirty="0" err="1"/>
              <a:t>columns</a:t>
            </a:r>
            <a:r>
              <a:rPr lang="fr-FR" sz="2000" dirty="0"/>
              <a:t> of iris </a:t>
            </a:r>
            <a:r>
              <a:rPr lang="fr-FR" sz="2000" dirty="0" err="1"/>
              <a:t>dataset</a:t>
            </a:r>
            <a:endParaRPr lang="fr-FR" sz="2000" dirty="0"/>
          </a:p>
          <a:p>
            <a:pPr marL="914400" lvl="1" indent="-457200" eaLnBrk="1" hangingPunct="1">
              <a:buFont typeface="+mj-lt"/>
              <a:buAutoNum type="arabicPeriod"/>
              <a:defRPr/>
            </a:pPr>
            <a:r>
              <a:rPr lang="fr-FR" sz="2000" dirty="0" err="1"/>
              <a:t>Compute</a:t>
            </a:r>
            <a:r>
              <a:rPr lang="fr-FR" sz="2000" dirty="0"/>
              <a:t> </a:t>
            </a:r>
            <a:r>
              <a:rPr lang="fr-FR" sz="2000" dirty="0" err="1"/>
              <a:t>their</a:t>
            </a:r>
            <a:r>
              <a:rPr lang="fr-FR" sz="2000" dirty="0"/>
              <a:t> standard </a:t>
            </a:r>
            <a:r>
              <a:rPr lang="fr-FR" sz="2000" dirty="0" err="1"/>
              <a:t>deviation</a:t>
            </a:r>
            <a:endParaRPr lang="fr-FR" sz="2000" dirty="0"/>
          </a:p>
          <a:p>
            <a:pPr eaLnBrk="1" hangingPunct="1">
              <a:defRPr/>
            </a:pPr>
            <a:endParaRPr lang="fr-FR" dirty="0"/>
          </a:p>
        </p:txBody>
      </p:sp>
    </p:spTree>
    <p:extLst>
      <p:ext uri="{BB962C8B-B14F-4D97-AF65-F5344CB8AC3E}">
        <p14:creationId xmlns:p14="http://schemas.microsoft.com/office/powerpoint/2010/main" val="2815401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25B5-C81C-F14F-A13C-BE44C7A60670}"/>
              </a:ext>
            </a:extLst>
          </p:cNvPr>
          <p:cNvSpPr>
            <a:spLocks noGrp="1"/>
          </p:cNvSpPr>
          <p:nvPr>
            <p:ph type="title"/>
          </p:nvPr>
        </p:nvSpPr>
        <p:spPr/>
        <p:txBody>
          <a:bodyPr/>
          <a:lstStyle/>
          <a:p>
            <a:r>
              <a:rPr lang="en-GB" dirty="0"/>
              <a:t>Summary </a:t>
            </a:r>
          </a:p>
        </p:txBody>
      </p:sp>
      <p:sp>
        <p:nvSpPr>
          <p:cNvPr id="3" name="Rectangle 2">
            <a:extLst>
              <a:ext uri="{FF2B5EF4-FFF2-40B4-BE49-F238E27FC236}">
                <a16:creationId xmlns:a16="http://schemas.microsoft.com/office/drawing/2014/main" id="{41C75F9A-7D94-D940-A1F3-FBADD9115975}"/>
              </a:ext>
            </a:extLst>
          </p:cNvPr>
          <p:cNvSpPr/>
          <p:nvPr/>
        </p:nvSpPr>
        <p:spPr>
          <a:xfrm>
            <a:off x="838199" y="1582340"/>
            <a:ext cx="10924309" cy="3416320"/>
          </a:xfrm>
          <a:prstGeom prst="rect">
            <a:avLst/>
          </a:prstGeom>
        </p:spPr>
        <p:txBody>
          <a:bodyPr wrap="square">
            <a:spAutoFit/>
          </a:bodyPr>
          <a:lstStyle/>
          <a:p>
            <a:pPr>
              <a:buFont typeface="Arial" panose="020B0604020202020204" pitchFamily="34" charset="0"/>
              <a:buChar char="•"/>
            </a:pPr>
            <a:r>
              <a:rPr lang="en-GB" b="0" i="0" dirty="0">
                <a:solidFill>
                  <a:srgbClr val="333333"/>
                </a:solidFill>
                <a:effectLst/>
                <a:latin typeface="Helvetica Neue" panose="02000503000000020004" pitchFamily="2" charset="0"/>
              </a:rPr>
              <a:t>The loop functions in R are very powerful because they allow you to conduct a series of operations on data using a compact form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The operation of a loop function involves iterating over an R object (e.g. a list or vector or matrix), applying a function to each element of the object, and the collating the results and returning the collated results.</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Loop functions make heavy use of anonymous functions, which exist for the life of the loop function but are not stored anywhere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The split() function can be used to divide an R object in to subsets determined by another variable which can subsequently be looped over using loop functions.</a:t>
            </a:r>
          </a:p>
        </p:txBody>
      </p:sp>
    </p:spTree>
    <p:extLst>
      <p:ext uri="{BB962C8B-B14F-4D97-AF65-F5344CB8AC3E}">
        <p14:creationId xmlns:p14="http://schemas.microsoft.com/office/powerpoint/2010/main" val="132010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DC10-0AE0-0641-9E25-1DE10AE580A2}"/>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F4EB35EC-4723-4E4E-9017-E61084D0BE04}"/>
              </a:ext>
            </a:extLst>
          </p:cNvPr>
          <p:cNvSpPr/>
          <p:nvPr/>
        </p:nvSpPr>
        <p:spPr>
          <a:xfrm>
            <a:off x="327991" y="1570456"/>
            <a:ext cx="11340547"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select() function can be used to select columns of a data frame that you want to focus on. Often you’ll have a large data frame containing “all” of the data, but any </a:t>
            </a:r>
            <a:r>
              <a:rPr lang="en-GB" b="0" i="1" dirty="0">
                <a:solidFill>
                  <a:srgbClr val="333333"/>
                </a:solidFill>
                <a:effectLst/>
                <a:latin typeface="Helvetica Neue" panose="02000503000000020004" pitchFamily="2" charset="0"/>
              </a:rPr>
              <a:t>given</a:t>
            </a:r>
            <a:r>
              <a:rPr lang="en-GB" b="0" i="0" dirty="0">
                <a:solidFill>
                  <a:srgbClr val="333333"/>
                </a:solidFill>
                <a:effectLst/>
                <a:latin typeface="Helvetica Neue" panose="02000503000000020004" pitchFamily="2" charset="0"/>
              </a:rPr>
              <a:t> analysis might only use a subset of variables or observations. The select() function allows you to get the few columns you might need.</a:t>
            </a:r>
          </a:p>
          <a:p>
            <a:r>
              <a:rPr lang="en-GB" b="0" i="0" dirty="0">
                <a:solidFill>
                  <a:srgbClr val="333333"/>
                </a:solidFill>
                <a:effectLst/>
                <a:latin typeface="Helvetica Neue" panose="02000503000000020004" pitchFamily="2" charset="0"/>
              </a:rPr>
              <a:t>Suppose we wanted to take the first 3 columns only. There are a few ways to do this. We could for example use numerical indices. But we can also use the names directly.</a:t>
            </a:r>
          </a:p>
        </p:txBody>
      </p:sp>
      <p:sp>
        <p:nvSpPr>
          <p:cNvPr id="4" name="Rectangle 3">
            <a:extLst>
              <a:ext uri="{FF2B5EF4-FFF2-40B4-BE49-F238E27FC236}">
                <a16:creationId xmlns:a16="http://schemas.microsoft.com/office/drawing/2014/main" id="{5C69170E-8E33-5348-BB84-D89DA7F973E3}"/>
              </a:ext>
            </a:extLst>
          </p:cNvPr>
          <p:cNvSpPr/>
          <p:nvPr/>
        </p:nvSpPr>
        <p:spPr>
          <a:xfrm>
            <a:off x="443948" y="3047784"/>
            <a:ext cx="6096000" cy="3139321"/>
          </a:xfrm>
          <a:prstGeom prst="rect">
            <a:avLst/>
          </a:prstGeom>
          <a:solidFill>
            <a:schemeClr val="bg2"/>
          </a:solidFill>
        </p:spPr>
        <p:txBody>
          <a:bodyPr>
            <a:spAutoFit/>
          </a:bodyPr>
          <a:lstStyle/>
          <a:p>
            <a:r>
              <a:rPr lang="en-GB" dirty="0"/>
              <a:t>&gt; names(</a:t>
            </a:r>
            <a:r>
              <a:rPr lang="en-GB" dirty="0" err="1"/>
              <a:t>chicago</a:t>
            </a:r>
            <a:r>
              <a:rPr lang="en-GB" dirty="0"/>
              <a:t>)[1:3]</a:t>
            </a:r>
          </a:p>
          <a:p>
            <a:r>
              <a:rPr lang="en-GB" dirty="0"/>
              <a:t>[1] "city" "</a:t>
            </a:r>
            <a:r>
              <a:rPr lang="en-GB" dirty="0" err="1"/>
              <a:t>tmpd</a:t>
            </a:r>
            <a:r>
              <a:rPr lang="en-GB" dirty="0"/>
              <a:t>" "</a:t>
            </a:r>
            <a:r>
              <a:rPr lang="en-GB" dirty="0" err="1"/>
              <a:t>dptp</a:t>
            </a:r>
            <a:r>
              <a:rPr lang="en-GB" dirty="0"/>
              <a:t>"</a:t>
            </a:r>
          </a:p>
          <a:p>
            <a:r>
              <a:rPr lang="en-GB" dirty="0"/>
              <a:t>&gt; subset &lt;- select(</a:t>
            </a:r>
            <a:r>
              <a:rPr lang="en-GB" dirty="0" err="1"/>
              <a:t>chicago</a:t>
            </a:r>
            <a:r>
              <a:rPr lang="en-GB" dirty="0"/>
              <a:t>, </a:t>
            </a:r>
            <a:r>
              <a:rPr lang="en-GB" dirty="0" err="1"/>
              <a:t>city:dptp</a:t>
            </a:r>
            <a:r>
              <a:rPr lang="en-GB" dirty="0"/>
              <a:t>)</a:t>
            </a:r>
          </a:p>
          <a:p>
            <a:r>
              <a:rPr lang="en-GB" dirty="0"/>
              <a:t>&gt; head(subset)</a:t>
            </a:r>
          </a:p>
          <a:p>
            <a:r>
              <a:rPr lang="en-GB" dirty="0"/>
              <a:t>  city </a:t>
            </a:r>
            <a:r>
              <a:rPr lang="en-GB" dirty="0" err="1"/>
              <a:t>tmpd</a:t>
            </a:r>
            <a:r>
              <a:rPr lang="en-GB" dirty="0"/>
              <a:t>   </a:t>
            </a:r>
            <a:r>
              <a:rPr lang="en-GB" dirty="0" err="1"/>
              <a:t>dptp</a:t>
            </a:r>
            <a:endParaRPr lang="en-GB" dirty="0"/>
          </a:p>
          <a:p>
            <a:r>
              <a:rPr lang="en-GB" dirty="0"/>
              <a:t>1 chic 31.5 31.500</a:t>
            </a:r>
          </a:p>
          <a:p>
            <a:r>
              <a:rPr lang="en-GB" dirty="0"/>
              <a:t>2 chic 33.0 29.875</a:t>
            </a:r>
          </a:p>
          <a:p>
            <a:r>
              <a:rPr lang="en-GB" dirty="0"/>
              <a:t>3 chic 33.0 27.375</a:t>
            </a:r>
          </a:p>
          <a:p>
            <a:r>
              <a:rPr lang="en-GB" dirty="0"/>
              <a:t>4 chic 29.0 28.625</a:t>
            </a:r>
          </a:p>
          <a:p>
            <a:r>
              <a:rPr lang="en-GB" dirty="0"/>
              <a:t>5 chic 32.0 28.875</a:t>
            </a:r>
          </a:p>
          <a:p>
            <a:r>
              <a:rPr lang="en-GB" dirty="0"/>
              <a:t>6 chic 40.0 35.125</a:t>
            </a:r>
          </a:p>
        </p:txBody>
      </p:sp>
      <p:sp>
        <p:nvSpPr>
          <p:cNvPr id="5" name="Rectangle 4">
            <a:extLst>
              <a:ext uri="{FF2B5EF4-FFF2-40B4-BE49-F238E27FC236}">
                <a16:creationId xmlns:a16="http://schemas.microsoft.com/office/drawing/2014/main" id="{3158ED10-0338-204E-91E0-9DC2F3E40920}"/>
              </a:ext>
            </a:extLst>
          </p:cNvPr>
          <p:cNvSpPr/>
          <p:nvPr/>
        </p:nvSpPr>
        <p:spPr>
          <a:xfrm>
            <a:off x="7136296" y="4253115"/>
            <a:ext cx="4412974"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Note that the </a:t>
            </a:r>
            <a:r>
              <a:rPr lang="en-GB" dirty="0"/>
              <a:t>:</a:t>
            </a:r>
            <a:r>
              <a:rPr lang="en-GB" b="0" i="0" dirty="0">
                <a:solidFill>
                  <a:srgbClr val="333333"/>
                </a:solidFill>
                <a:effectLst/>
                <a:latin typeface="Helvetica Neue" panose="02000503000000020004" pitchFamily="2" charset="0"/>
              </a:rPr>
              <a:t> normally cannot be used with names or strings, but inside the </a:t>
            </a:r>
            <a:r>
              <a:rPr lang="en-GB" dirty="0"/>
              <a:t>select()</a:t>
            </a:r>
            <a:r>
              <a:rPr lang="en-GB" b="0" i="0" dirty="0">
                <a:solidFill>
                  <a:srgbClr val="333333"/>
                </a:solidFill>
                <a:effectLst/>
                <a:latin typeface="Helvetica Neue" panose="02000503000000020004" pitchFamily="2" charset="0"/>
              </a:rPr>
              <a:t> function you can use it to specify a range of variable names.</a:t>
            </a:r>
            <a:endParaRPr lang="en-GB" dirty="0"/>
          </a:p>
        </p:txBody>
      </p:sp>
    </p:spTree>
    <p:extLst>
      <p:ext uri="{BB962C8B-B14F-4D97-AF65-F5344CB8AC3E}">
        <p14:creationId xmlns:p14="http://schemas.microsoft.com/office/powerpoint/2010/main" val="326385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AEF8-AA48-D249-8989-15C3101A1B7F}"/>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19DCE24D-3052-E14D-9B93-CC01A555A1D0}"/>
              </a:ext>
            </a:extLst>
          </p:cNvPr>
          <p:cNvSpPr/>
          <p:nvPr/>
        </p:nvSpPr>
        <p:spPr>
          <a:xfrm>
            <a:off x="314738" y="1555331"/>
            <a:ext cx="11164957"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also </a:t>
            </a:r>
            <a:r>
              <a:rPr lang="en-GB" b="0" i="1" dirty="0">
                <a:solidFill>
                  <a:srgbClr val="333333"/>
                </a:solidFill>
                <a:effectLst/>
                <a:latin typeface="Helvetica Neue" panose="02000503000000020004" pitchFamily="2" charset="0"/>
              </a:rPr>
              <a:t>omit</a:t>
            </a:r>
            <a:r>
              <a:rPr lang="en-GB" b="0" i="0" dirty="0">
                <a:solidFill>
                  <a:srgbClr val="333333"/>
                </a:solidFill>
                <a:effectLst/>
                <a:latin typeface="Helvetica Neue" panose="02000503000000020004" pitchFamily="2" charset="0"/>
              </a:rPr>
              <a:t> variables using the </a:t>
            </a:r>
            <a:r>
              <a:rPr lang="en-GB" dirty="0"/>
              <a:t>select()</a:t>
            </a:r>
            <a:r>
              <a:rPr lang="en-GB" b="0" i="0" dirty="0">
                <a:solidFill>
                  <a:srgbClr val="333333"/>
                </a:solidFill>
                <a:effectLst/>
                <a:latin typeface="Helvetica Neue" panose="02000503000000020004" pitchFamily="2" charset="0"/>
              </a:rPr>
              <a:t> function by using the negative sign. With </a:t>
            </a:r>
            <a:r>
              <a:rPr lang="en-GB" dirty="0"/>
              <a:t>select()</a:t>
            </a:r>
            <a:r>
              <a:rPr lang="en-GB" b="0" i="0" dirty="0">
                <a:solidFill>
                  <a:srgbClr val="333333"/>
                </a:solidFill>
                <a:effectLst/>
                <a:latin typeface="Helvetica Neue" panose="02000503000000020004" pitchFamily="2" charset="0"/>
              </a:rPr>
              <a:t> you can do</a:t>
            </a:r>
            <a:endParaRPr lang="en-GB" dirty="0"/>
          </a:p>
        </p:txBody>
      </p:sp>
      <p:sp>
        <p:nvSpPr>
          <p:cNvPr id="4" name="Rectangle 3">
            <a:extLst>
              <a:ext uri="{FF2B5EF4-FFF2-40B4-BE49-F238E27FC236}">
                <a16:creationId xmlns:a16="http://schemas.microsoft.com/office/drawing/2014/main" id="{6EF26BD2-8E4A-5841-818C-381AE4A87307}"/>
              </a:ext>
            </a:extLst>
          </p:cNvPr>
          <p:cNvSpPr/>
          <p:nvPr/>
        </p:nvSpPr>
        <p:spPr>
          <a:xfrm>
            <a:off x="652936" y="2213520"/>
            <a:ext cx="2904257" cy="369332"/>
          </a:xfrm>
          <a:prstGeom prst="rect">
            <a:avLst/>
          </a:prstGeom>
          <a:solidFill>
            <a:schemeClr val="bg2"/>
          </a:solidFill>
        </p:spPr>
        <p:txBody>
          <a:bodyPr wrap="none">
            <a:spAutoFit/>
          </a:bodyPr>
          <a:lstStyle/>
          <a:p>
            <a:r>
              <a:rPr lang="en-GB" dirty="0"/>
              <a:t>&gt; select(</a:t>
            </a:r>
            <a:r>
              <a:rPr lang="en-GB" dirty="0" err="1"/>
              <a:t>chicago</a:t>
            </a:r>
            <a:r>
              <a:rPr lang="en-GB" dirty="0"/>
              <a:t>, -(</a:t>
            </a:r>
            <a:r>
              <a:rPr lang="en-GB" dirty="0" err="1"/>
              <a:t>city:dptp</a:t>
            </a:r>
            <a:r>
              <a:rPr lang="en-GB" dirty="0"/>
              <a:t>))</a:t>
            </a:r>
          </a:p>
        </p:txBody>
      </p:sp>
      <p:sp>
        <p:nvSpPr>
          <p:cNvPr id="5" name="Rectangle 4">
            <a:extLst>
              <a:ext uri="{FF2B5EF4-FFF2-40B4-BE49-F238E27FC236}">
                <a16:creationId xmlns:a16="http://schemas.microsoft.com/office/drawing/2014/main" id="{8EA55671-5407-6C4F-B34E-99C3CDB3E8ED}"/>
              </a:ext>
            </a:extLst>
          </p:cNvPr>
          <p:cNvSpPr/>
          <p:nvPr/>
        </p:nvSpPr>
        <p:spPr>
          <a:xfrm>
            <a:off x="225285" y="2880894"/>
            <a:ext cx="1125441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which indicates that we should include every variable </a:t>
            </a:r>
            <a:r>
              <a:rPr lang="en-GB" b="0" i="1" dirty="0">
                <a:solidFill>
                  <a:srgbClr val="333333"/>
                </a:solidFill>
                <a:effectLst/>
                <a:latin typeface="Helvetica Neue" panose="02000503000000020004" pitchFamily="2" charset="0"/>
              </a:rPr>
              <a:t>except</a:t>
            </a:r>
            <a:r>
              <a:rPr lang="en-GB" b="0" i="0" dirty="0">
                <a:solidFill>
                  <a:srgbClr val="333333"/>
                </a:solidFill>
                <a:effectLst/>
                <a:latin typeface="Helvetica Neue" panose="02000503000000020004" pitchFamily="2" charset="0"/>
              </a:rPr>
              <a:t> the variables </a:t>
            </a:r>
            <a:r>
              <a:rPr lang="en-GB" dirty="0"/>
              <a:t>city</a:t>
            </a:r>
            <a:r>
              <a:rPr lang="en-GB" b="0" i="0" dirty="0">
                <a:solidFill>
                  <a:srgbClr val="333333"/>
                </a:solidFill>
                <a:effectLst/>
                <a:latin typeface="Helvetica Neue" panose="02000503000000020004" pitchFamily="2" charset="0"/>
              </a:rPr>
              <a:t> through </a:t>
            </a:r>
            <a:r>
              <a:rPr lang="en-GB" dirty="0" err="1"/>
              <a:t>dptp</a:t>
            </a:r>
            <a:r>
              <a:rPr lang="en-GB" b="0" i="0" dirty="0">
                <a:solidFill>
                  <a:srgbClr val="333333"/>
                </a:solidFill>
                <a:effectLst/>
                <a:latin typeface="Helvetica Neue" panose="02000503000000020004" pitchFamily="2" charset="0"/>
              </a:rPr>
              <a:t>. The equivalent code in base R would be</a:t>
            </a:r>
            <a:endParaRPr lang="en-GB" dirty="0"/>
          </a:p>
        </p:txBody>
      </p:sp>
      <p:sp>
        <p:nvSpPr>
          <p:cNvPr id="6" name="Rectangle 5">
            <a:extLst>
              <a:ext uri="{FF2B5EF4-FFF2-40B4-BE49-F238E27FC236}">
                <a16:creationId xmlns:a16="http://schemas.microsoft.com/office/drawing/2014/main" id="{BD42AF9D-09E5-0042-9200-11A597512CBF}"/>
              </a:ext>
            </a:extLst>
          </p:cNvPr>
          <p:cNvSpPr/>
          <p:nvPr/>
        </p:nvSpPr>
        <p:spPr>
          <a:xfrm>
            <a:off x="509193" y="3929878"/>
            <a:ext cx="6096000" cy="923330"/>
          </a:xfrm>
          <a:prstGeom prst="rect">
            <a:avLst/>
          </a:prstGeom>
          <a:solidFill>
            <a:schemeClr val="bg2"/>
          </a:solidFill>
        </p:spPr>
        <p:txBody>
          <a:bodyPr>
            <a:spAutoFit/>
          </a:bodyPr>
          <a:lstStyle/>
          <a:p>
            <a:r>
              <a:rPr lang="en-GB" dirty="0"/>
              <a:t>&gt; </a:t>
            </a:r>
            <a:r>
              <a:rPr lang="en-GB" dirty="0" err="1"/>
              <a:t>i</a:t>
            </a:r>
            <a:r>
              <a:rPr lang="en-GB" dirty="0"/>
              <a:t> &lt;- match("city", names(</a:t>
            </a:r>
            <a:r>
              <a:rPr lang="en-GB" dirty="0" err="1"/>
              <a:t>chicago</a:t>
            </a:r>
            <a:r>
              <a:rPr lang="en-GB" dirty="0"/>
              <a:t>))</a:t>
            </a:r>
          </a:p>
          <a:p>
            <a:r>
              <a:rPr lang="en-GB" dirty="0"/>
              <a:t>&gt; j &lt;- match("</a:t>
            </a:r>
            <a:r>
              <a:rPr lang="en-GB" dirty="0" err="1"/>
              <a:t>dptp</a:t>
            </a:r>
            <a:r>
              <a:rPr lang="en-GB" dirty="0"/>
              <a:t>", names(</a:t>
            </a:r>
            <a:r>
              <a:rPr lang="en-GB" dirty="0" err="1"/>
              <a:t>chicago</a:t>
            </a:r>
            <a:r>
              <a:rPr lang="en-GB" dirty="0"/>
              <a:t>))</a:t>
            </a:r>
          </a:p>
          <a:p>
            <a:r>
              <a:rPr lang="en-GB" dirty="0"/>
              <a:t>&gt; head(</a:t>
            </a:r>
            <a:r>
              <a:rPr lang="en-GB" dirty="0" err="1"/>
              <a:t>chicago</a:t>
            </a:r>
            <a:r>
              <a:rPr lang="en-GB" dirty="0"/>
              <a:t>[, -(</a:t>
            </a:r>
            <a:r>
              <a:rPr lang="en-GB" dirty="0" err="1"/>
              <a:t>i:j</a:t>
            </a:r>
            <a:r>
              <a:rPr lang="en-GB" dirty="0"/>
              <a:t>)])</a:t>
            </a:r>
          </a:p>
        </p:txBody>
      </p:sp>
      <p:sp>
        <p:nvSpPr>
          <p:cNvPr id="7" name="Rectangle 6">
            <a:extLst>
              <a:ext uri="{FF2B5EF4-FFF2-40B4-BE49-F238E27FC236}">
                <a16:creationId xmlns:a16="http://schemas.microsoft.com/office/drawing/2014/main" id="{87B890AB-F03A-4047-9C0C-DC6E948491E4}"/>
              </a:ext>
            </a:extLst>
          </p:cNvPr>
          <p:cNvSpPr/>
          <p:nvPr/>
        </p:nvSpPr>
        <p:spPr>
          <a:xfrm>
            <a:off x="314738" y="5490577"/>
            <a:ext cx="2776722"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Not super intuitive, right?</a:t>
            </a:r>
            <a:endParaRPr lang="en-GB" dirty="0"/>
          </a:p>
        </p:txBody>
      </p:sp>
    </p:spTree>
    <p:extLst>
      <p:ext uri="{BB962C8B-B14F-4D97-AF65-F5344CB8AC3E}">
        <p14:creationId xmlns:p14="http://schemas.microsoft.com/office/powerpoint/2010/main" val="290710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DAB6-9FE9-024D-9A78-E87AE153C459}"/>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BACFAE0D-BDE1-6643-BACC-0DD18EE758F0}"/>
              </a:ext>
            </a:extLst>
          </p:cNvPr>
          <p:cNvSpPr/>
          <p:nvPr/>
        </p:nvSpPr>
        <p:spPr>
          <a:xfrm>
            <a:off x="274983" y="1596384"/>
            <a:ext cx="11671852"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a:t>select()</a:t>
            </a:r>
            <a:r>
              <a:rPr lang="en-GB" b="0" i="0" dirty="0">
                <a:solidFill>
                  <a:srgbClr val="333333"/>
                </a:solidFill>
                <a:effectLst/>
                <a:latin typeface="Helvetica Neue" panose="02000503000000020004" pitchFamily="2" charset="0"/>
              </a:rPr>
              <a:t> function also allows a special syntax that allows you to specify variable names based on patterns. So, for example, if you wanted to keep every variable that ends with a “2”, we could do</a:t>
            </a:r>
            <a:endParaRPr lang="en-GB" dirty="0"/>
          </a:p>
        </p:txBody>
      </p:sp>
      <p:sp>
        <p:nvSpPr>
          <p:cNvPr id="4" name="Rectangle 3">
            <a:extLst>
              <a:ext uri="{FF2B5EF4-FFF2-40B4-BE49-F238E27FC236}">
                <a16:creationId xmlns:a16="http://schemas.microsoft.com/office/drawing/2014/main" id="{C3C418C3-0689-9D41-A2FC-E7D030053541}"/>
              </a:ext>
            </a:extLst>
          </p:cNvPr>
          <p:cNvSpPr/>
          <p:nvPr/>
        </p:nvSpPr>
        <p:spPr>
          <a:xfrm>
            <a:off x="453887" y="2242715"/>
            <a:ext cx="6096000" cy="2031325"/>
          </a:xfrm>
          <a:prstGeom prst="rect">
            <a:avLst/>
          </a:prstGeom>
          <a:solidFill>
            <a:schemeClr val="bg2"/>
          </a:solidFill>
        </p:spPr>
        <p:txBody>
          <a:bodyPr>
            <a:spAutoFit/>
          </a:bodyPr>
          <a:lstStyle/>
          <a:p>
            <a:r>
              <a:rPr lang="en-GB" dirty="0"/>
              <a:t>&gt; subset &lt;- select(</a:t>
            </a:r>
            <a:r>
              <a:rPr lang="en-GB" dirty="0" err="1"/>
              <a:t>chicago</a:t>
            </a:r>
            <a:r>
              <a:rPr lang="en-GB" dirty="0"/>
              <a:t>, </a:t>
            </a:r>
            <a:r>
              <a:rPr lang="en-GB" dirty="0" err="1"/>
              <a:t>ends_with</a:t>
            </a:r>
            <a:r>
              <a:rPr lang="en-GB" dirty="0"/>
              <a:t>("2"))</a:t>
            </a:r>
          </a:p>
          <a:p>
            <a:r>
              <a:rPr lang="en-GB" dirty="0"/>
              <a:t>&gt; str(subset)</a:t>
            </a:r>
          </a:p>
          <a:p>
            <a:r>
              <a:rPr lang="en-GB" dirty="0"/>
              <a:t>'</a:t>
            </a:r>
            <a:r>
              <a:rPr lang="en-GB" dirty="0" err="1"/>
              <a:t>data.frame</a:t>
            </a:r>
            <a:r>
              <a:rPr lang="en-GB" dirty="0"/>
              <a:t>':	6940 obs. of  4 variables:</a:t>
            </a:r>
          </a:p>
          <a:p>
            <a:r>
              <a:rPr lang="en-GB" dirty="0"/>
              <a:t> $ pm25tmean2: </a:t>
            </a:r>
            <a:r>
              <a:rPr lang="en-GB" dirty="0" err="1"/>
              <a:t>num</a:t>
            </a:r>
            <a:r>
              <a:rPr lang="en-GB" dirty="0"/>
              <a:t>  NA NA NA NA NA NA NA NA NA NA ...</a:t>
            </a:r>
          </a:p>
          <a:p>
            <a:r>
              <a:rPr lang="en-GB" dirty="0"/>
              <a:t> $ pm10tmean2: </a:t>
            </a:r>
            <a:r>
              <a:rPr lang="en-GB" dirty="0" err="1"/>
              <a:t>num</a:t>
            </a:r>
            <a:r>
              <a:rPr lang="en-GB" dirty="0"/>
              <a:t>  34 NA 34.2 47 NA ...</a:t>
            </a:r>
          </a:p>
          <a:p>
            <a:r>
              <a:rPr lang="en-GB" dirty="0"/>
              <a:t> $ o3tmean2  : </a:t>
            </a:r>
            <a:r>
              <a:rPr lang="en-GB" dirty="0" err="1"/>
              <a:t>num</a:t>
            </a:r>
            <a:r>
              <a:rPr lang="en-GB" dirty="0"/>
              <a:t>  4.25 3.3 3.33 4.38 4.75 ...</a:t>
            </a:r>
          </a:p>
          <a:p>
            <a:r>
              <a:rPr lang="en-GB" dirty="0"/>
              <a:t> $ no2tmean2 : </a:t>
            </a:r>
            <a:r>
              <a:rPr lang="en-GB" dirty="0" err="1"/>
              <a:t>num</a:t>
            </a:r>
            <a:r>
              <a:rPr lang="en-GB" dirty="0"/>
              <a:t>  20 23.2 23.8 30.4 30.3 ...</a:t>
            </a:r>
          </a:p>
        </p:txBody>
      </p:sp>
      <p:sp>
        <p:nvSpPr>
          <p:cNvPr id="5" name="Rectangle 4">
            <a:extLst>
              <a:ext uri="{FF2B5EF4-FFF2-40B4-BE49-F238E27FC236}">
                <a16:creationId xmlns:a16="http://schemas.microsoft.com/office/drawing/2014/main" id="{0C1AB0B3-B129-B140-9280-9B479124D0D5}"/>
              </a:ext>
            </a:extLst>
          </p:cNvPr>
          <p:cNvSpPr/>
          <p:nvPr/>
        </p:nvSpPr>
        <p:spPr>
          <a:xfrm>
            <a:off x="274983" y="4417800"/>
            <a:ext cx="102108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Or if we wanted to keep every variable that starts with a “d”, we could do</a:t>
            </a:r>
            <a:endParaRPr lang="en-GB" dirty="0"/>
          </a:p>
        </p:txBody>
      </p:sp>
      <p:sp>
        <p:nvSpPr>
          <p:cNvPr id="6" name="Rectangle 5">
            <a:extLst>
              <a:ext uri="{FF2B5EF4-FFF2-40B4-BE49-F238E27FC236}">
                <a16:creationId xmlns:a16="http://schemas.microsoft.com/office/drawing/2014/main" id="{9FB4CC06-6AFF-3D48-918E-159803A68E46}"/>
              </a:ext>
            </a:extLst>
          </p:cNvPr>
          <p:cNvSpPr/>
          <p:nvPr/>
        </p:nvSpPr>
        <p:spPr>
          <a:xfrm>
            <a:off x="453887" y="4787132"/>
            <a:ext cx="6096000" cy="1477328"/>
          </a:xfrm>
          <a:prstGeom prst="rect">
            <a:avLst/>
          </a:prstGeom>
          <a:solidFill>
            <a:schemeClr val="bg2"/>
          </a:solidFill>
        </p:spPr>
        <p:txBody>
          <a:bodyPr>
            <a:spAutoFit/>
          </a:bodyPr>
          <a:lstStyle/>
          <a:p>
            <a:r>
              <a:rPr lang="en-GB" dirty="0"/>
              <a:t>&gt; subset &lt;- select(</a:t>
            </a:r>
            <a:r>
              <a:rPr lang="en-GB" dirty="0" err="1"/>
              <a:t>chicago</a:t>
            </a:r>
            <a:r>
              <a:rPr lang="en-GB" dirty="0"/>
              <a:t>, </a:t>
            </a:r>
            <a:r>
              <a:rPr lang="en-GB" dirty="0" err="1"/>
              <a:t>starts_with</a:t>
            </a:r>
            <a:r>
              <a:rPr lang="en-GB" dirty="0"/>
              <a:t>("d"))</a:t>
            </a:r>
          </a:p>
          <a:p>
            <a:r>
              <a:rPr lang="en-GB" dirty="0"/>
              <a:t>&gt; str(subset)</a:t>
            </a:r>
          </a:p>
          <a:p>
            <a:r>
              <a:rPr lang="en-GB" dirty="0"/>
              <a:t>'</a:t>
            </a:r>
            <a:r>
              <a:rPr lang="en-GB" dirty="0" err="1"/>
              <a:t>data.frame</a:t>
            </a:r>
            <a:r>
              <a:rPr lang="en-GB" dirty="0"/>
              <a:t>':	6940 obs. of  2 variables:</a:t>
            </a:r>
          </a:p>
          <a:p>
            <a:r>
              <a:rPr lang="en-GB" dirty="0"/>
              <a:t> $ </a:t>
            </a:r>
            <a:r>
              <a:rPr lang="en-GB" dirty="0" err="1"/>
              <a:t>dptp</a:t>
            </a:r>
            <a:r>
              <a:rPr lang="en-GB" dirty="0"/>
              <a:t>: </a:t>
            </a:r>
            <a:r>
              <a:rPr lang="en-GB" dirty="0" err="1"/>
              <a:t>num</a:t>
            </a:r>
            <a:r>
              <a:rPr lang="en-GB" dirty="0"/>
              <a:t>  31.5 29.9 27.4 28.6 28.9 ...</a:t>
            </a:r>
          </a:p>
          <a:p>
            <a:r>
              <a:rPr lang="en-GB" dirty="0"/>
              <a:t> $ date: Date, format: "1987-01-01" "1987-01-02" ...</a:t>
            </a:r>
          </a:p>
        </p:txBody>
      </p:sp>
    </p:spTree>
    <p:extLst>
      <p:ext uri="{BB962C8B-B14F-4D97-AF65-F5344CB8AC3E}">
        <p14:creationId xmlns:p14="http://schemas.microsoft.com/office/powerpoint/2010/main" val="231306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18908</TotalTime>
  <Words>9352</Words>
  <Application>Microsoft Macintosh PowerPoint</Application>
  <PresentationFormat>Widescreen</PresentationFormat>
  <Paragraphs>875</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Helvetica Neue</vt:lpstr>
      <vt:lpstr>Montserrat</vt:lpstr>
      <vt:lpstr>Office Theme</vt:lpstr>
      <vt:lpstr>Handling massive data</vt:lpstr>
      <vt:lpstr>Data Frames</vt:lpstr>
      <vt:lpstr>The dplyr Package</vt:lpstr>
      <vt:lpstr>dplyr Grammar</vt:lpstr>
      <vt:lpstr>Common dplyr Function Properties</vt:lpstr>
      <vt:lpstr>select()</vt:lpstr>
      <vt:lpstr>select()</vt:lpstr>
      <vt:lpstr>select()</vt:lpstr>
      <vt:lpstr>select()</vt:lpstr>
      <vt:lpstr>filter()</vt:lpstr>
      <vt:lpstr>filter()</vt:lpstr>
      <vt:lpstr>arrange()</vt:lpstr>
      <vt:lpstr>arrange()</vt:lpstr>
      <vt:lpstr>rename()</vt:lpstr>
      <vt:lpstr>mutate()</vt:lpstr>
      <vt:lpstr>mutate()</vt:lpstr>
      <vt:lpstr>group_by()</vt:lpstr>
      <vt:lpstr>group_by()</vt:lpstr>
      <vt:lpstr>group_by()</vt:lpstr>
      <vt:lpstr>%&gt;%</vt:lpstr>
      <vt:lpstr>%&gt;%</vt:lpstr>
      <vt:lpstr>%&gt;%</vt:lpstr>
      <vt:lpstr>Summary</vt:lpstr>
      <vt:lpstr>Control Structures</vt:lpstr>
      <vt:lpstr>if-else</vt:lpstr>
      <vt:lpstr>If – else: example</vt:lpstr>
      <vt:lpstr>for Loops</vt:lpstr>
      <vt:lpstr>for Loops</vt:lpstr>
      <vt:lpstr>Nested for loops</vt:lpstr>
      <vt:lpstr>while Loops</vt:lpstr>
      <vt:lpstr>while Loops</vt:lpstr>
      <vt:lpstr>repeat Loops</vt:lpstr>
      <vt:lpstr>next, break</vt:lpstr>
      <vt:lpstr>exercise</vt:lpstr>
      <vt:lpstr>Loop Functions</vt:lpstr>
      <vt:lpstr>lapply()</vt:lpstr>
      <vt:lpstr>lapply()</vt:lpstr>
      <vt:lpstr>lapply()</vt:lpstr>
      <vt:lpstr>lapply()</vt:lpstr>
      <vt:lpstr>lapply()</vt:lpstr>
      <vt:lpstr>lapply()</vt:lpstr>
      <vt:lpstr>lapply()</vt:lpstr>
      <vt:lpstr>sapply()</vt:lpstr>
      <vt:lpstr>sapply()</vt:lpstr>
      <vt:lpstr>sapply()</vt:lpstr>
      <vt:lpstr>split()</vt:lpstr>
      <vt:lpstr>split()</vt:lpstr>
      <vt:lpstr>split()</vt:lpstr>
      <vt:lpstr>tapply</vt:lpstr>
      <vt:lpstr>tapply</vt:lpstr>
      <vt:lpstr>tapply</vt:lpstr>
      <vt:lpstr>apply()</vt:lpstr>
      <vt:lpstr>apply()</vt:lpstr>
      <vt:lpstr>apply()</vt:lpstr>
      <vt:lpstr>Col/Row Sums and Means</vt:lpstr>
      <vt:lpstr>mapply()</vt:lpstr>
      <vt:lpstr>mapply()</vt:lpstr>
      <vt:lpstr>mapply()</vt:lpstr>
      <vt:lpstr>mapply()</vt:lpstr>
      <vt:lpstr>exercise</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massive data</dc:title>
  <dc:creator>Microsoft Office User</dc:creator>
  <cp:lastModifiedBy>Microsoft Office User</cp:lastModifiedBy>
  <cp:revision>14</cp:revision>
  <dcterms:created xsi:type="dcterms:W3CDTF">2020-09-18T13:58:21Z</dcterms:created>
  <dcterms:modified xsi:type="dcterms:W3CDTF">2020-10-01T17:06:34Z</dcterms:modified>
</cp:coreProperties>
</file>