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5345"/>
  </p:normalViewPr>
  <p:slideViewPr>
    <p:cSldViewPr snapToGrid="0" snapToObjects="1">
      <p:cViewPr varScale="1">
        <p:scale>
          <a:sx n="100" d="100"/>
          <a:sy n="100" d="100"/>
        </p:scale>
        <p:origin x="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00D2-7E43-DA4A-8629-06C514B19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E1C5A-9A7A-A644-B370-5D26B2643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221B-7A14-7943-B3CC-4496AC88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77F-8EC2-CB4A-8A25-5689FF06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B0BB-CA9D-3A49-8457-94B35DB7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507A-47BF-D84C-9378-67E9D41D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87175-4E02-EC4E-BAF7-59BAE6C4A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D37A-DA94-204C-9704-956EE33C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430C-B86F-AD4A-9BF6-E2261BF4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E30E-9BD2-8F40-AE01-B75E3EDF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5CD13-FE2A-BC47-8D35-32C5C4A46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80A59-BBEF-084B-9213-0FC50577C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60A9-1E38-7D40-9BC1-DA362874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124F-93F1-A744-B6E4-90B6D240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51EC-E129-C24B-B0B8-B1EC177F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4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5B8F-9D0F-5047-BAD1-63498021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DBF2-C977-464E-9A84-58A78093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7CFB-BD79-5E45-8DA2-2C470871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B2B-BBF3-C54F-9115-92D4251E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DC6C-3F28-C543-8624-4B2A28A9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602E-E7D1-2F45-A799-D805E857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68B4-B2BC-A149-A29A-F1D122FA1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D91E-54A1-0244-80BC-F2184844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5C0E-6202-ED48-B2DE-274EBF5C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3AD1-4C1C-F644-AAB5-EBAA9D22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49F7-EC0C-2E46-B385-21F26ABB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813F-169B-134E-AAA9-ED495140D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7C836-3B9E-A04A-9C6B-E7A54E11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707FF-4057-A842-93E5-070945C3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DD216-1A6A-0846-9E95-1E64A77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BE0DE-C6CB-BB43-B185-E2CF6C3E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8E0B-CD53-B04E-85C6-3FB9E363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38A44-C24B-004A-BFFF-E8CE7DB8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79839-8195-0245-B39E-1F8BCF75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C5AF0-E7C6-0A44-923C-D9506D06D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4C040-C614-7B4C-B09B-215F85372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6E20-2912-4245-954B-42050ED3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994C0-F3AA-0E45-8EB7-66ECDB37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127DE-26F8-C640-B967-0406601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1DD1-C329-4645-A9CA-509C8A33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D3FEC-A355-3249-AD78-0386DE04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2CF6B-956C-AA40-A1F6-EC585B8F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4B642-D9E9-CB42-8A5F-3EED21F9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03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DA881-B08C-D044-9F3C-3FD6AD34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4AE4A-EC19-F54F-9ED4-08527F3E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21ED-B20F-7348-93DA-38F4DABD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4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CB83-1C77-9D49-A3E7-640FD427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8146-89F4-824E-903C-B3CCC7F2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E42F3-D356-1C4B-9E59-BFF5799FC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FD96-9178-9F48-9DDD-D8E05AD3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1FDB-629F-E846-AE24-864E42F9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729F-587A-534A-91FB-CF3F418A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EB3B-18CF-A447-8980-A82A0528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DBC30-6619-344D-B3C7-12E7BF54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23CA4-13CC-7C4A-92B3-4097FA8B1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3FD5-F3B1-F449-9F41-A613EFE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83D16-ED0E-6E49-AB2D-06C2348E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96747-BE09-2643-9F23-AC612BC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6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F0417-E2EC-F84B-BA99-CDDD235A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1872-DB4A-C844-ACC0-10196DB2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2415-A4FF-5740-9141-143211066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80E0E-B2BC-7644-9CE8-5615E888B0C4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BCDD5-B3A8-9646-9A33-4050931FB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83B9F-EEEA-084B-86A3-1D03E050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93DC-057A-5442-8E38-EF60E922F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6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21541178" TargetMode="External"/><Relationship Id="rId2" Type="http://schemas.openxmlformats.org/officeDocument/2006/relationships/hyperlink" Target="images/Economist1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36AFE4-F9DA-124E-8B0D-01DD98AF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ggplot2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C6ABCB-5AE3-F642-AFEA-807A0D8B1EBD}"/>
              </a:ext>
            </a:extLst>
          </p:cNvPr>
          <p:cNvSpPr/>
          <p:nvPr/>
        </p:nvSpPr>
        <p:spPr>
          <a:xfrm>
            <a:off x="167309" y="1511783"/>
            <a:ext cx="118573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Exercise</a:t>
            </a:r>
            <a:r>
              <a:rPr lang="fr-FR" sz="1400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</a:t>
            </a:r>
          </a:p>
          <a:p>
            <a:r>
              <a:rPr lang="fr-FR" sz="1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data for the </a:t>
            </a:r>
            <a:r>
              <a:rPr lang="fr-FR" sz="1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exercises</a:t>
            </a:r>
            <a:r>
              <a:rPr lang="fr-FR" sz="1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sz="1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is</a:t>
            </a:r>
            <a:r>
              <a:rPr lang="fr-FR" sz="14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EconomistData</a:t>
            </a:r>
            <a:r>
              <a:rPr lang="fr-FR" sz="1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.csv</a:t>
            </a:r>
            <a:r>
              <a:rPr lang="fr-FR" sz="1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file. </a:t>
            </a:r>
          </a:p>
          <a:p>
            <a:r>
              <a:rPr lang="fr-FR" sz="1400" dirty="0" err="1"/>
              <a:t>These</a:t>
            </a:r>
            <a:r>
              <a:rPr lang="fr-FR" sz="1400" dirty="0"/>
              <a:t> data </a:t>
            </a:r>
            <a:r>
              <a:rPr lang="fr-FR" sz="1400" dirty="0" err="1"/>
              <a:t>consist</a:t>
            </a:r>
            <a:r>
              <a:rPr lang="fr-FR" sz="1400" dirty="0"/>
              <a:t> of </a:t>
            </a:r>
            <a:r>
              <a:rPr lang="fr-FR" sz="1400" i="1" dirty="0" err="1"/>
              <a:t>Human</a:t>
            </a:r>
            <a:r>
              <a:rPr lang="fr-FR" sz="1400" i="1" dirty="0"/>
              <a:t> </a:t>
            </a:r>
            <a:r>
              <a:rPr lang="fr-FR" sz="1400" i="1" dirty="0" err="1"/>
              <a:t>Development</a:t>
            </a:r>
            <a:r>
              <a:rPr lang="fr-FR" sz="1400" i="1" dirty="0"/>
              <a:t> Index</a:t>
            </a:r>
            <a:r>
              <a:rPr lang="fr-FR" sz="1400" dirty="0"/>
              <a:t> and </a:t>
            </a:r>
            <a:r>
              <a:rPr lang="fr-FR" sz="1400" i="1" dirty="0"/>
              <a:t>Corruption Perception Index</a:t>
            </a:r>
            <a:r>
              <a:rPr lang="fr-FR" sz="1400" dirty="0"/>
              <a:t> scores for </a:t>
            </a:r>
            <a:r>
              <a:rPr lang="fr-FR" sz="1400" dirty="0" err="1"/>
              <a:t>several</a:t>
            </a:r>
            <a:r>
              <a:rPr lang="fr-FR" sz="1400" dirty="0"/>
              <a:t>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Create</a:t>
            </a:r>
            <a:r>
              <a:rPr lang="fr-FR" sz="1400" dirty="0"/>
              <a:t> a </a:t>
            </a:r>
            <a:r>
              <a:rPr lang="fr-FR" sz="1400" dirty="0" err="1"/>
              <a:t>scatter</a:t>
            </a:r>
            <a:r>
              <a:rPr lang="fr-FR" sz="1400" dirty="0"/>
              <a:t> plot </a:t>
            </a:r>
            <a:r>
              <a:rPr lang="fr-FR" sz="1400" dirty="0" err="1"/>
              <a:t>with</a:t>
            </a:r>
            <a:r>
              <a:rPr lang="fr-FR" sz="1400" dirty="0"/>
              <a:t> CPI on the x axis and HDI on the y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Color</a:t>
            </a:r>
            <a:r>
              <a:rPr lang="fr-FR" sz="1400" dirty="0"/>
              <a:t> the points </a:t>
            </a:r>
            <a:r>
              <a:rPr lang="fr-FR" sz="1400" dirty="0" err="1"/>
              <a:t>blue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Map</a:t>
            </a:r>
            <a:r>
              <a:rPr lang="fr-FR" sz="1400" dirty="0"/>
              <a:t> the </a:t>
            </a:r>
            <a:r>
              <a:rPr lang="fr-FR" sz="1400" dirty="0" err="1"/>
              <a:t>color</a:t>
            </a:r>
            <a:r>
              <a:rPr lang="fr-FR" sz="1400" dirty="0"/>
              <a:t> of the the points to </a:t>
            </a:r>
            <a:r>
              <a:rPr lang="fr-FR" sz="1400" dirty="0" err="1"/>
              <a:t>Region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Make</a:t>
            </a:r>
            <a:r>
              <a:rPr lang="fr-FR" sz="1400" dirty="0"/>
              <a:t> the points </a:t>
            </a:r>
            <a:r>
              <a:rPr lang="fr-FR" sz="1400" dirty="0" err="1"/>
              <a:t>bigger</a:t>
            </a:r>
            <a:r>
              <a:rPr lang="fr-FR" sz="1400" dirty="0"/>
              <a:t> by setting size to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Map</a:t>
            </a:r>
            <a:r>
              <a:rPr lang="fr-FR" sz="1400" dirty="0"/>
              <a:t> the size of the points to </a:t>
            </a:r>
            <a:r>
              <a:rPr lang="fr-FR" sz="1400" dirty="0" err="1"/>
              <a:t>HDI.Rank</a:t>
            </a:r>
            <a:endParaRPr lang="fr-FR" sz="1400" dirty="0"/>
          </a:p>
          <a:p>
            <a:r>
              <a:rPr lang="fr-FR" sz="1400" b="1" dirty="0" err="1"/>
              <a:t>Exercise</a:t>
            </a:r>
            <a:r>
              <a:rPr lang="fr-FR" sz="1400" b="1" dirty="0"/>
              <a:t>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Re-create</a:t>
            </a:r>
            <a:r>
              <a:rPr lang="fr-FR" sz="1400" dirty="0"/>
              <a:t> a </a:t>
            </a:r>
            <a:r>
              <a:rPr lang="fr-FR" sz="1400" dirty="0" err="1"/>
              <a:t>scatter</a:t>
            </a:r>
            <a:r>
              <a:rPr lang="fr-FR" sz="1400" dirty="0"/>
              <a:t> plot </a:t>
            </a:r>
            <a:r>
              <a:rPr lang="fr-FR" sz="1400" dirty="0" err="1"/>
              <a:t>with</a:t>
            </a:r>
            <a:r>
              <a:rPr lang="fr-FR" sz="1400" dirty="0"/>
              <a:t> CPI on the x axis and HDI on the y axis (as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did</a:t>
            </a:r>
            <a:r>
              <a:rPr lang="fr-FR" sz="1400" dirty="0"/>
              <a:t> in the </a:t>
            </a:r>
            <a:r>
              <a:rPr lang="fr-FR" sz="1400" dirty="0" err="1"/>
              <a:t>previous</a:t>
            </a:r>
            <a:r>
              <a:rPr lang="fr-FR" sz="1400" dirty="0"/>
              <a:t> </a:t>
            </a:r>
            <a:r>
              <a:rPr lang="fr-FR" sz="1400" dirty="0" err="1"/>
              <a:t>exercise</a:t>
            </a:r>
            <a:r>
              <a:rPr lang="fr-FR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Overlay a </a:t>
            </a:r>
            <a:r>
              <a:rPr lang="fr-FR" sz="1400" dirty="0" err="1"/>
              <a:t>smoothing</a:t>
            </a:r>
            <a:r>
              <a:rPr lang="fr-FR" sz="1400" dirty="0"/>
              <a:t> line on top of the </a:t>
            </a:r>
            <a:r>
              <a:rPr lang="fr-FR" sz="1400" dirty="0" err="1"/>
              <a:t>scatter</a:t>
            </a:r>
            <a:r>
              <a:rPr lang="fr-FR" sz="1400" dirty="0"/>
              <a:t> plot </a:t>
            </a:r>
            <a:r>
              <a:rPr lang="fr-FR" sz="1400" dirty="0" err="1"/>
              <a:t>using</a:t>
            </a:r>
            <a:r>
              <a:rPr lang="fr-FR" sz="1400" dirty="0"/>
              <a:t> </a:t>
            </a:r>
            <a:r>
              <a:rPr lang="fr-FR" sz="1400" dirty="0" err="1"/>
              <a:t>geom_smooth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Overlay a </a:t>
            </a:r>
            <a:r>
              <a:rPr lang="fr-FR" sz="1400" dirty="0" err="1"/>
              <a:t>smoothing</a:t>
            </a:r>
            <a:r>
              <a:rPr lang="fr-FR" sz="1400" dirty="0"/>
              <a:t> line on top of the </a:t>
            </a:r>
            <a:r>
              <a:rPr lang="fr-FR" sz="1400" dirty="0" err="1"/>
              <a:t>scatter</a:t>
            </a:r>
            <a:r>
              <a:rPr lang="fr-FR" sz="1400" dirty="0"/>
              <a:t> plot </a:t>
            </a:r>
            <a:r>
              <a:rPr lang="fr-FR" sz="1400" dirty="0" err="1"/>
              <a:t>using</a:t>
            </a:r>
            <a:r>
              <a:rPr lang="fr-FR" sz="1400" dirty="0"/>
              <a:t> </a:t>
            </a:r>
            <a:r>
              <a:rPr lang="fr-FR" sz="1400" dirty="0" err="1"/>
              <a:t>geom_smooth</a:t>
            </a:r>
            <a:r>
              <a:rPr lang="fr-FR" sz="1400" dirty="0"/>
              <a:t>, but use a </a:t>
            </a:r>
            <a:r>
              <a:rPr lang="fr-FR" sz="1400" dirty="0" err="1"/>
              <a:t>linear</a:t>
            </a:r>
            <a:r>
              <a:rPr lang="fr-FR" sz="1400" dirty="0"/>
              <a:t> model for the </a:t>
            </a:r>
            <a:r>
              <a:rPr lang="fr-FR" sz="1400" dirty="0" err="1"/>
              <a:t>predictions</a:t>
            </a:r>
            <a:r>
              <a:rPr lang="fr-FR" sz="1400" dirty="0"/>
              <a:t>. </a:t>
            </a:r>
            <a:r>
              <a:rPr lang="fr-FR" sz="1400" dirty="0" err="1"/>
              <a:t>Hint</a:t>
            </a:r>
            <a:r>
              <a:rPr lang="fr-FR" sz="1400" dirty="0"/>
              <a:t>: </a:t>
            </a:r>
            <a:r>
              <a:rPr lang="fr-FR" sz="1400" dirty="0" err="1"/>
              <a:t>see</a:t>
            </a:r>
            <a:r>
              <a:rPr lang="fr-FR" sz="1400" dirty="0"/>
              <a:t> ?</a:t>
            </a:r>
            <a:r>
              <a:rPr lang="fr-FR" sz="1400" dirty="0" err="1"/>
              <a:t>stat_smooth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Overlay a </a:t>
            </a:r>
            <a:r>
              <a:rPr lang="fr-FR" sz="1400" dirty="0" err="1"/>
              <a:t>smoothing</a:t>
            </a:r>
            <a:r>
              <a:rPr lang="fr-FR" sz="1400" dirty="0"/>
              <a:t> line on top of the </a:t>
            </a:r>
            <a:r>
              <a:rPr lang="fr-FR" sz="1400" dirty="0" err="1"/>
              <a:t>scatter</a:t>
            </a:r>
            <a:r>
              <a:rPr lang="fr-FR" sz="1400" dirty="0"/>
              <a:t> plot </a:t>
            </a:r>
            <a:r>
              <a:rPr lang="fr-FR" sz="1400" dirty="0" err="1"/>
              <a:t>using</a:t>
            </a:r>
            <a:r>
              <a:rPr lang="fr-FR" sz="1400" dirty="0"/>
              <a:t> </a:t>
            </a:r>
            <a:r>
              <a:rPr lang="fr-FR" sz="1400" dirty="0" err="1"/>
              <a:t>geom_line</a:t>
            </a:r>
            <a:r>
              <a:rPr lang="fr-FR" sz="1400" dirty="0"/>
              <a:t>. </a:t>
            </a:r>
            <a:r>
              <a:rPr lang="fr-FR" sz="1400" dirty="0" err="1"/>
              <a:t>Hint</a:t>
            </a:r>
            <a:r>
              <a:rPr lang="fr-FR" sz="1400" dirty="0"/>
              <a:t>: change the </a:t>
            </a:r>
            <a:r>
              <a:rPr lang="fr-FR" sz="1400" dirty="0" err="1"/>
              <a:t>statistical</a:t>
            </a:r>
            <a:r>
              <a:rPr lang="fr-FR" sz="1400" dirty="0"/>
              <a:t> transformation.</a:t>
            </a:r>
          </a:p>
          <a:p>
            <a:r>
              <a:rPr lang="fr-FR" sz="1400" dirty="0"/>
              <a:t>BONUS: Overlay a </a:t>
            </a:r>
            <a:r>
              <a:rPr lang="fr-FR" sz="1400" dirty="0" err="1"/>
              <a:t>smoothing</a:t>
            </a:r>
            <a:r>
              <a:rPr lang="fr-FR" sz="1400" dirty="0"/>
              <a:t> line on top of the </a:t>
            </a:r>
            <a:r>
              <a:rPr lang="fr-FR" sz="1400" dirty="0" err="1"/>
              <a:t>scatter</a:t>
            </a:r>
            <a:r>
              <a:rPr lang="fr-FR" sz="1400" dirty="0"/>
              <a:t> plot </a:t>
            </a:r>
            <a:r>
              <a:rPr lang="fr-FR" sz="1400" dirty="0" err="1"/>
              <a:t>using</a:t>
            </a:r>
            <a:r>
              <a:rPr lang="fr-FR" sz="1400" dirty="0"/>
              <a:t> the default </a:t>
            </a:r>
            <a:r>
              <a:rPr lang="fr-FR" sz="1400" i="1" dirty="0" err="1"/>
              <a:t>loess</a:t>
            </a:r>
            <a:r>
              <a:rPr lang="fr-FR" sz="1400" dirty="0"/>
              <a:t> </a:t>
            </a:r>
            <a:r>
              <a:rPr lang="fr-FR" sz="1400" dirty="0" err="1"/>
              <a:t>method</a:t>
            </a:r>
            <a:r>
              <a:rPr lang="fr-FR" sz="1400" dirty="0"/>
              <a:t>, but </a:t>
            </a:r>
            <a:r>
              <a:rPr lang="fr-FR" sz="1400" dirty="0" err="1"/>
              <a:t>make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smooth</a:t>
            </a:r>
            <a:r>
              <a:rPr lang="fr-FR" sz="1400" dirty="0"/>
              <a:t>. </a:t>
            </a:r>
            <a:r>
              <a:rPr lang="fr-FR" sz="1400" dirty="0" err="1"/>
              <a:t>Hint</a:t>
            </a:r>
            <a:r>
              <a:rPr lang="fr-FR" sz="1400" dirty="0"/>
              <a:t>: </a:t>
            </a:r>
            <a:r>
              <a:rPr lang="fr-FR" sz="1400" dirty="0" err="1"/>
              <a:t>see</a:t>
            </a:r>
            <a:r>
              <a:rPr lang="fr-FR" sz="1400" dirty="0"/>
              <a:t> ?</a:t>
            </a:r>
            <a:r>
              <a:rPr lang="fr-FR" sz="1400" dirty="0" err="1"/>
              <a:t>loess</a:t>
            </a:r>
            <a:r>
              <a:rPr lang="fr-FR" sz="1400" dirty="0"/>
              <a:t>.</a:t>
            </a:r>
          </a:p>
          <a:p>
            <a:r>
              <a:rPr lang="fr-FR" sz="1400" b="1" dirty="0" err="1"/>
              <a:t>Exercise</a:t>
            </a:r>
            <a:r>
              <a:rPr lang="fr-FR" sz="1400" b="1" dirty="0"/>
              <a:t> III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Create</a:t>
            </a:r>
            <a:r>
              <a:rPr lang="fr-FR" sz="1400" dirty="0"/>
              <a:t> a </a:t>
            </a:r>
            <a:r>
              <a:rPr lang="fr-FR" sz="1400" dirty="0" err="1"/>
              <a:t>scatter</a:t>
            </a:r>
            <a:r>
              <a:rPr lang="fr-FR" sz="1400" dirty="0"/>
              <a:t> plot </a:t>
            </a:r>
            <a:r>
              <a:rPr lang="fr-FR" sz="1400" dirty="0" err="1"/>
              <a:t>with</a:t>
            </a:r>
            <a:r>
              <a:rPr lang="fr-FR" sz="1400" dirty="0"/>
              <a:t> CPI on the x axis and HDI on the y axis. </a:t>
            </a:r>
            <a:r>
              <a:rPr lang="fr-FR" sz="1400" dirty="0" err="1"/>
              <a:t>Color</a:t>
            </a:r>
            <a:r>
              <a:rPr lang="fr-FR" sz="1400" dirty="0"/>
              <a:t> the points to </a:t>
            </a:r>
            <a:r>
              <a:rPr lang="fr-FR" sz="1400" dirty="0" err="1"/>
              <a:t>indicate</a:t>
            </a:r>
            <a:r>
              <a:rPr lang="fr-FR" sz="1400" dirty="0"/>
              <a:t> </a:t>
            </a:r>
            <a:r>
              <a:rPr lang="fr-FR" sz="1400" dirty="0" err="1"/>
              <a:t>region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Modify</a:t>
            </a:r>
            <a:r>
              <a:rPr lang="fr-FR" sz="1400" dirty="0"/>
              <a:t> the x, y, and </a:t>
            </a:r>
            <a:r>
              <a:rPr lang="fr-FR" sz="1400" dirty="0" err="1"/>
              <a:t>color</a:t>
            </a:r>
            <a:r>
              <a:rPr lang="fr-FR" sz="1400" dirty="0"/>
              <a:t> </a:t>
            </a:r>
            <a:r>
              <a:rPr lang="fr-FR" sz="1400" dirty="0" err="1"/>
              <a:t>scales</a:t>
            </a:r>
            <a:r>
              <a:rPr lang="fr-FR" sz="1400" dirty="0"/>
              <a:t> </a:t>
            </a:r>
            <a:r>
              <a:rPr lang="fr-FR" sz="1400" dirty="0" err="1"/>
              <a:t>so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have more </a:t>
            </a:r>
            <a:r>
              <a:rPr lang="fr-FR" sz="1400" dirty="0" err="1"/>
              <a:t>easily-understood</a:t>
            </a:r>
            <a:r>
              <a:rPr lang="fr-FR" sz="1400" dirty="0"/>
              <a:t> </a:t>
            </a:r>
            <a:r>
              <a:rPr lang="fr-FR" sz="1400" dirty="0" err="1"/>
              <a:t>names</a:t>
            </a:r>
            <a:r>
              <a:rPr lang="fr-FR" sz="1400" dirty="0"/>
              <a:t> (</a:t>
            </a:r>
            <a:r>
              <a:rPr lang="fr-FR" sz="1400" dirty="0" err="1"/>
              <a:t>e.g</a:t>
            </a:r>
            <a:r>
              <a:rPr lang="fr-FR" sz="1400" dirty="0"/>
              <a:t>., </a:t>
            </a:r>
            <a:r>
              <a:rPr lang="fr-FR" sz="1400" dirty="0" err="1"/>
              <a:t>spell</a:t>
            </a:r>
            <a:r>
              <a:rPr lang="fr-FR" sz="1400" dirty="0"/>
              <a:t> out “</a:t>
            </a:r>
            <a:r>
              <a:rPr lang="fr-FR" sz="1400" dirty="0" err="1"/>
              <a:t>Human</a:t>
            </a:r>
            <a:r>
              <a:rPr lang="fr-FR" sz="1400" dirty="0"/>
              <a:t> </a:t>
            </a:r>
            <a:r>
              <a:rPr lang="fr-FR" sz="1400" dirty="0" err="1"/>
              <a:t>development</a:t>
            </a:r>
            <a:r>
              <a:rPr lang="fr-FR" sz="1400" dirty="0"/>
              <a:t> Index” </a:t>
            </a:r>
            <a:r>
              <a:rPr lang="fr-FR" sz="1400" dirty="0" err="1"/>
              <a:t>instead</a:t>
            </a:r>
            <a:r>
              <a:rPr lang="fr-FR" sz="1400" dirty="0"/>
              <a:t> of “HDI”).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Modify</a:t>
            </a:r>
            <a:r>
              <a:rPr lang="fr-FR" sz="1400" dirty="0"/>
              <a:t> the </a:t>
            </a:r>
            <a:r>
              <a:rPr lang="fr-FR" sz="1400" dirty="0" err="1"/>
              <a:t>color</a:t>
            </a:r>
            <a:r>
              <a:rPr lang="fr-FR" sz="1400" dirty="0"/>
              <a:t> </a:t>
            </a:r>
            <a:r>
              <a:rPr lang="fr-FR" sz="1400" dirty="0" err="1"/>
              <a:t>scale</a:t>
            </a:r>
            <a:r>
              <a:rPr lang="fr-FR" sz="1400" dirty="0"/>
              <a:t> to use </a:t>
            </a:r>
            <a:r>
              <a:rPr lang="fr-FR" sz="1400" dirty="0" err="1"/>
              <a:t>specific</a:t>
            </a:r>
            <a:r>
              <a:rPr lang="fr-FR" sz="1400" dirty="0"/>
              <a:t> values of </a:t>
            </a:r>
            <a:r>
              <a:rPr lang="fr-FR" sz="1400" dirty="0" err="1"/>
              <a:t>your</a:t>
            </a:r>
            <a:r>
              <a:rPr lang="fr-FR" sz="1400" dirty="0"/>
              <a:t> </a:t>
            </a:r>
            <a:r>
              <a:rPr lang="fr-FR" sz="1400" dirty="0" err="1"/>
              <a:t>choosing</a:t>
            </a:r>
            <a:r>
              <a:rPr lang="fr-FR" sz="1400" dirty="0"/>
              <a:t>. </a:t>
            </a:r>
            <a:r>
              <a:rPr lang="fr-FR" sz="1400" dirty="0" err="1"/>
              <a:t>Hint</a:t>
            </a:r>
            <a:r>
              <a:rPr lang="fr-FR" sz="1400" dirty="0"/>
              <a:t>: </a:t>
            </a:r>
            <a:r>
              <a:rPr lang="fr-FR" sz="1400" dirty="0" err="1"/>
              <a:t>see</a:t>
            </a:r>
            <a:r>
              <a:rPr lang="fr-FR" sz="1400" dirty="0"/>
              <a:t> ?</a:t>
            </a:r>
            <a:r>
              <a:rPr lang="fr-FR" sz="1400" dirty="0" err="1"/>
              <a:t>scale_color_manual</a:t>
            </a:r>
            <a:r>
              <a:rPr lang="fr-FR" sz="1400" dirty="0"/>
              <a:t>.</a:t>
            </a:r>
          </a:p>
          <a:p>
            <a:r>
              <a:rPr lang="fr-FR" sz="1400" b="1" dirty="0"/>
              <a:t>Challenge: </a:t>
            </a:r>
            <a:r>
              <a:rPr lang="fr-FR" sz="1400" b="1" dirty="0" err="1"/>
              <a:t>Recreate</a:t>
            </a:r>
            <a:r>
              <a:rPr lang="fr-FR" sz="1400" b="1" dirty="0"/>
              <a:t> This </a:t>
            </a:r>
            <a:r>
              <a:rPr lang="fr-FR" sz="1400" b="1" dirty="0" err="1"/>
              <a:t>Economist</a:t>
            </a:r>
            <a:r>
              <a:rPr lang="fr-FR" sz="1400" b="1" dirty="0"/>
              <a:t> Graph</a:t>
            </a:r>
          </a:p>
          <a:p>
            <a:r>
              <a:rPr lang="fr-FR" sz="1400" dirty="0">
                <a:hlinkClick r:id="rId2"/>
              </a:rPr>
              <a:t>exam/Economist1.pdf</a:t>
            </a:r>
            <a:endParaRPr lang="fr-FR" sz="1400" dirty="0"/>
          </a:p>
          <a:p>
            <a:r>
              <a:rPr lang="fr-FR" sz="1400" dirty="0"/>
              <a:t>Graph source: </a:t>
            </a:r>
            <a:r>
              <a:rPr lang="fr-FR" sz="1400" dirty="0">
                <a:hlinkClick r:id="rId3"/>
              </a:rPr>
              <a:t>http://www.economist.com/node/21541178</a:t>
            </a:r>
            <a:endParaRPr lang="fr-FR" sz="1400" dirty="0"/>
          </a:p>
          <a:p>
            <a:r>
              <a:rPr lang="fr-FR" sz="1400" dirty="0"/>
              <a:t>Building off of the </a:t>
            </a:r>
            <a:r>
              <a:rPr lang="fr-FR" sz="1400" dirty="0" err="1"/>
              <a:t>graphics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</a:t>
            </a:r>
            <a:r>
              <a:rPr lang="fr-FR" sz="1400" dirty="0" err="1"/>
              <a:t>created</a:t>
            </a:r>
            <a:r>
              <a:rPr lang="fr-FR" sz="1400" dirty="0"/>
              <a:t> in the </a:t>
            </a:r>
            <a:r>
              <a:rPr lang="fr-FR" sz="1400" dirty="0" err="1"/>
              <a:t>previous</a:t>
            </a:r>
            <a:r>
              <a:rPr lang="fr-FR" sz="1400" dirty="0"/>
              <a:t> </a:t>
            </a:r>
            <a:r>
              <a:rPr lang="fr-FR" sz="1400" dirty="0" err="1"/>
              <a:t>exercises</a:t>
            </a:r>
            <a:r>
              <a:rPr lang="fr-FR" sz="1400" dirty="0"/>
              <a:t>, put the </a:t>
            </a:r>
            <a:r>
              <a:rPr lang="fr-FR" sz="1400" dirty="0" err="1"/>
              <a:t>finishing</a:t>
            </a:r>
            <a:r>
              <a:rPr lang="fr-FR" sz="1400" dirty="0"/>
              <a:t> touches to </a:t>
            </a:r>
            <a:r>
              <a:rPr lang="fr-FR" sz="1400" dirty="0" err="1"/>
              <a:t>make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as close as possible to the original </a:t>
            </a:r>
            <a:r>
              <a:rPr lang="fr-FR" sz="1400" dirty="0" err="1"/>
              <a:t>economist</a:t>
            </a:r>
            <a:r>
              <a:rPr lang="fr-FR" sz="1400" dirty="0"/>
              <a:t> graph.</a:t>
            </a:r>
          </a:p>
          <a:p>
            <a:endParaRPr lang="fr-FR" sz="1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ggplot2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</dc:title>
  <dc:creator>Microsoft Office User</dc:creator>
  <cp:lastModifiedBy>Microsoft Office User</cp:lastModifiedBy>
  <cp:revision>1</cp:revision>
  <dcterms:created xsi:type="dcterms:W3CDTF">2020-10-12T06:35:12Z</dcterms:created>
  <dcterms:modified xsi:type="dcterms:W3CDTF">2020-10-12T06:36:06Z</dcterms:modified>
</cp:coreProperties>
</file>