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13"/>
  </p:notesMasterIdLst>
  <p:sldIdLst>
    <p:sldId id="256" r:id="rId2"/>
    <p:sldId id="257" r:id="rId3"/>
    <p:sldId id="258" r:id="rId4"/>
    <p:sldId id="259" r:id="rId5"/>
    <p:sldId id="261" r:id="rId6"/>
    <p:sldId id="262" r:id="rId7"/>
    <p:sldId id="263" r:id="rId8"/>
    <p:sldId id="264" r:id="rId9"/>
    <p:sldId id="266" r:id="rId10"/>
    <p:sldId id="265" r:id="rId11"/>
    <p:sldId id="260" r:id="rId12"/>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66"/>
    <p:restoredTop sz="96197"/>
  </p:normalViewPr>
  <p:slideViewPr>
    <p:cSldViewPr snapToGrid="0" snapToObjects="1">
      <p:cViewPr>
        <p:scale>
          <a:sx n="84" d="100"/>
          <a:sy n="84" d="100"/>
        </p:scale>
        <p:origin x="816" y="1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733223-FACC-44D8-A479-F535F1D91432}"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D8739906-41C8-4B2C-9BAD-92B411F529F6}">
      <dgm:prSet/>
      <dgm:spPr/>
      <dgm:t>
        <a:bodyPr/>
        <a:lstStyle/>
        <a:p>
          <a:pPr>
            <a:lnSpc>
              <a:spcPct val="100000"/>
            </a:lnSpc>
          </a:pPr>
          <a:r>
            <a:rPr lang="en-US"/>
            <a:t>Abstract </a:t>
          </a:r>
        </a:p>
      </dgm:t>
    </dgm:pt>
    <dgm:pt modelId="{29270513-80B6-4DF4-A3AF-01C3D1CBBB9C}" type="parTrans" cxnId="{94CD5975-09EF-432B-9292-1EDD25CAB571}">
      <dgm:prSet/>
      <dgm:spPr/>
      <dgm:t>
        <a:bodyPr/>
        <a:lstStyle/>
        <a:p>
          <a:endParaRPr lang="en-US"/>
        </a:p>
      </dgm:t>
    </dgm:pt>
    <dgm:pt modelId="{E7FC382F-8C5B-4003-825B-0ED67C40AB1D}" type="sibTrans" cxnId="{94CD5975-09EF-432B-9292-1EDD25CAB571}">
      <dgm:prSet/>
      <dgm:spPr/>
      <dgm:t>
        <a:bodyPr/>
        <a:lstStyle/>
        <a:p>
          <a:endParaRPr lang="en-US"/>
        </a:p>
      </dgm:t>
    </dgm:pt>
    <dgm:pt modelId="{1C2B10A1-0A42-4B57-BD32-E59504D9D369}">
      <dgm:prSet/>
      <dgm:spPr/>
      <dgm:t>
        <a:bodyPr/>
        <a:lstStyle/>
        <a:p>
          <a:pPr>
            <a:lnSpc>
              <a:spcPct val="100000"/>
            </a:lnSpc>
          </a:pPr>
          <a:r>
            <a:rPr lang="en-US" dirty="0"/>
            <a:t>Relation Extraction and its framework</a:t>
          </a:r>
        </a:p>
      </dgm:t>
    </dgm:pt>
    <dgm:pt modelId="{3E35D0CA-14E7-4E5E-B353-A903A584BBEF}" type="parTrans" cxnId="{A780EC44-FB6C-48EC-A098-544A4AE8FF84}">
      <dgm:prSet/>
      <dgm:spPr/>
      <dgm:t>
        <a:bodyPr/>
        <a:lstStyle/>
        <a:p>
          <a:endParaRPr lang="en-US"/>
        </a:p>
      </dgm:t>
    </dgm:pt>
    <dgm:pt modelId="{67B45887-2C62-4AD9-A050-EB6153394719}" type="sibTrans" cxnId="{A780EC44-FB6C-48EC-A098-544A4AE8FF84}">
      <dgm:prSet/>
      <dgm:spPr/>
      <dgm:t>
        <a:bodyPr/>
        <a:lstStyle/>
        <a:p>
          <a:endParaRPr lang="en-US"/>
        </a:p>
      </dgm:t>
    </dgm:pt>
    <dgm:pt modelId="{62D51597-D834-44B7-BE23-C914C16131AC}">
      <dgm:prSet/>
      <dgm:spPr/>
      <dgm:t>
        <a:bodyPr/>
        <a:lstStyle/>
        <a:p>
          <a:pPr>
            <a:lnSpc>
              <a:spcPct val="100000"/>
            </a:lnSpc>
          </a:pPr>
          <a:r>
            <a:rPr lang="en-US"/>
            <a:t>Concepts used </a:t>
          </a:r>
        </a:p>
      </dgm:t>
    </dgm:pt>
    <dgm:pt modelId="{8CD24808-14F2-465D-A326-292B875A18A3}" type="parTrans" cxnId="{DF07FE45-3F3E-47E9-A61C-2BEB7A9E59AA}">
      <dgm:prSet/>
      <dgm:spPr/>
      <dgm:t>
        <a:bodyPr/>
        <a:lstStyle/>
        <a:p>
          <a:endParaRPr lang="en-US"/>
        </a:p>
      </dgm:t>
    </dgm:pt>
    <dgm:pt modelId="{31EF79A2-22A6-4D9E-B8BA-128D13810605}" type="sibTrans" cxnId="{DF07FE45-3F3E-47E9-A61C-2BEB7A9E59AA}">
      <dgm:prSet/>
      <dgm:spPr/>
      <dgm:t>
        <a:bodyPr/>
        <a:lstStyle/>
        <a:p>
          <a:endParaRPr lang="en-US"/>
        </a:p>
      </dgm:t>
    </dgm:pt>
    <dgm:pt modelId="{BE2D8E5E-61B2-43CA-94AA-8E092F9DE88C}">
      <dgm:prSet/>
      <dgm:spPr/>
      <dgm:t>
        <a:bodyPr/>
        <a:lstStyle/>
        <a:p>
          <a:pPr>
            <a:lnSpc>
              <a:spcPct val="100000"/>
            </a:lnSpc>
          </a:pPr>
          <a:r>
            <a:rPr lang="en-US"/>
            <a:t>Methods applied</a:t>
          </a:r>
        </a:p>
      </dgm:t>
    </dgm:pt>
    <dgm:pt modelId="{4E28DDCA-1073-4B31-BF42-D6F1B876292B}" type="parTrans" cxnId="{214D6E26-1D09-4D30-9580-DFFA790CC344}">
      <dgm:prSet/>
      <dgm:spPr/>
      <dgm:t>
        <a:bodyPr/>
        <a:lstStyle/>
        <a:p>
          <a:endParaRPr lang="en-US"/>
        </a:p>
      </dgm:t>
    </dgm:pt>
    <dgm:pt modelId="{1CA5241E-78E6-423A-B034-4ABCE64C9724}" type="sibTrans" cxnId="{214D6E26-1D09-4D30-9580-DFFA790CC344}">
      <dgm:prSet/>
      <dgm:spPr/>
      <dgm:t>
        <a:bodyPr/>
        <a:lstStyle/>
        <a:p>
          <a:endParaRPr lang="en-US"/>
        </a:p>
      </dgm:t>
    </dgm:pt>
    <dgm:pt modelId="{611A320E-7CCB-4F2C-B9A4-93CAFD213C33}">
      <dgm:prSet/>
      <dgm:spPr/>
      <dgm:t>
        <a:bodyPr/>
        <a:lstStyle/>
        <a:p>
          <a:pPr>
            <a:lnSpc>
              <a:spcPct val="100000"/>
            </a:lnSpc>
          </a:pPr>
          <a:r>
            <a:rPr lang="en-US"/>
            <a:t>Conclusion</a:t>
          </a:r>
        </a:p>
      </dgm:t>
    </dgm:pt>
    <dgm:pt modelId="{05BFCA66-ABE0-4642-887F-F1C1883F5F8A}" type="parTrans" cxnId="{DF66F80A-9BAC-465E-8036-6321A862F415}">
      <dgm:prSet/>
      <dgm:spPr/>
      <dgm:t>
        <a:bodyPr/>
        <a:lstStyle/>
        <a:p>
          <a:endParaRPr lang="en-US"/>
        </a:p>
      </dgm:t>
    </dgm:pt>
    <dgm:pt modelId="{EB115D40-1A48-4AC3-96C9-2F9EC7564881}" type="sibTrans" cxnId="{DF66F80A-9BAC-465E-8036-6321A862F415}">
      <dgm:prSet/>
      <dgm:spPr/>
      <dgm:t>
        <a:bodyPr/>
        <a:lstStyle/>
        <a:p>
          <a:endParaRPr lang="en-US"/>
        </a:p>
      </dgm:t>
    </dgm:pt>
    <dgm:pt modelId="{E1A14437-7B29-442E-B521-46895452AFC0}" type="pres">
      <dgm:prSet presAssocID="{7B733223-FACC-44D8-A479-F535F1D91432}" presName="root" presStyleCnt="0">
        <dgm:presLayoutVars>
          <dgm:dir/>
          <dgm:resizeHandles val="exact"/>
        </dgm:presLayoutVars>
      </dgm:prSet>
      <dgm:spPr/>
    </dgm:pt>
    <dgm:pt modelId="{2B3EEF51-7DD2-45C4-94B4-14CD50978AE4}" type="pres">
      <dgm:prSet presAssocID="{D8739906-41C8-4B2C-9BAD-92B411F529F6}" presName="compNode" presStyleCnt="0"/>
      <dgm:spPr/>
    </dgm:pt>
    <dgm:pt modelId="{7D4FFE83-B8CF-4C3D-8044-49685FBFDDC1}" type="pres">
      <dgm:prSet presAssocID="{D8739906-41C8-4B2C-9BAD-92B411F529F6}" presName="bgRect" presStyleLbl="bgShp" presStyleIdx="0" presStyleCnt="5"/>
      <dgm:spPr/>
    </dgm:pt>
    <dgm:pt modelId="{1ADE725F-659E-4CD4-8157-258532AFDC98}" type="pres">
      <dgm:prSet presAssocID="{D8739906-41C8-4B2C-9BAD-92B411F529F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0B5B89C-A13B-4E69-BBC1-F3B17942129E}" type="pres">
      <dgm:prSet presAssocID="{D8739906-41C8-4B2C-9BAD-92B411F529F6}" presName="spaceRect" presStyleCnt="0"/>
      <dgm:spPr/>
    </dgm:pt>
    <dgm:pt modelId="{3EF05A26-DB5A-4F4E-A4E8-079EB523ACEA}" type="pres">
      <dgm:prSet presAssocID="{D8739906-41C8-4B2C-9BAD-92B411F529F6}" presName="parTx" presStyleLbl="revTx" presStyleIdx="0" presStyleCnt="5">
        <dgm:presLayoutVars>
          <dgm:chMax val="0"/>
          <dgm:chPref val="0"/>
        </dgm:presLayoutVars>
      </dgm:prSet>
      <dgm:spPr/>
    </dgm:pt>
    <dgm:pt modelId="{B84AC81A-8082-4C40-ADCD-78C27A601502}" type="pres">
      <dgm:prSet presAssocID="{E7FC382F-8C5B-4003-825B-0ED67C40AB1D}" presName="sibTrans" presStyleCnt="0"/>
      <dgm:spPr/>
    </dgm:pt>
    <dgm:pt modelId="{0ACC6FD6-D262-4F2D-835F-7F8098F84746}" type="pres">
      <dgm:prSet presAssocID="{1C2B10A1-0A42-4B57-BD32-E59504D9D369}" presName="compNode" presStyleCnt="0"/>
      <dgm:spPr/>
    </dgm:pt>
    <dgm:pt modelId="{24332DE4-3FB5-4A7A-A9B0-77964F06F8B6}" type="pres">
      <dgm:prSet presAssocID="{1C2B10A1-0A42-4B57-BD32-E59504D9D369}" presName="bgRect" presStyleLbl="bgShp" presStyleIdx="1" presStyleCnt="5"/>
      <dgm:spPr/>
    </dgm:pt>
    <dgm:pt modelId="{EDC427CF-799E-4781-AFCF-1455D7103691}" type="pres">
      <dgm:prSet presAssocID="{1C2B10A1-0A42-4B57-BD32-E59504D9D36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8AC419F0-1C5E-438C-84B7-F402F01EA029}" type="pres">
      <dgm:prSet presAssocID="{1C2B10A1-0A42-4B57-BD32-E59504D9D369}" presName="spaceRect" presStyleCnt="0"/>
      <dgm:spPr/>
    </dgm:pt>
    <dgm:pt modelId="{37F5315B-C42C-48FB-8C83-C217C0AFDF60}" type="pres">
      <dgm:prSet presAssocID="{1C2B10A1-0A42-4B57-BD32-E59504D9D369}" presName="parTx" presStyleLbl="revTx" presStyleIdx="1" presStyleCnt="5">
        <dgm:presLayoutVars>
          <dgm:chMax val="0"/>
          <dgm:chPref val="0"/>
        </dgm:presLayoutVars>
      </dgm:prSet>
      <dgm:spPr/>
    </dgm:pt>
    <dgm:pt modelId="{88EDD5EC-4171-4AC3-AEA6-102E7F5A599D}" type="pres">
      <dgm:prSet presAssocID="{67B45887-2C62-4AD9-A050-EB6153394719}" presName="sibTrans" presStyleCnt="0"/>
      <dgm:spPr/>
    </dgm:pt>
    <dgm:pt modelId="{E4B8B94B-F5AF-474C-B83D-6F05F47DF096}" type="pres">
      <dgm:prSet presAssocID="{62D51597-D834-44B7-BE23-C914C16131AC}" presName="compNode" presStyleCnt="0"/>
      <dgm:spPr/>
    </dgm:pt>
    <dgm:pt modelId="{46B051AF-5FB5-4950-B9B9-C942BCEEFCB4}" type="pres">
      <dgm:prSet presAssocID="{62D51597-D834-44B7-BE23-C914C16131AC}" presName="bgRect" presStyleLbl="bgShp" presStyleIdx="2" presStyleCnt="5"/>
      <dgm:spPr/>
    </dgm:pt>
    <dgm:pt modelId="{42B7AB9E-D1F7-4C33-A3ED-D39838FE6BA0}" type="pres">
      <dgm:prSet presAssocID="{62D51597-D834-44B7-BE23-C914C16131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E9B46490-57FC-4D7A-888B-2C541693FF27}" type="pres">
      <dgm:prSet presAssocID="{62D51597-D834-44B7-BE23-C914C16131AC}" presName="spaceRect" presStyleCnt="0"/>
      <dgm:spPr/>
    </dgm:pt>
    <dgm:pt modelId="{7F6514DC-4369-4833-B73F-B0B256342231}" type="pres">
      <dgm:prSet presAssocID="{62D51597-D834-44B7-BE23-C914C16131AC}" presName="parTx" presStyleLbl="revTx" presStyleIdx="2" presStyleCnt="5">
        <dgm:presLayoutVars>
          <dgm:chMax val="0"/>
          <dgm:chPref val="0"/>
        </dgm:presLayoutVars>
      </dgm:prSet>
      <dgm:spPr/>
    </dgm:pt>
    <dgm:pt modelId="{CBC57A7C-E615-4CFE-AFCE-5DE74C3352D1}" type="pres">
      <dgm:prSet presAssocID="{31EF79A2-22A6-4D9E-B8BA-128D13810605}" presName="sibTrans" presStyleCnt="0"/>
      <dgm:spPr/>
    </dgm:pt>
    <dgm:pt modelId="{1095AE9E-30C9-4EC2-96EC-E3238031AB60}" type="pres">
      <dgm:prSet presAssocID="{BE2D8E5E-61B2-43CA-94AA-8E092F9DE88C}" presName="compNode" presStyleCnt="0"/>
      <dgm:spPr/>
    </dgm:pt>
    <dgm:pt modelId="{D457A178-7D63-4E81-9EDE-D862A40CA31E}" type="pres">
      <dgm:prSet presAssocID="{BE2D8E5E-61B2-43CA-94AA-8E092F9DE88C}" presName="bgRect" presStyleLbl="bgShp" presStyleIdx="3" presStyleCnt="5"/>
      <dgm:spPr/>
    </dgm:pt>
    <dgm:pt modelId="{C54AD01B-20A9-4AA2-91F6-A1495E23C609}" type="pres">
      <dgm:prSet presAssocID="{BE2D8E5E-61B2-43CA-94AA-8E092F9DE88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FEA7FAF2-4FA6-4782-81FF-2C3B819D316B}" type="pres">
      <dgm:prSet presAssocID="{BE2D8E5E-61B2-43CA-94AA-8E092F9DE88C}" presName="spaceRect" presStyleCnt="0"/>
      <dgm:spPr/>
    </dgm:pt>
    <dgm:pt modelId="{463D0D55-31F0-431D-B998-50F0FC886E1E}" type="pres">
      <dgm:prSet presAssocID="{BE2D8E5E-61B2-43CA-94AA-8E092F9DE88C}" presName="parTx" presStyleLbl="revTx" presStyleIdx="3" presStyleCnt="5">
        <dgm:presLayoutVars>
          <dgm:chMax val="0"/>
          <dgm:chPref val="0"/>
        </dgm:presLayoutVars>
      </dgm:prSet>
      <dgm:spPr/>
    </dgm:pt>
    <dgm:pt modelId="{A984BB76-C50D-4C8E-B23F-0CDB3E32372C}" type="pres">
      <dgm:prSet presAssocID="{1CA5241E-78E6-423A-B034-4ABCE64C9724}" presName="sibTrans" presStyleCnt="0"/>
      <dgm:spPr/>
    </dgm:pt>
    <dgm:pt modelId="{354CBE28-952F-4FF1-B504-F5F1D4BFBAD6}" type="pres">
      <dgm:prSet presAssocID="{611A320E-7CCB-4F2C-B9A4-93CAFD213C33}" presName="compNode" presStyleCnt="0"/>
      <dgm:spPr/>
    </dgm:pt>
    <dgm:pt modelId="{8C23A21A-A9D8-47E7-B36E-53A9AAA3CE4D}" type="pres">
      <dgm:prSet presAssocID="{611A320E-7CCB-4F2C-B9A4-93CAFD213C33}" presName="bgRect" presStyleLbl="bgShp" presStyleIdx="4" presStyleCnt="5"/>
      <dgm:spPr/>
    </dgm:pt>
    <dgm:pt modelId="{9AFDCF94-7D32-409F-8460-8774CC53E742}" type="pres">
      <dgm:prSet presAssocID="{611A320E-7CCB-4F2C-B9A4-93CAFD213C3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960B0826-C92A-4D84-A6C6-BB5D8B1E7D32}" type="pres">
      <dgm:prSet presAssocID="{611A320E-7CCB-4F2C-B9A4-93CAFD213C33}" presName="spaceRect" presStyleCnt="0"/>
      <dgm:spPr/>
    </dgm:pt>
    <dgm:pt modelId="{2EBABB7D-74DE-4E4C-A1F8-881B67EEBF3A}" type="pres">
      <dgm:prSet presAssocID="{611A320E-7CCB-4F2C-B9A4-93CAFD213C33}" presName="parTx" presStyleLbl="revTx" presStyleIdx="4" presStyleCnt="5">
        <dgm:presLayoutVars>
          <dgm:chMax val="0"/>
          <dgm:chPref val="0"/>
        </dgm:presLayoutVars>
      </dgm:prSet>
      <dgm:spPr/>
    </dgm:pt>
  </dgm:ptLst>
  <dgm:cxnLst>
    <dgm:cxn modelId="{DF66F80A-9BAC-465E-8036-6321A862F415}" srcId="{7B733223-FACC-44D8-A479-F535F1D91432}" destId="{611A320E-7CCB-4F2C-B9A4-93CAFD213C33}" srcOrd="4" destOrd="0" parTransId="{05BFCA66-ABE0-4642-887F-F1C1883F5F8A}" sibTransId="{EB115D40-1A48-4AC3-96C9-2F9EC7564881}"/>
    <dgm:cxn modelId="{38602911-005D-4984-A6D8-0FA0BD988D25}" type="presOf" srcId="{BE2D8E5E-61B2-43CA-94AA-8E092F9DE88C}" destId="{463D0D55-31F0-431D-B998-50F0FC886E1E}" srcOrd="0" destOrd="0" presId="urn:microsoft.com/office/officeart/2018/2/layout/IconVerticalSolidList"/>
    <dgm:cxn modelId="{37C2D013-A242-4A5F-ACA3-DAE2621B9890}" type="presOf" srcId="{7B733223-FACC-44D8-A479-F535F1D91432}" destId="{E1A14437-7B29-442E-B521-46895452AFC0}" srcOrd="0" destOrd="0" presId="urn:microsoft.com/office/officeart/2018/2/layout/IconVerticalSolidList"/>
    <dgm:cxn modelId="{2C921020-7ADD-4EBF-BEB2-F184A6FAD6DA}" type="presOf" srcId="{611A320E-7CCB-4F2C-B9A4-93CAFD213C33}" destId="{2EBABB7D-74DE-4E4C-A1F8-881B67EEBF3A}" srcOrd="0" destOrd="0" presId="urn:microsoft.com/office/officeart/2018/2/layout/IconVerticalSolidList"/>
    <dgm:cxn modelId="{214D6E26-1D09-4D30-9580-DFFA790CC344}" srcId="{7B733223-FACC-44D8-A479-F535F1D91432}" destId="{BE2D8E5E-61B2-43CA-94AA-8E092F9DE88C}" srcOrd="3" destOrd="0" parTransId="{4E28DDCA-1073-4B31-BF42-D6F1B876292B}" sibTransId="{1CA5241E-78E6-423A-B034-4ABCE64C9724}"/>
    <dgm:cxn modelId="{A780EC44-FB6C-48EC-A098-544A4AE8FF84}" srcId="{7B733223-FACC-44D8-A479-F535F1D91432}" destId="{1C2B10A1-0A42-4B57-BD32-E59504D9D369}" srcOrd="1" destOrd="0" parTransId="{3E35D0CA-14E7-4E5E-B353-A903A584BBEF}" sibTransId="{67B45887-2C62-4AD9-A050-EB6153394719}"/>
    <dgm:cxn modelId="{DF07FE45-3F3E-47E9-A61C-2BEB7A9E59AA}" srcId="{7B733223-FACC-44D8-A479-F535F1D91432}" destId="{62D51597-D834-44B7-BE23-C914C16131AC}" srcOrd="2" destOrd="0" parTransId="{8CD24808-14F2-465D-A326-292B875A18A3}" sibTransId="{31EF79A2-22A6-4D9E-B8BA-128D13810605}"/>
    <dgm:cxn modelId="{94CD5975-09EF-432B-9292-1EDD25CAB571}" srcId="{7B733223-FACC-44D8-A479-F535F1D91432}" destId="{D8739906-41C8-4B2C-9BAD-92B411F529F6}" srcOrd="0" destOrd="0" parTransId="{29270513-80B6-4DF4-A3AF-01C3D1CBBB9C}" sibTransId="{E7FC382F-8C5B-4003-825B-0ED67C40AB1D}"/>
    <dgm:cxn modelId="{4D0DF68F-8269-4B86-B0E3-B0B2DA5A7053}" type="presOf" srcId="{62D51597-D834-44B7-BE23-C914C16131AC}" destId="{7F6514DC-4369-4833-B73F-B0B256342231}" srcOrd="0" destOrd="0" presId="urn:microsoft.com/office/officeart/2018/2/layout/IconVerticalSolidList"/>
    <dgm:cxn modelId="{2F71F297-8C50-4DE5-A489-92FD6595B3E6}" type="presOf" srcId="{1C2B10A1-0A42-4B57-BD32-E59504D9D369}" destId="{37F5315B-C42C-48FB-8C83-C217C0AFDF60}" srcOrd="0" destOrd="0" presId="urn:microsoft.com/office/officeart/2018/2/layout/IconVerticalSolidList"/>
    <dgm:cxn modelId="{2FF64BB0-652E-4D41-AC81-99AE21C7B150}" type="presOf" srcId="{D8739906-41C8-4B2C-9BAD-92B411F529F6}" destId="{3EF05A26-DB5A-4F4E-A4E8-079EB523ACEA}" srcOrd="0" destOrd="0" presId="urn:microsoft.com/office/officeart/2018/2/layout/IconVerticalSolidList"/>
    <dgm:cxn modelId="{8FEC9FF6-18E7-4FDB-A218-DE44A5D3E35E}" type="presParOf" srcId="{E1A14437-7B29-442E-B521-46895452AFC0}" destId="{2B3EEF51-7DD2-45C4-94B4-14CD50978AE4}" srcOrd="0" destOrd="0" presId="urn:microsoft.com/office/officeart/2018/2/layout/IconVerticalSolidList"/>
    <dgm:cxn modelId="{1D60E076-0798-4BAB-AD36-61DFD227EDFC}" type="presParOf" srcId="{2B3EEF51-7DD2-45C4-94B4-14CD50978AE4}" destId="{7D4FFE83-B8CF-4C3D-8044-49685FBFDDC1}" srcOrd="0" destOrd="0" presId="urn:microsoft.com/office/officeart/2018/2/layout/IconVerticalSolidList"/>
    <dgm:cxn modelId="{2A5AE663-4762-42AA-8E42-8E4FA6EEB50C}" type="presParOf" srcId="{2B3EEF51-7DD2-45C4-94B4-14CD50978AE4}" destId="{1ADE725F-659E-4CD4-8157-258532AFDC98}" srcOrd="1" destOrd="0" presId="urn:microsoft.com/office/officeart/2018/2/layout/IconVerticalSolidList"/>
    <dgm:cxn modelId="{F80318BF-C850-4992-8F4E-0CAD4AF58AF3}" type="presParOf" srcId="{2B3EEF51-7DD2-45C4-94B4-14CD50978AE4}" destId="{10B5B89C-A13B-4E69-BBC1-F3B17942129E}" srcOrd="2" destOrd="0" presId="urn:microsoft.com/office/officeart/2018/2/layout/IconVerticalSolidList"/>
    <dgm:cxn modelId="{7F5F7F91-E35E-44B7-89A1-E85D082B2D1C}" type="presParOf" srcId="{2B3EEF51-7DD2-45C4-94B4-14CD50978AE4}" destId="{3EF05A26-DB5A-4F4E-A4E8-079EB523ACEA}" srcOrd="3" destOrd="0" presId="urn:microsoft.com/office/officeart/2018/2/layout/IconVerticalSolidList"/>
    <dgm:cxn modelId="{03CC75A6-665B-4E95-B148-3DEFD8A09F9A}" type="presParOf" srcId="{E1A14437-7B29-442E-B521-46895452AFC0}" destId="{B84AC81A-8082-4C40-ADCD-78C27A601502}" srcOrd="1" destOrd="0" presId="urn:microsoft.com/office/officeart/2018/2/layout/IconVerticalSolidList"/>
    <dgm:cxn modelId="{1AEF8564-3786-413C-A0F4-6C83DB4795A8}" type="presParOf" srcId="{E1A14437-7B29-442E-B521-46895452AFC0}" destId="{0ACC6FD6-D262-4F2D-835F-7F8098F84746}" srcOrd="2" destOrd="0" presId="urn:microsoft.com/office/officeart/2018/2/layout/IconVerticalSolidList"/>
    <dgm:cxn modelId="{7699BF41-C836-49F7-9109-285FA90E5BFB}" type="presParOf" srcId="{0ACC6FD6-D262-4F2D-835F-7F8098F84746}" destId="{24332DE4-3FB5-4A7A-A9B0-77964F06F8B6}" srcOrd="0" destOrd="0" presId="urn:microsoft.com/office/officeart/2018/2/layout/IconVerticalSolidList"/>
    <dgm:cxn modelId="{031AA91B-5405-4160-930B-9BF9D7F1CBE8}" type="presParOf" srcId="{0ACC6FD6-D262-4F2D-835F-7F8098F84746}" destId="{EDC427CF-799E-4781-AFCF-1455D7103691}" srcOrd="1" destOrd="0" presId="urn:microsoft.com/office/officeart/2018/2/layout/IconVerticalSolidList"/>
    <dgm:cxn modelId="{4E87ACDA-71A4-489C-A247-B80F4A0FB5DF}" type="presParOf" srcId="{0ACC6FD6-D262-4F2D-835F-7F8098F84746}" destId="{8AC419F0-1C5E-438C-84B7-F402F01EA029}" srcOrd="2" destOrd="0" presId="urn:microsoft.com/office/officeart/2018/2/layout/IconVerticalSolidList"/>
    <dgm:cxn modelId="{EFE6AFBB-1F27-49CE-BDB4-2C1CB318E0D9}" type="presParOf" srcId="{0ACC6FD6-D262-4F2D-835F-7F8098F84746}" destId="{37F5315B-C42C-48FB-8C83-C217C0AFDF60}" srcOrd="3" destOrd="0" presId="urn:microsoft.com/office/officeart/2018/2/layout/IconVerticalSolidList"/>
    <dgm:cxn modelId="{1B327F32-775C-4A56-B35A-A8C6F3EAF3EA}" type="presParOf" srcId="{E1A14437-7B29-442E-B521-46895452AFC0}" destId="{88EDD5EC-4171-4AC3-AEA6-102E7F5A599D}" srcOrd="3" destOrd="0" presId="urn:microsoft.com/office/officeart/2018/2/layout/IconVerticalSolidList"/>
    <dgm:cxn modelId="{B031CB69-5F28-42EC-AA70-C4F1C7F1C2FC}" type="presParOf" srcId="{E1A14437-7B29-442E-B521-46895452AFC0}" destId="{E4B8B94B-F5AF-474C-B83D-6F05F47DF096}" srcOrd="4" destOrd="0" presId="urn:microsoft.com/office/officeart/2018/2/layout/IconVerticalSolidList"/>
    <dgm:cxn modelId="{FDCA0C12-251F-4210-94C0-921B02D5BA6D}" type="presParOf" srcId="{E4B8B94B-F5AF-474C-B83D-6F05F47DF096}" destId="{46B051AF-5FB5-4950-B9B9-C942BCEEFCB4}" srcOrd="0" destOrd="0" presId="urn:microsoft.com/office/officeart/2018/2/layout/IconVerticalSolidList"/>
    <dgm:cxn modelId="{E647F3BD-AE96-4AAB-97E7-CF61C6B52438}" type="presParOf" srcId="{E4B8B94B-F5AF-474C-B83D-6F05F47DF096}" destId="{42B7AB9E-D1F7-4C33-A3ED-D39838FE6BA0}" srcOrd="1" destOrd="0" presId="urn:microsoft.com/office/officeart/2018/2/layout/IconVerticalSolidList"/>
    <dgm:cxn modelId="{4F198A8E-9181-4698-9638-E7638C56E02B}" type="presParOf" srcId="{E4B8B94B-F5AF-474C-B83D-6F05F47DF096}" destId="{E9B46490-57FC-4D7A-888B-2C541693FF27}" srcOrd="2" destOrd="0" presId="urn:microsoft.com/office/officeart/2018/2/layout/IconVerticalSolidList"/>
    <dgm:cxn modelId="{B01C3053-FF39-4892-8DB5-252A29A5BA4C}" type="presParOf" srcId="{E4B8B94B-F5AF-474C-B83D-6F05F47DF096}" destId="{7F6514DC-4369-4833-B73F-B0B256342231}" srcOrd="3" destOrd="0" presId="urn:microsoft.com/office/officeart/2018/2/layout/IconVerticalSolidList"/>
    <dgm:cxn modelId="{AE5FBD59-E67B-46B8-B34D-2B9535A14568}" type="presParOf" srcId="{E1A14437-7B29-442E-B521-46895452AFC0}" destId="{CBC57A7C-E615-4CFE-AFCE-5DE74C3352D1}" srcOrd="5" destOrd="0" presId="urn:microsoft.com/office/officeart/2018/2/layout/IconVerticalSolidList"/>
    <dgm:cxn modelId="{B07FD597-2859-4F79-8437-128D7CCBCD2E}" type="presParOf" srcId="{E1A14437-7B29-442E-B521-46895452AFC0}" destId="{1095AE9E-30C9-4EC2-96EC-E3238031AB60}" srcOrd="6" destOrd="0" presId="urn:microsoft.com/office/officeart/2018/2/layout/IconVerticalSolidList"/>
    <dgm:cxn modelId="{50B1522D-5469-4125-A439-0B89212C19E2}" type="presParOf" srcId="{1095AE9E-30C9-4EC2-96EC-E3238031AB60}" destId="{D457A178-7D63-4E81-9EDE-D862A40CA31E}" srcOrd="0" destOrd="0" presId="urn:microsoft.com/office/officeart/2018/2/layout/IconVerticalSolidList"/>
    <dgm:cxn modelId="{0621BF23-6691-468D-9F81-766DBD74670F}" type="presParOf" srcId="{1095AE9E-30C9-4EC2-96EC-E3238031AB60}" destId="{C54AD01B-20A9-4AA2-91F6-A1495E23C609}" srcOrd="1" destOrd="0" presId="urn:microsoft.com/office/officeart/2018/2/layout/IconVerticalSolidList"/>
    <dgm:cxn modelId="{2691300E-AC4D-40F1-B5F3-B68BAAEFC239}" type="presParOf" srcId="{1095AE9E-30C9-4EC2-96EC-E3238031AB60}" destId="{FEA7FAF2-4FA6-4782-81FF-2C3B819D316B}" srcOrd="2" destOrd="0" presId="urn:microsoft.com/office/officeart/2018/2/layout/IconVerticalSolidList"/>
    <dgm:cxn modelId="{70D7B4CA-7980-4355-89C8-029F2A35DEBA}" type="presParOf" srcId="{1095AE9E-30C9-4EC2-96EC-E3238031AB60}" destId="{463D0D55-31F0-431D-B998-50F0FC886E1E}" srcOrd="3" destOrd="0" presId="urn:microsoft.com/office/officeart/2018/2/layout/IconVerticalSolidList"/>
    <dgm:cxn modelId="{C3BA4917-AF7A-4D2B-B477-B460229D075B}" type="presParOf" srcId="{E1A14437-7B29-442E-B521-46895452AFC0}" destId="{A984BB76-C50D-4C8E-B23F-0CDB3E32372C}" srcOrd="7" destOrd="0" presId="urn:microsoft.com/office/officeart/2018/2/layout/IconVerticalSolidList"/>
    <dgm:cxn modelId="{E16F3ACF-9883-41E2-8100-67A526528144}" type="presParOf" srcId="{E1A14437-7B29-442E-B521-46895452AFC0}" destId="{354CBE28-952F-4FF1-B504-F5F1D4BFBAD6}" srcOrd="8" destOrd="0" presId="urn:microsoft.com/office/officeart/2018/2/layout/IconVerticalSolidList"/>
    <dgm:cxn modelId="{017FC971-0EA2-4D80-A9CF-C5122FC02678}" type="presParOf" srcId="{354CBE28-952F-4FF1-B504-F5F1D4BFBAD6}" destId="{8C23A21A-A9D8-47E7-B36E-53A9AAA3CE4D}" srcOrd="0" destOrd="0" presId="urn:microsoft.com/office/officeart/2018/2/layout/IconVerticalSolidList"/>
    <dgm:cxn modelId="{99F10283-DD69-41C3-9944-09D200D9B44C}" type="presParOf" srcId="{354CBE28-952F-4FF1-B504-F5F1D4BFBAD6}" destId="{9AFDCF94-7D32-409F-8460-8774CC53E742}" srcOrd="1" destOrd="0" presId="urn:microsoft.com/office/officeart/2018/2/layout/IconVerticalSolidList"/>
    <dgm:cxn modelId="{085B3EBF-9642-4B20-9659-ADA565C0818D}" type="presParOf" srcId="{354CBE28-952F-4FF1-B504-F5F1D4BFBAD6}" destId="{960B0826-C92A-4D84-A6C6-BB5D8B1E7D32}" srcOrd="2" destOrd="0" presId="urn:microsoft.com/office/officeart/2018/2/layout/IconVerticalSolidList"/>
    <dgm:cxn modelId="{962DB7BD-D965-40FF-A899-A1D9E9497418}" type="presParOf" srcId="{354CBE28-952F-4FF1-B504-F5F1D4BFBAD6}" destId="{2EBABB7D-74DE-4E4C-A1F8-881B67EEBF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FFE83-B8CF-4C3D-8044-49685FBFDDC1}">
      <dsp:nvSpPr>
        <dsp:cNvPr id="0" name=""/>
        <dsp:cNvSpPr/>
      </dsp:nvSpPr>
      <dsp:spPr>
        <a:xfrm>
          <a:off x="0" y="4490"/>
          <a:ext cx="4974020" cy="9565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DE725F-659E-4CD4-8157-258532AFDC98}">
      <dsp:nvSpPr>
        <dsp:cNvPr id="0" name=""/>
        <dsp:cNvSpPr/>
      </dsp:nvSpPr>
      <dsp:spPr>
        <a:xfrm>
          <a:off x="289346" y="219707"/>
          <a:ext cx="526084" cy="526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F05A26-DB5A-4F4E-A4E8-079EB523ACEA}">
      <dsp:nvSpPr>
        <dsp:cNvPr id="0" name=""/>
        <dsp:cNvSpPr/>
      </dsp:nvSpPr>
      <dsp:spPr>
        <a:xfrm>
          <a:off x="1104778" y="4490"/>
          <a:ext cx="3869241" cy="956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231" tIns="101231" rIns="101231" bIns="101231" numCol="1" spcCol="1270" anchor="ctr" anchorCtr="0">
          <a:noAutofit/>
        </a:bodyPr>
        <a:lstStyle/>
        <a:p>
          <a:pPr marL="0" lvl="0" indent="0" algn="l" defTabSz="844550">
            <a:lnSpc>
              <a:spcPct val="100000"/>
            </a:lnSpc>
            <a:spcBef>
              <a:spcPct val="0"/>
            </a:spcBef>
            <a:spcAft>
              <a:spcPct val="35000"/>
            </a:spcAft>
            <a:buNone/>
          </a:pPr>
          <a:r>
            <a:rPr lang="en-US" sz="1900" kern="1200"/>
            <a:t>Abstract </a:t>
          </a:r>
        </a:p>
      </dsp:txBody>
      <dsp:txXfrm>
        <a:off x="1104778" y="4490"/>
        <a:ext cx="3869241" cy="956517"/>
      </dsp:txXfrm>
    </dsp:sp>
    <dsp:sp modelId="{24332DE4-3FB5-4A7A-A9B0-77964F06F8B6}">
      <dsp:nvSpPr>
        <dsp:cNvPr id="0" name=""/>
        <dsp:cNvSpPr/>
      </dsp:nvSpPr>
      <dsp:spPr>
        <a:xfrm>
          <a:off x="0" y="1200138"/>
          <a:ext cx="4974020" cy="9565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427CF-799E-4781-AFCF-1455D7103691}">
      <dsp:nvSpPr>
        <dsp:cNvPr id="0" name=""/>
        <dsp:cNvSpPr/>
      </dsp:nvSpPr>
      <dsp:spPr>
        <a:xfrm>
          <a:off x="289346" y="1415354"/>
          <a:ext cx="526084" cy="526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F5315B-C42C-48FB-8C83-C217C0AFDF60}">
      <dsp:nvSpPr>
        <dsp:cNvPr id="0" name=""/>
        <dsp:cNvSpPr/>
      </dsp:nvSpPr>
      <dsp:spPr>
        <a:xfrm>
          <a:off x="1104778" y="1200138"/>
          <a:ext cx="3869241" cy="956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231" tIns="101231" rIns="101231" bIns="101231" numCol="1" spcCol="1270" anchor="ctr" anchorCtr="0">
          <a:noAutofit/>
        </a:bodyPr>
        <a:lstStyle/>
        <a:p>
          <a:pPr marL="0" lvl="0" indent="0" algn="l" defTabSz="844550">
            <a:lnSpc>
              <a:spcPct val="100000"/>
            </a:lnSpc>
            <a:spcBef>
              <a:spcPct val="0"/>
            </a:spcBef>
            <a:spcAft>
              <a:spcPct val="35000"/>
            </a:spcAft>
            <a:buNone/>
          </a:pPr>
          <a:r>
            <a:rPr lang="en-US" sz="1900" kern="1200" dirty="0"/>
            <a:t>Relation Extraction and its framework</a:t>
          </a:r>
        </a:p>
      </dsp:txBody>
      <dsp:txXfrm>
        <a:off x="1104778" y="1200138"/>
        <a:ext cx="3869241" cy="956517"/>
      </dsp:txXfrm>
    </dsp:sp>
    <dsp:sp modelId="{46B051AF-5FB5-4950-B9B9-C942BCEEFCB4}">
      <dsp:nvSpPr>
        <dsp:cNvPr id="0" name=""/>
        <dsp:cNvSpPr/>
      </dsp:nvSpPr>
      <dsp:spPr>
        <a:xfrm>
          <a:off x="0" y="2395785"/>
          <a:ext cx="4974020" cy="9565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7AB9E-D1F7-4C33-A3ED-D39838FE6BA0}">
      <dsp:nvSpPr>
        <dsp:cNvPr id="0" name=""/>
        <dsp:cNvSpPr/>
      </dsp:nvSpPr>
      <dsp:spPr>
        <a:xfrm>
          <a:off x="289346" y="2611002"/>
          <a:ext cx="526084" cy="526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6514DC-4369-4833-B73F-B0B256342231}">
      <dsp:nvSpPr>
        <dsp:cNvPr id="0" name=""/>
        <dsp:cNvSpPr/>
      </dsp:nvSpPr>
      <dsp:spPr>
        <a:xfrm>
          <a:off x="1104778" y="2395785"/>
          <a:ext cx="3869241" cy="956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231" tIns="101231" rIns="101231" bIns="101231" numCol="1" spcCol="1270" anchor="ctr" anchorCtr="0">
          <a:noAutofit/>
        </a:bodyPr>
        <a:lstStyle/>
        <a:p>
          <a:pPr marL="0" lvl="0" indent="0" algn="l" defTabSz="844550">
            <a:lnSpc>
              <a:spcPct val="100000"/>
            </a:lnSpc>
            <a:spcBef>
              <a:spcPct val="0"/>
            </a:spcBef>
            <a:spcAft>
              <a:spcPct val="35000"/>
            </a:spcAft>
            <a:buNone/>
          </a:pPr>
          <a:r>
            <a:rPr lang="en-US" sz="1900" kern="1200"/>
            <a:t>Concepts used </a:t>
          </a:r>
        </a:p>
      </dsp:txBody>
      <dsp:txXfrm>
        <a:off x="1104778" y="2395785"/>
        <a:ext cx="3869241" cy="956517"/>
      </dsp:txXfrm>
    </dsp:sp>
    <dsp:sp modelId="{D457A178-7D63-4E81-9EDE-D862A40CA31E}">
      <dsp:nvSpPr>
        <dsp:cNvPr id="0" name=""/>
        <dsp:cNvSpPr/>
      </dsp:nvSpPr>
      <dsp:spPr>
        <a:xfrm>
          <a:off x="0" y="3591432"/>
          <a:ext cx="4974020" cy="9565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4AD01B-20A9-4AA2-91F6-A1495E23C609}">
      <dsp:nvSpPr>
        <dsp:cNvPr id="0" name=""/>
        <dsp:cNvSpPr/>
      </dsp:nvSpPr>
      <dsp:spPr>
        <a:xfrm>
          <a:off x="289346" y="3806649"/>
          <a:ext cx="526084" cy="5260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3D0D55-31F0-431D-B998-50F0FC886E1E}">
      <dsp:nvSpPr>
        <dsp:cNvPr id="0" name=""/>
        <dsp:cNvSpPr/>
      </dsp:nvSpPr>
      <dsp:spPr>
        <a:xfrm>
          <a:off x="1104778" y="3591432"/>
          <a:ext cx="3869241" cy="956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231" tIns="101231" rIns="101231" bIns="101231" numCol="1" spcCol="1270" anchor="ctr" anchorCtr="0">
          <a:noAutofit/>
        </a:bodyPr>
        <a:lstStyle/>
        <a:p>
          <a:pPr marL="0" lvl="0" indent="0" algn="l" defTabSz="844550">
            <a:lnSpc>
              <a:spcPct val="100000"/>
            </a:lnSpc>
            <a:spcBef>
              <a:spcPct val="0"/>
            </a:spcBef>
            <a:spcAft>
              <a:spcPct val="35000"/>
            </a:spcAft>
            <a:buNone/>
          </a:pPr>
          <a:r>
            <a:rPr lang="en-US" sz="1900" kern="1200"/>
            <a:t>Methods applied</a:t>
          </a:r>
        </a:p>
      </dsp:txBody>
      <dsp:txXfrm>
        <a:off x="1104778" y="3591432"/>
        <a:ext cx="3869241" cy="956517"/>
      </dsp:txXfrm>
    </dsp:sp>
    <dsp:sp modelId="{8C23A21A-A9D8-47E7-B36E-53A9AAA3CE4D}">
      <dsp:nvSpPr>
        <dsp:cNvPr id="0" name=""/>
        <dsp:cNvSpPr/>
      </dsp:nvSpPr>
      <dsp:spPr>
        <a:xfrm>
          <a:off x="0" y="4787080"/>
          <a:ext cx="4974020" cy="9565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FDCF94-7D32-409F-8460-8774CC53E742}">
      <dsp:nvSpPr>
        <dsp:cNvPr id="0" name=""/>
        <dsp:cNvSpPr/>
      </dsp:nvSpPr>
      <dsp:spPr>
        <a:xfrm>
          <a:off x="289346" y="5002296"/>
          <a:ext cx="526084" cy="5260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BABB7D-74DE-4E4C-A1F8-881B67EEBF3A}">
      <dsp:nvSpPr>
        <dsp:cNvPr id="0" name=""/>
        <dsp:cNvSpPr/>
      </dsp:nvSpPr>
      <dsp:spPr>
        <a:xfrm>
          <a:off x="1104778" y="4787080"/>
          <a:ext cx="3869241" cy="956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231" tIns="101231" rIns="101231" bIns="101231" numCol="1" spcCol="1270" anchor="ctr" anchorCtr="0">
          <a:noAutofit/>
        </a:bodyPr>
        <a:lstStyle/>
        <a:p>
          <a:pPr marL="0" lvl="0" indent="0" algn="l" defTabSz="844550">
            <a:lnSpc>
              <a:spcPct val="100000"/>
            </a:lnSpc>
            <a:spcBef>
              <a:spcPct val="0"/>
            </a:spcBef>
            <a:spcAft>
              <a:spcPct val="35000"/>
            </a:spcAft>
            <a:buNone/>
          </a:pPr>
          <a:r>
            <a:rPr lang="en-US" sz="1900" kern="1200"/>
            <a:t>Conclusion</a:t>
          </a:r>
        </a:p>
      </dsp:txBody>
      <dsp:txXfrm>
        <a:off x="1104778" y="4787080"/>
        <a:ext cx="3869241" cy="9565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2A06E-A1F1-5343-9ABC-C1D47E422C62}" type="datetimeFigureOut">
              <a:rPr lang="en-FR" smtClean="0"/>
              <a:t>22/03/2021</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9E08E-8A0F-0047-9FB8-30E4BE4DAFDA}" type="slidenum">
              <a:rPr lang="en-FR" smtClean="0"/>
              <a:t>‹#›</a:t>
            </a:fld>
            <a:endParaRPr lang="en-FR"/>
          </a:p>
        </p:txBody>
      </p:sp>
    </p:spTree>
    <p:extLst>
      <p:ext uri="{BB962C8B-B14F-4D97-AF65-F5344CB8AC3E}">
        <p14:creationId xmlns:p14="http://schemas.microsoft.com/office/powerpoint/2010/main" val="1416104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D11F-5B1A-2447-9EBB-8E94C80B0BF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9064C85F-1C02-7644-8D48-BAFF8889E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9C8CCE15-99E2-AD47-B090-76323C79C151}"/>
              </a:ext>
            </a:extLst>
          </p:cNvPr>
          <p:cNvSpPr>
            <a:spLocks noGrp="1"/>
          </p:cNvSpPr>
          <p:nvPr>
            <p:ph type="dt" sz="half" idx="10"/>
          </p:nvPr>
        </p:nvSpPr>
        <p:spPr/>
        <p:txBody>
          <a:bodyPr/>
          <a:lstStyle/>
          <a:p>
            <a:fld id="{0FADD775-360A-924D-8538-121DC005F35B}" type="datetime1">
              <a:rPr lang="fr-FR" smtClean="0"/>
              <a:t>22/03/2021</a:t>
            </a:fld>
            <a:endParaRPr lang="en-US" dirty="0"/>
          </a:p>
        </p:txBody>
      </p:sp>
      <p:sp>
        <p:nvSpPr>
          <p:cNvPr id="5" name="Footer Placeholder 4">
            <a:extLst>
              <a:ext uri="{FF2B5EF4-FFF2-40B4-BE49-F238E27FC236}">
                <a16:creationId xmlns:a16="http://schemas.microsoft.com/office/drawing/2014/main" id="{3433F9DF-B19C-C44B-B7D1-48B74E9CBF19}"/>
              </a:ext>
            </a:extLst>
          </p:cNvPr>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89D26E72-3CA7-324B-91F7-D7DD0C2608C4}"/>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56644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6ABA-1714-3249-B313-A5592908B998}"/>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63C84C01-89BF-2643-95AF-25032525D91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0B9332DF-AEEB-024A-BFED-A166B28891EA}"/>
              </a:ext>
            </a:extLst>
          </p:cNvPr>
          <p:cNvSpPr>
            <a:spLocks noGrp="1"/>
          </p:cNvSpPr>
          <p:nvPr>
            <p:ph type="dt" sz="half" idx="10"/>
          </p:nvPr>
        </p:nvSpPr>
        <p:spPr/>
        <p:txBody>
          <a:bodyPr/>
          <a:lstStyle/>
          <a:p>
            <a:fld id="{D4BBBDC4-839B-A946-A3A2-9405B4C88A2A}" type="datetime1">
              <a:rPr lang="fr-FR" smtClean="0"/>
              <a:t>22/03/2021</a:t>
            </a:fld>
            <a:endParaRPr lang="en-US"/>
          </a:p>
        </p:txBody>
      </p:sp>
      <p:sp>
        <p:nvSpPr>
          <p:cNvPr id="5" name="Footer Placeholder 4">
            <a:extLst>
              <a:ext uri="{FF2B5EF4-FFF2-40B4-BE49-F238E27FC236}">
                <a16:creationId xmlns:a16="http://schemas.microsoft.com/office/drawing/2014/main" id="{D4D79CF0-5017-C94E-8C79-45215DD64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C24776-31BD-6E42-AE9B-56749A32D04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12124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E07164-B882-034F-9593-33955FD0F6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0CB4063D-504E-7640-A04D-78ED30EB919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C0F96458-DC17-9344-98CE-1C1D3E0677AB}"/>
              </a:ext>
            </a:extLst>
          </p:cNvPr>
          <p:cNvSpPr>
            <a:spLocks noGrp="1"/>
          </p:cNvSpPr>
          <p:nvPr>
            <p:ph type="dt" sz="half" idx="10"/>
          </p:nvPr>
        </p:nvSpPr>
        <p:spPr/>
        <p:txBody>
          <a:bodyPr/>
          <a:lstStyle/>
          <a:p>
            <a:fld id="{88CABF00-CF6C-8149-A21D-255FCB81166C}" type="datetime1">
              <a:rPr lang="fr-FR" smtClean="0"/>
              <a:t>22/03/2021</a:t>
            </a:fld>
            <a:endParaRPr lang="en-US"/>
          </a:p>
        </p:txBody>
      </p:sp>
      <p:sp>
        <p:nvSpPr>
          <p:cNvPr id="5" name="Footer Placeholder 4">
            <a:extLst>
              <a:ext uri="{FF2B5EF4-FFF2-40B4-BE49-F238E27FC236}">
                <a16:creationId xmlns:a16="http://schemas.microsoft.com/office/drawing/2014/main" id="{0919AE26-DB9A-644C-B083-78E30AF08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3F68A-9040-F04A-987C-8E65E46D891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5552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C9440-2D9A-6C43-963D-5EE4069E9CFF}"/>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65D66AA-C93C-9547-84D9-36C4456042B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E38FA792-627D-6A49-BBB3-C341D45FFC9D}"/>
              </a:ext>
            </a:extLst>
          </p:cNvPr>
          <p:cNvSpPr>
            <a:spLocks noGrp="1"/>
          </p:cNvSpPr>
          <p:nvPr>
            <p:ph type="dt" sz="half" idx="10"/>
          </p:nvPr>
        </p:nvSpPr>
        <p:spPr/>
        <p:txBody>
          <a:bodyPr/>
          <a:lstStyle/>
          <a:p>
            <a:fld id="{DE19E4CA-E974-7243-8DDC-EA4DDF3AFE03}" type="datetime1">
              <a:rPr lang="fr-FR" smtClean="0"/>
              <a:t>22/03/2021</a:t>
            </a:fld>
            <a:endParaRPr lang="en-US" dirty="0"/>
          </a:p>
        </p:txBody>
      </p:sp>
      <p:sp>
        <p:nvSpPr>
          <p:cNvPr id="5" name="Footer Placeholder 4">
            <a:extLst>
              <a:ext uri="{FF2B5EF4-FFF2-40B4-BE49-F238E27FC236}">
                <a16:creationId xmlns:a16="http://schemas.microsoft.com/office/drawing/2014/main" id="{4F55045F-B7F1-D84F-A8BA-6D9648E11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E10D5-5CE3-554C-8150-256F76B330D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810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C5F6-638A-9E42-B77F-967096DC913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72CB16B7-C7CE-864B-9794-CD3E12C1F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78144DF-4741-EB4E-A5A1-C95564586E13}"/>
              </a:ext>
            </a:extLst>
          </p:cNvPr>
          <p:cNvSpPr>
            <a:spLocks noGrp="1"/>
          </p:cNvSpPr>
          <p:nvPr>
            <p:ph type="dt" sz="half" idx="10"/>
          </p:nvPr>
        </p:nvSpPr>
        <p:spPr/>
        <p:txBody>
          <a:bodyPr/>
          <a:lstStyle/>
          <a:p>
            <a:fld id="{9D6C98F3-5F20-F341-AB0E-57D11279B55C}" type="datetime1">
              <a:rPr lang="fr-FR" smtClean="0"/>
              <a:t>22/03/2021</a:t>
            </a:fld>
            <a:endParaRPr lang="en-US"/>
          </a:p>
        </p:txBody>
      </p:sp>
      <p:sp>
        <p:nvSpPr>
          <p:cNvPr id="5" name="Footer Placeholder 4">
            <a:extLst>
              <a:ext uri="{FF2B5EF4-FFF2-40B4-BE49-F238E27FC236}">
                <a16:creationId xmlns:a16="http://schemas.microsoft.com/office/drawing/2014/main" id="{50D2DC0C-F044-DC4B-A4D8-5CDD26DED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94FAA-4399-AD44-BDC0-BCCAD67E43D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2036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F1351-F4EA-1742-B4E2-08B4605B79F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840AA53-A1C7-8543-A903-D5DC7AEC4E4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3ED2752-DC81-E249-82BF-ACE79BC84DE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877E5F80-13C1-3A41-BA02-C6FBECEE9211}"/>
              </a:ext>
            </a:extLst>
          </p:cNvPr>
          <p:cNvSpPr>
            <a:spLocks noGrp="1"/>
          </p:cNvSpPr>
          <p:nvPr>
            <p:ph type="dt" sz="half" idx="10"/>
          </p:nvPr>
        </p:nvSpPr>
        <p:spPr/>
        <p:txBody>
          <a:bodyPr/>
          <a:lstStyle/>
          <a:p>
            <a:fld id="{84DA521C-EA06-8A45-9493-BDD82605001A}" type="datetime1">
              <a:rPr lang="fr-FR" smtClean="0"/>
              <a:t>22/03/2021</a:t>
            </a:fld>
            <a:endParaRPr lang="en-US"/>
          </a:p>
        </p:txBody>
      </p:sp>
      <p:sp>
        <p:nvSpPr>
          <p:cNvPr id="6" name="Footer Placeholder 5">
            <a:extLst>
              <a:ext uri="{FF2B5EF4-FFF2-40B4-BE49-F238E27FC236}">
                <a16:creationId xmlns:a16="http://schemas.microsoft.com/office/drawing/2014/main" id="{B79FAC74-03D5-074F-93DA-F492D8697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B9911-81F6-7E4F-A65E-23CC669BB13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810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6D27-E397-3E41-93D8-4EA9B4C06C74}"/>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7A25E225-142D-784E-AE61-6A4528A24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F62CADF-838C-7E48-9C5B-7ECC7388505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54484679-3754-6A4C-8A39-0495A053BB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52B922D-5420-A948-BD09-E6D95074666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694D9EF9-1A40-EE4F-AA7C-157BF1D99085}"/>
              </a:ext>
            </a:extLst>
          </p:cNvPr>
          <p:cNvSpPr>
            <a:spLocks noGrp="1"/>
          </p:cNvSpPr>
          <p:nvPr>
            <p:ph type="dt" sz="half" idx="10"/>
          </p:nvPr>
        </p:nvSpPr>
        <p:spPr/>
        <p:txBody>
          <a:bodyPr/>
          <a:lstStyle/>
          <a:p>
            <a:fld id="{5BF9C189-5E00-2A40-89A4-1C0C1843F66B}" type="datetime1">
              <a:rPr lang="fr-FR" smtClean="0"/>
              <a:t>22/03/2021</a:t>
            </a:fld>
            <a:endParaRPr lang="en-US"/>
          </a:p>
        </p:txBody>
      </p:sp>
      <p:sp>
        <p:nvSpPr>
          <p:cNvPr id="8" name="Footer Placeholder 7">
            <a:extLst>
              <a:ext uri="{FF2B5EF4-FFF2-40B4-BE49-F238E27FC236}">
                <a16:creationId xmlns:a16="http://schemas.microsoft.com/office/drawing/2014/main" id="{F2315893-5A33-7143-97D6-F371B79FE8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D0612B-5692-2A4A-851E-96A4D1F5B31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7311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717A-296C-414E-B8EF-94074134CF18}"/>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8C888E4E-DDBF-7B40-B98E-6946E3A1EAA6}"/>
              </a:ext>
            </a:extLst>
          </p:cNvPr>
          <p:cNvSpPr>
            <a:spLocks noGrp="1"/>
          </p:cNvSpPr>
          <p:nvPr>
            <p:ph type="dt" sz="half" idx="10"/>
          </p:nvPr>
        </p:nvSpPr>
        <p:spPr/>
        <p:txBody>
          <a:bodyPr/>
          <a:lstStyle/>
          <a:p>
            <a:fld id="{B89CA3F7-BC7B-4349-BD35-F657F8068C8C}" type="datetime1">
              <a:rPr lang="fr-FR" smtClean="0"/>
              <a:t>22/03/2021</a:t>
            </a:fld>
            <a:endParaRPr lang="en-US"/>
          </a:p>
        </p:txBody>
      </p:sp>
      <p:sp>
        <p:nvSpPr>
          <p:cNvPr id="4" name="Footer Placeholder 3">
            <a:extLst>
              <a:ext uri="{FF2B5EF4-FFF2-40B4-BE49-F238E27FC236}">
                <a16:creationId xmlns:a16="http://schemas.microsoft.com/office/drawing/2014/main" id="{2994C03A-718B-1144-BC10-0947E0DEB3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611BA6-53A1-5447-A664-2533413A094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0700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F7DE6-0F18-A744-B8A9-45B38B5BC1F5}"/>
              </a:ext>
            </a:extLst>
          </p:cNvPr>
          <p:cNvSpPr>
            <a:spLocks noGrp="1"/>
          </p:cNvSpPr>
          <p:nvPr>
            <p:ph type="dt" sz="half" idx="10"/>
          </p:nvPr>
        </p:nvSpPr>
        <p:spPr/>
        <p:txBody>
          <a:bodyPr/>
          <a:lstStyle/>
          <a:p>
            <a:fld id="{95BD3EF0-05B5-D24E-8F6E-15D9D3F94624}" type="datetime1">
              <a:rPr lang="fr-FR" smtClean="0"/>
              <a:t>22/03/2021</a:t>
            </a:fld>
            <a:endParaRPr lang="en-US"/>
          </a:p>
        </p:txBody>
      </p:sp>
      <p:sp>
        <p:nvSpPr>
          <p:cNvPr id="3" name="Footer Placeholder 2">
            <a:extLst>
              <a:ext uri="{FF2B5EF4-FFF2-40B4-BE49-F238E27FC236}">
                <a16:creationId xmlns:a16="http://schemas.microsoft.com/office/drawing/2014/main" id="{FB12F8F8-A873-DB4A-95F6-DFB9E2993D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95E82E-4440-8E44-A267-F544F04E450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6873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6663-28F7-2B4A-87FD-B3AA354DD09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E53018F8-AFE6-5D41-8873-80B0F2B04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DCC845D1-B4D6-3B48-94A7-29CA0E364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AFEEE9B-E994-B744-B1E9-13087E464A29}"/>
              </a:ext>
            </a:extLst>
          </p:cNvPr>
          <p:cNvSpPr>
            <a:spLocks noGrp="1"/>
          </p:cNvSpPr>
          <p:nvPr>
            <p:ph type="dt" sz="half" idx="10"/>
          </p:nvPr>
        </p:nvSpPr>
        <p:spPr/>
        <p:txBody>
          <a:bodyPr/>
          <a:lstStyle/>
          <a:p>
            <a:fld id="{B3B94D3A-423E-CF4D-8E30-9C7F47A579E5}" type="datetime1">
              <a:rPr lang="fr-FR" smtClean="0"/>
              <a:t>22/03/2021</a:t>
            </a:fld>
            <a:endParaRPr lang="en-US"/>
          </a:p>
        </p:txBody>
      </p:sp>
      <p:sp>
        <p:nvSpPr>
          <p:cNvPr id="6" name="Footer Placeholder 5">
            <a:extLst>
              <a:ext uri="{FF2B5EF4-FFF2-40B4-BE49-F238E27FC236}">
                <a16:creationId xmlns:a16="http://schemas.microsoft.com/office/drawing/2014/main" id="{C1280A24-C24F-CC47-B96E-2E99023DC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A12F6-F23C-C94F-8E07-F7068D74676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730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19B3-3C4F-3C49-A287-9223792424E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D634234E-154D-8D4F-91C6-90490A44B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88C202B5-7737-2446-AC71-09D731C76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656D2E-72F9-2249-8D0B-15232CD2BF04}"/>
              </a:ext>
            </a:extLst>
          </p:cNvPr>
          <p:cNvSpPr>
            <a:spLocks noGrp="1"/>
          </p:cNvSpPr>
          <p:nvPr>
            <p:ph type="dt" sz="half" idx="10"/>
          </p:nvPr>
        </p:nvSpPr>
        <p:spPr/>
        <p:txBody>
          <a:bodyPr/>
          <a:lstStyle/>
          <a:p>
            <a:fld id="{65C74BE2-EC7D-7547-BC09-B2FB9C9D09F0}" type="datetime1">
              <a:rPr lang="fr-FR" smtClean="0"/>
              <a:t>22/03/2021</a:t>
            </a:fld>
            <a:endParaRPr lang="en-US"/>
          </a:p>
        </p:txBody>
      </p:sp>
      <p:sp>
        <p:nvSpPr>
          <p:cNvPr id="6" name="Footer Placeholder 5">
            <a:extLst>
              <a:ext uri="{FF2B5EF4-FFF2-40B4-BE49-F238E27FC236}">
                <a16:creationId xmlns:a16="http://schemas.microsoft.com/office/drawing/2014/main" id="{819D8C98-3A13-B74A-B512-BF29F9BBA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43F27-EEEE-B043-B080-9E74AB09DB2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255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343015-BDFA-C445-935D-509DF35DE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AA882BA3-A6B0-6345-A891-F0896A1D4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05243591-EBA9-3B4E-A40A-A286324BD9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65843-C8D6-714D-BA74-9CCD0E2F2D31}" type="datetime1">
              <a:rPr lang="fr-FR" smtClean="0"/>
              <a:t>22/03/2021</a:t>
            </a:fld>
            <a:endParaRPr lang="en-US" dirty="0"/>
          </a:p>
        </p:txBody>
      </p:sp>
      <p:sp>
        <p:nvSpPr>
          <p:cNvPr id="5" name="Footer Placeholder 4">
            <a:extLst>
              <a:ext uri="{FF2B5EF4-FFF2-40B4-BE49-F238E27FC236}">
                <a16:creationId xmlns:a16="http://schemas.microsoft.com/office/drawing/2014/main" id="{96ABD211-8734-BB44-9FF3-0BA0467FD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FCC2AEF1-1385-144A-B1A5-F496A6558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7651392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3" descr="Abstract background of dark mesh">
            <a:extLst>
              <a:ext uri="{FF2B5EF4-FFF2-40B4-BE49-F238E27FC236}">
                <a16:creationId xmlns:a16="http://schemas.microsoft.com/office/drawing/2014/main" id="{629ACCA7-64C6-400B-9472-6DB68F3A734F}"/>
              </a:ext>
            </a:extLst>
          </p:cNvPr>
          <p:cNvPicPr>
            <a:picLocks noChangeAspect="1"/>
          </p:cNvPicPr>
          <p:nvPr/>
        </p:nvPicPr>
        <p:blipFill rotWithShape="1">
          <a:blip r:embed="rId2">
            <a:alphaModFix amt="47000"/>
            <a:extLst>
              <a:ext uri="{BEBA8EAE-BF5A-486C-A8C5-ECC9F3942E4B}">
                <a14:imgProps xmlns:a14="http://schemas.microsoft.com/office/drawing/2010/main">
                  <a14:imgLayer r:embed="rId3">
                    <a14:imgEffect>
                      <a14:sharpenSoften amount="-50000"/>
                    </a14:imgEffect>
                    <a14:imgEffect>
                      <a14:colorTemperature colorTemp="6132"/>
                    </a14:imgEffect>
                  </a14:imgLayer>
                </a14:imgProps>
              </a:ext>
            </a:extLst>
          </a:blip>
          <a:srcRect r="5" b="1"/>
          <a:stretch/>
        </p:blipFill>
        <p:spPr>
          <a:xfrm>
            <a:off x="3048" y="8803"/>
            <a:ext cx="12188952" cy="6856614"/>
          </a:xfrm>
          <a:prstGeom prst="rect">
            <a:avLst/>
          </a:prstGeom>
          <a:noFill/>
          <a:ln>
            <a:noFill/>
          </a:ln>
          <a:effectLst>
            <a:outerShdw blurRad="1041400" dir="5400000" sx="112000" sy="112000" algn="ctr" rotWithShape="0">
              <a:srgbClr val="000000"/>
            </a:outerShdw>
          </a:effectLst>
        </p:spPr>
      </p:pic>
      <p:sp>
        <p:nvSpPr>
          <p:cNvPr id="2" name="Title 1">
            <a:extLst>
              <a:ext uri="{FF2B5EF4-FFF2-40B4-BE49-F238E27FC236}">
                <a16:creationId xmlns:a16="http://schemas.microsoft.com/office/drawing/2014/main" id="{AAF2EB19-AE60-6746-8F8C-D3162CBF24CD}"/>
              </a:ext>
            </a:extLst>
          </p:cNvPr>
          <p:cNvSpPr>
            <a:spLocks noGrp="1"/>
          </p:cNvSpPr>
          <p:nvPr>
            <p:ph type="ctrTitle"/>
          </p:nvPr>
        </p:nvSpPr>
        <p:spPr>
          <a:xfrm>
            <a:off x="1000964" y="516874"/>
            <a:ext cx="10190071" cy="3145855"/>
          </a:xfrm>
        </p:spPr>
        <p:txBody>
          <a:bodyPr anchor="b">
            <a:normAutofit/>
          </a:bodyPr>
          <a:lstStyle/>
          <a:p>
            <a:r>
              <a:rPr lang="en-FR" sz="5400" dirty="0">
                <a:solidFill>
                  <a:srgbClr val="FFFFFF"/>
                </a:solidFill>
                <a:latin typeface="Calibri" panose="020F0502020204030204" pitchFamily="34" charset="0"/>
                <a:cs typeface="Calibri" panose="020F0502020204030204" pitchFamily="34" charset="0"/>
              </a:rPr>
              <a:t>An Overview </a:t>
            </a:r>
            <a:r>
              <a:rPr lang="en-FR" sz="5400" dirty="0">
                <a:solidFill>
                  <a:srgbClr val="FFFFFF"/>
                </a:solidFill>
              </a:rPr>
              <a:t>: </a:t>
            </a:r>
            <a:r>
              <a:rPr lang="en-FR" sz="5400" dirty="0">
                <a:solidFill>
                  <a:srgbClr val="FFFFFF"/>
                </a:solidFill>
                <a:latin typeface="Calibri" panose="020F0502020204030204" pitchFamily="34" charset="0"/>
                <a:cs typeface="Calibri" panose="020F0502020204030204" pitchFamily="34" charset="0"/>
              </a:rPr>
              <a:t>Deep Neural Network Based Relation Extraction</a:t>
            </a:r>
          </a:p>
        </p:txBody>
      </p:sp>
      <p:sp>
        <p:nvSpPr>
          <p:cNvPr id="3" name="Subtitle 2">
            <a:extLst>
              <a:ext uri="{FF2B5EF4-FFF2-40B4-BE49-F238E27FC236}">
                <a16:creationId xmlns:a16="http://schemas.microsoft.com/office/drawing/2014/main" id="{05026F7E-8234-F143-8386-F8584A809EA4}"/>
              </a:ext>
            </a:extLst>
          </p:cNvPr>
          <p:cNvSpPr>
            <a:spLocks noGrp="1"/>
          </p:cNvSpPr>
          <p:nvPr>
            <p:ph type="subTitle" idx="1"/>
          </p:nvPr>
        </p:nvSpPr>
        <p:spPr>
          <a:xfrm>
            <a:off x="1798586" y="4148881"/>
            <a:ext cx="8299697" cy="373633"/>
          </a:xfrm>
        </p:spPr>
        <p:txBody>
          <a:bodyPr anchor="t">
            <a:normAutofit lnSpcReduction="10000"/>
          </a:bodyPr>
          <a:lstStyle/>
          <a:p>
            <a:r>
              <a:rPr lang="en-FR" sz="2200" dirty="0">
                <a:solidFill>
                  <a:srgbClr val="FFFFFF"/>
                </a:solidFill>
              </a:rPr>
              <a:t>Authors : </a:t>
            </a:r>
            <a:r>
              <a:rPr lang="en-GB" sz="2200" dirty="0">
                <a:solidFill>
                  <a:srgbClr val="FFFFFF"/>
                </a:solidFill>
              </a:rPr>
              <a:t>Hailin Wang, Ke Qin, Rufai Yusuf, Zakari, Guoming Lu, Jin Yin</a:t>
            </a:r>
          </a:p>
          <a:p>
            <a:endParaRPr lang="en-FR" sz="2200" dirty="0">
              <a:solidFill>
                <a:srgbClr val="FFFFFF"/>
              </a:solidFill>
            </a:endParaRPr>
          </a:p>
        </p:txBody>
      </p:sp>
      <p:sp>
        <p:nvSpPr>
          <p:cNvPr id="7" name="Slide Number Placeholder 6">
            <a:extLst>
              <a:ext uri="{FF2B5EF4-FFF2-40B4-BE49-F238E27FC236}">
                <a16:creationId xmlns:a16="http://schemas.microsoft.com/office/drawing/2014/main" id="{A73CFFF2-AABF-EE4D-9FC4-287F67000B2A}"/>
              </a:ext>
            </a:extLst>
          </p:cNvPr>
          <p:cNvSpPr>
            <a:spLocks noGrp="1"/>
          </p:cNvSpPr>
          <p:nvPr>
            <p:ph type="sldNum" sz="quarter" idx="12"/>
          </p:nvPr>
        </p:nvSpPr>
        <p:spPr/>
        <p:txBody>
          <a:bodyPr/>
          <a:lstStyle/>
          <a:p>
            <a:fld id="{73B850FF-6169-4056-8077-06FFA93A5366}" type="slidenum">
              <a:rPr lang="en-US" smtClean="0"/>
              <a:pPr/>
              <a:t>1</a:t>
            </a:fld>
            <a:endParaRPr lang="en-US"/>
          </a:p>
        </p:txBody>
      </p:sp>
      <p:sp>
        <p:nvSpPr>
          <p:cNvPr id="5" name="TextBox 4">
            <a:extLst>
              <a:ext uri="{FF2B5EF4-FFF2-40B4-BE49-F238E27FC236}">
                <a16:creationId xmlns:a16="http://schemas.microsoft.com/office/drawing/2014/main" id="{8277750C-FA17-9A4E-A877-F977A5C1DD1F}"/>
              </a:ext>
            </a:extLst>
          </p:cNvPr>
          <p:cNvSpPr txBox="1"/>
          <p:nvPr/>
        </p:nvSpPr>
        <p:spPr>
          <a:xfrm>
            <a:off x="2999232" y="5533801"/>
            <a:ext cx="5987826" cy="646331"/>
          </a:xfrm>
          <a:prstGeom prst="rect">
            <a:avLst/>
          </a:prstGeom>
          <a:noFill/>
        </p:spPr>
        <p:txBody>
          <a:bodyPr wrap="square" rtlCol="0">
            <a:spAutoFit/>
          </a:bodyPr>
          <a:lstStyle/>
          <a:p>
            <a:pPr algn="ctr"/>
            <a:r>
              <a:rPr lang="en-FR" dirty="0">
                <a:solidFill>
                  <a:schemeClr val="bg1"/>
                </a:solidFill>
              </a:rPr>
              <a:t>Presented by : Jasmine Kaur</a:t>
            </a:r>
          </a:p>
          <a:p>
            <a:pPr algn="ctr"/>
            <a:r>
              <a:rPr lang="en-FR" dirty="0">
                <a:solidFill>
                  <a:schemeClr val="bg1"/>
                </a:solidFill>
              </a:rPr>
              <a:t>MSc Data Science and Artificial Intelligence</a:t>
            </a:r>
          </a:p>
        </p:txBody>
      </p:sp>
      <p:pic>
        <p:nvPicPr>
          <p:cNvPr id="10" name="Picture 9" descr="Logo, company name&#10;&#10;Description automatically generated">
            <a:extLst>
              <a:ext uri="{FF2B5EF4-FFF2-40B4-BE49-F238E27FC236}">
                <a16:creationId xmlns:a16="http://schemas.microsoft.com/office/drawing/2014/main" id="{7AD77A5D-5296-DE43-AAD5-00AE206ED753}"/>
              </a:ext>
            </a:extLst>
          </p:cNvPr>
          <p:cNvPicPr>
            <a:picLocks noChangeAspect="1"/>
          </p:cNvPicPr>
          <p:nvPr/>
        </p:nvPicPr>
        <p:blipFill>
          <a:blip r:embed="rId4">
            <a:alphaModFix/>
            <a:extLst>
              <a:ext uri="{BEBA8EAE-BF5A-486C-A8C5-ECC9F3942E4B}">
                <a14:imgProps xmlns:a14="http://schemas.microsoft.com/office/drawing/2010/main">
                  <a14:imgLayer r:embed="rId5">
                    <a14:imgEffect>
                      <a14:sharpenSoften amount="-17000"/>
                    </a14:imgEffect>
                    <a14:imgEffect>
                      <a14:colorTemperature colorTemp="6077"/>
                    </a14:imgEffect>
                    <a14:imgEffect>
                      <a14:saturation sat="182000"/>
                    </a14:imgEffect>
                    <a14:imgEffect>
                      <a14:brightnessContrast bright="69000"/>
                    </a14:imgEffect>
                  </a14:imgLayer>
                </a14:imgProps>
              </a:ext>
            </a:extLst>
          </a:blip>
          <a:stretch>
            <a:fillRect/>
          </a:stretch>
        </p:blipFill>
        <p:spPr>
          <a:xfrm>
            <a:off x="10258426" y="30721"/>
            <a:ext cx="1930526" cy="1683779"/>
          </a:xfrm>
          <a:prstGeom prst="rect">
            <a:avLst/>
          </a:prstGeom>
        </p:spPr>
      </p:pic>
    </p:spTree>
    <p:extLst>
      <p:ext uri="{BB962C8B-B14F-4D97-AF65-F5344CB8AC3E}">
        <p14:creationId xmlns:p14="http://schemas.microsoft.com/office/powerpoint/2010/main" val="303597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FE23D-0C73-4643-8626-548AD294A030}"/>
              </a:ext>
            </a:extLst>
          </p:cNvPr>
          <p:cNvSpPr>
            <a:spLocks noGrp="1"/>
          </p:cNvSpPr>
          <p:nvPr>
            <p:ph type="title"/>
          </p:nvPr>
        </p:nvSpPr>
        <p:spPr>
          <a:xfrm>
            <a:off x="808638" y="386930"/>
            <a:ext cx="9236700" cy="1188950"/>
          </a:xfrm>
        </p:spPr>
        <p:txBody>
          <a:bodyPr anchor="b">
            <a:normAutofit/>
          </a:bodyPr>
          <a:lstStyle/>
          <a:p>
            <a:r>
              <a:rPr lang="en-FR" sz="5400"/>
              <a:t>Conclusions</a:t>
            </a:r>
          </a:p>
        </p:txBody>
      </p:sp>
      <p:grpSp>
        <p:nvGrpSpPr>
          <p:cNvPr id="11"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id="{124796BC-F167-9C49-8BD1-0B831E9372F0}"/>
              </a:ext>
            </a:extLst>
          </p:cNvPr>
          <p:cNvSpPr>
            <a:spLocks noGrp="1"/>
          </p:cNvSpPr>
          <p:nvPr>
            <p:ph idx="1"/>
          </p:nvPr>
        </p:nvSpPr>
        <p:spPr>
          <a:xfrm>
            <a:off x="793660" y="2599509"/>
            <a:ext cx="10143668" cy="3435531"/>
          </a:xfrm>
        </p:spPr>
        <p:txBody>
          <a:bodyPr anchor="ctr">
            <a:normAutofit/>
          </a:bodyPr>
          <a:lstStyle/>
          <a:p>
            <a:r>
              <a:rPr lang="en-GB" sz="2400"/>
              <a:t>This article begins by laying out the general framework and some basic concepts, focusing on DNN-based methods in supervised and distant supervision</a:t>
            </a:r>
          </a:p>
          <a:p>
            <a:r>
              <a:rPr lang="en-GB" sz="2400"/>
              <a:t>Supervised methods are better suited for specific domain, while distant supervision methods are better for generic domains.</a:t>
            </a:r>
          </a:p>
          <a:p>
            <a:r>
              <a:rPr lang="en-GB" sz="2400"/>
              <a:t>As a result It was difficult to specify which methods are the best.</a:t>
            </a:r>
          </a:p>
          <a:p>
            <a:endParaRPr lang="en-GB" sz="2400"/>
          </a:p>
          <a:p>
            <a:endParaRPr lang="en-GB" sz="2400"/>
          </a:p>
          <a:p>
            <a:endParaRPr lang="en-FR" sz="2400"/>
          </a:p>
        </p:txBody>
      </p:sp>
      <p:sp>
        <p:nvSpPr>
          <p:cNvPr id="4" name="Slide Number Placeholder 3">
            <a:extLst>
              <a:ext uri="{FF2B5EF4-FFF2-40B4-BE49-F238E27FC236}">
                <a16:creationId xmlns:a16="http://schemas.microsoft.com/office/drawing/2014/main" id="{04EA92B0-892E-1C48-AD05-584CE6CEC9BB}"/>
              </a:ext>
            </a:extLst>
          </p:cNvPr>
          <p:cNvSpPr>
            <a:spLocks noGrp="1"/>
          </p:cNvSpPr>
          <p:nvPr>
            <p:ph type="sldNum" sz="quarter" idx="12"/>
          </p:nvPr>
        </p:nvSpPr>
        <p:spPr>
          <a:xfrm>
            <a:off x="8610600" y="6492240"/>
            <a:ext cx="2743200" cy="365125"/>
          </a:xfrm>
        </p:spPr>
        <p:txBody>
          <a:bodyPr>
            <a:normAutofit/>
          </a:bodyPr>
          <a:lstStyle/>
          <a:p>
            <a:pPr>
              <a:spcAft>
                <a:spcPts val="600"/>
              </a:spcAft>
            </a:pPr>
            <a:fld id="{73B850FF-6169-4056-8077-06FFA93A5366}" type="slidenum">
              <a:rPr lang="en-US" smtClean="0"/>
              <a:pPr>
                <a:spcAft>
                  <a:spcPts val="600"/>
                </a:spcAft>
              </a:pPr>
              <a:t>10</a:t>
            </a:fld>
            <a:endParaRPr lang="en-US"/>
          </a:p>
        </p:txBody>
      </p:sp>
    </p:spTree>
    <p:extLst>
      <p:ext uri="{BB962C8B-B14F-4D97-AF65-F5344CB8AC3E}">
        <p14:creationId xmlns:p14="http://schemas.microsoft.com/office/powerpoint/2010/main" val="142119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A8EE518-F14C-B04A-AB96-B5494199D03D}"/>
              </a:ext>
            </a:extLst>
          </p:cNvPr>
          <p:cNvSpPr>
            <a:spLocks noGrp="1"/>
          </p:cNvSpPr>
          <p:nvPr>
            <p:ph type="title"/>
          </p:nvPr>
        </p:nvSpPr>
        <p:spPr>
          <a:xfrm>
            <a:off x="2659529" y="2255520"/>
            <a:ext cx="6884895" cy="1584960"/>
          </a:xfrm>
        </p:spPr>
        <p:txBody>
          <a:bodyPr vert="horz" lIns="91440" tIns="45720" rIns="91440" bIns="45720" rtlCol="0" anchor="b">
            <a:normAutofit/>
          </a:bodyPr>
          <a:lstStyle/>
          <a:p>
            <a:pPr algn="ctr"/>
            <a:r>
              <a:rPr lang="en-US" sz="6000" kern="1200" dirty="0">
                <a:solidFill>
                  <a:schemeClr val="tx1">
                    <a:lumMod val="65000"/>
                    <a:lumOff val="35000"/>
                  </a:schemeClr>
                </a:solidFill>
                <a:latin typeface="+mj-lt"/>
                <a:ea typeface="+mj-ea"/>
                <a:cs typeface="+mj-cs"/>
              </a:rPr>
              <a:t>Thank you </a:t>
            </a:r>
          </a:p>
        </p:txBody>
      </p:sp>
      <p:sp>
        <p:nvSpPr>
          <p:cNvPr id="4" name="Slide Number Placeholder 3">
            <a:extLst>
              <a:ext uri="{FF2B5EF4-FFF2-40B4-BE49-F238E27FC236}">
                <a16:creationId xmlns:a16="http://schemas.microsoft.com/office/drawing/2014/main" id="{9D21D761-A36F-644B-B503-151E2473AAC6}"/>
              </a:ext>
            </a:extLst>
          </p:cNvPr>
          <p:cNvSpPr>
            <a:spLocks noGrp="1"/>
          </p:cNvSpPr>
          <p:nvPr>
            <p:ph type="sldNum" sz="quarter" idx="12"/>
          </p:nvPr>
        </p:nvSpPr>
        <p:spPr>
          <a:xfrm>
            <a:off x="9180576" y="6356350"/>
            <a:ext cx="2768537" cy="365125"/>
          </a:xfrm>
        </p:spPr>
        <p:txBody>
          <a:bodyPr vert="horz" lIns="91440" tIns="45720" rIns="91440" bIns="45720" rtlCol="0" anchor="ctr">
            <a:normAutofit/>
          </a:bodyPr>
          <a:lstStyle/>
          <a:p>
            <a:pPr>
              <a:spcAft>
                <a:spcPts val="600"/>
              </a:spcAft>
            </a:pPr>
            <a:fld id="{73B850FF-6169-4056-8077-06FFA93A5366}" type="slidenum">
              <a:rPr lang="en-US" sz="900">
                <a:solidFill>
                  <a:srgbClr val="595959"/>
                </a:solidFill>
              </a:rPr>
              <a:pPr>
                <a:spcAft>
                  <a:spcPts val="600"/>
                </a:spcAft>
              </a:pPr>
              <a:t>11</a:t>
            </a:fld>
            <a:endParaRPr lang="en-US" sz="900">
              <a:solidFill>
                <a:srgbClr val="595959"/>
              </a:solidFill>
            </a:endParaRPr>
          </a:p>
        </p:txBody>
      </p:sp>
    </p:spTree>
    <p:extLst>
      <p:ext uri="{BB962C8B-B14F-4D97-AF65-F5344CB8AC3E}">
        <p14:creationId xmlns:p14="http://schemas.microsoft.com/office/powerpoint/2010/main" val="146185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39AD-49DF-7C47-AC8B-81B71A5DE6F1}"/>
              </a:ext>
            </a:extLst>
          </p:cNvPr>
          <p:cNvSpPr>
            <a:spLocks noGrp="1"/>
          </p:cNvSpPr>
          <p:nvPr>
            <p:ph type="title"/>
          </p:nvPr>
        </p:nvSpPr>
        <p:spPr>
          <a:xfrm>
            <a:off x="838201" y="381000"/>
            <a:ext cx="5334000" cy="5867400"/>
          </a:xfrm>
        </p:spPr>
        <p:txBody>
          <a:bodyPr anchor="ctr">
            <a:normAutofit/>
          </a:bodyPr>
          <a:lstStyle/>
          <a:p>
            <a:pPr algn="ctr"/>
            <a:r>
              <a:rPr lang="en-FR"/>
              <a:t>Content:</a:t>
            </a:r>
          </a:p>
        </p:txBody>
      </p:sp>
      <p:graphicFrame>
        <p:nvGraphicFramePr>
          <p:cNvPr id="21" name="Content Placeholder 2">
            <a:extLst>
              <a:ext uri="{FF2B5EF4-FFF2-40B4-BE49-F238E27FC236}">
                <a16:creationId xmlns:a16="http://schemas.microsoft.com/office/drawing/2014/main" id="{1C4C2545-6E15-4A78-A63F-72B7970500A6}"/>
              </a:ext>
            </a:extLst>
          </p:cNvPr>
          <p:cNvGraphicFramePr>
            <a:graphicFrameLocks noGrp="1"/>
          </p:cNvGraphicFramePr>
          <p:nvPr>
            <p:ph idx="1"/>
            <p:extLst>
              <p:ext uri="{D42A27DB-BD31-4B8C-83A1-F6EECF244321}">
                <p14:modId xmlns:p14="http://schemas.microsoft.com/office/powerpoint/2010/main" val="1736058466"/>
              </p:ext>
            </p:extLst>
          </p:nvPr>
        </p:nvGraphicFramePr>
        <p:xfrm>
          <a:off x="6379780" y="381000"/>
          <a:ext cx="4974020" cy="5748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8A22A67-2BE8-CF4F-AC7E-D695AB28E910}"/>
              </a:ext>
            </a:extLst>
          </p:cNvPr>
          <p:cNvSpPr>
            <a:spLocks noGrp="1"/>
          </p:cNvSpPr>
          <p:nvPr>
            <p:ph type="sldNum" sz="quarter" idx="12"/>
          </p:nvPr>
        </p:nvSpPr>
        <p:spPr/>
        <p:txBody>
          <a:bodyPr>
            <a:normAutofit/>
          </a:bodyPr>
          <a:lstStyle/>
          <a:p>
            <a:pPr>
              <a:spcAft>
                <a:spcPts val="600"/>
              </a:spcAft>
            </a:pPr>
            <a:fld id="{73B850FF-6169-4056-8077-06FFA93A5366}" type="slidenum">
              <a:rPr lang="en-US" smtClean="0"/>
              <a:pPr>
                <a:spcAft>
                  <a:spcPts val="600"/>
                </a:spcAft>
              </a:pPr>
              <a:t>2</a:t>
            </a:fld>
            <a:endParaRPr lang="en-US"/>
          </a:p>
        </p:txBody>
      </p:sp>
    </p:spTree>
    <p:extLst>
      <p:ext uri="{BB962C8B-B14F-4D97-AF65-F5344CB8AC3E}">
        <p14:creationId xmlns:p14="http://schemas.microsoft.com/office/powerpoint/2010/main" val="332706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EA95B6-474F-45AC-818B-C16DDA5A4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4BD8C85-3E1B-430D-B450-1C103B9E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751605"/>
            <a:ext cx="2705100" cy="33547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F33C3F0-2143-2640-96AE-D6441837D782}"/>
              </a:ext>
            </a:extLst>
          </p:cNvPr>
          <p:cNvSpPr>
            <a:spLocks noGrp="1"/>
          </p:cNvSpPr>
          <p:nvPr>
            <p:ph type="title"/>
          </p:nvPr>
        </p:nvSpPr>
        <p:spPr>
          <a:xfrm>
            <a:off x="1713206" y="2097290"/>
            <a:ext cx="2032863" cy="2663420"/>
          </a:xfrm>
        </p:spPr>
        <p:txBody>
          <a:bodyPr>
            <a:normAutofit/>
          </a:bodyPr>
          <a:lstStyle/>
          <a:p>
            <a:pPr algn="ctr"/>
            <a:r>
              <a:rPr lang="en-FR" sz="2400">
                <a:solidFill>
                  <a:srgbClr val="595959"/>
                </a:solidFill>
              </a:rPr>
              <a:t>Abstract :</a:t>
            </a:r>
          </a:p>
        </p:txBody>
      </p:sp>
      <p:sp>
        <p:nvSpPr>
          <p:cNvPr id="31" name="Rectangle 30">
            <a:extLst>
              <a:ext uri="{FF2B5EF4-FFF2-40B4-BE49-F238E27FC236}">
                <a16:creationId xmlns:a16="http://schemas.microsoft.com/office/drawing/2014/main" id="{CFE22830-D1DB-4DDE-9CC9-1F1A16F5C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8300" y="0"/>
            <a:ext cx="67437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F089BDD9-5FF0-1046-A2FE-EFEF6ED67AF7}"/>
              </a:ext>
            </a:extLst>
          </p:cNvPr>
          <p:cNvSpPr>
            <a:spLocks noGrp="1"/>
          </p:cNvSpPr>
          <p:nvPr>
            <p:ph idx="1"/>
          </p:nvPr>
        </p:nvSpPr>
        <p:spPr>
          <a:xfrm>
            <a:off x="5448300" y="136525"/>
            <a:ext cx="6743700" cy="6584949"/>
          </a:xfrm>
        </p:spPr>
        <p:txBody>
          <a:bodyPr anchor="ctr">
            <a:normAutofit/>
          </a:bodyPr>
          <a:lstStyle/>
          <a:p>
            <a:pPr marL="0" indent="0">
              <a:buNone/>
            </a:pPr>
            <a:endParaRPr lang="en-GB" sz="1300" dirty="0">
              <a:solidFill>
                <a:srgbClr val="595959"/>
              </a:solidFill>
            </a:endParaRPr>
          </a:p>
          <a:p>
            <a:pPr marL="0" indent="0">
              <a:buNone/>
            </a:pPr>
            <a:endParaRPr lang="en-GB" sz="1300" dirty="0">
              <a:solidFill>
                <a:srgbClr val="595959"/>
              </a:solidFill>
            </a:endParaRPr>
          </a:p>
          <a:p>
            <a:pPr marL="0" indent="0">
              <a:buNone/>
            </a:pPr>
            <a:r>
              <a:rPr lang="en-GB" sz="1800" i="1" dirty="0">
                <a:solidFill>
                  <a:srgbClr val="595959"/>
                </a:solidFill>
              </a:rPr>
              <a:t>Knowledge is a formal way of understanding the world, providing a human-level cognition and intelligence for the next-generation artificial intelligence (AI). One of the representations of knowledge is semantic relations between entities. An elective way to automatically acquire this important knowledge, called Relation Extraction (RE), a sub-task of information extraction, plays a vital role in Natural Language Processing (NLP). Its purpose is to identify semantic relations between entities from natural language text. To date, there are several studies for RE in previous works, which have documented these techniques based on Deep Neural Networks (DNNs) become a prevailing technique in this research. Especially, the supervised and distant supervision methods based on DNNs are the most popular and reliable solutions for RE. This article 1) introduces some general concepts, and further 2) gives a comprehensive overview of DNNs in RE from two points of view: supervised RE, which attempts to improve the standard RE systems, and distant supervision RE, which adopts DNNs to design sentence encoder and de-noise method. We further 3) cover some novel methods and recent trends as well as discuss possible future research directions for this task.</a:t>
            </a:r>
          </a:p>
          <a:p>
            <a:pPr marL="0" indent="0">
              <a:buNone/>
            </a:pPr>
            <a:endParaRPr lang="en-GB" sz="1300" dirty="0">
              <a:solidFill>
                <a:srgbClr val="595959"/>
              </a:solidFill>
            </a:endParaRPr>
          </a:p>
          <a:p>
            <a:pPr marL="0" indent="0">
              <a:buNone/>
            </a:pPr>
            <a:r>
              <a:rPr lang="en-GB" sz="1300" dirty="0">
                <a:solidFill>
                  <a:srgbClr val="595959"/>
                </a:solidFill>
              </a:rPr>
              <a:t>Keywords : Information Extraction, Relation Extraction, Neural Networks</a:t>
            </a:r>
          </a:p>
          <a:p>
            <a:pPr marL="0" indent="0">
              <a:buNone/>
            </a:pPr>
            <a:endParaRPr lang="en-GB" sz="1300" dirty="0">
              <a:solidFill>
                <a:srgbClr val="595959"/>
              </a:solidFill>
            </a:endParaRPr>
          </a:p>
          <a:p>
            <a:endParaRPr lang="en-FR" sz="1300" dirty="0">
              <a:solidFill>
                <a:srgbClr val="595959"/>
              </a:solidFill>
            </a:endParaRPr>
          </a:p>
        </p:txBody>
      </p:sp>
      <p:sp>
        <p:nvSpPr>
          <p:cNvPr id="4" name="Slide Number Placeholder 3">
            <a:extLst>
              <a:ext uri="{FF2B5EF4-FFF2-40B4-BE49-F238E27FC236}">
                <a16:creationId xmlns:a16="http://schemas.microsoft.com/office/drawing/2014/main" id="{4B258CB3-3138-6647-B25D-61B46B56477A}"/>
              </a:ext>
            </a:extLst>
          </p:cNvPr>
          <p:cNvSpPr>
            <a:spLocks noGrp="1"/>
          </p:cNvSpPr>
          <p:nvPr>
            <p:ph type="sldNum" sz="quarter" idx="12"/>
          </p:nvPr>
        </p:nvSpPr>
        <p:spPr>
          <a:xfrm>
            <a:off x="9180576" y="6356350"/>
            <a:ext cx="2743200" cy="365125"/>
          </a:xfrm>
        </p:spPr>
        <p:txBody>
          <a:bodyPr vert="horz" lIns="91440" tIns="45720" rIns="91440" bIns="45720" rtlCol="0">
            <a:normAutofit/>
          </a:bodyPr>
          <a:lstStyle/>
          <a:p>
            <a:pPr defTabSz="914400">
              <a:spcAft>
                <a:spcPts val="600"/>
              </a:spcAft>
            </a:pPr>
            <a:fld id="{73B850FF-6169-4056-8077-06FFA93A5366}" type="slidenum">
              <a:rPr lang="en-US" sz="900">
                <a:solidFill>
                  <a:srgbClr val="595959"/>
                </a:solidFill>
              </a:rPr>
              <a:pPr defTabSz="914400">
                <a:spcAft>
                  <a:spcPts val="600"/>
                </a:spcAft>
              </a:pPr>
              <a:t>3</a:t>
            </a:fld>
            <a:endParaRPr lang="en-US" sz="900">
              <a:solidFill>
                <a:srgbClr val="595959"/>
              </a:solidFill>
            </a:endParaRPr>
          </a:p>
        </p:txBody>
      </p:sp>
    </p:spTree>
    <p:extLst>
      <p:ext uri="{BB962C8B-B14F-4D97-AF65-F5344CB8AC3E}">
        <p14:creationId xmlns:p14="http://schemas.microsoft.com/office/powerpoint/2010/main" val="223237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036D0-B3DA-5C4E-9273-E327818301D8}"/>
              </a:ext>
            </a:extLst>
          </p:cNvPr>
          <p:cNvSpPr>
            <a:spLocks noGrp="1"/>
          </p:cNvSpPr>
          <p:nvPr>
            <p:ph type="title"/>
          </p:nvPr>
        </p:nvSpPr>
        <p:spPr>
          <a:xfrm>
            <a:off x="466722" y="586855"/>
            <a:ext cx="3201366" cy="3387497"/>
          </a:xfrm>
        </p:spPr>
        <p:txBody>
          <a:bodyPr anchor="b">
            <a:normAutofit/>
          </a:bodyPr>
          <a:lstStyle/>
          <a:p>
            <a:pPr algn="r"/>
            <a:r>
              <a:rPr lang="en-FR" sz="4000">
                <a:solidFill>
                  <a:srgbClr val="FFFFFF"/>
                </a:solidFill>
              </a:rPr>
              <a:t>Relation Extraction </a:t>
            </a:r>
          </a:p>
        </p:txBody>
      </p:sp>
      <p:sp>
        <p:nvSpPr>
          <p:cNvPr id="3" name="Content Placeholder 2">
            <a:extLst>
              <a:ext uri="{FF2B5EF4-FFF2-40B4-BE49-F238E27FC236}">
                <a16:creationId xmlns:a16="http://schemas.microsoft.com/office/drawing/2014/main" id="{CCEE9E38-53E1-5F4E-9CA7-F6F89E8AE307}"/>
              </a:ext>
            </a:extLst>
          </p:cNvPr>
          <p:cNvSpPr>
            <a:spLocks noGrp="1"/>
          </p:cNvSpPr>
          <p:nvPr>
            <p:ph idx="1"/>
          </p:nvPr>
        </p:nvSpPr>
        <p:spPr>
          <a:xfrm>
            <a:off x="4810259" y="649480"/>
            <a:ext cx="6555347" cy="5546047"/>
          </a:xfrm>
        </p:spPr>
        <p:txBody>
          <a:bodyPr anchor="ctr">
            <a:normAutofit/>
          </a:bodyPr>
          <a:lstStyle/>
          <a:p>
            <a:pPr lvl="1"/>
            <a:r>
              <a:rPr lang="en-GB" sz="2000" dirty="0"/>
              <a:t>Relationship extraction is the task of extracting semantic relationships from a text.</a:t>
            </a:r>
          </a:p>
          <a:p>
            <a:pPr lvl="1"/>
            <a:r>
              <a:rPr lang="en-GB" sz="2000" dirty="0"/>
              <a:t>Extracted relationships usually occur between two or more entities of a certain type (e.g. Person, Organisation, Location) and fall into a number of semantic categories (e.g. married to, employed by, lives in).</a:t>
            </a:r>
          </a:p>
          <a:p>
            <a:pPr lvl="1"/>
            <a:r>
              <a:rPr lang="en-GB" sz="2000" dirty="0"/>
              <a:t>One aim of RE is to process the human language text, to find unknown relational facts from a plain text, organizing unstructured information into structured information.</a:t>
            </a:r>
          </a:p>
          <a:p>
            <a:pPr lvl="1"/>
            <a:endParaRPr lang="en-FR" sz="2000" dirty="0"/>
          </a:p>
        </p:txBody>
      </p:sp>
      <p:sp>
        <p:nvSpPr>
          <p:cNvPr id="4" name="Slide Number Placeholder 3">
            <a:extLst>
              <a:ext uri="{FF2B5EF4-FFF2-40B4-BE49-F238E27FC236}">
                <a16:creationId xmlns:a16="http://schemas.microsoft.com/office/drawing/2014/main" id="{47EA0034-1CB6-C84E-A149-DE4F3DF7D4CB}"/>
              </a:ext>
            </a:extLst>
          </p:cNvPr>
          <p:cNvSpPr>
            <a:spLocks noGrp="1"/>
          </p:cNvSpPr>
          <p:nvPr>
            <p:ph type="sldNum" sz="quarter" idx="12"/>
          </p:nvPr>
        </p:nvSpPr>
        <p:spPr>
          <a:xfrm>
            <a:off x="11704320" y="6455664"/>
            <a:ext cx="448056" cy="365125"/>
          </a:xfrm>
        </p:spPr>
        <p:txBody>
          <a:bodyPr>
            <a:normAutofit/>
          </a:bodyPr>
          <a:lstStyle/>
          <a:p>
            <a:pPr>
              <a:spcAft>
                <a:spcPts val="600"/>
              </a:spcAft>
            </a:pPr>
            <a:fld id="{73B850FF-6169-4056-8077-06FFA93A5366}" type="slidenum">
              <a:rPr lang="en-US" sz="110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spTree>
    <p:extLst>
      <p:ext uri="{BB962C8B-B14F-4D97-AF65-F5344CB8AC3E}">
        <p14:creationId xmlns:p14="http://schemas.microsoft.com/office/powerpoint/2010/main" val="294862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6EAD5-6B31-774E-8232-F8B7174CD0B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 Framework</a:t>
            </a:r>
          </a:p>
        </p:txBody>
      </p:sp>
      <p:cxnSp>
        <p:nvCxnSpPr>
          <p:cNvPr id="20" name="Straight Connector 19">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Diagram&#10;&#10;Description automatically generated">
            <a:extLst>
              <a:ext uri="{FF2B5EF4-FFF2-40B4-BE49-F238E27FC236}">
                <a16:creationId xmlns:a16="http://schemas.microsoft.com/office/drawing/2014/main" id="{AE87503C-66A9-6F47-BA8F-B12D41AB2A00}"/>
              </a:ext>
            </a:extLst>
          </p:cNvPr>
          <p:cNvPicPr>
            <a:picLocks noGrp="1" noChangeAspect="1"/>
          </p:cNvPicPr>
          <p:nvPr>
            <p:ph idx="1"/>
          </p:nvPr>
        </p:nvPicPr>
        <p:blipFill>
          <a:blip r:embed="rId2"/>
          <a:stretch>
            <a:fillRect/>
          </a:stretch>
        </p:blipFill>
        <p:spPr>
          <a:xfrm>
            <a:off x="592235" y="2427541"/>
            <a:ext cx="10952431" cy="3997637"/>
          </a:xfrm>
          <a:prstGeom prst="rect">
            <a:avLst/>
          </a:prstGeom>
        </p:spPr>
      </p:pic>
      <p:sp>
        <p:nvSpPr>
          <p:cNvPr id="4" name="Slide Number Placeholder 3">
            <a:extLst>
              <a:ext uri="{FF2B5EF4-FFF2-40B4-BE49-F238E27FC236}">
                <a16:creationId xmlns:a16="http://schemas.microsoft.com/office/drawing/2014/main" id="{53ADC7E8-7276-C340-8C22-A4663591F246}"/>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73B850FF-6169-4056-8077-06FFA93A5366}" type="slidenum">
              <a:rPr lang="en-US">
                <a:solidFill>
                  <a:srgbClr val="898989"/>
                </a:solidFill>
              </a:rPr>
              <a:pPr>
                <a:spcAft>
                  <a:spcPts val="600"/>
                </a:spcAft>
              </a:pPr>
              <a:t>5</a:t>
            </a:fld>
            <a:endParaRPr lang="en-US">
              <a:solidFill>
                <a:srgbClr val="898989"/>
              </a:solidFill>
            </a:endParaRPr>
          </a:p>
        </p:txBody>
      </p:sp>
    </p:spTree>
    <p:extLst>
      <p:ext uri="{BB962C8B-B14F-4D97-AF65-F5344CB8AC3E}">
        <p14:creationId xmlns:p14="http://schemas.microsoft.com/office/powerpoint/2010/main" val="312331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uestion mark on green pastel background">
            <a:extLst>
              <a:ext uri="{FF2B5EF4-FFF2-40B4-BE49-F238E27FC236}">
                <a16:creationId xmlns:a16="http://schemas.microsoft.com/office/drawing/2014/main" id="{B68ABE51-0735-44BC-B97F-0D038ECECB19}"/>
              </a:ext>
            </a:extLst>
          </p:cNvPr>
          <p:cNvPicPr>
            <a:picLocks noChangeAspect="1"/>
          </p:cNvPicPr>
          <p:nvPr/>
        </p:nvPicPr>
        <p:blipFill rotWithShape="1">
          <a:blip r:embed="rId2">
            <a:alphaModFix amt="35000"/>
          </a:blip>
          <a:srcRect t="3582" b="21418"/>
          <a:stretch/>
        </p:blipFill>
        <p:spPr>
          <a:xfrm>
            <a:off x="20" y="10"/>
            <a:ext cx="12191980" cy="6857990"/>
          </a:xfrm>
          <a:prstGeom prst="rect">
            <a:avLst/>
          </a:prstGeom>
        </p:spPr>
      </p:pic>
      <p:sp>
        <p:nvSpPr>
          <p:cNvPr id="2" name="Title 1">
            <a:extLst>
              <a:ext uri="{FF2B5EF4-FFF2-40B4-BE49-F238E27FC236}">
                <a16:creationId xmlns:a16="http://schemas.microsoft.com/office/drawing/2014/main" id="{21EDC6FC-B6E8-5449-9543-1705CCE2458C}"/>
              </a:ext>
            </a:extLst>
          </p:cNvPr>
          <p:cNvSpPr>
            <a:spLocks noGrp="1"/>
          </p:cNvSpPr>
          <p:nvPr>
            <p:ph type="title"/>
          </p:nvPr>
        </p:nvSpPr>
        <p:spPr>
          <a:xfrm>
            <a:off x="838200" y="365125"/>
            <a:ext cx="10515600" cy="1325563"/>
          </a:xfrm>
        </p:spPr>
        <p:txBody>
          <a:bodyPr>
            <a:normAutofit/>
          </a:bodyPr>
          <a:lstStyle/>
          <a:p>
            <a:r>
              <a:rPr lang="en-FR">
                <a:solidFill>
                  <a:srgbClr val="FFFFFF"/>
                </a:solidFill>
              </a:rPr>
              <a:t>Concept Used</a:t>
            </a:r>
          </a:p>
        </p:txBody>
      </p:sp>
      <p:sp>
        <p:nvSpPr>
          <p:cNvPr id="3" name="Content Placeholder 2">
            <a:extLst>
              <a:ext uri="{FF2B5EF4-FFF2-40B4-BE49-F238E27FC236}">
                <a16:creationId xmlns:a16="http://schemas.microsoft.com/office/drawing/2014/main" id="{9467F0B3-E672-7A43-AEB1-D91C661AA24C}"/>
              </a:ext>
            </a:extLst>
          </p:cNvPr>
          <p:cNvSpPr>
            <a:spLocks noGrp="1"/>
          </p:cNvSpPr>
          <p:nvPr>
            <p:ph idx="1"/>
          </p:nvPr>
        </p:nvSpPr>
        <p:spPr>
          <a:xfrm>
            <a:off x="838200" y="1825625"/>
            <a:ext cx="10515600" cy="4351338"/>
          </a:xfrm>
        </p:spPr>
        <p:txBody>
          <a:bodyPr>
            <a:normAutofit/>
          </a:bodyPr>
          <a:lstStyle/>
          <a:p>
            <a:r>
              <a:rPr lang="en-FR" dirty="0">
                <a:solidFill>
                  <a:srgbClr val="FFFFFF"/>
                </a:solidFill>
              </a:rPr>
              <a:t>Neural Network :  Use of CNN and RNN .</a:t>
            </a:r>
          </a:p>
          <a:p>
            <a:r>
              <a:rPr lang="en-FR" dirty="0">
                <a:solidFill>
                  <a:srgbClr val="FFFFFF"/>
                </a:solidFill>
              </a:rPr>
              <a:t>Word Embedding : </a:t>
            </a:r>
            <a:r>
              <a:rPr lang="en-GB" dirty="0">
                <a:solidFill>
                  <a:srgbClr val="FFFFFF"/>
                </a:solidFill>
              </a:rPr>
              <a:t>a class of techniques where individual words are represented as real-valued vectors in a predefined vector space.</a:t>
            </a:r>
            <a:endParaRPr lang="en-FR" dirty="0">
              <a:solidFill>
                <a:srgbClr val="FFFFFF"/>
              </a:solidFill>
            </a:endParaRPr>
          </a:p>
          <a:p>
            <a:r>
              <a:rPr lang="en-FR" dirty="0">
                <a:solidFill>
                  <a:srgbClr val="FFFFFF"/>
                </a:solidFill>
              </a:rPr>
              <a:t>Position Embedding : </a:t>
            </a:r>
            <a:r>
              <a:rPr lang="en-GB" dirty="0">
                <a:solidFill>
                  <a:srgbClr val="FFFFFF"/>
                </a:solidFill>
              </a:rPr>
              <a:t>provides a uniform way for the RE model to be aware of word positions.</a:t>
            </a:r>
          </a:p>
          <a:p>
            <a:r>
              <a:rPr lang="en-FR" dirty="0">
                <a:solidFill>
                  <a:srgbClr val="FFFFFF"/>
                </a:solidFill>
              </a:rPr>
              <a:t>Shortest Dependancy path : </a:t>
            </a:r>
            <a:r>
              <a:rPr lang="en-GB" dirty="0">
                <a:solidFill>
                  <a:srgbClr val="FFFFFF"/>
                </a:solidFill>
              </a:rPr>
              <a:t>is a word-level de-noise method and derived from a grammatical dependency tree, which masks irrelevant words influencing the relation of entities in a sentence</a:t>
            </a:r>
          </a:p>
          <a:p>
            <a:endParaRPr lang="en-FR" dirty="0">
              <a:solidFill>
                <a:srgbClr val="FFFFFF"/>
              </a:solidFill>
            </a:endParaRPr>
          </a:p>
        </p:txBody>
      </p:sp>
      <p:sp>
        <p:nvSpPr>
          <p:cNvPr id="4" name="Slide Number Placeholder 3">
            <a:extLst>
              <a:ext uri="{FF2B5EF4-FFF2-40B4-BE49-F238E27FC236}">
                <a16:creationId xmlns:a16="http://schemas.microsoft.com/office/drawing/2014/main" id="{3266DDEB-67A6-DA4C-9FE6-12ADD306BAF9}"/>
              </a:ext>
            </a:extLst>
          </p:cNvPr>
          <p:cNvSpPr>
            <a:spLocks noGrp="1"/>
          </p:cNvSpPr>
          <p:nvPr>
            <p:ph type="sldNum" sz="quarter" idx="12"/>
          </p:nvPr>
        </p:nvSpPr>
        <p:spPr>
          <a:xfrm>
            <a:off x="8610600" y="6356350"/>
            <a:ext cx="2743200" cy="365125"/>
          </a:xfrm>
        </p:spPr>
        <p:txBody>
          <a:bodyPr>
            <a:normAutofit/>
          </a:bodyPr>
          <a:lstStyle/>
          <a:p>
            <a:pPr>
              <a:spcAft>
                <a:spcPts val="600"/>
              </a:spcAft>
            </a:pPr>
            <a:fld id="{73B850FF-6169-4056-8077-06FFA93A5366}" type="slidenum">
              <a:rPr lang="en-US">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36187875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E7BD623-ED17-E84E-A1D4-FDD9893EC5C5}"/>
              </a:ext>
            </a:extLst>
          </p:cNvPr>
          <p:cNvSpPr>
            <a:spLocks noGrp="1"/>
          </p:cNvSpPr>
          <p:nvPr>
            <p:ph type="title"/>
          </p:nvPr>
        </p:nvSpPr>
        <p:spPr>
          <a:xfrm>
            <a:off x="958506" y="800392"/>
            <a:ext cx="10264697" cy="1212102"/>
          </a:xfrm>
        </p:spPr>
        <p:txBody>
          <a:bodyPr>
            <a:normAutofit/>
          </a:bodyPr>
          <a:lstStyle/>
          <a:p>
            <a:r>
              <a:rPr lang="en-FR" sz="4000">
                <a:solidFill>
                  <a:srgbClr val="FFFFFF"/>
                </a:solidFill>
              </a:rPr>
              <a:t>Methods Applied</a:t>
            </a:r>
          </a:p>
        </p:txBody>
      </p:sp>
      <p:sp>
        <p:nvSpPr>
          <p:cNvPr id="21" name="Content Placeholder 2">
            <a:extLst>
              <a:ext uri="{FF2B5EF4-FFF2-40B4-BE49-F238E27FC236}">
                <a16:creationId xmlns:a16="http://schemas.microsoft.com/office/drawing/2014/main" id="{3C424F8A-4D85-AB49-A6AF-BA733FFA53E6}"/>
              </a:ext>
            </a:extLst>
          </p:cNvPr>
          <p:cNvSpPr>
            <a:spLocks noGrp="1"/>
          </p:cNvSpPr>
          <p:nvPr>
            <p:ph idx="1"/>
          </p:nvPr>
        </p:nvSpPr>
        <p:spPr>
          <a:xfrm>
            <a:off x="1367624" y="2490436"/>
            <a:ext cx="9708995" cy="3567173"/>
          </a:xfrm>
        </p:spPr>
        <p:txBody>
          <a:bodyPr anchor="ctr">
            <a:normAutofit/>
          </a:bodyPr>
          <a:lstStyle/>
          <a:p>
            <a:pPr marL="0" indent="0">
              <a:buNone/>
            </a:pPr>
            <a:r>
              <a:rPr lang="en-FR" sz="2400" b="1"/>
              <a:t>Supervised methods :</a:t>
            </a:r>
          </a:p>
          <a:p>
            <a:pPr marL="0" indent="0">
              <a:buNone/>
            </a:pPr>
            <a:r>
              <a:rPr lang="en-FR" sz="2400" dirty="0"/>
              <a:t>Considers RE as a multiclass classificaiton problem.</a:t>
            </a:r>
          </a:p>
          <a:p>
            <a:pPr marL="0" indent="0">
              <a:buNone/>
            </a:pPr>
            <a:r>
              <a:rPr lang="en-GB" sz="2400" dirty="0"/>
              <a:t>To facilitate the analysis, the development process of each type of model set is divided into two subtypes according to the evolution of model structure.</a:t>
            </a:r>
          </a:p>
          <a:p>
            <a:r>
              <a:rPr lang="en-GB" sz="2400" dirty="0"/>
              <a:t> The structure-oriented classes improve the ability of feature extraction by changing the structure of the model; </a:t>
            </a:r>
          </a:p>
          <a:p>
            <a:r>
              <a:rPr lang="en-GB" sz="2400" dirty="0"/>
              <a:t>the semantic-oriented classes improve the ability of semantic representation by excavating the internal association of text.</a:t>
            </a:r>
          </a:p>
          <a:p>
            <a:pPr marL="0" indent="0">
              <a:buNone/>
            </a:pPr>
            <a:endParaRPr lang="en-FR" sz="2400" dirty="0"/>
          </a:p>
        </p:txBody>
      </p:sp>
      <p:sp>
        <p:nvSpPr>
          <p:cNvPr id="4" name="Slide Number Placeholder 3">
            <a:extLst>
              <a:ext uri="{FF2B5EF4-FFF2-40B4-BE49-F238E27FC236}">
                <a16:creationId xmlns:a16="http://schemas.microsoft.com/office/drawing/2014/main" id="{90D30AC9-D944-424D-9AEA-C8F62222FA35}"/>
              </a:ext>
            </a:extLst>
          </p:cNvPr>
          <p:cNvSpPr>
            <a:spLocks noGrp="1"/>
          </p:cNvSpPr>
          <p:nvPr>
            <p:ph type="sldNum" sz="quarter" idx="12"/>
          </p:nvPr>
        </p:nvSpPr>
        <p:spPr>
          <a:xfrm>
            <a:off x="10707624" y="6382512"/>
            <a:ext cx="685800" cy="320040"/>
          </a:xfrm>
        </p:spPr>
        <p:txBody>
          <a:bodyPr>
            <a:normAutofit/>
          </a:bodyPr>
          <a:lstStyle/>
          <a:p>
            <a:pPr>
              <a:spcAft>
                <a:spcPts val="600"/>
              </a:spcAft>
            </a:pPr>
            <a:fld id="{73B850FF-6169-4056-8077-06FFA93A5366}" type="slidenum">
              <a:rPr lang="en-US" sz="1000"/>
              <a:pPr>
                <a:spcAft>
                  <a:spcPts val="600"/>
                </a:spcAft>
              </a:pPr>
              <a:t>7</a:t>
            </a:fld>
            <a:endParaRPr lang="en-US" sz="1000"/>
          </a:p>
        </p:txBody>
      </p:sp>
    </p:spTree>
    <p:extLst>
      <p:ext uri="{BB962C8B-B14F-4D97-AF65-F5344CB8AC3E}">
        <p14:creationId xmlns:p14="http://schemas.microsoft.com/office/powerpoint/2010/main" val="271243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F5707E35-CB09-774D-BDEF-6E0B88FD8113}"/>
              </a:ext>
            </a:extLst>
          </p:cNvPr>
          <p:cNvSpPr>
            <a:spLocks noGrp="1"/>
          </p:cNvSpPr>
          <p:nvPr>
            <p:ph idx="1"/>
          </p:nvPr>
        </p:nvSpPr>
        <p:spPr>
          <a:xfrm>
            <a:off x="1139635" y="2546161"/>
            <a:ext cx="3200451" cy="2985929"/>
          </a:xfrm>
        </p:spPr>
        <p:txBody>
          <a:bodyPr anchor="t">
            <a:normAutofit/>
          </a:bodyPr>
          <a:lstStyle/>
          <a:p>
            <a:pPr marL="0" indent="0">
              <a:buNone/>
            </a:pPr>
            <a:r>
              <a:rPr lang="en-FR" sz="2000" b="1">
                <a:solidFill>
                  <a:srgbClr val="FEFFFF"/>
                </a:solidFill>
              </a:rPr>
              <a:t>Distant supervison method :</a:t>
            </a:r>
          </a:p>
          <a:p>
            <a:pPr marL="0" indent="0">
              <a:buNone/>
            </a:pPr>
            <a:r>
              <a:rPr lang="en-GB" sz="2000">
                <a:solidFill>
                  <a:srgbClr val="FEFFFF"/>
                </a:solidFill>
              </a:rPr>
              <a:t>A kind of knowledge-based or weakly supervised method. distant supervision attempts to extract the relations between entities from the text by using a KB, such as Freebase, as the supervision source.</a:t>
            </a:r>
          </a:p>
          <a:p>
            <a:pPr marL="0" indent="0">
              <a:buNone/>
            </a:pPr>
            <a:endParaRPr lang="en-GB" sz="2000">
              <a:solidFill>
                <a:srgbClr val="FEFFFF"/>
              </a:solidFill>
            </a:endParaRPr>
          </a:p>
          <a:p>
            <a:pPr marL="0" indent="0">
              <a:buNone/>
            </a:pPr>
            <a:endParaRPr lang="en-FR" sz="2000" b="1">
              <a:solidFill>
                <a:srgbClr val="FEFFFF"/>
              </a:solidFill>
            </a:endParaRPr>
          </a:p>
        </p:txBody>
      </p:sp>
      <p:pic>
        <p:nvPicPr>
          <p:cNvPr id="6" name="Picture 5" descr="Diagram&#10;&#10;Description automatically generated">
            <a:extLst>
              <a:ext uri="{FF2B5EF4-FFF2-40B4-BE49-F238E27FC236}">
                <a16:creationId xmlns:a16="http://schemas.microsoft.com/office/drawing/2014/main" id="{344070D6-2942-8E40-80E8-65C15CE9FBD2}"/>
              </a:ext>
            </a:extLst>
          </p:cNvPr>
          <p:cNvPicPr>
            <a:picLocks noChangeAspect="1"/>
          </p:cNvPicPr>
          <p:nvPr/>
        </p:nvPicPr>
        <p:blipFill>
          <a:blip r:embed="rId2"/>
          <a:stretch>
            <a:fillRect/>
          </a:stretch>
        </p:blipFill>
        <p:spPr>
          <a:xfrm>
            <a:off x="4998268" y="1855215"/>
            <a:ext cx="6539075" cy="2828149"/>
          </a:xfrm>
          <a:prstGeom prst="rect">
            <a:avLst/>
          </a:prstGeom>
        </p:spPr>
      </p:pic>
      <p:sp>
        <p:nvSpPr>
          <p:cNvPr id="4" name="Slide Number Placeholder 3">
            <a:extLst>
              <a:ext uri="{FF2B5EF4-FFF2-40B4-BE49-F238E27FC236}">
                <a16:creationId xmlns:a16="http://schemas.microsoft.com/office/drawing/2014/main" id="{4BD63B26-141A-F743-B1C7-13A115E14438}"/>
              </a:ext>
            </a:extLst>
          </p:cNvPr>
          <p:cNvSpPr>
            <a:spLocks noGrp="1"/>
          </p:cNvSpPr>
          <p:nvPr>
            <p:ph type="sldNum" sz="quarter" idx="12"/>
          </p:nvPr>
        </p:nvSpPr>
        <p:spPr>
          <a:xfrm>
            <a:off x="10707624" y="6382512"/>
            <a:ext cx="685800" cy="320040"/>
          </a:xfrm>
        </p:spPr>
        <p:txBody>
          <a:bodyPr anchor="ctr">
            <a:normAutofit/>
          </a:bodyPr>
          <a:lstStyle/>
          <a:p>
            <a:pPr>
              <a:spcAft>
                <a:spcPts val="600"/>
              </a:spcAft>
            </a:pPr>
            <a:fld id="{73B850FF-6169-4056-8077-06FFA93A5366}" type="slidenum">
              <a:rPr lang="en-US" sz="1000"/>
              <a:pPr>
                <a:spcAft>
                  <a:spcPts val="600"/>
                </a:spcAft>
              </a:pPr>
              <a:t>8</a:t>
            </a:fld>
            <a:endParaRPr lang="en-US" sz="1000"/>
          </a:p>
        </p:txBody>
      </p:sp>
    </p:spTree>
    <p:extLst>
      <p:ext uri="{BB962C8B-B14F-4D97-AF65-F5344CB8AC3E}">
        <p14:creationId xmlns:p14="http://schemas.microsoft.com/office/powerpoint/2010/main" val="1315625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D3D769-DDD5-964C-B672-FB4E4AB48DBB}"/>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4800" kern="1200">
                <a:solidFill>
                  <a:schemeClr val="bg1"/>
                </a:solidFill>
                <a:latin typeface="+mj-lt"/>
                <a:ea typeface="+mj-ea"/>
                <a:cs typeface="+mj-cs"/>
              </a:rPr>
              <a:t>Results Obtained</a:t>
            </a:r>
          </a:p>
        </p:txBody>
      </p:sp>
      <p:cxnSp>
        <p:nvCxnSpPr>
          <p:cNvPr id="18" name="Straight Connector 17">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Table&#10;&#10;Description automatically generated">
            <a:extLst>
              <a:ext uri="{FF2B5EF4-FFF2-40B4-BE49-F238E27FC236}">
                <a16:creationId xmlns:a16="http://schemas.microsoft.com/office/drawing/2014/main" id="{9B99E0BA-D8C3-DD40-8459-38702BDC48A2}"/>
              </a:ext>
            </a:extLst>
          </p:cNvPr>
          <p:cNvPicPr>
            <a:picLocks noGrp="1" noChangeAspect="1"/>
          </p:cNvPicPr>
          <p:nvPr>
            <p:ph idx="1"/>
          </p:nvPr>
        </p:nvPicPr>
        <p:blipFill>
          <a:blip r:embed="rId2"/>
          <a:stretch>
            <a:fillRect/>
          </a:stretch>
        </p:blipFill>
        <p:spPr>
          <a:xfrm>
            <a:off x="777240" y="2790497"/>
            <a:ext cx="10637520" cy="2925317"/>
          </a:xfrm>
          <a:prstGeom prst="rect">
            <a:avLst/>
          </a:prstGeom>
        </p:spPr>
      </p:pic>
      <p:sp>
        <p:nvSpPr>
          <p:cNvPr id="4" name="Slide Number Placeholder 3">
            <a:extLst>
              <a:ext uri="{FF2B5EF4-FFF2-40B4-BE49-F238E27FC236}">
                <a16:creationId xmlns:a16="http://schemas.microsoft.com/office/drawing/2014/main" id="{63776681-3922-F640-9A43-15519AE8399E}"/>
              </a:ext>
            </a:extLst>
          </p:cNvPr>
          <p:cNvSpPr>
            <a:spLocks noGrp="1"/>
          </p:cNvSpPr>
          <p:nvPr>
            <p:ph type="sldNum" sz="quarter" idx="12"/>
          </p:nvPr>
        </p:nvSpPr>
        <p:spPr>
          <a:xfrm>
            <a:off x="8610600" y="6501384"/>
            <a:ext cx="2743200" cy="365125"/>
          </a:xfrm>
        </p:spPr>
        <p:txBody>
          <a:bodyPr vert="horz" lIns="91440" tIns="45720" rIns="91440" bIns="45720" rtlCol="0" anchor="ctr">
            <a:normAutofit/>
          </a:bodyPr>
          <a:lstStyle/>
          <a:p>
            <a:pPr>
              <a:spcAft>
                <a:spcPts val="600"/>
              </a:spcAft>
            </a:pPr>
            <a:fld id="{73B850FF-6169-4056-8077-06FFA93A5366}" type="slidenum">
              <a:rPr lang="en-US">
                <a:solidFill>
                  <a:schemeClr val="tx1">
                    <a:lumMod val="75000"/>
                    <a:lumOff val="25000"/>
                    <a:alpha val="80000"/>
                  </a:schemeClr>
                </a:solidFill>
              </a:rPr>
              <a:pPr>
                <a:spcAft>
                  <a:spcPts val="600"/>
                </a:spcAft>
              </a:pPr>
              <a:t>9</a:t>
            </a:fld>
            <a:endParaRPr lang="en-US">
              <a:solidFill>
                <a:schemeClr val="tx1">
                  <a:lumMod val="75000"/>
                  <a:lumOff val="25000"/>
                  <a:alpha val="80000"/>
                </a:schemeClr>
              </a:solidFill>
            </a:endParaRPr>
          </a:p>
        </p:txBody>
      </p:sp>
    </p:spTree>
    <p:extLst>
      <p:ext uri="{BB962C8B-B14F-4D97-AF65-F5344CB8AC3E}">
        <p14:creationId xmlns:p14="http://schemas.microsoft.com/office/powerpoint/2010/main" val="663269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933</TotalTime>
  <Words>636</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An Overview : Deep Neural Network Based Relation Extraction</vt:lpstr>
      <vt:lpstr>Content:</vt:lpstr>
      <vt:lpstr>Abstract :</vt:lpstr>
      <vt:lpstr>Relation Extraction </vt:lpstr>
      <vt:lpstr> Framework</vt:lpstr>
      <vt:lpstr>Concept Used</vt:lpstr>
      <vt:lpstr>Methods Applied</vt:lpstr>
      <vt:lpstr>PowerPoint Presentation</vt:lpstr>
      <vt:lpstr>Results Obtained</vt:lpstr>
      <vt:lpstr>Conclusions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 Deep neural network based relation extraction</dc:title>
  <dc:creator>jasminek0099@gmail.com</dc:creator>
  <cp:lastModifiedBy>jasminek0099@gmail.com</cp:lastModifiedBy>
  <cp:revision>19</cp:revision>
  <dcterms:created xsi:type="dcterms:W3CDTF">2021-03-22T17:13:35Z</dcterms:created>
  <dcterms:modified xsi:type="dcterms:W3CDTF">2021-03-23T08:47:29Z</dcterms:modified>
</cp:coreProperties>
</file>