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  <p:sldMasterId id="2147483754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8" r:id="rId5"/>
    <p:sldId id="525" r:id="rId6"/>
    <p:sldId id="528" r:id="rId7"/>
    <p:sldId id="527" r:id="rId8"/>
    <p:sldId id="259" r:id="rId9"/>
    <p:sldId id="532" r:id="rId10"/>
    <p:sldId id="531" r:id="rId11"/>
    <p:sldId id="530" r:id="rId12"/>
    <p:sldId id="529" r:id="rId13"/>
    <p:sldId id="534" r:id="rId14"/>
    <p:sldId id="535" r:id="rId15"/>
    <p:sldId id="536" r:id="rId16"/>
    <p:sldId id="522" r:id="rId17"/>
    <p:sldId id="51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09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447435-C901-433A-A7B7-B42A514464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7439B-0387-4FF4-8604-A91AC60846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96A33-5DCA-4B1A-A83F-C778FF13B3F1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16A0B6-C599-4075-8FDF-2C0AC242E7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Journal of Machine Learning Research (2001) 45-66        Submitted 10/01; Published 11/01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CC866-DDDA-4122-B11B-3CDB5757AD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AD0CA-A423-427D-97F0-9105C4D15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758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40168-1047-4534-937E-AE21901BED4F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Journal of Machine Learning Research (2001) 45-66        Submitted 10/01; Published 11/01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8F906-B425-4CA8-9563-F563F1063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4103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5118-CF38-47E6-81FE-0C3E8002E1D6}" type="datetime1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Journal of Machine Learning Research (2001) 45-66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7180-FFD1-4398-8430-EF38175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88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8831-0A03-4457-866F-EC7227D64F0D}" type="datetime1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Journal of Machine Learning Research (2001) 45-66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7180-FFD1-4398-8430-EF38175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41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36DD-547F-41B5-9A24-0ABA0DEEE9B5}" type="datetime1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Journal of Machine Learning Research (2001) 45-66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7180-FFD1-4398-8430-EF38175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815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1FA54B6-AE44-45A9-9A4F-C27D0C0B1196}" type="datetime1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r>
              <a:rPr lang="en-US"/>
              <a:t>Journal of Machine Learning Research (2001) 45-66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9DE47180-FFD1-4398-8430-EF38175DCBB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625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8A6C-EA69-431B-85BB-190B103143FD}" type="datetime1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Journal of Machine Learning Research (2001) 45-66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7180-FFD1-4398-8430-EF38175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911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9D3A9AE-8634-418E-AAE8-B8260AB8C8E3}" type="datetime1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Journal of Machine Learning Research (2001) 45-66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DE47180-FFD1-4398-8430-EF38175DCBB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358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FD7B-5BD2-4644-AA0D-402AE3F9AE0B}" type="datetime1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Journal of Machine Learning Research (2001) 45-66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7180-FFD1-4398-8430-EF38175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030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A3D4-7F8E-4A5D-B28C-58E661DA0C24}" type="datetime1">
              <a:rPr lang="en-IN" smtClean="0"/>
              <a:t>23-03-2021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Journal of Machine Learning Research (2001) 45-66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7180-FFD1-4398-8430-EF38175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863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1F13-C7DD-4748-B9AF-7DD36B75E505}" type="datetime1">
              <a:rPr lang="en-IN" smtClean="0"/>
              <a:t>23-03-2021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Journal of Machine Learning Research (2001) 45-66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7180-FFD1-4398-8430-EF38175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318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8F25-B59E-4789-A381-C4FCC8CBD8E1}" type="datetime1">
              <a:rPr lang="en-IN" smtClean="0"/>
              <a:t>23-03-2021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Journal of Machine Learning Research (2001) 45-66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7180-FFD1-4398-8430-EF38175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0265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93F1-FC86-483B-993C-87EA0B0CFD30}" type="datetime1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Journal of Machine Learning Research (2001) 45-66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7180-FFD1-4398-8430-EF38175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78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BE3-9B86-4449-89A6-EEB3B20EE92B}" type="datetime1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Journal of Machine Learning Research (2001) 45-66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7180-FFD1-4398-8430-EF38175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034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9F24-A396-4217-9C91-5906AD3BEBF6}" type="datetime1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Journal of Machine Learning Research (2001) 45-66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7180-FFD1-4398-8430-EF38175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8011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9CB-532C-4B81-BF9E-7286A4704D98}" type="datetime1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Journal of Machine Learning Research (2001) 45-66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7180-FFD1-4398-8430-EF38175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672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1902BDE1-C7B7-4DAA-BA29-B5BCE48C0F69}" type="datetime1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r>
              <a:rPr lang="en-US"/>
              <a:t>Journal of Machine Learning Research (2001) 45-66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9DE47180-FFD1-4398-8430-EF38175DCBBE}" type="slidenum">
              <a:rPr lang="en-IN" smtClean="0"/>
              <a:t>‹#›</a:t>
            </a:fld>
            <a:endParaRPr lang="en-IN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6092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0A72-ACB2-40F9-99B6-0A4C982281AF}" type="datetime1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Journal of Machine Learning Research (2001) 45-66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7180-FFD1-4398-8430-EF38175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64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C286-658A-4E24-B0BE-B61D60B7A2F6}" type="datetime1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Journal of Machine Learning Research (2001) 45-66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7180-FFD1-4398-8430-EF38175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94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6375-9BFA-48AF-ABB8-20A80BB55DEA}" type="datetime1">
              <a:rPr lang="en-IN" smtClean="0"/>
              <a:t>23-03-2021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Journal of Machine Learning Research (2001) 45-66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7180-FFD1-4398-8430-EF38175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81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03D0-974B-438C-89C9-E52CFC66ECD4}" type="datetime1">
              <a:rPr lang="en-IN" smtClean="0"/>
              <a:t>23-03-2021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Journal of Machine Learning Research (2001) 45-66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7180-FFD1-4398-8430-EF38175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71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9AF5-983F-4C31-9AF7-1D8D305D7710}" type="datetime1">
              <a:rPr lang="en-IN" smtClean="0"/>
              <a:t>23-03-2021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Journal of Machine Learning Research (2001) 45-66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7180-FFD1-4398-8430-EF38175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65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6539-223B-44A7-B818-898734B01C44}" type="datetime1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Journal of Machine Learning Research (2001) 45-66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7180-FFD1-4398-8430-EF38175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72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F231-33A1-4152-8DE4-BBA9B09E0845}" type="datetime1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Journal of Machine Learning Research (2001) 45-66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7180-FFD1-4398-8430-EF38175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28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21C80-99CD-43B5-A731-0FD4E20BD2F9}" type="datetime1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Journal of Machine Learning Research (2001) 45-66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47180-FFD1-4398-8430-EF38175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82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E90B5AF-D081-4BAE-87E1-0FED0AB3BDC2}" type="datetime1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Journal of Machine Learning Research (2001) 45-66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9DE47180-FFD1-4398-8430-EF38175DCBB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51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8BC17DF-E73B-489F-B553-FB4D55B4E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5446" y="4865315"/>
            <a:ext cx="5484787" cy="1913241"/>
          </a:xfrm>
        </p:spPr>
        <p:txBody>
          <a:bodyPr anchor="ctr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IN" sz="1800" dirty="0"/>
              <a:t>Tsung-Yi Lin,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IN" sz="1800" dirty="0"/>
              <a:t>Pitor Dollar,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IN" sz="1800" dirty="0"/>
              <a:t>Ross Girshick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IN" sz="1800" i="1" cap="none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fr-FR" sz="1800" dirty="0"/>
              <a:t>Facebook AI </a:t>
            </a:r>
            <a:r>
              <a:rPr lang="en-IN" sz="1800" dirty="0"/>
              <a:t>Research</a:t>
            </a:r>
            <a:r>
              <a:rPr lang="fr-FR" sz="1800" dirty="0"/>
              <a:t> (FAIR),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fr-FR" sz="1800" dirty="0"/>
              <a:t>Cornell </a:t>
            </a:r>
            <a:r>
              <a:rPr lang="en-IN" sz="1800" dirty="0"/>
              <a:t>University</a:t>
            </a:r>
            <a:r>
              <a:rPr lang="fr-FR" sz="1800" dirty="0"/>
              <a:t>  and Cornell Tech</a:t>
            </a:r>
            <a:endParaRPr lang="en-IN" cap="none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BC268-4129-4E4A-AD9A-2A10D87E1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5059" y="1206230"/>
            <a:ext cx="8937293" cy="2816157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r">
              <a:lnSpc>
                <a:spcPct val="100000"/>
              </a:lnSpc>
            </a:pPr>
            <a:r>
              <a:rPr lang="en-US" sz="4400" b="1" dirty="0">
                <a:ln w="0"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Feature Pyramid networks for object detection</a:t>
            </a:r>
            <a:endParaRPr lang="en-IN" sz="4400" b="1" spc="0" dirty="0">
              <a:ln w="0">
                <a:solidFill>
                  <a:srgbClr val="002060"/>
                </a:solidFill>
              </a:ln>
              <a:solidFill>
                <a:srgbClr val="00206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567AB1E-554B-4053-8D33-8DDFAEA31601}"/>
              </a:ext>
            </a:extLst>
          </p:cNvPr>
          <p:cNvSpPr txBox="1">
            <a:spLocks/>
          </p:cNvSpPr>
          <p:nvPr/>
        </p:nvSpPr>
        <p:spPr>
          <a:xfrm>
            <a:off x="5897072" y="4960363"/>
            <a:ext cx="5967757" cy="17231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IN" sz="2200" dirty="0"/>
              <a:t>Presented By: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endParaRPr lang="en-IN" sz="2200" dirty="0"/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IN" sz="2200" dirty="0"/>
              <a:t>Sai MUTTAVARAPU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IN" sz="2200" dirty="0"/>
              <a:t>MSc Data Science and Artificial Intelligence – M1</a:t>
            </a: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C9D87-074B-4B3D-9FE4-B09F62B7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7180-FFD1-4398-8430-EF38175DCBB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8437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E07EF0-3B2D-4671-9AFA-61DA38F8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fld id="{9DE47180-FFD1-4398-8430-EF38175DCBBE}" type="slidenum">
              <a:rPr lang="en-IN" sz="1800" smtClean="0"/>
              <a:pPr>
                <a:spcAft>
                  <a:spcPts val="600"/>
                </a:spcAft>
              </a:pPr>
              <a:t>10</a:t>
            </a:fld>
            <a:endParaRPr lang="en-IN" sz="1800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Diagram&#10;&#10;Description automatically generated">
            <a:extLst>
              <a:ext uri="{FF2B5EF4-FFF2-40B4-BE49-F238E27FC236}">
                <a16:creationId xmlns:a16="http://schemas.microsoft.com/office/drawing/2014/main" id="{7181E5C6-C007-452B-B301-C391828C9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8807" y="1176793"/>
            <a:ext cx="3877293" cy="454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762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9CA2B4-3104-41A9-B0B2-8E4D16F074E3}"/>
              </a:ext>
            </a:extLst>
          </p:cNvPr>
          <p:cNvSpPr/>
          <p:nvPr/>
        </p:nvSpPr>
        <p:spPr>
          <a:xfrm>
            <a:off x="838200" y="736990"/>
            <a:ext cx="112335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292929"/>
              </a:solidFill>
              <a:latin typeface="charte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0" dirty="0">
                <a:solidFill>
                  <a:srgbClr val="292929"/>
                </a:solidFill>
                <a:effectLst/>
                <a:latin typeface="charter"/>
              </a:rPr>
              <a:t>FPN is not an object detector by itself. It is a feature extractor that works with object detectors.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292929"/>
                </a:solidFill>
                <a:effectLst/>
                <a:latin typeface="charter"/>
              </a:rPr>
              <a:t>FPN extracts feature maps and later feeds into a detector, says RPN, for object detection.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292929"/>
                </a:solidFill>
                <a:effectLst/>
                <a:latin typeface="charter"/>
              </a:rPr>
              <a:t>RPN applies a sliding window over the feature maps to make predictions on the objectness (has an object or not) and the object boundary box at each location.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292929"/>
              </a:solidFill>
              <a:latin typeface="charte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A31E57-9CD1-4D2D-89FB-073AA75978E9}"/>
              </a:ext>
            </a:extLst>
          </p:cNvPr>
          <p:cNvSpPr/>
          <p:nvPr/>
        </p:nvSpPr>
        <p:spPr>
          <a:xfrm>
            <a:off x="4529847" y="383047"/>
            <a:ext cx="31323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FPN with RPN </a:t>
            </a:r>
            <a:endParaRPr lang="en-IN" sz="40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479222-2F11-4397-BB1E-194759CB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7180-FFD1-4398-8430-EF38175DCBBE}" type="slidenum">
              <a:rPr lang="en-IN" sz="1800" smtClean="0"/>
              <a:t>11</a:t>
            </a:fld>
            <a:endParaRPr lang="en-IN" dirty="0"/>
          </a:p>
        </p:txBody>
      </p:sp>
      <p:pic>
        <p:nvPicPr>
          <p:cNvPr id="5122" name="Picture 2" descr="Convolutional implementation of the sliding window algorithm | by  rohan.arora | AI n U | Medium">
            <a:extLst>
              <a:ext uri="{FF2B5EF4-FFF2-40B4-BE49-F238E27FC236}">
                <a16:creationId xmlns:a16="http://schemas.microsoft.com/office/drawing/2014/main" id="{22E4EB28-12C7-4297-B91E-918F6CF5C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341" y="4282254"/>
            <a:ext cx="7659177" cy="219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329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9CA2B4-3104-41A9-B0B2-8E4D16F074E3}"/>
              </a:ext>
            </a:extLst>
          </p:cNvPr>
          <p:cNvSpPr/>
          <p:nvPr/>
        </p:nvSpPr>
        <p:spPr>
          <a:xfrm>
            <a:off x="687199" y="1282275"/>
            <a:ext cx="112335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0" i="0" u="none" strike="noStrike" baseline="0" dirty="0">
                <a:solidFill>
                  <a:srgbClr val="000000"/>
                </a:solidFill>
                <a:latin typeface="charter"/>
              </a:rPr>
              <a:t>Fast R-CNN is a object detector in which Region-of-Interest (</a:t>
            </a:r>
            <a:r>
              <a:rPr lang="en-GB" sz="2800" b="0" i="0" u="none" strike="noStrike" baseline="0" dirty="0" err="1">
                <a:solidFill>
                  <a:srgbClr val="000000"/>
                </a:solidFill>
                <a:latin typeface="charter"/>
              </a:rPr>
              <a:t>RoI</a:t>
            </a:r>
            <a:r>
              <a:rPr lang="en-GB" sz="2800" b="0" i="0" u="none" strike="noStrike" baseline="0" dirty="0">
                <a:solidFill>
                  <a:srgbClr val="000000"/>
                </a:solidFill>
                <a:latin typeface="charter"/>
              </a:rPr>
              <a:t>) pooling is used to extract </a:t>
            </a:r>
            <a:r>
              <a:rPr lang="en-IN" sz="2800" b="0" i="0" u="none" strike="noStrike" baseline="0" dirty="0">
                <a:solidFill>
                  <a:srgbClr val="000000"/>
                </a:solidFill>
                <a:latin typeface="charter"/>
              </a:rPr>
              <a:t>features.</a:t>
            </a:r>
            <a:endParaRPr lang="en-GB" sz="2800" b="0" dirty="0">
              <a:solidFill>
                <a:srgbClr val="292929"/>
              </a:solidFill>
              <a:effectLst/>
              <a:latin typeface="char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92929"/>
                </a:solidFill>
                <a:latin typeface="charter"/>
              </a:rPr>
              <a:t>G</a:t>
            </a:r>
            <a:r>
              <a:rPr lang="en-GB" sz="2800" b="0" i="0" dirty="0">
                <a:solidFill>
                  <a:srgbClr val="292929"/>
                </a:solidFill>
                <a:effectLst/>
                <a:latin typeface="charter"/>
              </a:rPr>
              <a:t>enerate a pyramid of feature maps then apply the RPN to generate ROIs.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292929"/>
                </a:solidFill>
                <a:effectLst/>
                <a:latin typeface="charter"/>
              </a:rPr>
              <a:t>ROIs and the feature map layer to create feature patches to be fed into the ROI pooling.</a:t>
            </a:r>
            <a:endParaRPr lang="en-GB" sz="2800" dirty="0">
              <a:solidFill>
                <a:srgbClr val="292929"/>
              </a:solidFill>
              <a:effectLst/>
              <a:latin typeface="charte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292929"/>
              </a:solidFill>
              <a:latin typeface="charte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A31E57-9CD1-4D2D-89FB-073AA75978E9}"/>
              </a:ext>
            </a:extLst>
          </p:cNvPr>
          <p:cNvSpPr/>
          <p:nvPr/>
        </p:nvSpPr>
        <p:spPr>
          <a:xfrm>
            <a:off x="4148237" y="383047"/>
            <a:ext cx="52013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FPN with Faster R-CNN </a:t>
            </a:r>
            <a:endParaRPr lang="en-IN" sz="40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479222-2F11-4397-BB1E-194759CB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7180-FFD1-4398-8430-EF38175DCBBE}" type="slidenum">
              <a:rPr lang="en-IN" sz="1800" smtClean="0"/>
              <a:t>12</a:t>
            </a:fld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80ED3F6-7349-4E50-AC6E-6F33837A9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021" y="3218280"/>
            <a:ext cx="8151779" cy="299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736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9CA2B4-3104-41A9-B0B2-8E4D16F074E3}"/>
              </a:ext>
            </a:extLst>
          </p:cNvPr>
          <p:cNvSpPr/>
          <p:nvPr/>
        </p:nvSpPr>
        <p:spPr>
          <a:xfrm>
            <a:off x="687199" y="1282275"/>
            <a:ext cx="1123355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0" i="0" u="none" strike="noStrike" baseline="0" dirty="0">
                <a:latin typeface="charter"/>
              </a:rPr>
              <a:t>80 category COCO detection dataset.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b="0" i="0" u="none" strike="noStrike" baseline="0" dirty="0">
              <a:latin typeface="charter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0" i="0" u="none" strike="noStrike" baseline="0" dirty="0">
                <a:latin typeface="charter"/>
              </a:rPr>
              <a:t>Training RPN with </a:t>
            </a:r>
            <a:r>
              <a:rPr lang="en-GB" sz="2800" b="0" i="0" u="none" strike="noStrike" baseline="0" dirty="0">
                <a:latin typeface="charter"/>
              </a:rPr>
              <a:t>FPN on 8 GPUs takes about 8 hours on COCO.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2800" b="0" i="0" u="none" strike="noStrike" baseline="0" dirty="0">
              <a:latin typeface="charte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92929"/>
                </a:solidFill>
                <a:latin typeface="charter"/>
              </a:rPr>
              <a:t>Importance for </a:t>
            </a:r>
            <a:r>
              <a:rPr lang="en-IN" sz="2800" b="0" i="0" u="none" strike="noStrike" baseline="0" dirty="0">
                <a:latin typeface="charter"/>
              </a:rPr>
              <a:t>top-down enrichment, lateral connections and pyramid representations.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0" i="0" u="none" strike="noStrike" baseline="0" dirty="0">
              <a:latin typeface="charte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0" i="0" u="none" strike="noStrike" baseline="0" dirty="0">
                <a:latin typeface="charter"/>
              </a:rPr>
              <a:t>Compared with COCO Competition Winners.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0" i="0" u="none" strike="noStrike" baseline="0" dirty="0">
              <a:latin typeface="charte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0" i="0" u="none" strike="noStrike" baseline="0" dirty="0">
                <a:latin typeface="charter"/>
              </a:rPr>
              <a:t>Comparisons with baselines</a:t>
            </a:r>
            <a:r>
              <a:rPr lang="en-IN" sz="2800" b="0" i="0" u="none" strike="noStrike" baseline="0" dirty="0">
                <a:solidFill>
                  <a:srgbClr val="000000"/>
                </a:solidFill>
                <a:latin typeface="charter"/>
              </a:rPr>
              <a:t> using  </a:t>
            </a:r>
            <a:r>
              <a:rPr lang="en-GB" sz="2800" b="0" i="0" u="none" strike="noStrike" baseline="0" dirty="0">
                <a:solidFill>
                  <a:srgbClr val="000000"/>
                </a:solidFill>
                <a:latin typeface="charter"/>
              </a:rPr>
              <a:t>the single-scale map of C4 or C5, both  </a:t>
            </a:r>
            <a:r>
              <a:rPr lang="en-IN" sz="2800" b="0" i="0" u="none" strike="noStrike" baseline="0" dirty="0">
                <a:solidFill>
                  <a:srgbClr val="000000"/>
                </a:solidFill>
                <a:latin typeface="charter"/>
              </a:rPr>
              <a:t>using the same hyper-parameters.</a:t>
            </a:r>
            <a:endParaRPr lang="en-GB" sz="2800" dirty="0">
              <a:solidFill>
                <a:srgbClr val="292929"/>
              </a:solidFill>
              <a:latin typeface="charte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A31E57-9CD1-4D2D-89FB-073AA75978E9}"/>
              </a:ext>
            </a:extLst>
          </p:cNvPr>
          <p:cNvSpPr/>
          <p:nvPr/>
        </p:nvSpPr>
        <p:spPr>
          <a:xfrm>
            <a:off x="3309337" y="436174"/>
            <a:ext cx="61114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Experiments</a:t>
            </a:r>
            <a:endParaRPr lang="en-IN" sz="40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479222-2F11-4397-BB1E-194759CB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7180-FFD1-4398-8430-EF38175DCBBE}" type="slidenum">
              <a:rPr lang="en-IN" sz="1800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944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88A331-A077-40FA-B8B0-96A63459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7180-FFD1-4398-8430-EF38175DCBBE}" type="slidenum">
              <a:rPr lang="en-IN" sz="1800" smtClean="0"/>
              <a:t>14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A80E8A-CBC6-4FAE-92D6-B9AEAAF8D568}"/>
              </a:ext>
            </a:extLst>
          </p:cNvPr>
          <p:cNvSpPr/>
          <p:nvPr/>
        </p:nvSpPr>
        <p:spPr>
          <a:xfrm>
            <a:off x="4592686" y="0"/>
            <a:ext cx="61114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</a:t>
            </a:r>
            <a:endParaRPr lang="en-IN" sz="44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DF8D4-9190-4D2C-BF04-4CAD9C862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814" y="784174"/>
            <a:ext cx="9216371" cy="607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14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E66ACF-E7E0-4926-96E1-13E674E3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7180-FFD1-4398-8430-EF38175DCBBE}" type="slidenum">
              <a:rPr lang="en-IN" smtClean="0"/>
              <a:t>15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27EBB3-29FD-4701-8EF5-80C21220D022}"/>
              </a:ext>
            </a:extLst>
          </p:cNvPr>
          <p:cNvSpPr txBox="1"/>
          <p:nvPr/>
        </p:nvSpPr>
        <p:spPr>
          <a:xfrm>
            <a:off x="983608" y="549370"/>
            <a:ext cx="10467363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b="0" i="0" u="none" strike="noStrike" baseline="0" dirty="0">
                <a:latin typeface="charter"/>
              </a:rPr>
              <a:t>S</a:t>
            </a:r>
            <a:r>
              <a:rPr lang="en-IN" sz="2800" b="0" i="0" u="none" strike="noStrike" baseline="0" dirty="0">
                <a:latin typeface="charter"/>
              </a:rPr>
              <a:t>imple framework for </a:t>
            </a:r>
            <a:r>
              <a:rPr lang="en-GB" sz="2800" b="0" i="0" u="none" strike="noStrike" baseline="0" dirty="0">
                <a:latin typeface="charter"/>
              </a:rPr>
              <a:t>building feature pyramids inside ConvNets</a:t>
            </a:r>
            <a:r>
              <a:rPr lang="en-GB" sz="2800" dirty="0">
                <a:latin typeface="charter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0" i="0" u="none" strike="noStrike" baseline="0" dirty="0">
                <a:latin typeface="charter"/>
              </a:rPr>
              <a:t>Method </a:t>
            </a:r>
            <a:r>
              <a:rPr lang="en-GB" sz="2800" b="0" i="0" u="none" strike="noStrike" baseline="0" dirty="0">
                <a:latin typeface="charter"/>
              </a:rPr>
              <a:t>shows significant improvements over several strong baselines </a:t>
            </a:r>
            <a:r>
              <a:rPr lang="en-IN" sz="2800" b="0" i="0" u="none" strike="noStrike" baseline="0" dirty="0">
                <a:latin typeface="charter"/>
              </a:rPr>
              <a:t>and competition winners.</a:t>
            </a:r>
            <a:endParaRPr lang="en-IN" sz="2800" dirty="0">
              <a:latin typeface="charter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charter"/>
              </a:rPr>
              <a:t>I</a:t>
            </a:r>
            <a:r>
              <a:rPr lang="en-IN" sz="2800" b="0" i="0" u="none" strike="noStrike" baseline="0" dirty="0">
                <a:latin typeface="charter"/>
              </a:rPr>
              <a:t>t provides a practical </a:t>
            </a:r>
            <a:r>
              <a:rPr lang="en-GB" sz="2800" b="0" i="0" u="none" strike="noStrike" baseline="0" dirty="0">
                <a:latin typeface="charter"/>
              </a:rPr>
              <a:t>solution for research and applications of feature pyramids, without the need of computing image pyramids.</a:t>
            </a:r>
          </a:p>
          <a:p>
            <a:pPr algn="l"/>
            <a:endParaRPr lang="en-GB" sz="2800" dirty="0">
              <a:latin typeface="charter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dirty="0">
              <a:latin typeface="charter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charter"/>
              </a:rPr>
              <a:t>FPN is independent to Object detector, Region proposal network, backbone.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292929"/>
                </a:solidFill>
                <a:effectLst/>
                <a:latin typeface="charter"/>
              </a:rPr>
              <a:t>Top-down pathway plus lateral connections improve accuracy by 8 points on COCO dataset. For small objects, it improves 12.9 points.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292929"/>
                </a:solidFill>
                <a:effectLst/>
                <a:latin typeface="charter"/>
              </a:rPr>
              <a:t>Adding more anchors on a single high-resolution feature map layer is not sufficient to improve accuracy.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dirty="0">
              <a:latin typeface="charter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dirty="0">
              <a:latin typeface="charte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720581-65D1-4584-98E4-CC9C7E3BF3AA}"/>
              </a:ext>
            </a:extLst>
          </p:cNvPr>
          <p:cNvSpPr/>
          <p:nvPr/>
        </p:nvSpPr>
        <p:spPr>
          <a:xfrm>
            <a:off x="3938509" y="373148"/>
            <a:ext cx="61114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Paper Conclusion</a:t>
            </a:r>
            <a:endParaRPr lang="en-IN" sz="40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9A368B-4B49-48A2-8FFD-FB600AA106BC}"/>
              </a:ext>
            </a:extLst>
          </p:cNvPr>
          <p:cNvSpPr/>
          <p:nvPr/>
        </p:nvSpPr>
        <p:spPr>
          <a:xfrm>
            <a:off x="4686529" y="3429000"/>
            <a:ext cx="61114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  <a:endParaRPr lang="en-IN" sz="40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5461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DD1273-F39E-4A23-90B9-107750347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1" cy="68580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CF6375-11A1-49AD-9254-4ECC030A837B}"/>
              </a:ext>
            </a:extLst>
          </p:cNvPr>
          <p:cNvSpPr/>
          <p:nvPr/>
        </p:nvSpPr>
        <p:spPr>
          <a:xfrm>
            <a:off x="665832" y="2059394"/>
            <a:ext cx="6268896" cy="27392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You..!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8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 for Questions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D23376-4FF4-4DEE-93F0-59AAAEEA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7180-FFD1-4398-8430-EF38175DCBBE}" type="slidenum">
              <a:rPr lang="en-IN" sz="1800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443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AA816B-D820-415F-950E-33A1E2ED9443}"/>
              </a:ext>
            </a:extLst>
          </p:cNvPr>
          <p:cNvSpPr/>
          <p:nvPr/>
        </p:nvSpPr>
        <p:spPr>
          <a:xfrm>
            <a:off x="1119347" y="993736"/>
            <a:ext cx="10978289" cy="391305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n w="0"/>
              </a:rPr>
              <a:t>Abstract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n w="0"/>
              </a:rPr>
              <a:t>Introduction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n w="0"/>
              </a:rPr>
              <a:t>Pathway Architecture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n w="0"/>
              </a:rPr>
              <a:t>Generic Solution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n w="0"/>
              </a:rPr>
              <a:t>Experiments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n w="0"/>
              </a:rPr>
              <a:t>Results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n w="0"/>
              </a:rPr>
              <a:t>Conclusions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3F5952-13C8-4B35-B8F3-E97EB34A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7180-FFD1-4398-8430-EF38175DCBBE}" type="slidenum">
              <a:rPr lang="en-IN" sz="2000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077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CEAF2E-CD5D-45D7-B3F6-90CEECBF1D59}"/>
              </a:ext>
            </a:extLst>
          </p:cNvPr>
          <p:cNvSpPr/>
          <p:nvPr/>
        </p:nvSpPr>
        <p:spPr>
          <a:xfrm>
            <a:off x="4934452" y="209199"/>
            <a:ext cx="20882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n w="0"/>
                <a:solidFill>
                  <a:srgbClr val="0070C0"/>
                </a:solidFill>
              </a:rPr>
              <a:t>Abstract</a:t>
            </a:r>
            <a:endParaRPr lang="en-IN" sz="4000" dirty="0">
              <a:ln w="0"/>
              <a:solidFill>
                <a:srgbClr val="0070C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AAD85B-4E91-4601-B1E1-7C515D95CFE0}"/>
              </a:ext>
            </a:extLst>
          </p:cNvPr>
          <p:cNvSpPr/>
          <p:nvPr/>
        </p:nvSpPr>
        <p:spPr>
          <a:xfrm>
            <a:off x="927370" y="1016490"/>
            <a:ext cx="103372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92929"/>
                </a:solidFill>
                <a:latin typeface="charter"/>
              </a:rPr>
              <a:t>Object detection is the process to identify the meaning full objects in the given input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292929"/>
              </a:solidFill>
              <a:latin typeface="char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92929"/>
                </a:solidFill>
                <a:latin typeface="charter"/>
              </a:rPr>
              <a:t>T</a:t>
            </a:r>
            <a:r>
              <a:rPr lang="en-GB" sz="2400" b="0" i="0" dirty="0">
                <a:solidFill>
                  <a:srgbClr val="292929"/>
                </a:solidFill>
                <a:effectLst/>
                <a:latin typeface="charter"/>
              </a:rPr>
              <a:t>raditional approach to detect the objects is constrained to time and memory for larger data 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92929"/>
                </a:solidFill>
                <a:latin typeface="charter"/>
              </a:rPr>
              <a:t>Image pyramids plays the key roll in finding the objects but they are avoided due to compute power.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292929"/>
              </a:solidFill>
              <a:latin typeface="char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charter"/>
              </a:rPr>
              <a:t>Featuring</a:t>
            </a:r>
            <a:r>
              <a:rPr lang="en-GB" sz="2400" b="0" i="0" u="none" strike="noStrike" baseline="0" dirty="0">
                <a:latin typeface="charter"/>
              </a:rPr>
              <a:t> each level of an image pyramid </a:t>
            </a:r>
            <a:r>
              <a:rPr lang="en-IN" sz="2400" b="0" i="0" u="none" strike="noStrike" baseline="0" dirty="0">
                <a:latin typeface="charter"/>
              </a:rPr>
              <a:t>has obvious limitations.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292929"/>
              </a:solidFill>
              <a:latin typeface="char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92929"/>
                </a:solidFill>
                <a:latin typeface="charter"/>
              </a:rPr>
              <a:t>The architecture has provided in feature pyramids to detect the objects by considering, memory and computational power as main aspect with high accuracy with compared to existing one’s. (FPN)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292929"/>
              </a:solidFill>
              <a:latin typeface="charte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60963-0367-4CAB-8C43-D97DDE2D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7180-FFD1-4398-8430-EF38175DCBBE}" type="slidenum">
              <a:rPr lang="en-IN" sz="2000" smtClean="0"/>
              <a:t>3</a:t>
            </a:fld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54475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CEAF2E-CD5D-45D7-B3F6-90CEECBF1D59}"/>
              </a:ext>
            </a:extLst>
          </p:cNvPr>
          <p:cNvSpPr/>
          <p:nvPr/>
        </p:nvSpPr>
        <p:spPr>
          <a:xfrm>
            <a:off x="4833784" y="209199"/>
            <a:ext cx="31441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  <a:endParaRPr lang="en-IN" sz="40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AAD85B-4E91-4601-B1E1-7C515D95CFE0}"/>
              </a:ext>
            </a:extLst>
          </p:cNvPr>
          <p:cNvSpPr/>
          <p:nvPr/>
        </p:nvSpPr>
        <p:spPr>
          <a:xfrm>
            <a:off x="927370" y="1016490"/>
            <a:ext cx="103372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i="0" u="none" strike="noStrike" baseline="0" dirty="0">
                <a:solidFill>
                  <a:srgbClr val="000000"/>
                </a:solidFill>
                <a:latin typeface="charter"/>
              </a:rPr>
              <a:t>Considering memory and time, Fast and Faster R-CNN opt to not use featurized 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harter"/>
              </a:rPr>
              <a:t>image pyramids under default settings.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0000"/>
              </a:solidFill>
              <a:latin typeface="char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92929"/>
                </a:solidFill>
                <a:latin typeface="charter"/>
              </a:rPr>
              <a:t>Feature </a:t>
            </a:r>
            <a:r>
              <a:rPr lang="en-GB" sz="2400" b="0" i="0" dirty="0">
                <a:solidFill>
                  <a:srgbClr val="292929"/>
                </a:solidFill>
                <a:effectLst/>
                <a:latin typeface="charter"/>
              </a:rPr>
              <a:t>Pyramid built on the images with different scales which helps to detect the object in a better way.</a:t>
            </a:r>
          </a:p>
          <a:p>
            <a:endParaRPr lang="en-GB" sz="2400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292929"/>
                </a:solidFill>
                <a:effectLst/>
                <a:latin typeface="charter"/>
              </a:rPr>
              <a:t>Feature Pyramid Network (</a:t>
            </a:r>
            <a:r>
              <a:rPr lang="en-GB" sz="2400" b="1" i="0" dirty="0">
                <a:solidFill>
                  <a:srgbClr val="292929"/>
                </a:solidFill>
                <a:effectLst/>
                <a:latin typeface="charter"/>
              </a:rPr>
              <a:t>FPN</a:t>
            </a:r>
            <a:r>
              <a:rPr lang="en-GB" sz="2400" b="0" i="0" dirty="0">
                <a:solidFill>
                  <a:srgbClr val="292929"/>
                </a:solidFill>
                <a:effectLst/>
                <a:latin typeface="charter"/>
              </a:rPr>
              <a:t>) is a feature extractor designed for pyramid concept with accuracy and speed in mind.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292929"/>
              </a:solidFill>
              <a:latin typeface="char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292929"/>
                </a:solidFill>
                <a:effectLst/>
                <a:latin typeface="charter"/>
              </a:rPr>
              <a:t>It replaces the feature extractor of detectors like Faster R-CNN and generates multiple feature map layers (</a:t>
            </a:r>
            <a:r>
              <a:rPr lang="en-GB" sz="2400" b="1" i="0" dirty="0">
                <a:solidFill>
                  <a:srgbClr val="292929"/>
                </a:solidFill>
                <a:effectLst/>
                <a:latin typeface="charter"/>
              </a:rPr>
              <a:t>multi-scale feature maps</a:t>
            </a:r>
            <a:r>
              <a:rPr lang="en-GB" sz="2400" b="0" i="0" dirty="0">
                <a:solidFill>
                  <a:srgbClr val="292929"/>
                </a:solidFill>
                <a:effectLst/>
                <a:latin typeface="charter"/>
              </a:rPr>
              <a:t>) with better quality information than the regular feature pyramid for object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92929"/>
                </a:solidFill>
                <a:latin typeface="charter"/>
              </a:rPr>
              <a:t>Which competed with other best models.</a:t>
            </a:r>
            <a:r>
              <a:rPr lang="en-GB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endParaRPr lang="en-GB" sz="2400" dirty="0">
              <a:solidFill>
                <a:srgbClr val="292929"/>
              </a:solidFill>
              <a:latin typeface="char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60963-0367-4CAB-8C43-D97DDE2D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7180-FFD1-4398-8430-EF38175DCBBE}" type="slidenum">
              <a:rPr lang="en-IN" sz="2400" smtClean="0"/>
              <a:t>4</a:t>
            </a:fld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57957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345614-A98C-46FC-BC8B-51496BCA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7180-FFD1-4398-8430-EF38175DCBBE}" type="slidenum">
              <a:rPr lang="en-IN" sz="1800" smtClean="0"/>
              <a:t>5</a:t>
            </a:fld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F1175B3-8ABC-4796-90A5-DA8C65F7A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998415"/>
            <a:ext cx="44767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2BE981-047E-4695-B2E4-62EF1CF6E71A}"/>
              </a:ext>
            </a:extLst>
          </p:cNvPr>
          <p:cNvSpPr/>
          <p:nvPr/>
        </p:nvSpPr>
        <p:spPr>
          <a:xfrm>
            <a:off x="736624" y="1275933"/>
            <a:ext cx="56356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292929"/>
                </a:solidFill>
                <a:effectLst/>
                <a:latin typeface="charter"/>
              </a:rPr>
              <a:t>Original images will be in higher resolution which is very difficult to identify the larger object even if with object slider.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92929"/>
                </a:solidFill>
                <a:latin typeface="charter"/>
              </a:rPr>
              <a:t>By forming into different scales by reducing  the resolution will helps to identify the larger images also.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292929"/>
              </a:solidFill>
              <a:latin typeface="char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92929"/>
                </a:solidFill>
                <a:latin typeface="charter"/>
              </a:rPr>
              <a:t>Having the higher semantic value will increase the higher chances to identify the object. </a:t>
            </a:r>
            <a:endParaRPr lang="en-GB" sz="2800" b="0" dirty="0">
              <a:solidFill>
                <a:srgbClr val="292929"/>
              </a:solidFill>
              <a:effectLst/>
              <a:latin typeface="charter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BD2DB-D900-44C1-847C-D45C843938A0}"/>
              </a:ext>
            </a:extLst>
          </p:cNvPr>
          <p:cNvSpPr/>
          <p:nvPr/>
        </p:nvSpPr>
        <p:spPr>
          <a:xfrm>
            <a:off x="4934452" y="209199"/>
            <a:ext cx="31441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  <a:endParaRPr lang="en-IN" sz="40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431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CEAF2E-CD5D-45D7-B3F6-90CEECBF1D59}"/>
              </a:ext>
            </a:extLst>
          </p:cNvPr>
          <p:cNvSpPr/>
          <p:nvPr/>
        </p:nvSpPr>
        <p:spPr>
          <a:xfrm>
            <a:off x="4934452" y="209199"/>
            <a:ext cx="31441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  <a:endParaRPr lang="en-IN" sz="40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60963-0367-4CAB-8C43-D97DDE2D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7180-FFD1-4398-8430-EF38175DCBBE}" type="slidenum">
              <a:rPr lang="en-IN" sz="1800" smtClean="0"/>
              <a:t>6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D010A1-1D9F-445F-870B-3139660BE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23" y="1288788"/>
            <a:ext cx="7283271" cy="21402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ABF18C-B455-49A6-8A12-272D385D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158" y="3866381"/>
            <a:ext cx="8208271" cy="223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9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9CA2B4-3104-41A9-B0B2-8E4D16F074E3}"/>
              </a:ext>
            </a:extLst>
          </p:cNvPr>
          <p:cNvSpPr/>
          <p:nvPr/>
        </p:nvSpPr>
        <p:spPr>
          <a:xfrm>
            <a:off x="736624" y="1275933"/>
            <a:ext cx="11184132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292929"/>
                </a:solidFill>
                <a:effectLst/>
                <a:latin typeface="charter"/>
              </a:rPr>
              <a:t>FPN composes of a </a:t>
            </a:r>
            <a:r>
              <a:rPr lang="en-GB" sz="2800" b="1" i="0" dirty="0">
                <a:solidFill>
                  <a:srgbClr val="292929"/>
                </a:solidFill>
                <a:effectLst/>
                <a:latin typeface="charter"/>
              </a:rPr>
              <a:t>bottom-up</a:t>
            </a:r>
            <a:r>
              <a:rPr lang="en-GB" sz="2800" b="0" i="0" dirty="0">
                <a:solidFill>
                  <a:srgbClr val="292929"/>
                </a:solidFill>
                <a:effectLst/>
                <a:latin typeface="charter"/>
              </a:rPr>
              <a:t> and a </a:t>
            </a:r>
            <a:r>
              <a:rPr lang="en-GB" sz="2800" b="1" i="0" dirty="0">
                <a:solidFill>
                  <a:srgbClr val="292929"/>
                </a:solidFill>
                <a:effectLst/>
                <a:latin typeface="charter"/>
              </a:rPr>
              <a:t>top-down</a:t>
            </a:r>
            <a:r>
              <a:rPr lang="en-GB" sz="2800" b="0" i="0" dirty="0">
                <a:solidFill>
                  <a:srgbClr val="292929"/>
                </a:solidFill>
                <a:effectLst/>
                <a:latin typeface="charter"/>
              </a:rPr>
              <a:t> pathway.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1" dirty="0">
              <a:solidFill>
                <a:srgbClr val="292929"/>
              </a:solidFill>
              <a:latin typeface="char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i="0" dirty="0">
                <a:solidFill>
                  <a:srgbClr val="292929"/>
                </a:solidFill>
                <a:effectLst/>
                <a:latin typeface="charter"/>
              </a:rPr>
              <a:t>Bottom-up pathway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292929"/>
                </a:solidFill>
                <a:effectLst/>
                <a:latin typeface="charter"/>
              </a:rPr>
              <a:t>The bottom-up pathway is the usual convolutional network for feature extraction.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292929"/>
                </a:solidFill>
                <a:effectLst/>
                <a:latin typeface="charter"/>
              </a:rPr>
              <a:t>the spatial dimension is reduced by 1/2 (i.e. double the stride).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292929"/>
                </a:solidFill>
                <a:effectLst/>
                <a:latin typeface="charter"/>
              </a:rPr>
              <a:t>The output of each convolution module is labelled as C</a:t>
            </a:r>
            <a:r>
              <a:rPr lang="en-GB" sz="2800" b="0" i="1" dirty="0">
                <a:solidFill>
                  <a:srgbClr val="292929"/>
                </a:solidFill>
                <a:effectLst/>
                <a:latin typeface="charter"/>
              </a:rPr>
              <a:t>i </a:t>
            </a:r>
            <a:r>
              <a:rPr lang="en-GB" sz="2800" b="0" i="0" dirty="0">
                <a:solidFill>
                  <a:srgbClr val="292929"/>
                </a:solidFill>
                <a:effectLst/>
                <a:latin typeface="charter"/>
              </a:rPr>
              <a:t>and later used in the top-down pathway.</a:t>
            </a:r>
          </a:p>
          <a:p>
            <a:pPr lvl="1"/>
            <a:endParaRPr lang="en-GB" sz="2800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292929"/>
                </a:solidFill>
                <a:effectLst/>
                <a:latin typeface="charter"/>
              </a:rPr>
              <a:t>Top-down pathway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0" i="0" u="none" strike="noStrike" baseline="0" dirty="0">
                <a:latin typeface="charter"/>
              </a:rPr>
              <a:t>The top down </a:t>
            </a:r>
            <a:r>
              <a:rPr lang="en-GB" sz="2400" b="0" i="0" u="none" strike="noStrike" baseline="0" dirty="0">
                <a:latin typeface="charter"/>
              </a:rPr>
              <a:t>pathway hallucinates higher resolution features by </a:t>
            </a:r>
            <a:r>
              <a:rPr lang="en-IN" sz="2400" b="0" i="0" u="none" strike="noStrike" baseline="0" dirty="0">
                <a:latin typeface="charter"/>
              </a:rPr>
              <a:t>upsampling spatially coarser.</a:t>
            </a:r>
            <a:endParaRPr lang="en-GB" sz="2400" b="1" dirty="0">
              <a:solidFill>
                <a:srgbClr val="292929"/>
              </a:solidFill>
              <a:effectLst/>
              <a:latin typeface="charte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A31E57-9CD1-4D2D-89FB-073AA75978E9}"/>
              </a:ext>
            </a:extLst>
          </p:cNvPr>
          <p:cNvSpPr/>
          <p:nvPr/>
        </p:nvSpPr>
        <p:spPr>
          <a:xfrm>
            <a:off x="4261398" y="318678"/>
            <a:ext cx="49832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Pathway Architecture</a:t>
            </a:r>
            <a:endParaRPr lang="en-IN" sz="40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479222-2F11-4397-BB1E-194759CB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7180-FFD1-4398-8430-EF38175DCBBE}" type="slidenum">
              <a:rPr lang="en-IN" sz="1800" smtClean="0"/>
              <a:t>7</a:t>
            </a:fld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85583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9CA2B4-3104-41A9-B0B2-8E4D16F074E3}"/>
              </a:ext>
            </a:extLst>
          </p:cNvPr>
          <p:cNvSpPr/>
          <p:nvPr/>
        </p:nvSpPr>
        <p:spPr>
          <a:xfrm>
            <a:off x="661123" y="873261"/>
            <a:ext cx="1118413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292929"/>
                </a:solidFill>
                <a:effectLst/>
                <a:latin typeface="charter"/>
              </a:rPr>
              <a:t>Top-down pathway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92929"/>
                </a:solidFill>
                <a:latin typeface="charter"/>
              </a:rPr>
              <a:t>Semantically strong at each scaled level.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292929"/>
              </a:solidFill>
              <a:effectLst/>
              <a:latin typeface="charter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92929"/>
                </a:solidFill>
                <a:latin typeface="charter"/>
              </a:rPr>
              <a:t>All scaled features will be connected to bottom up scaled features with </a:t>
            </a:r>
            <a:r>
              <a:rPr lang="en-IN" sz="2800" b="0" i="0" u="none" strike="noStrike" baseline="0" dirty="0">
                <a:latin typeface="charter"/>
              </a:rPr>
              <a:t>lateral connections.</a:t>
            </a:r>
            <a:endParaRPr lang="en-GB" sz="2800" b="0" i="0" u="none" strike="noStrike" baseline="0" dirty="0">
              <a:solidFill>
                <a:srgbClr val="292929"/>
              </a:solidFill>
              <a:latin typeface="charter"/>
            </a:endParaRPr>
          </a:p>
          <a:p>
            <a:endParaRPr lang="en-GB" sz="2800" b="1" dirty="0">
              <a:solidFill>
                <a:srgbClr val="292929"/>
              </a:solidFill>
              <a:effectLst/>
              <a:latin typeface="charte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92929"/>
                </a:solidFill>
                <a:effectLst/>
                <a:latin typeface="charter"/>
              </a:rPr>
              <a:t>In</a:t>
            </a:r>
            <a:r>
              <a:rPr lang="en-GB" sz="2800" dirty="0">
                <a:solidFill>
                  <a:srgbClr val="292929"/>
                </a:solidFill>
                <a:latin typeface="charter"/>
              </a:rPr>
              <a:t>put data will upsampled </a:t>
            </a:r>
            <a:r>
              <a:rPr lang="en-GB" sz="2800" b="0" i="0" u="none" strike="noStrike" baseline="0" dirty="0">
                <a:latin typeface="charter"/>
              </a:rPr>
              <a:t>then merged with the corresponding bottom-up</a:t>
            </a:r>
            <a:r>
              <a:rPr lang="en-GB" sz="2800" b="1" i="0" u="none" strike="noStrike" baseline="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GB" sz="2800" dirty="0">
                <a:solidFill>
                  <a:srgbClr val="292929"/>
                </a:solidFill>
                <a:latin typeface="charter"/>
              </a:rPr>
              <a:t>map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b="0" i="0" u="none" strike="noStrike" baseline="0" dirty="0">
              <a:solidFill>
                <a:srgbClr val="292929"/>
              </a:solidFill>
              <a:latin typeface="charte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b="0" i="0" u="none" strike="noStrike" baseline="0" dirty="0">
                <a:latin typeface="charter"/>
              </a:rPr>
              <a:t>This process </a:t>
            </a:r>
            <a:r>
              <a:rPr lang="en-GB" sz="2800" b="0" i="0" u="none" strike="noStrike" baseline="0" dirty="0">
                <a:latin typeface="charter"/>
              </a:rPr>
              <a:t>is iterated until the finest resolution map is generated.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b="1" dirty="0">
              <a:solidFill>
                <a:srgbClr val="292929"/>
              </a:solidFill>
              <a:latin typeface="charte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charter"/>
              </a:rPr>
              <a:t>It will get</a:t>
            </a:r>
            <a:r>
              <a:rPr lang="en-GB" sz="2800" b="0" i="0" u="none" strike="noStrike" baseline="0" dirty="0">
                <a:latin typeface="charter"/>
              </a:rPr>
              <a:t> appended a 3X3 convolution on each merged map to generate the final feature map, which is to reduce the </a:t>
            </a:r>
            <a:r>
              <a:rPr lang="en-GB" sz="2800" b="1" i="0" u="none" strike="noStrike" baseline="0" dirty="0">
                <a:latin typeface="charter"/>
              </a:rPr>
              <a:t>aliasing </a:t>
            </a:r>
            <a:r>
              <a:rPr lang="en-IN" sz="2800" b="1" i="0" u="none" strike="noStrike" baseline="0" dirty="0">
                <a:latin typeface="charter"/>
              </a:rPr>
              <a:t>effect </a:t>
            </a:r>
            <a:r>
              <a:rPr lang="en-IN" sz="2800" b="0" i="0" u="none" strike="noStrike" baseline="0" dirty="0">
                <a:latin typeface="charter"/>
              </a:rPr>
              <a:t>of upsampling.</a:t>
            </a:r>
            <a:endParaRPr lang="en-GB" sz="2800" b="0" i="0" u="none" strike="noStrike" baseline="0" dirty="0">
              <a:latin typeface="charter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479222-2F11-4397-BB1E-194759CB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7180-FFD1-4398-8430-EF38175DCBBE}" type="slidenum">
              <a:rPr lang="en-IN" sz="1800" smtClean="0"/>
              <a:t>8</a:t>
            </a:fld>
            <a:endParaRPr lang="en-IN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51C0CF-7263-4E9B-8FDF-DAB95D8F2CC9}"/>
              </a:ext>
            </a:extLst>
          </p:cNvPr>
          <p:cNvSpPr/>
          <p:nvPr/>
        </p:nvSpPr>
        <p:spPr>
          <a:xfrm>
            <a:off x="4261398" y="318678"/>
            <a:ext cx="49832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Pathway Architecture</a:t>
            </a:r>
            <a:endParaRPr lang="en-IN" sz="40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94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272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9B9234-887A-44A2-9D91-DED138B6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fld id="{9DE47180-FFD1-4398-8430-EF38175DCBBE}" type="slidenum">
              <a:rPr lang="en-IN" sz="1800" smtClean="0"/>
              <a:pPr>
                <a:spcAft>
                  <a:spcPts val="600"/>
                </a:spcAft>
              </a:pPr>
              <a:t>9</a:t>
            </a:fld>
            <a:endParaRPr lang="en-IN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F79EF71-8BD3-46E4-B441-A165E6955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727" y="1484242"/>
            <a:ext cx="5462546" cy="353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31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eadlines">
  <a:themeElements>
    <a:clrScheme name="Custom 1">
      <a:dk1>
        <a:srgbClr val="FFFFFF"/>
      </a:dk1>
      <a:lt1>
        <a:srgbClr val="1D1A1D"/>
      </a:lt1>
      <a:dk2>
        <a:srgbClr val="FFFFFF"/>
      </a:dk2>
      <a:lt2>
        <a:srgbClr val="1D1A1D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">
    <a:dk1>
      <a:srgbClr val="1D1A1D"/>
    </a:dk1>
    <a:lt1>
      <a:srgbClr val="FFFFFF"/>
    </a:lt1>
    <a:dk2>
      <a:srgbClr val="1D1A1D"/>
    </a:dk2>
    <a:lt2>
      <a:srgbClr val="FFFFFF"/>
    </a:lt2>
    <a:accent1>
      <a:srgbClr val="439EB7"/>
    </a:accent1>
    <a:accent2>
      <a:srgbClr val="E28B55"/>
    </a:accent2>
    <a:accent3>
      <a:srgbClr val="DCB64D"/>
    </a:accent3>
    <a:accent4>
      <a:srgbClr val="4CA198"/>
    </a:accent4>
    <a:accent5>
      <a:srgbClr val="835B82"/>
    </a:accent5>
    <a:accent6>
      <a:srgbClr val="645135"/>
    </a:accent6>
    <a:hlink>
      <a:srgbClr val="439EB7"/>
    </a:hlink>
    <a:folHlink>
      <a:srgbClr val="835B8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764</Words>
  <Application>Microsoft Office PowerPoint</Application>
  <PresentationFormat>Widescreen</PresentationFormat>
  <Paragraphs>116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Century Schoolbook</vt:lpstr>
      <vt:lpstr>charter</vt:lpstr>
      <vt:lpstr>Corbel</vt:lpstr>
      <vt:lpstr>Times New Roman</vt:lpstr>
      <vt:lpstr>Office Theme</vt:lpstr>
      <vt:lpstr>Headlines</vt:lpstr>
      <vt:lpstr>Feature Pyramid networks for object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strategies for  “bag of features”  image classification</dc:title>
  <dc:creator>Sai Muttavarapu</dc:creator>
  <cp:lastModifiedBy>Sai Muttavarapu</cp:lastModifiedBy>
  <cp:revision>67</cp:revision>
  <dcterms:created xsi:type="dcterms:W3CDTF">2020-12-13T19:18:02Z</dcterms:created>
  <dcterms:modified xsi:type="dcterms:W3CDTF">2021-03-23T10:20:50Z</dcterms:modified>
</cp:coreProperties>
</file>