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A2D6F-B919-4368-8B8A-37F43EFCC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5719F-08CC-4BAC-BAF7-F8735202F7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4BD61-6003-40C8-9B47-4E193DB3DD3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CBE51-2C52-466A-A8BC-630DF8E5E5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0DD5A-29F3-4DF8-B4B1-E69B8FC19C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2DC42-22CA-43A7-8264-7CE0718F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553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32F9-D170-4E67-A78F-32EA3C0B632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99273-54DE-4BC3-B0A3-4B6D5DBE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54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CED37F-74D9-4E2D-99AC-337914F9A227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0B9-AD73-4348-AAB7-2F9F9248E9DC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67B-39A1-472D-AEE7-BA358C6C0828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C981-DD7B-47BA-BC60-BBEE0B9ABABF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8B8-A5B5-404C-8998-7EA726FC60AB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DB1-6F16-4ADE-945E-A19BA08F9415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6B6A-1882-4276-B888-08087E3FEB10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7D68-9603-40A7-B07F-DC9119A3FD49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98FE-8E3E-4D84-854E-1DB1AEA78D53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3484-9555-41DD-A199-6853232A48D1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FF3B-513A-4CCF-AD3C-E070BF836FC6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3C99-5E6B-4EA0-BF9D-4C39B3E916D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3244-F827-4A4F-802C-16F23351DE91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4667-5265-4DEE-846C-8D6AB2C7B045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B528-1D60-4B31-A789-85EBF6F5D04A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5008-BE96-4C24-8D93-1D75F0BCF0BB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5B7-B7FD-4EE8-91BE-7D38EDB463EC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8B19-78AB-46D3-84D5-0AD5EB45FA0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645F6-C5AA-4149-8B77-5F31A662E88A}"/>
              </a:ext>
            </a:extLst>
          </p:cNvPr>
          <p:cNvSpPr txBox="1"/>
          <p:nvPr/>
        </p:nvSpPr>
        <p:spPr>
          <a:xfrm>
            <a:off x="2141879" y="1068824"/>
            <a:ext cx="79082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u="sng" dirty="0" err="1"/>
              <a:t>RetinaNet</a:t>
            </a:r>
            <a:endParaRPr lang="en-US" sz="6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1190C-9361-4FD4-85D3-163F7742F91C}"/>
              </a:ext>
            </a:extLst>
          </p:cNvPr>
          <p:cNvSpPr txBox="1"/>
          <p:nvPr/>
        </p:nvSpPr>
        <p:spPr>
          <a:xfrm>
            <a:off x="2299251" y="4028659"/>
            <a:ext cx="7593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“Focal Loss for Dense Object Detection, Facebook AI Research (FAIR)” by Tsung-Yi Lin, Priya Goyal, Ross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and Piotr Dollar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DF6F8C-8828-4C07-8E02-BC6EBD22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026" y="4623139"/>
            <a:ext cx="2597426" cy="2054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941DAA-5B5F-425A-A7A8-5C4D57454895}"/>
              </a:ext>
            </a:extLst>
          </p:cNvPr>
          <p:cNvSpPr txBox="1"/>
          <p:nvPr/>
        </p:nvSpPr>
        <p:spPr>
          <a:xfrm>
            <a:off x="5141842" y="3472071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Elias Boughosn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4EAD1-9F21-40A8-AEFE-2774B12C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BB67FD-55B0-450A-B8A4-F2E182C525A4}"/>
              </a:ext>
            </a:extLst>
          </p:cNvPr>
          <p:cNvSpPr txBox="1"/>
          <p:nvPr/>
        </p:nvSpPr>
        <p:spPr>
          <a:xfrm>
            <a:off x="1113182" y="107605"/>
            <a:ext cx="559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RetinaNet</a:t>
            </a: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2A36F-E43F-4EEB-B65F-7CB2524ACEEF}"/>
              </a:ext>
            </a:extLst>
          </p:cNvPr>
          <p:cNvSpPr txBox="1"/>
          <p:nvPr/>
        </p:nvSpPr>
        <p:spPr>
          <a:xfrm>
            <a:off x="997226" y="1702330"/>
            <a:ext cx="10571922" cy="3679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Focal loss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by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 to: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class imbalance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learning on hard negative examples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Surpass top-performing, two-stage methods with one-stage object detectors.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state-of-the-art accuracy and speed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F041D-AF99-444A-8F37-71FAE6D71EEA}"/>
              </a:ext>
            </a:extLst>
          </p:cNvPr>
          <p:cNvSpPr txBox="1"/>
          <p:nvPr/>
        </p:nvSpPr>
        <p:spPr>
          <a:xfrm>
            <a:off x="997226" y="5484320"/>
            <a:ext cx="9339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4C4C4C"/>
                </a:solidFill>
                <a:effectLst/>
                <a:latin typeface="Avenir Next W01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reason, it has become a popular object detection model to be used with aerial and satellite imagery.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4FD34-E23B-4202-A87E-94E1FA7B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8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FF77A5-7D5F-40E8-A313-47407953E088}"/>
              </a:ext>
            </a:extLst>
          </p:cNvPr>
          <p:cNvSpPr txBox="1"/>
          <p:nvPr/>
        </p:nvSpPr>
        <p:spPr>
          <a:xfrm>
            <a:off x="1113182" y="92765"/>
            <a:ext cx="3737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RetinaNet</a:t>
            </a: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FF3D0-52B4-41B7-93A8-51AA061076D4}"/>
              </a:ext>
            </a:extLst>
          </p:cNvPr>
          <p:cNvSpPr txBox="1"/>
          <p:nvPr/>
        </p:nvSpPr>
        <p:spPr>
          <a:xfrm>
            <a:off x="377685" y="2054086"/>
            <a:ext cx="4625009" cy="2156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accuracy object detectors were a two-stage approach popularized by R-CNN.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ne-stage detectors are faster and simpler, but never managed to reach the accuracy of two-stage detectors.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8106DC-5063-4ECF-9B72-0C86E9EE5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91" y="1623900"/>
            <a:ext cx="6256683" cy="27272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F95C1F-981C-405E-BCDD-E72227E8AEDB}"/>
              </a:ext>
            </a:extLst>
          </p:cNvPr>
          <p:cNvSpPr txBox="1"/>
          <p:nvPr/>
        </p:nvSpPr>
        <p:spPr>
          <a:xfrm>
            <a:off x="636103" y="4771254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problem: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xtreme foreground-background class imbalance problem in one-stage detector.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A2ACC-C0EF-487C-A3E8-DD161CF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01A168-8C64-4899-B850-372507B56999}"/>
              </a:ext>
            </a:extLst>
          </p:cNvPr>
          <p:cNvSpPr txBox="1"/>
          <p:nvPr/>
        </p:nvSpPr>
        <p:spPr>
          <a:xfrm>
            <a:off x="1113182" y="92765"/>
            <a:ext cx="559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RetinaNet</a:t>
            </a: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Stage 1 and Stage 2 detectors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EEE62-4AC5-4526-AF4A-92236506FB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4051" y="1284044"/>
            <a:ext cx="5592418" cy="4090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7C6DE-D811-47D1-A80C-E08CF9278BB9}"/>
              </a:ext>
            </a:extLst>
          </p:cNvPr>
          <p:cNvSpPr txBox="1"/>
          <p:nvPr/>
        </p:nvSpPr>
        <p:spPr>
          <a:xfrm>
            <a:off x="311425" y="3528870"/>
            <a:ext cx="6102626" cy="17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Stage 2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proposal network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(RPN) decreases number of candidate object locations to a small number (e.g. 1-2k) filtering out most background samples.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71A7-717F-4148-91AF-2201528602FC}"/>
              </a:ext>
            </a:extLst>
          </p:cNvPr>
          <p:cNvSpPr txBox="1"/>
          <p:nvPr/>
        </p:nvSpPr>
        <p:spPr>
          <a:xfrm>
            <a:off x="311425" y="1564736"/>
            <a:ext cx="6102626" cy="17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Stage 1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set of candidate object locations is regularly sampled across an image (~100k locations), which densely cover spatial positions, scales and aspect ratios.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90F88-AC39-4CF0-B2AC-21712675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8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8A769-91A2-400F-9921-F344012A20C5}"/>
              </a:ext>
            </a:extLst>
          </p:cNvPr>
          <p:cNvSpPr txBox="1"/>
          <p:nvPr/>
        </p:nvSpPr>
        <p:spPr>
          <a:xfrm>
            <a:off x="1113182" y="92765"/>
            <a:ext cx="3737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RetinaNet</a:t>
            </a: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D1B06-15F9-4EEA-93E1-2CC1785396EF}"/>
              </a:ext>
            </a:extLst>
          </p:cNvPr>
          <p:cNvSpPr txBox="1"/>
          <p:nvPr/>
        </p:nvSpPr>
        <p:spPr>
          <a:xfrm>
            <a:off x="877957" y="1379622"/>
            <a:ext cx="10797208" cy="5141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classic one-stage object detection methods, like boosted detectors and DPMs, and more recent methods, like SSD, face a large class imbalance during training. These detectors evaluate candidate locations per image but only a few locations contain objects. This imbalance causes two problems (due to easy negatives):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Inefficient training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quality models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contrast, the proposed focal loss naturally handles the class imbalance faced by a one-stage detector and allows us to efficiently train on all examples without sampling and without easy negatives overwhelming the loss and computed gradients.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06A21-EFF3-4243-B18E-DBBA9FB4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96" y="2417223"/>
            <a:ext cx="6093930" cy="29683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B459-B188-419B-BC3C-8522453D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1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8CA86-C410-4844-90F7-2F918AB81021}"/>
              </a:ext>
            </a:extLst>
          </p:cNvPr>
          <p:cNvSpPr txBox="1"/>
          <p:nvPr/>
        </p:nvSpPr>
        <p:spPr>
          <a:xfrm>
            <a:off x="1113182" y="92765"/>
            <a:ext cx="559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RetinaNet</a:t>
            </a: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Concept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3914A-2A0D-46ED-A342-AC2A6CCA3465}"/>
              </a:ext>
            </a:extLst>
          </p:cNvPr>
          <p:cNvSpPr txBox="1"/>
          <p:nvPr/>
        </p:nvSpPr>
        <p:spPr>
          <a:xfrm>
            <a:off x="858078" y="1412135"/>
            <a:ext cx="5592418" cy="4262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 these problems: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Dealing with easy negatives.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Differentiating between easy/hard examples.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these methods: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Focal loss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pyramid network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reshape the loss function to down-weight easy examples and thus focus training on hard negatives.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6EC0C-7254-4795-9F95-41A0FBA9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938" y="1637139"/>
            <a:ext cx="3409950" cy="2390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0AB9A-3C9A-42C6-80E9-01BA9833399A}"/>
              </a:ext>
            </a:extLst>
          </p:cNvPr>
          <p:cNvSpPr txBox="1"/>
          <p:nvPr/>
        </p:nvSpPr>
        <p:spPr>
          <a:xfrm>
            <a:off x="6589642" y="4150272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loss from easy examples = 100000×0.1 = 10000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loss from hard examples = 100×2.3 = 230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BC0DA-8BAB-4CD7-80FF-D5A3D4E8ADD5}"/>
              </a:ext>
            </a:extLst>
          </p:cNvPr>
          <p:cNvSpPr txBox="1"/>
          <p:nvPr/>
        </p:nvSpPr>
        <p:spPr>
          <a:xfrm>
            <a:off x="6589642" y="4918961"/>
            <a:ext cx="5353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loss is not a good choice when there is extreme class imbalance.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1194F-3768-47E3-9C0C-F8E18774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9FFE2F-F512-4097-840F-4B9EB013316C}"/>
              </a:ext>
            </a:extLst>
          </p:cNvPr>
          <p:cNvSpPr txBox="1"/>
          <p:nvPr/>
        </p:nvSpPr>
        <p:spPr>
          <a:xfrm>
            <a:off x="1113182" y="107605"/>
            <a:ext cx="559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RetinaNet</a:t>
            </a: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Focal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BEBFF-1107-47DA-926F-C995B9A5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24965"/>
            <a:ext cx="3481754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9375B-8654-446F-B15B-899DCADA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116900"/>
            <a:ext cx="3481754" cy="789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E851FA-52D6-4110-B941-F92F06B10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848559"/>
            <a:ext cx="3481754" cy="337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3F2603-6719-4D6B-B2F0-7788C0289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347851"/>
            <a:ext cx="3481754" cy="484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5A1575-6523-4441-BB2C-8719CB91DD90}"/>
              </a:ext>
            </a:extLst>
          </p:cNvPr>
          <p:cNvSpPr txBox="1"/>
          <p:nvPr/>
        </p:nvSpPr>
        <p:spPr>
          <a:xfrm>
            <a:off x="858078" y="152752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Cross Entropy (CE) loss for binary classification: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03C26-F57C-42C2-8403-33CBF723A745}"/>
              </a:ext>
            </a:extLst>
          </p:cNvPr>
          <p:cNvSpPr txBox="1"/>
          <p:nvPr/>
        </p:nvSpPr>
        <p:spPr>
          <a:xfrm>
            <a:off x="858078" y="195361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For notational reasons it has become the following</a:t>
            </a:r>
            <a:r>
              <a:rPr lang="en-US" dirty="0"/>
              <a:t>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819DE2-D5CF-41F0-9DBC-C1DB4CE4F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4339226"/>
            <a:ext cx="3361913" cy="4847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97230F-6B8C-461D-B89C-FDC492505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600" y="5417482"/>
            <a:ext cx="3083498" cy="4847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AD4993-4B99-485A-9DBA-34E24728AE72}"/>
              </a:ext>
            </a:extLst>
          </p:cNvPr>
          <p:cNvSpPr txBox="1"/>
          <p:nvPr/>
        </p:nvSpPr>
        <p:spPr>
          <a:xfrm>
            <a:off x="858078" y="3017491"/>
            <a:ext cx="3481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</a:t>
            </a:r>
            <a:r>
              <a:rPr lang="el-GR" sz="2000" b="1" dirty="0"/>
              <a:t>α-</a:t>
            </a:r>
            <a:r>
              <a:rPr lang="en-US" sz="2000" b="1" dirty="0"/>
              <a:t>balanced (CE) loss: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930FB7-B681-48A7-8583-B1D94B79773B}"/>
              </a:ext>
            </a:extLst>
          </p:cNvPr>
          <p:cNvSpPr txBox="1"/>
          <p:nvPr/>
        </p:nvSpPr>
        <p:spPr>
          <a:xfrm>
            <a:off x="858078" y="3360098"/>
            <a:ext cx="5847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balances the importance of positive/negative examples, it does not differentiate between easy/hard examples.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4E2BA-84A0-4D8B-9E46-D29F0D395014}"/>
              </a:ext>
            </a:extLst>
          </p:cNvPr>
          <p:cNvSpPr txBox="1"/>
          <p:nvPr/>
        </p:nvSpPr>
        <p:spPr>
          <a:xfrm>
            <a:off x="858078" y="4122731"/>
            <a:ext cx="5715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focal loss: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modulating factor (1 −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γ with tunable focusing parameter  γ ≥ 0 to down-weight easy examples and thus focus training on hard negatives.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236DC-22EF-4A7F-A225-D798047776D3}"/>
              </a:ext>
            </a:extLst>
          </p:cNvPr>
          <p:cNvSpPr txBox="1"/>
          <p:nvPr/>
        </p:nvSpPr>
        <p:spPr>
          <a:xfrm>
            <a:off x="858078" y="5376354"/>
            <a:ext cx="58475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α-balanced variant of the focal loss: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provides improved accuracy over the non-α-balanced form.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F7648-1A1E-4A59-B480-0A26816BC4BD}"/>
              </a:ext>
            </a:extLst>
          </p:cNvPr>
          <p:cNvSpPr txBox="1"/>
          <p:nvPr/>
        </p:nvSpPr>
        <p:spPr>
          <a:xfrm>
            <a:off x="858078" y="2257391"/>
            <a:ext cx="541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 ∈ {±1} specifies the ground-truth class and p ∈ [0, 1] is the model’s estimated probability for the class with label y =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8A166-4F48-420E-9B79-BA8EE5FA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5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8C221-61E8-4C79-941F-87DC63992EE1}"/>
              </a:ext>
            </a:extLst>
          </p:cNvPr>
          <p:cNvSpPr txBox="1"/>
          <p:nvPr/>
        </p:nvSpPr>
        <p:spPr>
          <a:xfrm>
            <a:off x="1113182" y="107605"/>
            <a:ext cx="559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RetinaNet</a:t>
            </a: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F5BE-BFB8-451C-8A18-A9FABA28A116}"/>
              </a:ext>
            </a:extLst>
          </p:cNvPr>
          <p:cNvSpPr txBox="1"/>
          <p:nvPr/>
        </p:nvSpPr>
        <p:spPr>
          <a:xfrm>
            <a:off x="6705600" y="905913"/>
            <a:ext cx="548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Anchors: </a:t>
            </a:r>
            <a:r>
              <a:rPr lang="en-US" dirty="0"/>
              <a:t>The anchors have areas of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32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dirty="0"/>
              <a:t>to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512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/>
              <a:t> on pyramid levels 3 to 7, respectively. At each pyramid level the anchors are at three aspect ratios {1:2, 1:1, 2:1}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4269-E7BC-4C8A-B85C-98ADC577F63F}"/>
              </a:ext>
            </a:extLst>
          </p:cNvPr>
          <p:cNvSpPr txBox="1"/>
          <p:nvPr/>
        </p:nvSpPr>
        <p:spPr>
          <a:xfrm>
            <a:off x="807552" y="1181001"/>
            <a:ext cx="5739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 Pyramid Network Backbone: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FPN is built on top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with levels 3 through 7.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26306-8C53-45ED-B7F9-259AA81E77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3512" y="1827332"/>
            <a:ext cx="7853570" cy="26575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16A20F-50F1-4687-8E82-60DD25E35DAA}"/>
              </a:ext>
            </a:extLst>
          </p:cNvPr>
          <p:cNvSpPr txBox="1"/>
          <p:nvPr/>
        </p:nvSpPr>
        <p:spPr>
          <a:xfrm>
            <a:off x="807552" y="4484871"/>
            <a:ext cx="106025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one-stage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architecture uses an FPN backbone on top of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rich, multi-scale convolutional feature pyramid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subnetwork for classifying anchor boxes (predicts the probability of object presence)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subnetwork for regressing from anchor boxes to ground-truth object boxes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2D0C3-BAFD-470D-A8A1-B5E90F5CB388}"/>
              </a:ext>
            </a:extLst>
          </p:cNvPr>
          <p:cNvSpPr txBox="1"/>
          <p:nvPr/>
        </p:nvSpPr>
        <p:spPr>
          <a:xfrm>
            <a:off x="807552" y="5676999"/>
            <a:ext cx="10576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design is intentionally simple, which enables this work to focus on a novel focal loss function that eliminates the accuracy gap between our one-stage detector and state-of-the-art two-stage detectors like Faster R-CNN with FPN while running at faster speeds.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4CD73-65CC-47C0-BE43-60207306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9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3F801-4B97-416B-87C6-A8FE742D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1" y="1483688"/>
            <a:ext cx="8693427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0BB8C6-DDC7-478A-B625-1ABCDAFB9BCE}"/>
              </a:ext>
            </a:extLst>
          </p:cNvPr>
          <p:cNvSpPr txBox="1"/>
          <p:nvPr/>
        </p:nvSpPr>
        <p:spPr>
          <a:xfrm>
            <a:off x="1113182" y="107605"/>
            <a:ext cx="559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RetinaNet</a:t>
            </a: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DB44-A2DE-4DA6-8EB4-2BFC3F9EC124}"/>
              </a:ext>
            </a:extLst>
          </p:cNvPr>
          <p:cNvSpPr txBox="1"/>
          <p:nvPr/>
        </p:nvSpPr>
        <p:spPr>
          <a:xfrm>
            <a:off x="1113182" y="3779112"/>
            <a:ext cx="327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from COCO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4C305-BEE6-420E-B05A-30CFD966614A}"/>
              </a:ext>
            </a:extLst>
          </p:cNvPr>
          <p:cNvSpPr txBox="1"/>
          <p:nvPr/>
        </p:nvSpPr>
        <p:spPr>
          <a:xfrm>
            <a:off x="944631" y="4635648"/>
            <a:ext cx="70294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training, COCO dataset is used. The COCO trainval35k split (union of 80k images from train and a random 35k subset of images from the 40k image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split). For the main results, they report COCO AP on the test-dev split, which has no public labels and requires use of the evaluation server.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A531-902A-4BAA-8326-FEC8DCD5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6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B9CB98-9FE7-4DFE-B0A0-46623395F721}"/>
              </a:ext>
            </a:extLst>
          </p:cNvPr>
          <p:cNvSpPr txBox="1"/>
          <p:nvPr/>
        </p:nvSpPr>
        <p:spPr>
          <a:xfrm>
            <a:off x="1113182" y="107605"/>
            <a:ext cx="559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RetinaNet</a:t>
            </a: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9C744-8EAF-46C8-93F9-AD5030AA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14" y="3891017"/>
            <a:ext cx="3659464" cy="2163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3AC5E-B429-477B-86F1-D16C1F0F6295}"/>
              </a:ext>
            </a:extLst>
          </p:cNvPr>
          <p:cNvSpPr txBox="1"/>
          <p:nvPr/>
        </p:nvSpPr>
        <p:spPr>
          <a:xfrm>
            <a:off x="1113182" y="6161071"/>
            <a:ext cx="3488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2: Focal loss variants compared to the cross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01841-28FB-4C6A-B987-D04513C2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82" y="1309948"/>
            <a:ext cx="7357714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5119BB-5162-442A-8DA1-B8B4658FE73A}"/>
              </a:ext>
            </a:extLst>
          </p:cNvPr>
          <p:cNvSpPr txBox="1"/>
          <p:nvPr/>
        </p:nvSpPr>
        <p:spPr>
          <a:xfrm>
            <a:off x="1084814" y="3313079"/>
            <a:ext cx="1068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1: Cumulative distribution functions of the normalized loss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3E578F-1463-4004-89FE-F10F250EA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193" y="3742443"/>
            <a:ext cx="4526162" cy="231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79896D-7D03-449A-BA09-6F2DAA5AD9AA}"/>
              </a:ext>
            </a:extLst>
          </p:cNvPr>
          <p:cNvSpPr txBox="1"/>
          <p:nvPr/>
        </p:nvSpPr>
        <p:spPr>
          <a:xfrm>
            <a:off x="5665303" y="6114907"/>
            <a:ext cx="6433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3:Object detection single-model results vs. 2-stage  on COCO test-dev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2367-9EF9-43AC-826B-29904E50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07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746</TotalTime>
  <Words>782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W01</vt:lpstr>
      <vt:lpstr>Calibri</vt:lpstr>
      <vt:lpstr>charter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boughosn</dc:creator>
  <cp:lastModifiedBy>elias boughosn</cp:lastModifiedBy>
  <cp:revision>29</cp:revision>
  <dcterms:created xsi:type="dcterms:W3CDTF">2021-03-21T10:32:20Z</dcterms:created>
  <dcterms:modified xsi:type="dcterms:W3CDTF">2021-03-23T08:29:32Z</dcterms:modified>
</cp:coreProperties>
</file>