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80" r:id="rId3"/>
    <p:sldId id="281" r:id="rId4"/>
    <p:sldId id="314" r:id="rId5"/>
    <p:sldId id="257" r:id="rId6"/>
    <p:sldId id="258" r:id="rId7"/>
    <p:sldId id="259" r:id="rId8"/>
    <p:sldId id="260" r:id="rId9"/>
    <p:sldId id="261" r:id="rId10"/>
    <p:sldId id="263" r:id="rId11"/>
    <p:sldId id="264" r:id="rId12"/>
    <p:sldId id="262" r:id="rId13"/>
    <p:sldId id="265" r:id="rId14"/>
    <p:sldId id="266" r:id="rId15"/>
    <p:sldId id="268" r:id="rId16"/>
    <p:sldId id="267" r:id="rId17"/>
    <p:sldId id="269" r:id="rId18"/>
    <p:sldId id="271" r:id="rId19"/>
    <p:sldId id="272" r:id="rId20"/>
    <p:sldId id="275" r:id="rId21"/>
    <p:sldId id="273" r:id="rId22"/>
    <p:sldId id="274" r:id="rId23"/>
    <p:sldId id="276" r:id="rId24"/>
    <p:sldId id="277" r:id="rId25"/>
    <p:sldId id="278"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70" r:id="rId40"/>
    <p:sldId id="297" r:id="rId41"/>
    <p:sldId id="298" r:id="rId42"/>
    <p:sldId id="279" r:id="rId43"/>
    <p:sldId id="299" r:id="rId44"/>
    <p:sldId id="300" r:id="rId45"/>
    <p:sldId id="301" r:id="rId46"/>
    <p:sldId id="302" r:id="rId47"/>
    <p:sldId id="303" r:id="rId48"/>
    <p:sldId id="315" r:id="rId49"/>
    <p:sldId id="316" r:id="rId50"/>
    <p:sldId id="317" r:id="rId51"/>
    <p:sldId id="318" r:id="rId52"/>
    <p:sldId id="319" r:id="rId53"/>
    <p:sldId id="320" r:id="rId54"/>
    <p:sldId id="321" r:id="rId55"/>
    <p:sldId id="322" r:id="rId56"/>
    <p:sldId id="323" r:id="rId57"/>
    <p:sldId id="324" r:id="rId58"/>
    <p:sldId id="326" r:id="rId59"/>
    <p:sldId id="325" r:id="rId6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31"/>
    <p:restoredTop sz="81481"/>
  </p:normalViewPr>
  <p:slideViewPr>
    <p:cSldViewPr snapToGrid="0" snapToObjects="1">
      <p:cViewPr varScale="1">
        <p:scale>
          <a:sx n="74" d="100"/>
          <a:sy n="74" d="100"/>
        </p:scale>
        <p:origin x="1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843C-ECE8-3144-B356-63B7BBE5D34B}" type="datetimeFigureOut">
              <a:rPr lang="en-GB" smtClean="0"/>
              <a:t>18/09/2020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86024-2DF9-0F4A-B24B-08802B8380B1}" type="slidenum">
              <a:rPr lang="en-GB" smtClean="0"/>
              <a:t>‹#›</a:t>
            </a:fld>
            <a:endParaRPr lang="en-GB"/>
          </a:p>
        </p:txBody>
      </p:sp>
    </p:spTree>
    <p:extLst>
      <p:ext uri="{BB962C8B-B14F-4D97-AF65-F5344CB8AC3E}">
        <p14:creationId xmlns:p14="http://schemas.microsoft.com/office/powerpoint/2010/main" val="3235258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a:t>
            </a:fld>
            <a:endParaRPr lang="en-GB"/>
          </a:p>
        </p:txBody>
      </p:sp>
    </p:spTree>
    <p:extLst>
      <p:ext uri="{BB962C8B-B14F-4D97-AF65-F5344CB8AC3E}">
        <p14:creationId xmlns:p14="http://schemas.microsoft.com/office/powerpoint/2010/main" val="111352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One of the </a:t>
            </a:r>
            <a:r>
              <a:rPr lang="fr-FR" sz="1200" b="0" i="0" kern="1200" dirty="0" err="1">
                <a:solidFill>
                  <a:schemeClr val="tx1"/>
                </a:solidFill>
                <a:effectLst/>
                <a:latin typeface="+mn-lt"/>
                <a:ea typeface="+mn-ea"/>
                <a:cs typeface="+mn-cs"/>
              </a:rPr>
              <a:t>great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advantages</a:t>
            </a:r>
            <a:r>
              <a:rPr lang="fr-FR" sz="1200" b="0" i="0" kern="1200" dirty="0">
                <a:solidFill>
                  <a:schemeClr val="tx1"/>
                </a:solidFill>
                <a:effectLst/>
                <a:latin typeface="+mn-lt"/>
                <a:ea typeface="+mn-ea"/>
                <a:cs typeface="+mn-cs"/>
              </a:rPr>
              <a:t> of R over point-and-click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software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work</a:t>
            </a:r>
            <a:r>
              <a:rPr lang="fr-FR" sz="1200" b="0" i="0" kern="1200" dirty="0">
                <a:solidFill>
                  <a:schemeClr val="tx1"/>
                </a:solidFill>
                <a:effectLst/>
                <a:latin typeface="+mn-lt"/>
                <a:ea typeface="+mn-ea"/>
                <a:cs typeface="+mn-cs"/>
              </a:rPr>
              <a:t> as scripts. You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edit</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these</a:t>
            </a:r>
            <a:r>
              <a:rPr lang="fr-FR" sz="1200" b="0" i="0" kern="1200" dirty="0">
                <a:solidFill>
                  <a:schemeClr val="tx1"/>
                </a:solidFill>
                <a:effectLst/>
                <a:latin typeface="+mn-lt"/>
                <a:ea typeface="+mn-ea"/>
                <a:cs typeface="+mn-cs"/>
              </a:rPr>
              <a:t> scripts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editor. The </a:t>
            </a:r>
            <a:r>
              <a:rPr lang="fr-FR" sz="1200" b="0" i="0" kern="1200" dirty="0" err="1">
                <a:solidFill>
                  <a:schemeClr val="tx1"/>
                </a:solidFill>
                <a:effectLst/>
                <a:latin typeface="+mn-lt"/>
                <a:ea typeface="+mn-ea"/>
                <a:cs typeface="+mn-cs"/>
              </a:rPr>
              <a:t>material</a:t>
            </a:r>
            <a:r>
              <a:rPr lang="fr-FR" sz="1200" b="0" i="0" kern="1200" dirty="0">
                <a:solidFill>
                  <a:schemeClr val="tx1"/>
                </a:solidFill>
                <a:effectLst/>
                <a:latin typeface="+mn-lt"/>
                <a:ea typeface="+mn-ea"/>
                <a:cs typeface="+mn-cs"/>
              </a:rPr>
              <a:t> in </a:t>
            </a:r>
            <a:r>
              <a:rPr lang="fr-FR" sz="1200" b="0" i="0" kern="1200" dirty="0" err="1">
                <a:solidFill>
                  <a:schemeClr val="tx1"/>
                </a:solidFill>
                <a:effectLst/>
                <a:latin typeface="+mn-lt"/>
                <a:ea typeface="+mn-ea"/>
                <a:cs typeface="+mn-cs"/>
              </a:rPr>
              <a:t>this</a:t>
            </a:r>
            <a:r>
              <a:rPr lang="fr-FR" sz="1200" b="0" i="0" kern="1200" dirty="0">
                <a:solidFill>
                  <a:schemeClr val="tx1"/>
                </a:solidFill>
                <a:effectLst/>
                <a:latin typeface="+mn-lt"/>
                <a:ea typeface="+mn-ea"/>
                <a:cs typeface="+mn-cs"/>
              </a:rPr>
              <a:t> book </a:t>
            </a:r>
            <a:r>
              <a:rPr lang="fr-FR" sz="1200" b="0" i="0" kern="1200" dirty="0" err="1">
                <a:solidFill>
                  <a:schemeClr val="tx1"/>
                </a:solidFill>
                <a:effectLst/>
                <a:latin typeface="+mn-lt"/>
                <a:ea typeface="+mn-ea"/>
                <a:cs typeface="+mn-cs"/>
              </a:rPr>
              <a:t>was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developed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the interactive </a:t>
            </a:r>
            <a:r>
              <a:rPr lang="fr-FR" sz="1200" b="0" i="1" kern="1200" dirty="0" err="1">
                <a:solidFill>
                  <a:schemeClr val="tx1"/>
                </a:solidFill>
                <a:effectLst/>
                <a:latin typeface="+mn-lt"/>
                <a:ea typeface="+mn-ea"/>
                <a:cs typeface="+mn-cs"/>
              </a:rPr>
              <a:t>integrated</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development</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environment</a:t>
            </a:r>
            <a:r>
              <a:rPr lang="fr-FR" sz="1200" b="0" i="0" kern="1200" dirty="0">
                <a:solidFill>
                  <a:schemeClr val="tx1"/>
                </a:solidFill>
                <a:effectLst/>
                <a:latin typeface="+mn-lt"/>
                <a:ea typeface="+mn-ea"/>
                <a:cs typeface="+mn-cs"/>
              </a:rPr>
              <a:t> (IDE) </a:t>
            </a:r>
            <a:r>
              <a:rPr lang="fr-FR" sz="1200" b="0" i="0" u="none" strike="noStrike" kern="1200" dirty="0">
                <a:solidFill>
                  <a:schemeClr val="tx1"/>
                </a:solidFill>
                <a:effectLst/>
                <a:latin typeface="+mn-lt"/>
                <a:ea typeface="+mn-ea"/>
                <a:cs typeface="+mn-cs"/>
                <a:hlinkClick r:id="rId3"/>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includes</a:t>
            </a:r>
            <a:r>
              <a:rPr lang="fr-FR" sz="1200" b="0" i="0" kern="1200" dirty="0">
                <a:solidFill>
                  <a:schemeClr val="tx1"/>
                </a:solidFill>
                <a:effectLst/>
                <a:latin typeface="+mn-lt"/>
                <a:ea typeface="+mn-ea"/>
                <a:cs typeface="+mn-cs"/>
              </a:rPr>
              <a:t> an editor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many</a:t>
            </a:r>
            <a:r>
              <a:rPr lang="fr-FR" sz="1200" b="0" i="0" kern="1200" dirty="0">
                <a:solidFill>
                  <a:schemeClr val="tx1"/>
                </a:solidFill>
                <a:effectLst/>
                <a:latin typeface="+mn-lt"/>
                <a:ea typeface="+mn-ea"/>
                <a:cs typeface="+mn-cs"/>
              </a:rPr>
              <a:t> R </a:t>
            </a:r>
            <a:r>
              <a:rPr lang="fr-FR" sz="1200" b="0" i="0" kern="1200" dirty="0" err="1">
                <a:solidFill>
                  <a:schemeClr val="tx1"/>
                </a:solidFill>
                <a:effectLst/>
                <a:latin typeface="+mn-lt"/>
                <a:ea typeface="+mn-ea"/>
                <a:cs typeface="+mn-cs"/>
              </a:rPr>
              <a:t>specific</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a console to </a:t>
            </a:r>
            <a:r>
              <a:rPr lang="fr-FR" sz="1200" b="0" i="0" kern="1200" dirty="0" err="1">
                <a:solidFill>
                  <a:schemeClr val="tx1"/>
                </a:solidFill>
                <a:effectLst/>
                <a:latin typeface="+mn-lt"/>
                <a:ea typeface="+mn-ea"/>
                <a:cs typeface="+mn-cs"/>
              </a:rPr>
              <a:t>execute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code, and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useful</a:t>
            </a:r>
            <a:r>
              <a:rPr lang="fr-FR" sz="1200" b="0" i="0" kern="1200" dirty="0">
                <a:solidFill>
                  <a:schemeClr val="tx1"/>
                </a:solidFill>
                <a:effectLst/>
                <a:latin typeface="+mn-lt"/>
                <a:ea typeface="+mn-ea"/>
                <a:cs typeface="+mn-cs"/>
              </a:rPr>
              <a:t> panes, </a:t>
            </a:r>
            <a:r>
              <a:rPr lang="fr-FR" sz="1200" b="0" i="0" kern="1200" dirty="0" err="1">
                <a:solidFill>
                  <a:schemeClr val="tx1"/>
                </a:solidFill>
                <a:effectLst/>
                <a:latin typeface="+mn-lt"/>
                <a:ea typeface="+mn-ea"/>
                <a:cs typeface="+mn-cs"/>
              </a:rPr>
              <a:t>including</a:t>
            </a:r>
            <a:r>
              <a:rPr lang="fr-FR" sz="1200" b="0" i="0" kern="1200" dirty="0">
                <a:solidFill>
                  <a:schemeClr val="tx1"/>
                </a:solidFill>
                <a:effectLst/>
                <a:latin typeface="+mn-lt"/>
                <a:ea typeface="+mn-ea"/>
                <a:cs typeface="+mn-cs"/>
              </a:rPr>
              <a:t> one to show figures.</a:t>
            </a:r>
          </a:p>
          <a:p>
            <a:endParaRPr lang="fr-FR" sz="1200" b="0" i="0" kern="1200" dirty="0">
              <a:solidFill>
                <a:schemeClr val="tx1"/>
              </a:solidFill>
              <a:effectLst/>
              <a:latin typeface="+mn-lt"/>
              <a:ea typeface="+mn-ea"/>
              <a:cs typeface="+mn-cs"/>
            </a:endParaRPr>
          </a:p>
          <a:p>
            <a:r>
              <a:rPr lang="en-GB" dirty="0"/>
              <a:t>You can see a pane where you write your scripts,</a:t>
            </a:r>
          </a:p>
          <a:p>
            <a:r>
              <a:rPr lang="en-GB" dirty="0"/>
              <a:t>another one where you have the console, and other panes with other information,</a:t>
            </a:r>
          </a:p>
          <a:p>
            <a:r>
              <a:rPr lang="en-GB" dirty="0"/>
              <a:t>as well as a place for your figures and plots to show up.</a:t>
            </a:r>
          </a:p>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12</a:t>
            </a:fld>
            <a:endParaRPr lang="en-GB"/>
          </a:p>
        </p:txBody>
      </p:sp>
    </p:spTree>
    <p:extLst>
      <p:ext uri="{BB962C8B-B14F-4D97-AF65-F5344CB8AC3E}">
        <p14:creationId xmlns:p14="http://schemas.microsoft.com/office/powerpoint/2010/main" val="1456853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One of the </a:t>
            </a:r>
            <a:r>
              <a:rPr lang="fr-FR" sz="1200" b="0" i="0" kern="1200" dirty="0" err="1">
                <a:solidFill>
                  <a:schemeClr val="tx1"/>
                </a:solidFill>
                <a:effectLst/>
                <a:latin typeface="+mn-lt"/>
                <a:ea typeface="+mn-ea"/>
                <a:cs typeface="+mn-cs"/>
              </a:rPr>
              <a:t>great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advantages</a:t>
            </a:r>
            <a:r>
              <a:rPr lang="fr-FR" sz="1200" b="0" i="0" kern="1200" dirty="0">
                <a:solidFill>
                  <a:schemeClr val="tx1"/>
                </a:solidFill>
                <a:effectLst/>
                <a:latin typeface="+mn-lt"/>
                <a:ea typeface="+mn-ea"/>
                <a:cs typeface="+mn-cs"/>
              </a:rPr>
              <a:t> of R over point-and-click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software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work</a:t>
            </a:r>
            <a:r>
              <a:rPr lang="fr-FR" sz="1200" b="0" i="0" kern="1200" dirty="0">
                <a:solidFill>
                  <a:schemeClr val="tx1"/>
                </a:solidFill>
                <a:effectLst/>
                <a:latin typeface="+mn-lt"/>
                <a:ea typeface="+mn-ea"/>
                <a:cs typeface="+mn-cs"/>
              </a:rPr>
              <a:t> as scripts. You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edit</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these</a:t>
            </a:r>
            <a:r>
              <a:rPr lang="fr-FR" sz="1200" b="0" i="0" kern="1200" dirty="0">
                <a:solidFill>
                  <a:schemeClr val="tx1"/>
                </a:solidFill>
                <a:effectLst/>
                <a:latin typeface="+mn-lt"/>
                <a:ea typeface="+mn-ea"/>
                <a:cs typeface="+mn-cs"/>
              </a:rPr>
              <a:t> scripts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editor. The </a:t>
            </a:r>
            <a:r>
              <a:rPr lang="fr-FR" sz="1200" b="0" i="0" kern="1200" dirty="0" err="1">
                <a:solidFill>
                  <a:schemeClr val="tx1"/>
                </a:solidFill>
                <a:effectLst/>
                <a:latin typeface="+mn-lt"/>
                <a:ea typeface="+mn-ea"/>
                <a:cs typeface="+mn-cs"/>
              </a:rPr>
              <a:t>material</a:t>
            </a:r>
            <a:r>
              <a:rPr lang="fr-FR" sz="1200" b="0" i="0" kern="1200" dirty="0">
                <a:solidFill>
                  <a:schemeClr val="tx1"/>
                </a:solidFill>
                <a:effectLst/>
                <a:latin typeface="+mn-lt"/>
                <a:ea typeface="+mn-ea"/>
                <a:cs typeface="+mn-cs"/>
              </a:rPr>
              <a:t> in </a:t>
            </a:r>
            <a:r>
              <a:rPr lang="fr-FR" sz="1200" b="0" i="0" kern="1200" dirty="0" err="1">
                <a:solidFill>
                  <a:schemeClr val="tx1"/>
                </a:solidFill>
                <a:effectLst/>
                <a:latin typeface="+mn-lt"/>
                <a:ea typeface="+mn-ea"/>
                <a:cs typeface="+mn-cs"/>
              </a:rPr>
              <a:t>this</a:t>
            </a:r>
            <a:r>
              <a:rPr lang="fr-FR" sz="1200" b="0" i="0" kern="1200" dirty="0">
                <a:solidFill>
                  <a:schemeClr val="tx1"/>
                </a:solidFill>
                <a:effectLst/>
                <a:latin typeface="+mn-lt"/>
                <a:ea typeface="+mn-ea"/>
                <a:cs typeface="+mn-cs"/>
              </a:rPr>
              <a:t> book </a:t>
            </a:r>
            <a:r>
              <a:rPr lang="fr-FR" sz="1200" b="0" i="0" kern="1200" dirty="0" err="1">
                <a:solidFill>
                  <a:schemeClr val="tx1"/>
                </a:solidFill>
                <a:effectLst/>
                <a:latin typeface="+mn-lt"/>
                <a:ea typeface="+mn-ea"/>
                <a:cs typeface="+mn-cs"/>
              </a:rPr>
              <a:t>was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developed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the interactive </a:t>
            </a:r>
            <a:r>
              <a:rPr lang="fr-FR" sz="1200" b="0" i="1" kern="1200" dirty="0" err="1">
                <a:solidFill>
                  <a:schemeClr val="tx1"/>
                </a:solidFill>
                <a:effectLst/>
                <a:latin typeface="+mn-lt"/>
                <a:ea typeface="+mn-ea"/>
                <a:cs typeface="+mn-cs"/>
              </a:rPr>
              <a:t>integrated</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development</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environment</a:t>
            </a:r>
            <a:r>
              <a:rPr lang="fr-FR" sz="1200" b="0" i="0" kern="1200" dirty="0">
                <a:solidFill>
                  <a:schemeClr val="tx1"/>
                </a:solidFill>
                <a:effectLst/>
                <a:latin typeface="+mn-lt"/>
                <a:ea typeface="+mn-ea"/>
                <a:cs typeface="+mn-cs"/>
              </a:rPr>
              <a:t> (IDE) </a:t>
            </a:r>
            <a:r>
              <a:rPr lang="fr-FR" sz="1200" b="0" i="0" u="none" strike="noStrike" kern="1200" dirty="0">
                <a:solidFill>
                  <a:schemeClr val="tx1"/>
                </a:solidFill>
                <a:effectLst/>
                <a:latin typeface="+mn-lt"/>
                <a:ea typeface="+mn-ea"/>
                <a:cs typeface="+mn-cs"/>
                <a:hlinkClick r:id="rId3"/>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includes</a:t>
            </a:r>
            <a:r>
              <a:rPr lang="fr-FR" sz="1200" b="0" i="0" kern="1200" dirty="0">
                <a:solidFill>
                  <a:schemeClr val="tx1"/>
                </a:solidFill>
                <a:effectLst/>
                <a:latin typeface="+mn-lt"/>
                <a:ea typeface="+mn-ea"/>
                <a:cs typeface="+mn-cs"/>
              </a:rPr>
              <a:t> an editor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many</a:t>
            </a:r>
            <a:r>
              <a:rPr lang="fr-FR" sz="1200" b="0" i="0" kern="1200" dirty="0">
                <a:solidFill>
                  <a:schemeClr val="tx1"/>
                </a:solidFill>
                <a:effectLst/>
                <a:latin typeface="+mn-lt"/>
                <a:ea typeface="+mn-ea"/>
                <a:cs typeface="+mn-cs"/>
              </a:rPr>
              <a:t> R </a:t>
            </a:r>
            <a:r>
              <a:rPr lang="fr-FR" sz="1200" b="0" i="0" kern="1200" dirty="0" err="1">
                <a:solidFill>
                  <a:schemeClr val="tx1"/>
                </a:solidFill>
                <a:effectLst/>
                <a:latin typeface="+mn-lt"/>
                <a:ea typeface="+mn-ea"/>
                <a:cs typeface="+mn-cs"/>
              </a:rPr>
              <a:t>specific</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a console to </a:t>
            </a:r>
            <a:r>
              <a:rPr lang="fr-FR" sz="1200" b="0" i="0" kern="1200" dirty="0" err="1">
                <a:solidFill>
                  <a:schemeClr val="tx1"/>
                </a:solidFill>
                <a:effectLst/>
                <a:latin typeface="+mn-lt"/>
                <a:ea typeface="+mn-ea"/>
                <a:cs typeface="+mn-cs"/>
              </a:rPr>
              <a:t>execute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code, and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useful</a:t>
            </a:r>
            <a:r>
              <a:rPr lang="fr-FR" sz="1200" b="0" i="0" kern="1200" dirty="0">
                <a:solidFill>
                  <a:schemeClr val="tx1"/>
                </a:solidFill>
                <a:effectLst/>
                <a:latin typeface="+mn-lt"/>
                <a:ea typeface="+mn-ea"/>
                <a:cs typeface="+mn-cs"/>
              </a:rPr>
              <a:t> panes, </a:t>
            </a:r>
            <a:r>
              <a:rPr lang="fr-FR" sz="1200" b="0" i="0" kern="1200" dirty="0" err="1">
                <a:solidFill>
                  <a:schemeClr val="tx1"/>
                </a:solidFill>
                <a:effectLst/>
                <a:latin typeface="+mn-lt"/>
                <a:ea typeface="+mn-ea"/>
                <a:cs typeface="+mn-cs"/>
              </a:rPr>
              <a:t>including</a:t>
            </a:r>
            <a:r>
              <a:rPr lang="fr-FR" sz="1200" b="0" i="0" kern="1200" dirty="0">
                <a:solidFill>
                  <a:schemeClr val="tx1"/>
                </a:solidFill>
                <a:effectLst/>
                <a:latin typeface="+mn-lt"/>
                <a:ea typeface="+mn-ea"/>
                <a:cs typeface="+mn-cs"/>
              </a:rPr>
              <a:t> one to show figures.</a:t>
            </a:r>
          </a:p>
          <a:p>
            <a:endParaRPr lang="fr-FR" sz="1200" b="0" i="0" kern="1200" dirty="0">
              <a:solidFill>
                <a:schemeClr val="tx1"/>
              </a:solidFill>
              <a:effectLst/>
              <a:latin typeface="+mn-lt"/>
              <a:ea typeface="+mn-ea"/>
              <a:cs typeface="+mn-cs"/>
            </a:endParaRPr>
          </a:p>
          <a:p>
            <a:r>
              <a:rPr lang="en-GB" dirty="0"/>
              <a:t>You can see a pane where you write your scripts,</a:t>
            </a:r>
          </a:p>
          <a:p>
            <a:r>
              <a:rPr lang="en-GB" dirty="0"/>
              <a:t>another one where you have the console, and other panes with other information,</a:t>
            </a:r>
          </a:p>
          <a:p>
            <a:r>
              <a:rPr lang="en-GB" dirty="0"/>
              <a:t>as well as a place for your figures and plots to show up.</a:t>
            </a:r>
          </a:p>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13</a:t>
            </a:fld>
            <a:endParaRPr lang="en-GB"/>
          </a:p>
        </p:txBody>
      </p:sp>
    </p:spTree>
    <p:extLst>
      <p:ext uri="{BB962C8B-B14F-4D97-AF65-F5344CB8AC3E}">
        <p14:creationId xmlns:p14="http://schemas.microsoft.com/office/powerpoint/2010/main" val="2841531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14</a:t>
            </a:fld>
            <a:endParaRPr lang="en-GB"/>
          </a:p>
        </p:txBody>
      </p:sp>
    </p:spTree>
    <p:extLst>
      <p:ext uri="{BB962C8B-B14F-4D97-AF65-F5344CB8AC3E}">
        <p14:creationId xmlns:p14="http://schemas.microsoft.com/office/powerpoint/2010/main" val="1812004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15</a:t>
            </a:fld>
            <a:endParaRPr lang="en-GB"/>
          </a:p>
        </p:txBody>
      </p:sp>
    </p:spTree>
    <p:extLst>
      <p:ext uri="{BB962C8B-B14F-4D97-AF65-F5344CB8AC3E}">
        <p14:creationId xmlns:p14="http://schemas.microsoft.com/office/powerpoint/2010/main" val="4171738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16</a:t>
            </a:fld>
            <a:endParaRPr lang="en-GB"/>
          </a:p>
        </p:txBody>
      </p:sp>
    </p:spTree>
    <p:extLst>
      <p:ext uri="{BB962C8B-B14F-4D97-AF65-F5344CB8AC3E}">
        <p14:creationId xmlns:p14="http://schemas.microsoft.com/office/powerpoint/2010/main" val="3360608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19</a:t>
            </a:fld>
            <a:endParaRPr lang="en-GB"/>
          </a:p>
        </p:txBody>
      </p:sp>
    </p:spTree>
    <p:extLst>
      <p:ext uri="{BB962C8B-B14F-4D97-AF65-F5344CB8AC3E}">
        <p14:creationId xmlns:p14="http://schemas.microsoft.com/office/powerpoint/2010/main" val="209426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21</a:t>
            </a:fld>
            <a:endParaRPr lang="en-GB"/>
          </a:p>
        </p:txBody>
      </p:sp>
    </p:spTree>
    <p:extLst>
      <p:ext uri="{BB962C8B-B14F-4D97-AF65-F5344CB8AC3E}">
        <p14:creationId xmlns:p14="http://schemas.microsoft.com/office/powerpoint/2010/main" val="664933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22</a:t>
            </a:fld>
            <a:endParaRPr lang="en-GB"/>
          </a:p>
        </p:txBody>
      </p:sp>
    </p:spTree>
    <p:extLst>
      <p:ext uri="{BB962C8B-B14F-4D97-AF65-F5344CB8AC3E}">
        <p14:creationId xmlns:p14="http://schemas.microsoft.com/office/powerpoint/2010/main" val="1784638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23</a:t>
            </a:fld>
            <a:endParaRPr lang="en-GB"/>
          </a:p>
        </p:txBody>
      </p:sp>
    </p:spTree>
    <p:extLst>
      <p:ext uri="{BB962C8B-B14F-4D97-AF65-F5344CB8AC3E}">
        <p14:creationId xmlns:p14="http://schemas.microsoft.com/office/powerpoint/2010/main" val="577386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24</a:t>
            </a:fld>
            <a:endParaRPr lang="en-GB"/>
          </a:p>
        </p:txBody>
      </p:sp>
    </p:spTree>
    <p:extLst>
      <p:ext uri="{BB962C8B-B14F-4D97-AF65-F5344CB8AC3E}">
        <p14:creationId xmlns:p14="http://schemas.microsoft.com/office/powerpoint/2010/main" val="4075579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3</a:t>
            </a:fld>
            <a:endParaRPr lang="en-GB"/>
          </a:p>
        </p:txBody>
      </p:sp>
    </p:spTree>
    <p:extLst>
      <p:ext uri="{BB962C8B-B14F-4D97-AF65-F5344CB8AC3E}">
        <p14:creationId xmlns:p14="http://schemas.microsoft.com/office/powerpoint/2010/main" val="1000240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25</a:t>
            </a:fld>
            <a:endParaRPr lang="en-GB"/>
          </a:p>
        </p:txBody>
      </p:sp>
    </p:spTree>
    <p:extLst>
      <p:ext uri="{BB962C8B-B14F-4D97-AF65-F5344CB8AC3E}">
        <p14:creationId xmlns:p14="http://schemas.microsoft.com/office/powerpoint/2010/main" val="3797185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have been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data sets </a:t>
            </a:r>
            <a:r>
              <a:rPr lang="fr-FR" sz="1200" b="0" i="0" kern="1200" dirty="0" err="1">
                <a:solidFill>
                  <a:schemeClr val="tx1"/>
                </a:solidFill>
                <a:effectLst/>
                <a:latin typeface="+mn-lt"/>
                <a:ea typeface="+mn-ea"/>
                <a:cs typeface="+mn-cs"/>
              </a:rPr>
              <a:t>already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stored</a:t>
            </a:r>
            <a:r>
              <a:rPr lang="fr-FR" sz="1200" b="0" i="0" kern="1200" dirty="0">
                <a:solidFill>
                  <a:schemeClr val="tx1"/>
                </a:solidFill>
                <a:effectLst/>
                <a:latin typeface="+mn-lt"/>
                <a:ea typeface="+mn-ea"/>
                <a:cs typeface="+mn-cs"/>
              </a:rPr>
              <a:t> as R </a:t>
            </a:r>
            <a:r>
              <a:rPr lang="fr-FR" sz="1200" b="0" i="0" kern="1200" dirty="0" err="1">
                <a:solidFill>
                  <a:schemeClr val="tx1"/>
                </a:solidFill>
                <a:effectLst/>
                <a:latin typeface="+mn-lt"/>
                <a:ea typeface="+mn-ea"/>
                <a:cs typeface="+mn-cs"/>
              </a:rPr>
              <a:t>objects</a:t>
            </a:r>
            <a:r>
              <a:rPr lang="fr-FR" sz="1200" b="0" i="0" kern="1200" dirty="0">
                <a:solidFill>
                  <a:schemeClr val="tx1"/>
                </a:solidFill>
                <a:effectLst/>
                <a:latin typeface="+mn-lt"/>
                <a:ea typeface="+mn-ea"/>
                <a:cs typeface="+mn-cs"/>
              </a:rPr>
              <a:t>. A data </a:t>
            </a:r>
            <a:r>
              <a:rPr lang="fr-FR" sz="1200" b="0" i="0" kern="1200" dirty="0" err="1">
                <a:solidFill>
                  <a:schemeClr val="tx1"/>
                </a:solidFill>
                <a:effectLst/>
                <a:latin typeface="+mn-lt"/>
                <a:ea typeface="+mn-ea"/>
                <a:cs typeface="+mn-cs"/>
              </a:rPr>
              <a:t>scientist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will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rarely</a:t>
            </a:r>
            <a:r>
              <a:rPr lang="fr-FR" sz="1200" b="0" i="0" kern="1200" dirty="0">
                <a:solidFill>
                  <a:schemeClr val="tx1"/>
                </a:solidFill>
                <a:effectLst/>
                <a:latin typeface="+mn-lt"/>
                <a:ea typeface="+mn-ea"/>
                <a:cs typeface="+mn-cs"/>
              </a:rPr>
              <a:t> have </a:t>
            </a:r>
            <a:r>
              <a:rPr lang="fr-FR" sz="1200" b="0" i="0" kern="1200" dirty="0" err="1">
                <a:solidFill>
                  <a:schemeClr val="tx1"/>
                </a:solidFill>
                <a:effectLst/>
                <a:latin typeface="+mn-lt"/>
                <a:ea typeface="+mn-ea"/>
                <a:cs typeface="+mn-cs"/>
              </a:rPr>
              <a:t>such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luck</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will</a:t>
            </a:r>
            <a:r>
              <a:rPr lang="fr-FR" sz="1200" b="0" i="0" kern="1200" dirty="0">
                <a:solidFill>
                  <a:schemeClr val="tx1"/>
                </a:solidFill>
                <a:effectLst/>
                <a:latin typeface="+mn-lt"/>
                <a:ea typeface="+mn-ea"/>
                <a:cs typeface="+mn-cs"/>
              </a:rPr>
              <a:t> have to import data </a:t>
            </a:r>
            <a:r>
              <a:rPr lang="fr-FR" sz="1200" b="0" i="0" kern="1200" dirty="0" err="1">
                <a:solidFill>
                  <a:schemeClr val="tx1"/>
                </a:solidFill>
                <a:effectLst/>
                <a:latin typeface="+mn-lt"/>
                <a:ea typeface="+mn-ea"/>
                <a:cs typeface="+mn-cs"/>
              </a:rPr>
              <a:t>into</a:t>
            </a:r>
            <a:r>
              <a:rPr lang="fr-FR" sz="1200" b="0" i="0" kern="1200" dirty="0">
                <a:solidFill>
                  <a:schemeClr val="tx1"/>
                </a:solidFill>
                <a:effectLst/>
                <a:latin typeface="+mn-lt"/>
                <a:ea typeface="+mn-ea"/>
                <a:cs typeface="+mn-cs"/>
              </a:rPr>
              <a:t> R </a:t>
            </a:r>
            <a:r>
              <a:rPr lang="fr-FR" sz="1200" b="0" i="0" kern="1200" dirty="0" err="1">
                <a:solidFill>
                  <a:schemeClr val="tx1"/>
                </a:solidFill>
                <a:effectLst/>
                <a:latin typeface="+mn-lt"/>
                <a:ea typeface="+mn-ea"/>
                <a:cs typeface="+mn-cs"/>
              </a:rPr>
              <a:t>from</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either</a:t>
            </a:r>
            <a:r>
              <a:rPr lang="fr-FR" sz="1200" b="0" i="0" kern="1200" dirty="0">
                <a:solidFill>
                  <a:schemeClr val="tx1"/>
                </a:solidFill>
                <a:effectLst/>
                <a:latin typeface="+mn-lt"/>
                <a:ea typeface="+mn-ea"/>
                <a:cs typeface="+mn-cs"/>
              </a:rPr>
              <a:t> a file, a </a:t>
            </a:r>
            <a:r>
              <a:rPr lang="fr-FR" sz="1200" b="0" i="0" kern="1200" dirty="0" err="1">
                <a:solidFill>
                  <a:schemeClr val="tx1"/>
                </a:solidFill>
                <a:effectLst/>
                <a:latin typeface="+mn-lt"/>
                <a:ea typeface="+mn-ea"/>
                <a:cs typeface="+mn-cs"/>
              </a:rPr>
              <a:t>database</a:t>
            </a:r>
            <a:r>
              <a:rPr lang="fr-FR" sz="1200" b="0" i="0" kern="1200" dirty="0">
                <a:solidFill>
                  <a:schemeClr val="tx1"/>
                </a:solidFill>
                <a:effectLst/>
                <a:latin typeface="+mn-lt"/>
                <a:ea typeface="+mn-ea"/>
                <a:cs typeface="+mn-cs"/>
              </a:rPr>
              <a:t>, or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sources. </a:t>
            </a:r>
            <a:r>
              <a:rPr lang="fr-FR" sz="1200" b="0" i="0" kern="1200" dirty="0" err="1">
                <a:solidFill>
                  <a:schemeClr val="tx1"/>
                </a:solidFill>
                <a:effectLst/>
                <a:latin typeface="+mn-lt"/>
                <a:ea typeface="+mn-ea"/>
                <a:cs typeface="+mn-cs"/>
              </a:rPr>
              <a:t>Currently</a:t>
            </a:r>
            <a:r>
              <a:rPr lang="fr-FR" sz="1200" b="0" i="0" kern="1200" dirty="0">
                <a:solidFill>
                  <a:schemeClr val="tx1"/>
                </a:solidFill>
                <a:effectLst/>
                <a:latin typeface="+mn-lt"/>
                <a:ea typeface="+mn-ea"/>
                <a:cs typeface="+mn-cs"/>
              </a:rPr>
              <a:t>, one of the </a:t>
            </a:r>
            <a:r>
              <a:rPr lang="fr-FR" sz="1200" b="0" i="0" kern="1200" dirty="0" err="1">
                <a:solidFill>
                  <a:schemeClr val="tx1"/>
                </a:solidFill>
                <a:effectLst/>
                <a:latin typeface="+mn-lt"/>
                <a:ea typeface="+mn-ea"/>
                <a:cs typeface="+mn-cs"/>
              </a:rPr>
              <a:t>most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common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ways</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storing</a:t>
            </a:r>
            <a:r>
              <a:rPr lang="fr-FR" sz="1200" b="0" i="0" kern="1200" dirty="0">
                <a:solidFill>
                  <a:schemeClr val="tx1"/>
                </a:solidFill>
                <a:effectLst/>
                <a:latin typeface="+mn-lt"/>
                <a:ea typeface="+mn-ea"/>
                <a:cs typeface="+mn-cs"/>
              </a:rPr>
              <a:t> and sharing data for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through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electronic</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spreadsheets</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spreadsheet</a:t>
            </a:r>
            <a:r>
              <a:rPr lang="fr-FR" sz="1200" b="0" i="0" kern="1200" dirty="0">
                <a:solidFill>
                  <a:schemeClr val="tx1"/>
                </a:solidFill>
                <a:effectLst/>
                <a:latin typeface="+mn-lt"/>
                <a:ea typeface="+mn-ea"/>
                <a:cs typeface="+mn-cs"/>
              </a:rPr>
              <a:t> stores data in </a:t>
            </a:r>
            <a:r>
              <a:rPr lang="fr-FR" sz="1200" b="0" i="0" kern="1200" dirty="0" err="1">
                <a:solidFill>
                  <a:schemeClr val="tx1"/>
                </a:solidFill>
                <a:effectLst/>
                <a:latin typeface="+mn-lt"/>
                <a:ea typeface="+mn-ea"/>
                <a:cs typeface="+mn-cs"/>
              </a:rPr>
              <a:t>rows</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columns</a:t>
            </a:r>
            <a:r>
              <a:rPr lang="fr-FR" sz="1200" b="0" i="0" kern="1200" dirty="0">
                <a:solidFill>
                  <a:schemeClr val="tx1"/>
                </a:solidFill>
                <a:effectLst/>
                <a:latin typeface="+mn-lt"/>
                <a:ea typeface="+mn-ea"/>
                <a:cs typeface="+mn-cs"/>
              </a:rPr>
              <a:t>. It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basically</a:t>
            </a:r>
            <a:r>
              <a:rPr lang="fr-FR" sz="1200" b="0" i="0" kern="1200" dirty="0">
                <a:solidFill>
                  <a:schemeClr val="tx1"/>
                </a:solidFill>
                <a:effectLst/>
                <a:latin typeface="+mn-lt"/>
                <a:ea typeface="+mn-ea"/>
                <a:cs typeface="+mn-cs"/>
              </a:rPr>
              <a:t> a file version of a data frame. </a:t>
            </a:r>
            <a:r>
              <a:rPr lang="fr-FR" sz="1200" b="0" i="0" kern="1200" dirty="0" err="1">
                <a:solidFill>
                  <a:schemeClr val="tx1"/>
                </a:solidFill>
                <a:effectLst/>
                <a:latin typeface="+mn-lt"/>
                <a:ea typeface="+mn-ea"/>
                <a:cs typeface="+mn-cs"/>
              </a:rPr>
              <a:t>When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saving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such</a:t>
            </a:r>
            <a:r>
              <a:rPr lang="fr-FR" sz="1200" b="0" i="0" kern="1200" dirty="0">
                <a:solidFill>
                  <a:schemeClr val="tx1"/>
                </a:solidFill>
                <a:effectLst/>
                <a:latin typeface="+mn-lt"/>
                <a:ea typeface="+mn-ea"/>
                <a:cs typeface="+mn-cs"/>
              </a:rPr>
              <a:t> a table to a computer file, one </a:t>
            </a:r>
            <a:r>
              <a:rPr lang="fr-FR" sz="1200" b="0" i="0" kern="1200" dirty="0" err="1">
                <a:solidFill>
                  <a:schemeClr val="tx1"/>
                </a:solidFill>
                <a:effectLst/>
                <a:latin typeface="+mn-lt"/>
                <a:ea typeface="+mn-ea"/>
                <a:cs typeface="+mn-cs"/>
              </a:rPr>
              <a:t>needs</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way</a:t>
            </a:r>
            <a:r>
              <a:rPr lang="fr-FR" sz="1200" b="0" i="0" kern="1200" dirty="0">
                <a:solidFill>
                  <a:schemeClr val="tx1"/>
                </a:solidFill>
                <a:effectLst/>
                <a:latin typeface="+mn-lt"/>
                <a:ea typeface="+mn-ea"/>
                <a:cs typeface="+mn-cs"/>
              </a:rPr>
              <a:t> to </a:t>
            </a:r>
            <a:r>
              <a:rPr lang="fr-FR" sz="1200" b="0" i="0" kern="1200" dirty="0" err="1">
                <a:solidFill>
                  <a:schemeClr val="tx1"/>
                </a:solidFill>
                <a:effectLst/>
                <a:latin typeface="+mn-lt"/>
                <a:ea typeface="+mn-ea"/>
                <a:cs typeface="+mn-cs"/>
              </a:rPr>
              <a:t>define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when</a:t>
            </a:r>
            <a:r>
              <a:rPr lang="fr-FR" sz="1200" b="0" i="0" kern="1200" dirty="0">
                <a:solidFill>
                  <a:schemeClr val="tx1"/>
                </a:solidFill>
                <a:effectLst/>
                <a:latin typeface="+mn-lt"/>
                <a:ea typeface="+mn-ea"/>
                <a:cs typeface="+mn-cs"/>
              </a:rPr>
              <a:t> a new </a:t>
            </a:r>
            <a:r>
              <a:rPr lang="fr-FR" sz="1200" b="0" i="0" kern="1200" dirty="0" err="1">
                <a:solidFill>
                  <a:schemeClr val="tx1"/>
                </a:solidFill>
                <a:effectLst/>
                <a:latin typeface="+mn-lt"/>
                <a:ea typeface="+mn-ea"/>
                <a:cs typeface="+mn-cs"/>
              </a:rPr>
              <a:t>row</a:t>
            </a:r>
            <a:r>
              <a:rPr lang="fr-FR" sz="1200" b="0" i="0" kern="1200" dirty="0">
                <a:solidFill>
                  <a:schemeClr val="tx1"/>
                </a:solidFill>
                <a:effectLst/>
                <a:latin typeface="+mn-lt"/>
                <a:ea typeface="+mn-ea"/>
                <a:cs typeface="+mn-cs"/>
              </a:rPr>
              <a:t> or </a:t>
            </a:r>
            <a:r>
              <a:rPr lang="fr-FR" sz="1200" b="0" i="0" kern="1200" dirty="0" err="1">
                <a:solidFill>
                  <a:schemeClr val="tx1"/>
                </a:solidFill>
                <a:effectLst/>
                <a:latin typeface="+mn-lt"/>
                <a:ea typeface="+mn-ea"/>
                <a:cs typeface="+mn-cs"/>
              </a:rPr>
              <a:t>column</a:t>
            </a:r>
            <a:r>
              <a:rPr lang="fr-FR" sz="1200" b="0" i="0" kern="1200" dirty="0">
                <a:solidFill>
                  <a:schemeClr val="tx1"/>
                </a:solidFill>
                <a:effectLst/>
                <a:latin typeface="+mn-lt"/>
                <a:ea typeface="+mn-ea"/>
                <a:cs typeface="+mn-cs"/>
              </a:rPr>
              <a:t> ends and the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begins</a:t>
            </a:r>
            <a:r>
              <a:rPr lang="fr-FR" sz="1200" b="0" i="0" kern="1200" dirty="0">
                <a:solidFill>
                  <a:schemeClr val="tx1"/>
                </a:solidFill>
                <a:effectLst/>
                <a:latin typeface="+mn-lt"/>
                <a:ea typeface="+mn-ea"/>
                <a:cs typeface="+mn-cs"/>
              </a:rPr>
              <a:t>. This in </a:t>
            </a:r>
            <a:r>
              <a:rPr lang="fr-FR" sz="1200" b="0" i="0" kern="1200" dirty="0" err="1">
                <a:solidFill>
                  <a:schemeClr val="tx1"/>
                </a:solidFill>
                <a:effectLst/>
                <a:latin typeface="+mn-lt"/>
                <a:ea typeface="+mn-ea"/>
                <a:cs typeface="+mn-cs"/>
              </a:rPr>
              <a:t>turn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defines</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cells</a:t>
            </a:r>
            <a:r>
              <a:rPr lang="fr-FR" sz="1200" b="0" i="0" kern="1200" dirty="0">
                <a:solidFill>
                  <a:schemeClr val="tx1"/>
                </a:solidFill>
                <a:effectLst/>
                <a:latin typeface="+mn-lt"/>
                <a:ea typeface="+mn-ea"/>
                <a:cs typeface="+mn-cs"/>
              </a:rPr>
              <a:t> in </a:t>
            </a:r>
            <a:r>
              <a:rPr lang="fr-FR" sz="1200" b="0" i="0" kern="1200" dirty="0" err="1">
                <a:solidFill>
                  <a:schemeClr val="tx1"/>
                </a:solidFill>
                <a:effectLst/>
                <a:latin typeface="+mn-lt"/>
                <a:ea typeface="+mn-ea"/>
                <a:cs typeface="+mn-cs"/>
              </a:rPr>
              <a:t>which</a:t>
            </a:r>
            <a:r>
              <a:rPr lang="fr-FR" sz="1200" b="0" i="0" kern="1200" dirty="0">
                <a:solidFill>
                  <a:schemeClr val="tx1"/>
                </a:solidFill>
                <a:effectLst/>
                <a:latin typeface="+mn-lt"/>
                <a:ea typeface="+mn-ea"/>
                <a:cs typeface="+mn-cs"/>
              </a:rPr>
              <a:t> single values are </a:t>
            </a:r>
            <a:r>
              <a:rPr lang="fr-FR" sz="1200" b="0" i="0" kern="1200" dirty="0" err="1">
                <a:solidFill>
                  <a:schemeClr val="tx1"/>
                </a:solidFill>
                <a:effectLst/>
                <a:latin typeface="+mn-lt"/>
                <a:ea typeface="+mn-ea"/>
                <a:cs typeface="+mn-cs"/>
              </a:rPr>
              <a:t>stored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When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creating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spreadsheets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files, </a:t>
            </a:r>
            <a:r>
              <a:rPr lang="fr-FR" sz="1200" b="0" i="0" kern="1200" dirty="0" err="1">
                <a:solidFill>
                  <a:schemeClr val="tx1"/>
                </a:solidFill>
                <a:effectLst/>
                <a:latin typeface="+mn-lt"/>
                <a:ea typeface="+mn-ea"/>
                <a:cs typeface="+mn-cs"/>
              </a:rPr>
              <a:t>like</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ones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created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 simple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editor, a new </a:t>
            </a:r>
            <a:r>
              <a:rPr lang="fr-FR" sz="1200" b="0" i="0" kern="1200" dirty="0" err="1">
                <a:solidFill>
                  <a:schemeClr val="tx1"/>
                </a:solidFill>
                <a:effectLst/>
                <a:latin typeface="+mn-lt"/>
                <a:ea typeface="+mn-ea"/>
                <a:cs typeface="+mn-cs"/>
              </a:rPr>
              <a:t>row</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defined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return and </a:t>
            </a:r>
            <a:r>
              <a:rPr lang="fr-FR" sz="1200" b="0" i="0" kern="1200" dirty="0" err="1">
                <a:solidFill>
                  <a:schemeClr val="tx1"/>
                </a:solidFill>
                <a:effectLst/>
                <a:latin typeface="+mn-lt"/>
                <a:ea typeface="+mn-ea"/>
                <a:cs typeface="+mn-cs"/>
              </a:rPr>
              <a:t>columns</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separated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some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predefined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special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character</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most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common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characters</a:t>
            </a:r>
            <a:r>
              <a:rPr lang="fr-FR" sz="1200" b="0" i="0" kern="1200" dirty="0">
                <a:solidFill>
                  <a:schemeClr val="tx1"/>
                </a:solidFill>
                <a:effectLst/>
                <a:latin typeface="+mn-lt"/>
                <a:ea typeface="+mn-ea"/>
                <a:cs typeface="+mn-cs"/>
              </a:rPr>
              <a:t> are comma (</a:t>
            </a:r>
            <a:r>
              <a:rPr lang="fr-FR" dirty="0"/>
              <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semicolon</a:t>
            </a:r>
            <a:r>
              <a:rPr lang="fr-FR" sz="1200" b="0" i="0" kern="1200" dirty="0">
                <a:solidFill>
                  <a:schemeClr val="tx1"/>
                </a:solidFill>
                <a:effectLst/>
                <a:latin typeface="+mn-lt"/>
                <a:ea typeface="+mn-ea"/>
                <a:cs typeface="+mn-cs"/>
              </a:rPr>
              <a:t> (</a:t>
            </a:r>
            <a:r>
              <a:rPr lang="fr-FR" dirty="0"/>
              <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space</a:t>
            </a:r>
            <a:r>
              <a:rPr lang="fr-FR" sz="1200" b="0" i="0" kern="1200" dirty="0">
                <a:solidFill>
                  <a:schemeClr val="tx1"/>
                </a:solidFill>
                <a:effectLst/>
                <a:latin typeface="+mn-lt"/>
                <a:ea typeface="+mn-ea"/>
                <a:cs typeface="+mn-cs"/>
              </a:rPr>
              <a:t> (</a:t>
            </a:r>
            <a:r>
              <a:rPr lang="fr-FR" dirty="0"/>
              <a:t>`) and tab (</a:t>
            </a:r>
            <a:r>
              <a:rPr lang="fr-FR" sz="1200" b="0" i="0" kern="1200" dirty="0">
                <a:solidFill>
                  <a:schemeClr val="tx1"/>
                </a:solidFill>
                <a:effectLst/>
                <a:latin typeface="+mn-lt"/>
                <a:ea typeface="+mn-ea"/>
                <a:cs typeface="+mn-cs"/>
              </a:rPr>
              <a:t> </a:t>
            </a:r>
            <a:r>
              <a:rPr lang="fr-FR" dirty="0"/>
              <a:t>or</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preset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number</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spaces</a:t>
            </a:r>
            <a:r>
              <a:rPr lang="fr-FR"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34</a:t>
            </a:fld>
            <a:endParaRPr lang="en-GB"/>
          </a:p>
        </p:txBody>
      </p:sp>
    </p:spTree>
    <p:extLst>
      <p:ext uri="{BB962C8B-B14F-4D97-AF65-F5344CB8AC3E}">
        <p14:creationId xmlns:p14="http://schemas.microsoft.com/office/powerpoint/2010/main" val="855806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You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think</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computer’s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filesystem</a:t>
            </a:r>
            <a:r>
              <a:rPr lang="fr-FR" sz="1200" b="0" i="0" kern="1200" dirty="0">
                <a:solidFill>
                  <a:schemeClr val="tx1"/>
                </a:solidFill>
                <a:effectLst/>
                <a:latin typeface="+mn-lt"/>
                <a:ea typeface="+mn-ea"/>
                <a:cs typeface="+mn-cs"/>
              </a:rPr>
              <a:t> as a </a:t>
            </a:r>
            <a:r>
              <a:rPr lang="fr-FR" sz="1200" b="0" i="0" kern="1200" dirty="0" err="1">
                <a:solidFill>
                  <a:schemeClr val="tx1"/>
                </a:solidFill>
                <a:effectLst/>
                <a:latin typeface="+mn-lt"/>
                <a:ea typeface="+mn-ea"/>
                <a:cs typeface="+mn-cs"/>
              </a:rPr>
              <a:t>series</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nested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folders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each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containing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folders</a:t>
            </a:r>
            <a:r>
              <a:rPr lang="fr-FR" sz="1200" b="0" i="0" kern="1200" dirty="0">
                <a:solidFill>
                  <a:schemeClr val="tx1"/>
                </a:solidFill>
                <a:effectLst/>
                <a:latin typeface="+mn-lt"/>
                <a:ea typeface="+mn-ea"/>
                <a:cs typeface="+mn-cs"/>
              </a:rPr>
              <a:t> and files. Data </a:t>
            </a:r>
            <a:r>
              <a:rPr lang="fr-FR" sz="1200" b="0" i="0" kern="1200" dirty="0" err="1">
                <a:solidFill>
                  <a:schemeClr val="tx1"/>
                </a:solidFill>
                <a:effectLst/>
                <a:latin typeface="+mn-lt"/>
                <a:ea typeface="+mn-ea"/>
                <a:cs typeface="+mn-cs"/>
              </a:rPr>
              <a:t>scientists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refer</a:t>
            </a:r>
            <a:r>
              <a:rPr lang="fr-FR" sz="1200" b="0" i="0" kern="1200" dirty="0">
                <a:solidFill>
                  <a:schemeClr val="tx1"/>
                </a:solidFill>
                <a:effectLst/>
                <a:latin typeface="+mn-lt"/>
                <a:ea typeface="+mn-ea"/>
                <a:cs typeface="+mn-cs"/>
              </a:rPr>
              <a:t> to </a:t>
            </a:r>
            <a:r>
              <a:rPr lang="fr-FR" sz="1200" b="0" i="0" kern="1200" dirty="0" err="1">
                <a:solidFill>
                  <a:schemeClr val="tx1"/>
                </a:solidFill>
                <a:effectLst/>
                <a:latin typeface="+mn-lt"/>
                <a:ea typeface="+mn-ea"/>
                <a:cs typeface="+mn-cs"/>
              </a:rPr>
              <a:t>folders</a:t>
            </a:r>
            <a:r>
              <a:rPr lang="fr-FR" sz="1200" b="0" i="0" kern="1200" dirty="0">
                <a:solidFill>
                  <a:schemeClr val="tx1"/>
                </a:solidFill>
                <a:effectLst/>
                <a:latin typeface="+mn-lt"/>
                <a:ea typeface="+mn-ea"/>
                <a:cs typeface="+mn-cs"/>
              </a:rPr>
              <a:t> as </a:t>
            </a:r>
            <a:r>
              <a:rPr lang="fr-FR" sz="1200" b="0" i="1" kern="1200" dirty="0">
                <a:solidFill>
                  <a:schemeClr val="tx1"/>
                </a:solidFill>
                <a:effectLst/>
                <a:latin typeface="+mn-lt"/>
                <a:ea typeface="+mn-ea"/>
                <a:cs typeface="+mn-cs"/>
              </a:rPr>
              <a:t>directories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refer</a:t>
            </a:r>
            <a:r>
              <a:rPr lang="fr-FR" sz="1200" b="0" i="0" kern="1200" dirty="0">
                <a:solidFill>
                  <a:schemeClr val="tx1"/>
                </a:solidFill>
                <a:effectLst/>
                <a:latin typeface="+mn-lt"/>
                <a:ea typeface="+mn-ea"/>
                <a:cs typeface="+mn-cs"/>
              </a:rPr>
              <a:t> to the </a:t>
            </a:r>
            <a:r>
              <a:rPr lang="fr-FR" sz="1200" b="0" i="0" kern="1200" dirty="0" err="1">
                <a:solidFill>
                  <a:schemeClr val="tx1"/>
                </a:solidFill>
                <a:effectLst/>
                <a:latin typeface="+mn-lt"/>
                <a:ea typeface="+mn-ea"/>
                <a:cs typeface="+mn-cs"/>
              </a:rPr>
              <a:t>folder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contains</a:t>
            </a:r>
            <a:r>
              <a:rPr lang="fr-FR" sz="1200" b="0" i="0" kern="1200" dirty="0">
                <a:solidFill>
                  <a:schemeClr val="tx1"/>
                </a:solidFill>
                <a:effectLst/>
                <a:latin typeface="+mn-lt"/>
                <a:ea typeface="+mn-ea"/>
                <a:cs typeface="+mn-cs"/>
              </a:rPr>
              <a:t> all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folders</a:t>
            </a:r>
            <a:r>
              <a:rPr lang="fr-FR" sz="1200" b="0" i="0" kern="1200" dirty="0">
                <a:solidFill>
                  <a:schemeClr val="tx1"/>
                </a:solidFill>
                <a:effectLst/>
                <a:latin typeface="+mn-lt"/>
                <a:ea typeface="+mn-ea"/>
                <a:cs typeface="+mn-cs"/>
              </a:rPr>
              <a:t> as the The </a:t>
            </a:r>
            <a:r>
              <a:rPr lang="fr-FR" sz="1200" b="0" i="1" kern="1200" dirty="0" err="1">
                <a:solidFill>
                  <a:schemeClr val="tx1"/>
                </a:solidFill>
                <a:effectLst/>
                <a:latin typeface="+mn-lt"/>
                <a:ea typeface="+mn-ea"/>
                <a:cs typeface="+mn-cs"/>
              </a:rPr>
              <a:t>root</a:t>
            </a:r>
            <a:r>
              <a:rPr lang="fr-FR" sz="1200" b="0" i="1" kern="1200" dirty="0">
                <a:solidFill>
                  <a:schemeClr val="tx1"/>
                </a:solidFill>
                <a:effectLst/>
                <a:latin typeface="+mn-lt"/>
                <a:ea typeface="+mn-ea"/>
                <a:cs typeface="+mn-cs"/>
              </a:rPr>
              <a:t> directory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refer</a:t>
            </a:r>
            <a:r>
              <a:rPr lang="fr-FR" sz="1200" b="0" i="0" kern="1200" dirty="0">
                <a:solidFill>
                  <a:schemeClr val="tx1"/>
                </a:solidFill>
                <a:effectLst/>
                <a:latin typeface="+mn-lt"/>
                <a:ea typeface="+mn-ea"/>
                <a:cs typeface="+mn-cs"/>
              </a:rPr>
              <a:t> to the directory in </a:t>
            </a:r>
            <a:r>
              <a:rPr lang="fr-FR" sz="1200" b="0" i="0" kern="1200" dirty="0" err="1">
                <a:solidFill>
                  <a:schemeClr val="tx1"/>
                </a:solidFill>
                <a:effectLst/>
                <a:latin typeface="+mn-lt"/>
                <a:ea typeface="+mn-ea"/>
                <a:cs typeface="+mn-cs"/>
              </a:rPr>
              <a:t>which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currently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located</a:t>
            </a:r>
            <a:r>
              <a:rPr lang="fr-FR" sz="1200" b="0" i="0" kern="1200" dirty="0">
                <a:solidFill>
                  <a:schemeClr val="tx1"/>
                </a:solidFill>
                <a:effectLst/>
                <a:latin typeface="+mn-lt"/>
                <a:ea typeface="+mn-ea"/>
                <a:cs typeface="+mn-cs"/>
              </a:rPr>
              <a:t> as the </a:t>
            </a:r>
            <a:r>
              <a:rPr lang="fr-FR" sz="1200" b="0" i="1" kern="1200" dirty="0" err="1">
                <a:solidFill>
                  <a:schemeClr val="tx1"/>
                </a:solidFill>
                <a:effectLst/>
                <a:latin typeface="+mn-lt"/>
                <a:ea typeface="+mn-ea"/>
                <a:cs typeface="+mn-cs"/>
              </a:rPr>
              <a:t>working</a:t>
            </a:r>
            <a:r>
              <a:rPr lang="fr-FR" sz="1200" b="0" i="1" kern="1200" dirty="0">
                <a:solidFill>
                  <a:schemeClr val="tx1"/>
                </a:solidFill>
                <a:effectLst/>
                <a:latin typeface="+mn-lt"/>
                <a:ea typeface="+mn-ea"/>
                <a:cs typeface="+mn-cs"/>
              </a:rPr>
              <a:t> directory</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working</a:t>
            </a:r>
            <a:r>
              <a:rPr lang="fr-FR" sz="1200" b="0" i="0" kern="1200" dirty="0">
                <a:solidFill>
                  <a:schemeClr val="tx1"/>
                </a:solidFill>
                <a:effectLst/>
                <a:latin typeface="+mn-lt"/>
                <a:ea typeface="+mn-ea"/>
                <a:cs typeface="+mn-cs"/>
              </a:rPr>
              <a:t> directory </a:t>
            </a:r>
            <a:r>
              <a:rPr lang="fr-FR" sz="1200" b="0" i="0" kern="1200" dirty="0" err="1">
                <a:solidFill>
                  <a:schemeClr val="tx1"/>
                </a:solidFill>
                <a:effectLst/>
                <a:latin typeface="+mn-lt"/>
                <a:ea typeface="+mn-ea"/>
                <a:cs typeface="+mn-cs"/>
              </a:rPr>
              <a:t>therefore</a:t>
            </a:r>
            <a:r>
              <a:rPr lang="fr-FR" sz="1200" b="0" i="0" kern="1200" dirty="0">
                <a:solidFill>
                  <a:schemeClr val="tx1"/>
                </a:solidFill>
                <a:effectLst/>
                <a:latin typeface="+mn-lt"/>
                <a:ea typeface="+mn-ea"/>
                <a:cs typeface="+mn-cs"/>
              </a:rPr>
              <a:t> changes as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move </a:t>
            </a:r>
            <a:r>
              <a:rPr lang="fr-FR" sz="1200" b="0" i="0" kern="1200" dirty="0" err="1">
                <a:solidFill>
                  <a:schemeClr val="tx1"/>
                </a:solidFill>
                <a:effectLst/>
                <a:latin typeface="+mn-lt"/>
                <a:ea typeface="+mn-ea"/>
                <a:cs typeface="+mn-cs"/>
              </a:rPr>
              <a:t>through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folders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think</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it</a:t>
            </a:r>
            <a:r>
              <a:rPr lang="fr-FR" sz="1200" b="0" i="0" kern="1200" dirty="0">
                <a:solidFill>
                  <a:schemeClr val="tx1"/>
                </a:solidFill>
                <a:effectLst/>
                <a:latin typeface="+mn-lt"/>
                <a:ea typeface="+mn-ea"/>
                <a:cs typeface="+mn-cs"/>
              </a:rPr>
              <a:t> as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current</a:t>
            </a:r>
            <a:r>
              <a:rPr lang="fr-FR" sz="1200" b="0" i="0" kern="1200" dirty="0">
                <a:solidFill>
                  <a:schemeClr val="tx1"/>
                </a:solidFill>
                <a:effectLst/>
                <a:latin typeface="+mn-lt"/>
                <a:ea typeface="+mn-ea"/>
                <a:cs typeface="+mn-cs"/>
              </a:rPr>
              <a:t> location.</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35</a:t>
            </a:fld>
            <a:endParaRPr lang="en-GB"/>
          </a:p>
        </p:txBody>
      </p:sp>
    </p:spTree>
    <p:extLst>
      <p:ext uri="{BB962C8B-B14F-4D97-AF65-F5344CB8AC3E}">
        <p14:creationId xmlns:p14="http://schemas.microsoft.com/office/powerpoint/2010/main" val="3637570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39</a:t>
            </a:fld>
            <a:endParaRPr lang="en-GB"/>
          </a:p>
        </p:txBody>
      </p:sp>
    </p:spTree>
    <p:extLst>
      <p:ext uri="{BB962C8B-B14F-4D97-AF65-F5344CB8AC3E}">
        <p14:creationId xmlns:p14="http://schemas.microsoft.com/office/powerpoint/2010/main" val="4046268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will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simply</a:t>
            </a:r>
            <a:r>
              <a:rPr lang="fr-FR" sz="1200" b="0" i="0" kern="1200" dirty="0">
                <a:solidFill>
                  <a:schemeClr val="tx1"/>
                </a:solidFill>
                <a:effectLst/>
                <a:latin typeface="+mn-lt"/>
                <a:ea typeface="+mn-ea"/>
                <a:cs typeface="+mn-cs"/>
              </a:rPr>
              <a:t> note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histograms</a:t>
            </a:r>
            <a:r>
              <a:rPr lang="fr-FR" sz="1200" b="0" i="0" kern="1200" dirty="0">
                <a:solidFill>
                  <a:schemeClr val="tx1"/>
                </a:solidFill>
                <a:effectLst/>
                <a:latin typeface="+mn-lt"/>
                <a:ea typeface="+mn-ea"/>
                <a:cs typeface="+mn-cs"/>
              </a:rPr>
              <a:t> are a </a:t>
            </a:r>
            <a:r>
              <a:rPr lang="fr-FR" sz="1200" b="0" i="0" kern="1200" dirty="0" err="1">
                <a:solidFill>
                  <a:schemeClr val="tx1"/>
                </a:solidFill>
                <a:effectLst/>
                <a:latin typeface="+mn-lt"/>
                <a:ea typeface="+mn-ea"/>
                <a:cs typeface="+mn-cs"/>
              </a:rPr>
              <a:t>powerful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graphical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summary</a:t>
            </a:r>
            <a:r>
              <a:rPr lang="fr-FR" sz="1200" b="0" i="0" kern="1200" dirty="0">
                <a:solidFill>
                  <a:schemeClr val="tx1"/>
                </a:solidFill>
                <a:effectLst/>
                <a:latin typeface="+mn-lt"/>
                <a:ea typeface="+mn-ea"/>
                <a:cs typeface="+mn-cs"/>
              </a:rPr>
              <a:t> of a </a:t>
            </a:r>
            <a:r>
              <a:rPr lang="fr-FR" sz="1200" b="0" i="0" kern="1200" dirty="0" err="1">
                <a:solidFill>
                  <a:schemeClr val="tx1"/>
                </a:solidFill>
                <a:effectLst/>
                <a:latin typeface="+mn-lt"/>
                <a:ea typeface="+mn-ea"/>
                <a:cs typeface="+mn-cs"/>
              </a:rPr>
              <a:t>list</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numbers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gives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general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overview</a:t>
            </a:r>
            <a:r>
              <a:rPr lang="fr-FR" sz="1200" b="0" i="0" kern="1200" dirty="0">
                <a:solidFill>
                  <a:schemeClr val="tx1"/>
                </a:solidFill>
                <a:effectLst/>
                <a:latin typeface="+mn-lt"/>
                <a:ea typeface="+mn-ea"/>
                <a:cs typeface="+mn-cs"/>
              </a:rPr>
              <a:t> of the types of values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have.</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40</a:t>
            </a:fld>
            <a:endParaRPr lang="en-GB"/>
          </a:p>
        </p:txBody>
      </p:sp>
    </p:spTree>
    <p:extLst>
      <p:ext uri="{BB962C8B-B14F-4D97-AF65-F5344CB8AC3E}">
        <p14:creationId xmlns:p14="http://schemas.microsoft.com/office/powerpoint/2010/main" val="740015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err="1">
                <a:solidFill>
                  <a:schemeClr val="tx1"/>
                </a:solidFill>
                <a:effectLst/>
                <a:latin typeface="+mn-lt"/>
                <a:ea typeface="+mn-ea"/>
                <a:cs typeface="+mn-cs"/>
              </a:rPr>
              <a:t>They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provide</a:t>
            </a:r>
            <a:r>
              <a:rPr lang="fr-FR" sz="1200" b="0" i="0" kern="1200" dirty="0">
                <a:solidFill>
                  <a:schemeClr val="tx1"/>
                </a:solidFill>
                <a:effectLst/>
                <a:latin typeface="+mn-lt"/>
                <a:ea typeface="+mn-ea"/>
                <a:cs typeface="+mn-cs"/>
              </a:rPr>
              <a:t> a more terse </a:t>
            </a:r>
            <a:r>
              <a:rPr lang="fr-FR" sz="1200" b="0" i="0" kern="1200" dirty="0" err="1">
                <a:solidFill>
                  <a:schemeClr val="tx1"/>
                </a:solidFill>
                <a:effectLst/>
                <a:latin typeface="+mn-lt"/>
                <a:ea typeface="+mn-ea"/>
                <a:cs typeface="+mn-cs"/>
              </a:rPr>
              <a:t>summary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histograms</a:t>
            </a:r>
            <a:r>
              <a:rPr lang="fr-FR" sz="1200" b="0" i="0" kern="1200" dirty="0">
                <a:solidFill>
                  <a:schemeClr val="tx1"/>
                </a:solidFill>
                <a:effectLst/>
                <a:latin typeface="+mn-lt"/>
                <a:ea typeface="+mn-ea"/>
                <a:cs typeface="+mn-cs"/>
              </a:rPr>
              <a:t>, but </a:t>
            </a:r>
            <a:r>
              <a:rPr lang="fr-FR" sz="1200" b="0" i="0" kern="1200" dirty="0" err="1">
                <a:solidFill>
                  <a:schemeClr val="tx1"/>
                </a:solidFill>
                <a:effectLst/>
                <a:latin typeface="+mn-lt"/>
                <a:ea typeface="+mn-ea"/>
                <a:cs typeface="+mn-cs"/>
              </a:rPr>
              <a:t>they</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easier</a:t>
            </a:r>
            <a:r>
              <a:rPr lang="fr-FR" sz="1200" b="0" i="0" kern="1200" dirty="0">
                <a:solidFill>
                  <a:schemeClr val="tx1"/>
                </a:solidFill>
                <a:effectLst/>
                <a:latin typeface="+mn-lt"/>
                <a:ea typeface="+mn-ea"/>
                <a:cs typeface="+mn-cs"/>
              </a:rPr>
              <a:t> to </a:t>
            </a:r>
            <a:r>
              <a:rPr lang="fr-FR" sz="1200" b="0" i="0" kern="1200" dirty="0" err="1">
                <a:solidFill>
                  <a:schemeClr val="tx1"/>
                </a:solidFill>
                <a:effectLst/>
                <a:latin typeface="+mn-lt"/>
                <a:ea typeface="+mn-ea"/>
                <a:cs typeface="+mn-cs"/>
              </a:rPr>
              <a:t>stack</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boxplots</a:t>
            </a:r>
            <a:r>
              <a:rPr lang="fr-FR"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41</a:t>
            </a:fld>
            <a:endParaRPr lang="en-GB"/>
          </a:p>
        </p:txBody>
      </p:sp>
    </p:spTree>
    <p:extLst>
      <p:ext uri="{BB962C8B-B14F-4D97-AF65-F5344CB8AC3E}">
        <p14:creationId xmlns:p14="http://schemas.microsoft.com/office/powerpoint/2010/main" val="3791538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46</a:t>
            </a:fld>
            <a:endParaRPr lang="en-GB"/>
          </a:p>
        </p:txBody>
      </p:sp>
    </p:spTree>
    <p:extLst>
      <p:ext uri="{BB962C8B-B14F-4D97-AF65-F5344CB8AC3E}">
        <p14:creationId xmlns:p14="http://schemas.microsoft.com/office/powerpoint/2010/main" val="1906974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52</a:t>
            </a:fld>
            <a:endParaRPr lang="en-GB"/>
          </a:p>
        </p:txBody>
      </p:sp>
    </p:spTree>
    <p:extLst>
      <p:ext uri="{BB962C8B-B14F-4D97-AF65-F5344CB8AC3E}">
        <p14:creationId xmlns:p14="http://schemas.microsoft.com/office/powerpoint/2010/main" val="5747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4</a:t>
            </a:fld>
            <a:endParaRPr lang="en-GB"/>
          </a:p>
        </p:txBody>
      </p:sp>
    </p:spTree>
    <p:extLst>
      <p:ext uri="{BB962C8B-B14F-4D97-AF65-F5344CB8AC3E}">
        <p14:creationId xmlns:p14="http://schemas.microsoft.com/office/powerpoint/2010/main" val="59755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 is not a programming language like C or Java.</a:t>
            </a:r>
          </a:p>
          <a:p>
            <a:r>
              <a:rPr lang="en-GB" dirty="0"/>
              <a:t>It was not created by software engineers for software development.</a:t>
            </a:r>
          </a:p>
          <a:p>
            <a:r>
              <a:rPr lang="en-GB" dirty="0"/>
              <a:t>Instead, it was developed by statisticians and data analysts</a:t>
            </a:r>
          </a:p>
          <a:p>
            <a:r>
              <a:rPr lang="en-GB" dirty="0"/>
              <a:t>as an interactive environment for data analysis.</a:t>
            </a:r>
          </a:p>
          <a:p>
            <a:r>
              <a:rPr lang="en-GB" dirty="0"/>
              <a:t>The interactivity is an indispensable feature in data science</a:t>
            </a:r>
          </a:p>
          <a:p>
            <a:endParaRPr lang="en-GB" dirty="0"/>
          </a:p>
          <a:p>
            <a:r>
              <a:rPr lang="en-GB" dirty="0"/>
              <a:t>However, like in any other programming language,</a:t>
            </a:r>
          </a:p>
          <a:p>
            <a:r>
              <a:rPr lang="en-GB" dirty="0"/>
              <a:t>you can save your work as scripts, which you can easily execute at any moment.</a:t>
            </a:r>
          </a:p>
          <a:p>
            <a:endParaRPr lang="en-GB" dirty="0"/>
          </a:p>
          <a:p>
            <a:r>
              <a:rPr lang="en-GB" dirty="0"/>
              <a:t>R is free and open source, meaning that you can look at the code.</a:t>
            </a:r>
          </a:p>
          <a:p>
            <a:r>
              <a:rPr lang="en-GB" dirty="0"/>
              <a:t>There's also a large and growing active community of R users. It's easy for others to contribute add-ons,</a:t>
            </a:r>
          </a:p>
          <a:p>
            <a:r>
              <a:rPr lang="en-GB" dirty="0"/>
              <a:t>which enable developers to share software implementations of new data</a:t>
            </a:r>
          </a:p>
          <a:p>
            <a:r>
              <a:rPr lang="en-GB" dirty="0"/>
              <a:t>science techniques.</a:t>
            </a:r>
          </a:p>
          <a:p>
            <a:endParaRPr lang="en-GB" dirty="0"/>
          </a:p>
          <a:p>
            <a:r>
              <a:rPr lang="en-GB" dirty="0"/>
              <a:t>It runs across all major platforms--</a:t>
            </a:r>
          </a:p>
          <a:p>
            <a:r>
              <a:rPr lang="en-GB" dirty="0"/>
              <a:t>Windows, Mac OS, Unix, Linux.</a:t>
            </a:r>
          </a:p>
        </p:txBody>
      </p:sp>
      <p:sp>
        <p:nvSpPr>
          <p:cNvPr id="4" name="Slide Number Placeholder 3"/>
          <p:cNvSpPr>
            <a:spLocks noGrp="1"/>
          </p:cNvSpPr>
          <p:nvPr>
            <p:ph type="sldNum" sz="quarter" idx="5"/>
          </p:nvPr>
        </p:nvSpPr>
        <p:spPr/>
        <p:txBody>
          <a:bodyPr/>
          <a:lstStyle/>
          <a:p>
            <a:fld id="{0A886024-2DF9-0F4A-B24B-08802B8380B1}" type="slidenum">
              <a:rPr lang="en-GB" smtClean="0"/>
              <a:t>5</a:t>
            </a:fld>
            <a:endParaRPr lang="en-GB"/>
          </a:p>
        </p:txBody>
      </p:sp>
    </p:spTree>
    <p:extLst>
      <p:ext uri="{BB962C8B-B14F-4D97-AF65-F5344CB8AC3E}">
        <p14:creationId xmlns:p14="http://schemas.microsoft.com/office/powerpoint/2010/main" val="1057654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6</a:t>
            </a:fld>
            <a:endParaRPr lang="en-GB"/>
          </a:p>
        </p:txBody>
      </p:sp>
    </p:spTree>
    <p:extLst>
      <p:ext uri="{BB962C8B-B14F-4D97-AF65-F5344CB8AC3E}">
        <p14:creationId xmlns:p14="http://schemas.microsoft.com/office/powerpoint/2010/main" val="568376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8</a:t>
            </a:fld>
            <a:endParaRPr lang="en-GB"/>
          </a:p>
        </p:txBody>
      </p:sp>
    </p:spTree>
    <p:extLst>
      <p:ext uri="{BB962C8B-B14F-4D97-AF65-F5344CB8AC3E}">
        <p14:creationId xmlns:p14="http://schemas.microsoft.com/office/powerpoint/2010/main" val="2536295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9</a:t>
            </a:fld>
            <a:endParaRPr lang="en-GB"/>
          </a:p>
        </p:txBody>
      </p:sp>
    </p:spTree>
    <p:extLst>
      <p:ext uri="{BB962C8B-B14F-4D97-AF65-F5344CB8AC3E}">
        <p14:creationId xmlns:p14="http://schemas.microsoft.com/office/powerpoint/2010/main" val="3162830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10</a:t>
            </a:fld>
            <a:endParaRPr lang="en-GB"/>
          </a:p>
        </p:txBody>
      </p:sp>
    </p:spTree>
    <p:extLst>
      <p:ext uri="{BB962C8B-B14F-4D97-AF65-F5344CB8AC3E}">
        <p14:creationId xmlns:p14="http://schemas.microsoft.com/office/powerpoint/2010/main" val="2804590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extra functionality comes from add-ons available from developers.</a:t>
            </a:r>
          </a:p>
          <a:p>
            <a:r>
              <a:rPr lang="en-GB" dirty="0"/>
              <a:t>There are currently hundreds of these available from CRAN,</a:t>
            </a:r>
          </a:p>
          <a:p>
            <a:r>
              <a:rPr lang="en-GB" dirty="0"/>
              <a:t>and many others shared via other repositories such as GitHub.</a:t>
            </a:r>
          </a:p>
          <a:p>
            <a:r>
              <a:rPr lang="en-GB" dirty="0"/>
              <a:t>R makes it very easy to install packages from within R itself.</a:t>
            </a:r>
          </a:p>
          <a:p>
            <a:endParaRPr lang="en-GB" dirty="0"/>
          </a:p>
          <a:p>
            <a:r>
              <a:rPr lang="fr-FR" sz="1200" b="0" i="0" kern="1200" dirty="0" err="1">
                <a:solidFill>
                  <a:schemeClr val="tx1"/>
                </a:solidFill>
                <a:effectLst/>
                <a:latin typeface="+mn-lt"/>
                <a:ea typeface="+mn-ea"/>
                <a:cs typeface="+mn-cs"/>
              </a:rPr>
              <a:t>Datasets</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functions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used</a:t>
            </a:r>
            <a:r>
              <a:rPr lang="fr-FR" sz="1200" b="0" i="0" kern="1200" dirty="0">
                <a:solidFill>
                  <a:schemeClr val="tx1"/>
                </a:solidFill>
                <a:effectLst/>
                <a:latin typeface="+mn-lt"/>
                <a:ea typeface="+mn-ea"/>
                <a:cs typeface="+mn-cs"/>
              </a:rPr>
              <a:t> for data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practice, </a:t>
            </a:r>
            <a:r>
              <a:rPr lang="fr-FR" sz="1200" b="0" i="0" kern="1200" dirty="0" err="1">
                <a:solidFill>
                  <a:schemeClr val="tx1"/>
                </a:solidFill>
                <a:effectLst/>
                <a:latin typeface="+mn-lt"/>
                <a:ea typeface="+mn-ea"/>
                <a:cs typeface="+mn-cs"/>
              </a:rPr>
              <a:t>homework</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projects</a:t>
            </a:r>
            <a:r>
              <a:rPr lang="fr-FR" sz="1200" b="0" i="0" kern="1200" dirty="0">
                <a:solidFill>
                  <a:schemeClr val="tx1"/>
                </a:solidFill>
                <a:effectLst/>
                <a:latin typeface="+mn-lt"/>
                <a:ea typeface="+mn-ea"/>
                <a:cs typeface="+mn-cs"/>
              </a:rPr>
              <a:t> in data science courses and workshops. 26 </a:t>
            </a:r>
            <a:r>
              <a:rPr lang="fr-FR" sz="1200" b="0" i="0" kern="1200" dirty="0" err="1">
                <a:solidFill>
                  <a:schemeClr val="tx1"/>
                </a:solidFill>
                <a:effectLst/>
                <a:latin typeface="+mn-lt"/>
                <a:ea typeface="+mn-ea"/>
                <a:cs typeface="+mn-cs"/>
              </a:rPr>
              <a:t>datasets</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available</a:t>
            </a:r>
            <a:r>
              <a:rPr lang="fr-FR" sz="1200" b="0" i="0" kern="1200" dirty="0">
                <a:solidFill>
                  <a:schemeClr val="tx1"/>
                </a:solidFill>
                <a:effectLst/>
                <a:latin typeface="+mn-lt"/>
                <a:ea typeface="+mn-ea"/>
                <a:cs typeface="+mn-cs"/>
              </a:rPr>
              <a:t> for case </a:t>
            </a:r>
            <a:r>
              <a:rPr lang="fr-FR" sz="1200" b="0" i="0" kern="1200" dirty="0" err="1">
                <a:solidFill>
                  <a:schemeClr val="tx1"/>
                </a:solidFill>
                <a:effectLst/>
                <a:latin typeface="+mn-lt"/>
                <a:ea typeface="+mn-ea"/>
                <a:cs typeface="+mn-cs"/>
              </a:rPr>
              <a:t>studies</a:t>
            </a:r>
            <a:r>
              <a:rPr lang="fr-FR" sz="1200" b="0" i="0" kern="1200" dirty="0">
                <a:solidFill>
                  <a:schemeClr val="tx1"/>
                </a:solidFill>
                <a:effectLst/>
                <a:latin typeface="+mn-lt"/>
                <a:ea typeface="+mn-ea"/>
                <a:cs typeface="+mn-cs"/>
              </a:rPr>
              <a:t> in data </a:t>
            </a:r>
            <a:r>
              <a:rPr lang="fr-FR" sz="1200" b="0" i="0" kern="1200" dirty="0" err="1">
                <a:solidFill>
                  <a:schemeClr val="tx1"/>
                </a:solidFill>
                <a:effectLst/>
                <a:latin typeface="+mn-lt"/>
                <a:ea typeface="+mn-ea"/>
                <a:cs typeface="+mn-cs"/>
              </a:rPr>
              <a:t>visualization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statistical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inference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modeling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linear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regression</a:t>
            </a:r>
            <a:r>
              <a:rPr lang="fr-FR" sz="1200" b="0" i="0" kern="1200" dirty="0">
                <a:solidFill>
                  <a:schemeClr val="tx1"/>
                </a:solidFill>
                <a:effectLst/>
                <a:latin typeface="+mn-lt"/>
                <a:ea typeface="+mn-ea"/>
                <a:cs typeface="+mn-cs"/>
              </a:rPr>
              <a:t>, data </a:t>
            </a:r>
            <a:r>
              <a:rPr lang="fr-FR" sz="1200" b="0" i="0" kern="1200" dirty="0" err="1">
                <a:solidFill>
                  <a:schemeClr val="tx1"/>
                </a:solidFill>
                <a:effectLst/>
                <a:latin typeface="+mn-lt"/>
                <a:ea typeface="+mn-ea"/>
                <a:cs typeface="+mn-cs"/>
              </a:rPr>
              <a:t>wrangling</a:t>
            </a:r>
            <a:r>
              <a:rPr lang="fr-FR" sz="1200" b="0" i="0" kern="1200" dirty="0">
                <a:solidFill>
                  <a:schemeClr val="tx1"/>
                </a:solidFill>
                <a:effectLst/>
                <a:latin typeface="+mn-lt"/>
                <a:ea typeface="+mn-ea"/>
                <a:cs typeface="+mn-cs"/>
              </a:rPr>
              <a:t> and machine </a:t>
            </a:r>
            <a:r>
              <a:rPr lang="fr-FR" sz="1200" b="0" i="0" kern="1200" dirty="0" err="1">
                <a:solidFill>
                  <a:schemeClr val="tx1"/>
                </a:solidFill>
                <a:effectLst/>
                <a:latin typeface="+mn-lt"/>
                <a:ea typeface="+mn-ea"/>
                <a:cs typeface="+mn-cs"/>
              </a:rPr>
              <a:t>learning</a:t>
            </a:r>
            <a:r>
              <a:rPr lang="fr-FR" sz="1200" b="0" i="0" kern="1200" dirty="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11</a:t>
            </a:fld>
            <a:endParaRPr lang="en-GB"/>
          </a:p>
        </p:txBody>
      </p:sp>
    </p:spTree>
    <p:extLst>
      <p:ext uri="{BB962C8B-B14F-4D97-AF65-F5344CB8AC3E}">
        <p14:creationId xmlns:p14="http://schemas.microsoft.com/office/powerpoint/2010/main" val="153543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8EF0-E9F4-E344-837F-794DCA8233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681E77F-AF7B-CD46-AB09-F325CB04B8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374AD42-BA67-2344-842D-ECCB5DE8CC6E}"/>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5" name="Footer Placeholder 4">
            <a:extLst>
              <a:ext uri="{FF2B5EF4-FFF2-40B4-BE49-F238E27FC236}">
                <a16:creationId xmlns:a16="http://schemas.microsoft.com/office/drawing/2014/main" id="{0E50ACE9-C79C-A649-8D7E-BCD0A9B436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7D9D1A-8E68-9446-9201-632ED14AEF85}"/>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35068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8519-2B75-2F40-A65E-50C869335AB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F463506-566B-0A4F-A45D-3DA58B2F1A7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E8822F2-1483-9248-813B-90ADE180426F}"/>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5" name="Footer Placeholder 4">
            <a:extLst>
              <a:ext uri="{FF2B5EF4-FFF2-40B4-BE49-F238E27FC236}">
                <a16:creationId xmlns:a16="http://schemas.microsoft.com/office/drawing/2014/main" id="{59CAC1FD-6C34-7E45-9B2E-AC3A68AC34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990AB8-3633-EE40-ABB0-257535C556E1}"/>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146182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D2961-D5F9-F24A-8EA3-73CF9CB1197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B244EC2-ED38-9645-9B78-6D7E3B9D712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4E3ACA4-864D-7547-B163-183CBC185C2F}"/>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5" name="Footer Placeholder 4">
            <a:extLst>
              <a:ext uri="{FF2B5EF4-FFF2-40B4-BE49-F238E27FC236}">
                <a16:creationId xmlns:a16="http://schemas.microsoft.com/office/drawing/2014/main" id="{5A40DCA1-9C5A-4146-8A0E-F439FC2AA8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4EE412-4056-C644-A2BA-5EBC94815C64}"/>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31565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B5DA-FB13-4F4B-B0BA-73301386067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E9AD1C3-E125-E14E-9381-8CE335A32E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78E5695-289D-2142-8183-44ABC63F4F77}"/>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5" name="Footer Placeholder 4">
            <a:extLst>
              <a:ext uri="{FF2B5EF4-FFF2-40B4-BE49-F238E27FC236}">
                <a16:creationId xmlns:a16="http://schemas.microsoft.com/office/drawing/2014/main" id="{E189D0FE-8288-2141-BB92-DBFECEC0D5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E2CB53-0582-A44F-913C-F238CD9F2134}"/>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10384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C256-2FAC-0446-B38B-F059DF9C013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58E886A-1DCF-7243-BF2A-68D504DED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0B77AD6-51D5-014A-9992-DDEC30D12A88}"/>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5" name="Footer Placeholder 4">
            <a:extLst>
              <a:ext uri="{FF2B5EF4-FFF2-40B4-BE49-F238E27FC236}">
                <a16:creationId xmlns:a16="http://schemas.microsoft.com/office/drawing/2014/main" id="{C6357A3D-09AC-9A41-918F-27BC4221F5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29CFC9-C805-FA4F-B1BE-7EEF2CAD7A9E}"/>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107712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26E4-35B0-454A-8237-1C002E5E04F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C999708-0B86-7F42-9DD5-821C1EAE5A1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13055043-EEFA-BD4B-97B4-26033A00B5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BF7E385-9C45-0C46-8A21-FAB470D02407}"/>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6" name="Footer Placeholder 5">
            <a:extLst>
              <a:ext uri="{FF2B5EF4-FFF2-40B4-BE49-F238E27FC236}">
                <a16:creationId xmlns:a16="http://schemas.microsoft.com/office/drawing/2014/main" id="{FBE35079-EBE3-0E4B-85B4-5B26DDEB14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D7FC32-C7C0-F149-85F8-59C09D0608C5}"/>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292382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E899-F333-174C-B54F-682FCB7D74C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09316C7-F14B-C040-8E56-0F22398689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EA03DF-1AC3-1242-B773-9884DD393C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1FC9F5B-62A0-8744-B8F1-2C2889ACD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702994E-3A88-9249-977C-C9168D38600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7B5088A-0A15-9C4D-A7DB-D00EAAD82AA4}"/>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8" name="Footer Placeholder 7">
            <a:extLst>
              <a:ext uri="{FF2B5EF4-FFF2-40B4-BE49-F238E27FC236}">
                <a16:creationId xmlns:a16="http://schemas.microsoft.com/office/drawing/2014/main" id="{5C34B45D-377B-2344-8B23-D6575F08163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2CD9C3E-9EBF-0E45-A4D6-91A212267F4F}"/>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214359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7514-2D5A-6642-ABFE-3D0195994D0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5DEC2AE-0AA2-B44C-AB25-AC6372583F78}"/>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4" name="Footer Placeholder 3">
            <a:extLst>
              <a:ext uri="{FF2B5EF4-FFF2-40B4-BE49-F238E27FC236}">
                <a16:creationId xmlns:a16="http://schemas.microsoft.com/office/drawing/2014/main" id="{94DC5E51-46B0-2043-BF48-A56E10C4BA3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4C7DB5-05CD-1949-8124-E15637D2EA71}"/>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4021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8CBFBB-EFD3-B740-99AC-ABE8C123EFB9}"/>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3" name="Footer Placeholder 2">
            <a:extLst>
              <a:ext uri="{FF2B5EF4-FFF2-40B4-BE49-F238E27FC236}">
                <a16:creationId xmlns:a16="http://schemas.microsoft.com/office/drawing/2014/main" id="{73FF6458-2BD4-2047-B932-7B35F26EF01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540903-468E-804D-85B2-50B1DA545D16}"/>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322332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AF2C-A4F8-6146-B5FA-FEB8122EDA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4C9002B4-F8AF-BF46-89F5-9946F3904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1EA09F0-CD59-8D43-8FA3-83ED4F89B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BCE56D-753E-7E4B-AE51-73D3EECBA619}"/>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6" name="Footer Placeholder 5">
            <a:extLst>
              <a:ext uri="{FF2B5EF4-FFF2-40B4-BE49-F238E27FC236}">
                <a16:creationId xmlns:a16="http://schemas.microsoft.com/office/drawing/2014/main" id="{58037D22-1E94-384B-A6F8-2C4B18652B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1F3398-4380-C442-B491-45561CAA326D}"/>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256508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DFBE-7237-8A46-A867-84A5D57614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87C413D4-1A99-5E4A-94BA-73A81E4B8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63946D-9D14-274B-8FF7-7C510CA91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9570DC-682B-BF45-A7DF-CDCB6C4B1099}"/>
              </a:ext>
            </a:extLst>
          </p:cNvPr>
          <p:cNvSpPr>
            <a:spLocks noGrp="1"/>
          </p:cNvSpPr>
          <p:nvPr>
            <p:ph type="dt" sz="half" idx="10"/>
          </p:nvPr>
        </p:nvSpPr>
        <p:spPr/>
        <p:txBody>
          <a:bodyPr/>
          <a:lstStyle/>
          <a:p>
            <a:fld id="{9169BB21-FCA5-4147-918F-54FFF32F08E9}" type="datetimeFigureOut">
              <a:rPr lang="en-GB" smtClean="0"/>
              <a:t>18/09/2020</a:t>
            </a:fld>
            <a:endParaRPr lang="en-GB"/>
          </a:p>
        </p:txBody>
      </p:sp>
      <p:sp>
        <p:nvSpPr>
          <p:cNvPr id="6" name="Footer Placeholder 5">
            <a:extLst>
              <a:ext uri="{FF2B5EF4-FFF2-40B4-BE49-F238E27FC236}">
                <a16:creationId xmlns:a16="http://schemas.microsoft.com/office/drawing/2014/main" id="{FA7C01DD-5541-A74C-BB6F-80FFF898EE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DC4ABE-B064-1E4D-8A30-C02874E91F83}"/>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197284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5FFF7-5FB7-1947-B365-E5BE0144F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0EDE349-46CE-344B-BFBC-086EF59F2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FFB1A87-98D8-2B43-B0D8-46A8578833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9BB21-FCA5-4147-918F-54FFF32F08E9}" type="datetimeFigureOut">
              <a:rPr lang="en-GB" smtClean="0"/>
              <a:t>18/09/2020</a:t>
            </a:fld>
            <a:endParaRPr lang="en-GB"/>
          </a:p>
        </p:txBody>
      </p:sp>
      <p:sp>
        <p:nvSpPr>
          <p:cNvPr id="5" name="Footer Placeholder 4">
            <a:extLst>
              <a:ext uri="{FF2B5EF4-FFF2-40B4-BE49-F238E27FC236}">
                <a16:creationId xmlns:a16="http://schemas.microsoft.com/office/drawing/2014/main" id="{E8940C98-6979-874A-BEB6-FC8C12958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DBA85E0-EC93-874D-B08B-5E263A390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346FB-8247-5E4F-989F-9112271D23F7}" type="slidenum">
              <a:rPr lang="en-GB" smtClean="0"/>
              <a:t>‹#›</a:t>
            </a:fld>
            <a:endParaRPr lang="en-GB"/>
          </a:p>
        </p:txBody>
      </p:sp>
    </p:spTree>
    <p:extLst>
      <p:ext uri="{BB962C8B-B14F-4D97-AF65-F5344CB8AC3E}">
        <p14:creationId xmlns:p14="http://schemas.microsoft.com/office/powerpoint/2010/main" val="1894520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silvia.bottini@univ-cotedazur.fr"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abcnews.go.com/blogs/headlines/2012/12/us-gun-ownership-homicide-rate-higher-than-other-developed-countries/"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6EFC-CF63-7A44-892F-E92EB61B5E59}"/>
              </a:ext>
            </a:extLst>
          </p:cNvPr>
          <p:cNvSpPr>
            <a:spLocks noGrp="1"/>
          </p:cNvSpPr>
          <p:nvPr>
            <p:ph type="ctrTitle"/>
          </p:nvPr>
        </p:nvSpPr>
        <p:spPr/>
        <p:txBody>
          <a:bodyPr/>
          <a:lstStyle/>
          <a:p>
            <a:r>
              <a:rPr lang="en-GB" dirty="0"/>
              <a:t>Basic R</a:t>
            </a:r>
          </a:p>
        </p:txBody>
      </p:sp>
      <p:sp>
        <p:nvSpPr>
          <p:cNvPr id="3" name="Subtitle 2">
            <a:extLst>
              <a:ext uri="{FF2B5EF4-FFF2-40B4-BE49-F238E27FC236}">
                <a16:creationId xmlns:a16="http://schemas.microsoft.com/office/drawing/2014/main" id="{4FBD15DA-915D-C746-9D9A-AAF529A98C93}"/>
              </a:ext>
            </a:extLst>
          </p:cNvPr>
          <p:cNvSpPr>
            <a:spLocks noGrp="1"/>
          </p:cNvSpPr>
          <p:nvPr>
            <p:ph type="subTitle" idx="1"/>
          </p:nvPr>
        </p:nvSpPr>
        <p:spPr/>
        <p:txBody>
          <a:bodyPr>
            <a:normAutofit lnSpcReduction="10000"/>
          </a:bodyPr>
          <a:lstStyle/>
          <a:p>
            <a:r>
              <a:rPr lang="en-GB" dirty="0"/>
              <a:t>“Processing large dataset with R”</a:t>
            </a:r>
          </a:p>
          <a:p>
            <a:endParaRPr lang="en-GB" dirty="0"/>
          </a:p>
        </p:txBody>
      </p:sp>
    </p:spTree>
    <p:extLst>
      <p:ext uri="{BB962C8B-B14F-4D97-AF65-F5344CB8AC3E}">
        <p14:creationId xmlns:p14="http://schemas.microsoft.com/office/powerpoint/2010/main" val="2583263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5F7-6B52-9A4D-BD3F-3AE8DB5D32DF}"/>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4C674AE1-95F1-624B-B129-9C52481F9DC7}"/>
              </a:ext>
            </a:extLst>
          </p:cNvPr>
          <p:cNvSpPr txBox="1"/>
          <p:nvPr/>
        </p:nvSpPr>
        <p:spPr>
          <a:xfrm>
            <a:off x="290945" y="1690688"/>
            <a:ext cx="8118764" cy="1200329"/>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p>
          <a:p>
            <a:pPr marL="342900" indent="-342900">
              <a:buFont typeface="+mj-lt"/>
              <a:buAutoNum type="arabicPeriod"/>
            </a:pPr>
            <a:r>
              <a:rPr lang="en-GB" dirty="0"/>
              <a:t>Make simple calculation</a:t>
            </a:r>
          </a:p>
          <a:p>
            <a:pPr marL="342900" indent="-342900">
              <a:buFont typeface="+mj-lt"/>
              <a:buAutoNum type="arabicPeriod"/>
            </a:pPr>
            <a:r>
              <a:rPr lang="en-GB" dirty="0"/>
              <a:t>Make more complex calculation</a:t>
            </a:r>
          </a:p>
        </p:txBody>
      </p:sp>
      <p:pic>
        <p:nvPicPr>
          <p:cNvPr id="6" name="Picture 5">
            <a:extLst>
              <a:ext uri="{FF2B5EF4-FFF2-40B4-BE49-F238E27FC236}">
                <a16:creationId xmlns:a16="http://schemas.microsoft.com/office/drawing/2014/main" id="{5ECDBB09-5533-4F49-B39C-B7B010A05C3D}"/>
              </a:ext>
            </a:extLst>
          </p:cNvPr>
          <p:cNvPicPr>
            <a:picLocks noChangeAspect="1"/>
          </p:cNvPicPr>
          <p:nvPr/>
        </p:nvPicPr>
        <p:blipFill rotWithShape="1">
          <a:blip r:embed="rId3"/>
          <a:srcRect t="13489" r="15247" b="9754"/>
          <a:stretch/>
        </p:blipFill>
        <p:spPr>
          <a:xfrm>
            <a:off x="144264" y="3546764"/>
            <a:ext cx="3345146" cy="2272146"/>
          </a:xfrm>
          <a:prstGeom prst="rect">
            <a:avLst/>
          </a:prstGeom>
        </p:spPr>
      </p:pic>
      <p:sp>
        <p:nvSpPr>
          <p:cNvPr id="9" name="Rectangle 8">
            <a:extLst>
              <a:ext uri="{FF2B5EF4-FFF2-40B4-BE49-F238E27FC236}">
                <a16:creationId xmlns:a16="http://schemas.microsoft.com/office/drawing/2014/main" id="{61216625-AA7C-4745-9F2E-3880F8018635}"/>
              </a:ext>
            </a:extLst>
          </p:cNvPr>
          <p:cNvSpPr/>
          <p:nvPr/>
        </p:nvSpPr>
        <p:spPr>
          <a:xfrm>
            <a:off x="4350327" y="2493818"/>
            <a:ext cx="7467600"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fr-FR" sz="4400" dirty="0">
                <a:solidFill>
                  <a:schemeClr val="accent1"/>
                </a:solidFill>
              </a:rPr>
              <a:t>?</a:t>
            </a:r>
            <a:r>
              <a:rPr lang="fr-FR" sz="4400" dirty="0" err="1">
                <a:solidFill>
                  <a:schemeClr val="accent1"/>
                </a:solidFill>
              </a:rPr>
              <a:t>t.test</a:t>
            </a:r>
            <a:endParaRPr lang="en-GB" sz="4400" dirty="0">
              <a:solidFill>
                <a:schemeClr val="accent1"/>
              </a:solidFill>
            </a:endParaRPr>
          </a:p>
          <a:p>
            <a:r>
              <a:rPr lang="en-GB" sz="4400" dirty="0">
                <a:solidFill>
                  <a:schemeClr val="tx1"/>
                </a:solidFill>
              </a:rPr>
              <a:t></a:t>
            </a:r>
            <a:r>
              <a:rPr lang="fr-FR" dirty="0">
                <a:solidFill>
                  <a:schemeClr val="tx1"/>
                </a:solidFill>
              </a:rPr>
              <a:t>Description: a short description in English of the </a:t>
            </a:r>
            <a:r>
              <a:rPr lang="fr-FR" dirty="0" err="1">
                <a:solidFill>
                  <a:schemeClr val="tx1"/>
                </a:solidFill>
              </a:rPr>
              <a:t>method</a:t>
            </a:r>
            <a:r>
              <a:rPr lang="fr-FR" dirty="0">
                <a:solidFill>
                  <a:schemeClr val="tx1"/>
                </a:solidFill>
              </a:rPr>
              <a:t> </a:t>
            </a:r>
            <a:r>
              <a:rPr lang="fr-FR" dirty="0" err="1">
                <a:solidFill>
                  <a:schemeClr val="tx1"/>
                </a:solidFill>
              </a:rPr>
              <a:t>implemented</a:t>
            </a:r>
            <a:r>
              <a:rPr lang="fr-FR" dirty="0">
                <a:solidFill>
                  <a:schemeClr val="tx1"/>
                </a:solidFill>
              </a:rPr>
              <a:t> in the </a:t>
            </a:r>
            <a:r>
              <a:rPr lang="fr-FR" dirty="0" err="1">
                <a:solidFill>
                  <a:schemeClr val="tx1"/>
                </a:solidFill>
              </a:rPr>
              <a:t>function</a:t>
            </a:r>
            <a:endParaRPr lang="fr-FR" dirty="0">
              <a:solidFill>
                <a:schemeClr val="tx1"/>
              </a:solidFill>
            </a:endParaRPr>
          </a:p>
          <a:p>
            <a:r>
              <a:rPr lang="fr-FR" dirty="0">
                <a:solidFill>
                  <a:schemeClr val="tx1"/>
                </a:solidFill>
              </a:rPr>
              <a:t>Usage: the </a:t>
            </a:r>
            <a:r>
              <a:rPr lang="fr-FR" dirty="0" err="1">
                <a:solidFill>
                  <a:schemeClr val="tx1"/>
                </a:solidFill>
              </a:rPr>
              <a:t>way</a:t>
            </a:r>
            <a:r>
              <a:rPr lang="fr-FR" dirty="0">
                <a:solidFill>
                  <a:schemeClr val="tx1"/>
                </a:solidFill>
              </a:rPr>
              <a:t> the </a:t>
            </a:r>
            <a:r>
              <a:rPr lang="fr-FR" dirty="0" err="1">
                <a:solidFill>
                  <a:schemeClr val="tx1"/>
                </a:solidFill>
              </a:rPr>
              <a:t>function</a:t>
            </a:r>
            <a:r>
              <a:rPr lang="fr-FR" dirty="0">
                <a:solidFill>
                  <a:schemeClr val="tx1"/>
                </a:solidFill>
              </a:rPr>
              <a:t> </a:t>
            </a:r>
            <a:r>
              <a:rPr lang="fr-FR" dirty="0" err="1">
                <a:solidFill>
                  <a:schemeClr val="tx1"/>
                </a:solidFill>
              </a:rPr>
              <a:t>should</a:t>
            </a:r>
            <a:r>
              <a:rPr lang="fr-FR" dirty="0">
                <a:solidFill>
                  <a:schemeClr val="tx1"/>
                </a:solidFill>
              </a:rPr>
              <a:t> </a:t>
            </a:r>
            <a:r>
              <a:rPr lang="fr-FR" dirty="0" err="1">
                <a:solidFill>
                  <a:schemeClr val="tx1"/>
                </a:solidFill>
              </a:rPr>
              <a:t>be</a:t>
            </a:r>
            <a:r>
              <a:rPr lang="fr-FR" dirty="0">
                <a:solidFill>
                  <a:schemeClr val="tx1"/>
                </a:solidFill>
              </a:rPr>
              <a:t> </a:t>
            </a:r>
            <a:r>
              <a:rPr lang="fr-FR" dirty="0" err="1">
                <a:solidFill>
                  <a:schemeClr val="tx1"/>
                </a:solidFill>
              </a:rPr>
              <a:t>used</a:t>
            </a:r>
            <a:r>
              <a:rPr lang="fr-FR" dirty="0">
                <a:solidFill>
                  <a:schemeClr val="tx1"/>
                </a:solidFill>
              </a:rPr>
              <a:t>, </a:t>
            </a:r>
            <a:r>
              <a:rPr lang="fr-FR" dirty="0" err="1">
                <a:solidFill>
                  <a:schemeClr val="tx1"/>
                </a:solidFill>
              </a:rPr>
              <a:t>with</a:t>
            </a:r>
            <a:r>
              <a:rPr lang="fr-FR" dirty="0">
                <a:solidFill>
                  <a:schemeClr val="tx1"/>
                </a:solidFill>
              </a:rPr>
              <a:t> all input </a:t>
            </a:r>
            <a:r>
              <a:rPr lang="fr-FR" dirty="0" err="1">
                <a:solidFill>
                  <a:schemeClr val="tx1"/>
                </a:solidFill>
              </a:rPr>
              <a:t>parameters</a:t>
            </a:r>
            <a:r>
              <a:rPr lang="fr-FR" dirty="0">
                <a:solidFill>
                  <a:schemeClr val="tx1"/>
                </a:solidFill>
              </a:rPr>
              <a:t> and </a:t>
            </a:r>
            <a:r>
              <a:rPr lang="fr-FR" dirty="0" err="1">
                <a:solidFill>
                  <a:schemeClr val="tx1"/>
                </a:solidFill>
              </a:rPr>
              <a:t>their</a:t>
            </a:r>
            <a:r>
              <a:rPr lang="fr-FR" dirty="0">
                <a:solidFill>
                  <a:schemeClr val="tx1"/>
                </a:solidFill>
              </a:rPr>
              <a:t> default values</a:t>
            </a:r>
          </a:p>
          <a:p>
            <a:r>
              <a:rPr lang="fr-FR" dirty="0">
                <a:solidFill>
                  <a:schemeClr val="tx1"/>
                </a:solidFill>
              </a:rPr>
              <a:t>Arguments: a </a:t>
            </a:r>
            <a:r>
              <a:rPr lang="fr-FR" dirty="0" err="1">
                <a:solidFill>
                  <a:schemeClr val="tx1"/>
                </a:solidFill>
              </a:rPr>
              <a:t>detailed</a:t>
            </a:r>
            <a:r>
              <a:rPr lang="fr-FR" dirty="0">
                <a:solidFill>
                  <a:schemeClr val="tx1"/>
                </a:solidFill>
              </a:rPr>
              <a:t> </a:t>
            </a:r>
            <a:r>
              <a:rPr lang="fr-FR" dirty="0" err="1">
                <a:solidFill>
                  <a:schemeClr val="tx1"/>
                </a:solidFill>
              </a:rPr>
              <a:t>explenation</a:t>
            </a:r>
            <a:r>
              <a:rPr lang="fr-FR" dirty="0">
                <a:solidFill>
                  <a:schemeClr val="tx1"/>
                </a:solidFill>
              </a:rPr>
              <a:t> of the input </a:t>
            </a:r>
            <a:r>
              <a:rPr lang="fr-FR" dirty="0" err="1">
                <a:solidFill>
                  <a:schemeClr val="tx1"/>
                </a:solidFill>
              </a:rPr>
              <a:t>parameters</a:t>
            </a:r>
            <a:endParaRPr lang="fr-FR" dirty="0">
              <a:solidFill>
                <a:schemeClr val="tx1"/>
              </a:solidFill>
            </a:endParaRPr>
          </a:p>
          <a:p>
            <a:r>
              <a:rPr lang="fr-FR" dirty="0">
                <a:solidFill>
                  <a:schemeClr val="tx1"/>
                </a:solidFill>
              </a:rPr>
              <a:t>Values: a </a:t>
            </a:r>
            <a:r>
              <a:rPr lang="fr-FR" dirty="0" err="1">
                <a:solidFill>
                  <a:schemeClr val="tx1"/>
                </a:solidFill>
              </a:rPr>
              <a:t>detailed</a:t>
            </a:r>
            <a:r>
              <a:rPr lang="fr-FR" dirty="0">
                <a:solidFill>
                  <a:schemeClr val="tx1"/>
                </a:solidFill>
              </a:rPr>
              <a:t> </a:t>
            </a:r>
            <a:r>
              <a:rPr lang="fr-FR" dirty="0" err="1">
                <a:solidFill>
                  <a:schemeClr val="tx1"/>
                </a:solidFill>
              </a:rPr>
              <a:t>explenation</a:t>
            </a:r>
            <a:r>
              <a:rPr lang="fr-FR" dirty="0">
                <a:solidFill>
                  <a:schemeClr val="tx1"/>
                </a:solidFill>
              </a:rPr>
              <a:t> of the output </a:t>
            </a:r>
            <a:r>
              <a:rPr lang="fr-FR" dirty="0" err="1">
                <a:solidFill>
                  <a:schemeClr val="tx1"/>
                </a:solidFill>
              </a:rPr>
              <a:t>fields</a:t>
            </a:r>
            <a:endParaRPr lang="fr-FR" dirty="0">
              <a:solidFill>
                <a:schemeClr val="tx1"/>
              </a:solidFill>
            </a:endParaRPr>
          </a:p>
          <a:p>
            <a:br>
              <a:rPr lang="fr-FR" sz="4400" dirty="0"/>
            </a:br>
            <a:endParaRPr lang="en-GB" sz="4400" dirty="0">
              <a:solidFill>
                <a:schemeClr val="tx1"/>
              </a:solidFill>
            </a:endParaRPr>
          </a:p>
        </p:txBody>
      </p:sp>
    </p:spTree>
    <p:extLst>
      <p:ext uri="{BB962C8B-B14F-4D97-AF65-F5344CB8AC3E}">
        <p14:creationId xmlns:p14="http://schemas.microsoft.com/office/powerpoint/2010/main" val="2329889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5F7-6B52-9A4D-BD3F-3AE8DB5D32DF}"/>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4C674AE1-95F1-624B-B129-9C52481F9DC7}"/>
              </a:ext>
            </a:extLst>
          </p:cNvPr>
          <p:cNvSpPr txBox="1"/>
          <p:nvPr/>
        </p:nvSpPr>
        <p:spPr>
          <a:xfrm>
            <a:off x="290945" y="1690688"/>
            <a:ext cx="8118764" cy="1477328"/>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p>
          <a:p>
            <a:pPr marL="342900" indent="-342900">
              <a:buFont typeface="+mj-lt"/>
              <a:buAutoNum type="arabicPeriod"/>
            </a:pPr>
            <a:r>
              <a:rPr lang="en-GB" dirty="0"/>
              <a:t>Make simple calculation</a:t>
            </a:r>
          </a:p>
          <a:p>
            <a:pPr marL="342900" indent="-342900">
              <a:buFont typeface="+mj-lt"/>
              <a:buAutoNum type="arabicPeriod"/>
            </a:pPr>
            <a:r>
              <a:rPr lang="en-GB" dirty="0"/>
              <a:t>Make more complex calculation</a:t>
            </a:r>
          </a:p>
          <a:p>
            <a:pPr marL="342900" indent="-342900">
              <a:buFont typeface="+mj-lt"/>
              <a:buAutoNum type="arabicPeriod"/>
            </a:pPr>
            <a:r>
              <a:rPr lang="en-GB" dirty="0"/>
              <a:t>Install libraries</a:t>
            </a:r>
          </a:p>
        </p:txBody>
      </p:sp>
      <p:pic>
        <p:nvPicPr>
          <p:cNvPr id="6" name="Picture 5">
            <a:extLst>
              <a:ext uri="{FF2B5EF4-FFF2-40B4-BE49-F238E27FC236}">
                <a16:creationId xmlns:a16="http://schemas.microsoft.com/office/drawing/2014/main" id="{5ECDBB09-5533-4F49-B39C-B7B010A05C3D}"/>
              </a:ext>
            </a:extLst>
          </p:cNvPr>
          <p:cNvPicPr>
            <a:picLocks noChangeAspect="1"/>
          </p:cNvPicPr>
          <p:nvPr/>
        </p:nvPicPr>
        <p:blipFill rotWithShape="1">
          <a:blip r:embed="rId3"/>
          <a:srcRect t="13489" r="15247" b="9754"/>
          <a:stretch/>
        </p:blipFill>
        <p:spPr>
          <a:xfrm>
            <a:off x="144264" y="3546764"/>
            <a:ext cx="3345146" cy="2272146"/>
          </a:xfrm>
          <a:prstGeom prst="rect">
            <a:avLst/>
          </a:prstGeom>
        </p:spPr>
      </p:pic>
      <p:sp>
        <p:nvSpPr>
          <p:cNvPr id="9" name="Rectangle 8">
            <a:extLst>
              <a:ext uri="{FF2B5EF4-FFF2-40B4-BE49-F238E27FC236}">
                <a16:creationId xmlns:a16="http://schemas.microsoft.com/office/drawing/2014/main" id="{61216625-AA7C-4745-9F2E-3880F8018635}"/>
              </a:ext>
            </a:extLst>
          </p:cNvPr>
          <p:cNvSpPr/>
          <p:nvPr/>
        </p:nvSpPr>
        <p:spPr>
          <a:xfrm>
            <a:off x="4350327" y="2493818"/>
            <a:ext cx="7467600"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4400" dirty="0"/>
              <a:t># </a:t>
            </a:r>
            <a:r>
              <a:rPr lang="fr-FR" sz="4400" dirty="0" err="1"/>
              <a:t>installing</a:t>
            </a:r>
            <a:r>
              <a:rPr lang="fr-FR" sz="4400" dirty="0"/>
              <a:t> the package</a:t>
            </a:r>
            <a:endParaRPr lang="en-GB" sz="4400" dirty="0">
              <a:solidFill>
                <a:srgbClr val="FF0000"/>
              </a:solidFill>
            </a:endParaRPr>
          </a:p>
          <a:p>
            <a:r>
              <a:rPr lang="en-GB" sz="4400" dirty="0">
                <a:solidFill>
                  <a:srgbClr val="FF0000"/>
                </a:solidFill>
              </a:rPr>
              <a:t>&gt; </a:t>
            </a:r>
            <a:r>
              <a:rPr lang="fr-FR" sz="4400" dirty="0" err="1">
                <a:solidFill>
                  <a:schemeClr val="accent1"/>
                </a:solidFill>
              </a:rPr>
              <a:t>install.packages</a:t>
            </a:r>
            <a:r>
              <a:rPr lang="fr-FR" sz="4400" dirty="0">
                <a:solidFill>
                  <a:schemeClr val="accent1"/>
                </a:solidFill>
              </a:rPr>
              <a:t>("</a:t>
            </a:r>
            <a:r>
              <a:rPr lang="fr-FR" sz="4400" dirty="0" err="1">
                <a:solidFill>
                  <a:schemeClr val="accent1"/>
                </a:solidFill>
              </a:rPr>
              <a:t>dslabs</a:t>
            </a:r>
            <a:r>
              <a:rPr lang="fr-FR" sz="4400" dirty="0">
                <a:solidFill>
                  <a:schemeClr val="accent1"/>
                </a:solidFill>
              </a:rPr>
              <a:t>")</a:t>
            </a:r>
            <a:endParaRPr lang="en-GB" sz="4400" dirty="0">
              <a:solidFill>
                <a:schemeClr val="accent1"/>
              </a:solidFill>
            </a:endParaRPr>
          </a:p>
          <a:p>
            <a:r>
              <a:rPr lang="en-GB" sz="4400" dirty="0">
                <a:solidFill>
                  <a:schemeClr val="tx1"/>
                </a:solidFill>
              </a:rPr>
              <a:t></a:t>
            </a:r>
            <a:r>
              <a:rPr lang="fr-FR" dirty="0">
                <a:solidFill>
                  <a:schemeClr val="tx1"/>
                </a:solidFill>
              </a:rPr>
              <a:t> The </a:t>
            </a:r>
            <a:r>
              <a:rPr lang="fr-FR" dirty="0" err="1">
                <a:solidFill>
                  <a:schemeClr val="tx1"/>
                </a:solidFill>
              </a:rPr>
              <a:t>downloaded</a:t>
            </a:r>
            <a:r>
              <a:rPr lang="fr-FR" dirty="0">
                <a:solidFill>
                  <a:schemeClr val="tx1"/>
                </a:solidFill>
              </a:rPr>
              <a:t> </a:t>
            </a:r>
            <a:r>
              <a:rPr lang="fr-FR" dirty="0" err="1">
                <a:solidFill>
                  <a:schemeClr val="tx1"/>
                </a:solidFill>
              </a:rPr>
              <a:t>binary</a:t>
            </a:r>
            <a:r>
              <a:rPr lang="fr-FR" dirty="0">
                <a:solidFill>
                  <a:schemeClr val="tx1"/>
                </a:solidFill>
              </a:rPr>
              <a:t> packages are in</a:t>
            </a:r>
          </a:p>
          <a:p>
            <a:r>
              <a:rPr lang="fr-FR" dirty="0">
                <a:solidFill>
                  <a:schemeClr val="tx1"/>
                </a:solidFill>
              </a:rPr>
              <a:t>	/var/</a:t>
            </a:r>
            <a:r>
              <a:rPr lang="fr-FR" dirty="0" err="1">
                <a:solidFill>
                  <a:schemeClr val="tx1"/>
                </a:solidFill>
              </a:rPr>
              <a:t>folders</a:t>
            </a:r>
            <a:r>
              <a:rPr lang="fr-FR" dirty="0">
                <a:solidFill>
                  <a:schemeClr val="tx1"/>
                </a:solidFill>
              </a:rPr>
              <a:t>/0t/35l1qfw53xqbdy1ldsnljgmc0000gn/</a:t>
            </a:r>
            <a:r>
              <a:rPr lang="fr-FR" dirty="0" err="1">
                <a:solidFill>
                  <a:schemeClr val="tx1"/>
                </a:solidFill>
              </a:rPr>
              <a:t>T</a:t>
            </a:r>
            <a:r>
              <a:rPr lang="fr-FR" dirty="0">
                <a:solidFill>
                  <a:schemeClr val="tx1"/>
                </a:solidFill>
              </a:rPr>
              <a:t>//Rtmp9XgRWo/</a:t>
            </a:r>
            <a:r>
              <a:rPr lang="fr-FR" dirty="0" err="1">
                <a:solidFill>
                  <a:schemeClr val="tx1"/>
                </a:solidFill>
              </a:rPr>
              <a:t>downloaded_packages</a:t>
            </a:r>
            <a:endParaRPr lang="fr-FR" dirty="0">
              <a:solidFill>
                <a:schemeClr val="tx1"/>
              </a:solidFill>
            </a:endParaRPr>
          </a:p>
          <a:p>
            <a:r>
              <a:rPr lang="fr-FR" sz="4400" dirty="0"/>
              <a:t># </a:t>
            </a:r>
            <a:r>
              <a:rPr lang="fr-FR" sz="4400" dirty="0" err="1"/>
              <a:t>loading</a:t>
            </a:r>
            <a:r>
              <a:rPr lang="fr-FR" sz="4400" dirty="0"/>
              <a:t> the package</a:t>
            </a:r>
            <a:br>
              <a:rPr lang="fr-FR" sz="4400" dirty="0"/>
            </a:br>
            <a:r>
              <a:rPr lang="en-GB" sz="4400" dirty="0">
                <a:solidFill>
                  <a:srgbClr val="FF0000"/>
                </a:solidFill>
              </a:rPr>
              <a:t>&gt; </a:t>
            </a:r>
            <a:r>
              <a:rPr lang="fr-FR" sz="4400" dirty="0" err="1">
                <a:solidFill>
                  <a:schemeClr val="accent1"/>
                </a:solidFill>
              </a:rPr>
              <a:t>library</a:t>
            </a:r>
            <a:r>
              <a:rPr lang="fr-FR" sz="4400" dirty="0">
                <a:solidFill>
                  <a:schemeClr val="accent1"/>
                </a:solidFill>
              </a:rPr>
              <a:t>(</a:t>
            </a:r>
            <a:r>
              <a:rPr lang="fr-FR" sz="4400" dirty="0" err="1">
                <a:solidFill>
                  <a:schemeClr val="accent1"/>
                </a:solidFill>
              </a:rPr>
              <a:t>dslabs</a:t>
            </a:r>
            <a:r>
              <a:rPr lang="fr-FR" sz="4400" dirty="0">
                <a:solidFill>
                  <a:schemeClr val="accent1"/>
                </a:solidFill>
              </a:rPr>
              <a:t>)</a:t>
            </a:r>
            <a:endParaRPr lang="en-GB" sz="4400" dirty="0">
              <a:solidFill>
                <a:schemeClr val="accent1"/>
              </a:solidFill>
            </a:endParaRPr>
          </a:p>
          <a:p>
            <a:endParaRPr lang="en-GB" sz="4400" dirty="0">
              <a:solidFill>
                <a:schemeClr val="tx1"/>
              </a:solidFill>
            </a:endParaRPr>
          </a:p>
        </p:txBody>
      </p:sp>
    </p:spTree>
    <p:extLst>
      <p:ext uri="{BB962C8B-B14F-4D97-AF65-F5344CB8AC3E}">
        <p14:creationId xmlns:p14="http://schemas.microsoft.com/office/powerpoint/2010/main" val="7770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698B-2AB1-8942-B5CD-297ECB8BFE7F}"/>
              </a:ext>
            </a:extLst>
          </p:cNvPr>
          <p:cNvSpPr>
            <a:spLocks noGrp="1"/>
          </p:cNvSpPr>
          <p:nvPr>
            <p:ph type="title"/>
          </p:nvPr>
        </p:nvSpPr>
        <p:spPr/>
        <p:txBody>
          <a:bodyPr/>
          <a:lstStyle/>
          <a:p>
            <a:r>
              <a:rPr lang="en-GB" dirty="0"/>
              <a:t>Let’s do some scripting</a:t>
            </a:r>
          </a:p>
        </p:txBody>
      </p:sp>
      <p:pic>
        <p:nvPicPr>
          <p:cNvPr id="3" name="Picture 2">
            <a:extLst>
              <a:ext uri="{FF2B5EF4-FFF2-40B4-BE49-F238E27FC236}">
                <a16:creationId xmlns:a16="http://schemas.microsoft.com/office/drawing/2014/main" id="{0E02078F-38A6-1546-9C80-7A00C7302636}"/>
              </a:ext>
            </a:extLst>
          </p:cNvPr>
          <p:cNvPicPr>
            <a:picLocks noChangeAspect="1"/>
          </p:cNvPicPr>
          <p:nvPr/>
        </p:nvPicPr>
        <p:blipFill>
          <a:blip r:embed="rId3"/>
          <a:stretch>
            <a:fillRect/>
          </a:stretch>
        </p:blipFill>
        <p:spPr>
          <a:xfrm>
            <a:off x="3205655" y="1338922"/>
            <a:ext cx="8986345" cy="5713301"/>
          </a:xfrm>
          <a:prstGeom prst="rect">
            <a:avLst/>
          </a:prstGeom>
        </p:spPr>
      </p:pic>
      <p:pic>
        <p:nvPicPr>
          <p:cNvPr id="4" name="Picture 3">
            <a:extLst>
              <a:ext uri="{FF2B5EF4-FFF2-40B4-BE49-F238E27FC236}">
                <a16:creationId xmlns:a16="http://schemas.microsoft.com/office/drawing/2014/main" id="{FE071034-45C3-5043-BF28-09C1361C07F6}"/>
              </a:ext>
            </a:extLst>
          </p:cNvPr>
          <p:cNvPicPr>
            <a:picLocks noChangeAspect="1"/>
          </p:cNvPicPr>
          <p:nvPr/>
        </p:nvPicPr>
        <p:blipFill>
          <a:blip r:embed="rId4"/>
          <a:stretch>
            <a:fillRect/>
          </a:stretch>
        </p:blipFill>
        <p:spPr>
          <a:xfrm>
            <a:off x="171988" y="1920322"/>
            <a:ext cx="3033667" cy="2275250"/>
          </a:xfrm>
          <a:prstGeom prst="rect">
            <a:avLst/>
          </a:prstGeom>
        </p:spPr>
      </p:pic>
      <p:sp>
        <p:nvSpPr>
          <p:cNvPr id="5" name="TextBox 4">
            <a:extLst>
              <a:ext uri="{FF2B5EF4-FFF2-40B4-BE49-F238E27FC236}">
                <a16:creationId xmlns:a16="http://schemas.microsoft.com/office/drawing/2014/main" id="{53922D95-4E9C-2D4F-996F-E2D574A3D9CA}"/>
              </a:ext>
            </a:extLst>
          </p:cNvPr>
          <p:cNvSpPr txBox="1"/>
          <p:nvPr/>
        </p:nvSpPr>
        <p:spPr>
          <a:xfrm>
            <a:off x="309338" y="5069899"/>
            <a:ext cx="2758966" cy="369332"/>
          </a:xfrm>
          <a:prstGeom prst="rect">
            <a:avLst/>
          </a:prstGeom>
          <a:noFill/>
        </p:spPr>
        <p:txBody>
          <a:bodyPr wrap="square" rtlCol="0">
            <a:spAutoFit/>
          </a:bodyPr>
          <a:lstStyle/>
          <a:p>
            <a:r>
              <a:rPr lang="en-GB" dirty="0">
                <a:sym typeface="Wingdings" pitchFamily="2" charset="2"/>
              </a:rPr>
              <a:t></a:t>
            </a:r>
            <a:r>
              <a:rPr lang="en-GB" dirty="0"/>
              <a:t> New File </a:t>
            </a:r>
            <a:r>
              <a:rPr lang="en-GB" dirty="0">
                <a:sym typeface="Wingdings" pitchFamily="2" charset="2"/>
              </a:rPr>
              <a:t></a:t>
            </a:r>
            <a:r>
              <a:rPr lang="en-GB" dirty="0"/>
              <a:t> </a:t>
            </a:r>
            <a:r>
              <a:rPr lang="en-GB" dirty="0" err="1"/>
              <a:t>Rscript</a:t>
            </a:r>
            <a:r>
              <a:rPr lang="en-GB" dirty="0"/>
              <a:t> </a:t>
            </a:r>
            <a:r>
              <a:rPr lang="en-GB" dirty="0">
                <a:sym typeface="Wingdings" pitchFamily="2" charset="2"/>
              </a:rPr>
              <a:t></a:t>
            </a:r>
            <a:endParaRPr lang="en-GB" dirty="0"/>
          </a:p>
        </p:txBody>
      </p:sp>
      <p:sp>
        <p:nvSpPr>
          <p:cNvPr id="6" name="Down Arrow 5">
            <a:extLst>
              <a:ext uri="{FF2B5EF4-FFF2-40B4-BE49-F238E27FC236}">
                <a16:creationId xmlns:a16="http://schemas.microsoft.com/office/drawing/2014/main" id="{7E28596F-1A63-7E4D-A1A7-BBFC8DF665A1}"/>
              </a:ext>
            </a:extLst>
          </p:cNvPr>
          <p:cNvSpPr/>
          <p:nvPr/>
        </p:nvSpPr>
        <p:spPr>
          <a:xfrm>
            <a:off x="1450428" y="4398579"/>
            <a:ext cx="472965" cy="441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Bent Arrow 6">
            <a:extLst>
              <a:ext uri="{FF2B5EF4-FFF2-40B4-BE49-F238E27FC236}">
                <a16:creationId xmlns:a16="http://schemas.microsoft.com/office/drawing/2014/main" id="{10F7450E-362E-7D44-B6BF-E2C09741593E}"/>
              </a:ext>
            </a:extLst>
          </p:cNvPr>
          <p:cNvSpPr/>
          <p:nvPr/>
        </p:nvSpPr>
        <p:spPr>
          <a:xfrm flipV="1">
            <a:off x="1580493" y="5629171"/>
            <a:ext cx="882869" cy="7226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215940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698B-2AB1-8942-B5CD-297ECB8BFE7F}"/>
              </a:ext>
            </a:extLst>
          </p:cNvPr>
          <p:cNvSpPr>
            <a:spLocks noGrp="1"/>
          </p:cNvSpPr>
          <p:nvPr>
            <p:ph type="title"/>
          </p:nvPr>
        </p:nvSpPr>
        <p:spPr/>
        <p:txBody>
          <a:bodyPr/>
          <a:lstStyle/>
          <a:p>
            <a:r>
              <a:rPr lang="en-GB" dirty="0"/>
              <a:t>Let’s do some scripting</a:t>
            </a:r>
          </a:p>
        </p:txBody>
      </p:sp>
      <p:pic>
        <p:nvPicPr>
          <p:cNvPr id="3" name="Picture 2">
            <a:extLst>
              <a:ext uri="{FF2B5EF4-FFF2-40B4-BE49-F238E27FC236}">
                <a16:creationId xmlns:a16="http://schemas.microsoft.com/office/drawing/2014/main" id="{0E02078F-38A6-1546-9C80-7A00C7302636}"/>
              </a:ext>
            </a:extLst>
          </p:cNvPr>
          <p:cNvPicPr>
            <a:picLocks noChangeAspect="1"/>
          </p:cNvPicPr>
          <p:nvPr/>
        </p:nvPicPr>
        <p:blipFill>
          <a:blip r:embed="rId3"/>
          <a:stretch>
            <a:fillRect/>
          </a:stretch>
        </p:blipFill>
        <p:spPr>
          <a:xfrm>
            <a:off x="3373820" y="1144699"/>
            <a:ext cx="8986345" cy="5713301"/>
          </a:xfrm>
          <a:prstGeom prst="rect">
            <a:avLst/>
          </a:prstGeom>
        </p:spPr>
      </p:pic>
      <p:pic>
        <p:nvPicPr>
          <p:cNvPr id="4" name="Picture 3">
            <a:extLst>
              <a:ext uri="{FF2B5EF4-FFF2-40B4-BE49-F238E27FC236}">
                <a16:creationId xmlns:a16="http://schemas.microsoft.com/office/drawing/2014/main" id="{FE071034-45C3-5043-BF28-09C1361C07F6}"/>
              </a:ext>
            </a:extLst>
          </p:cNvPr>
          <p:cNvPicPr>
            <a:picLocks noChangeAspect="1"/>
          </p:cNvPicPr>
          <p:nvPr/>
        </p:nvPicPr>
        <p:blipFill>
          <a:blip r:embed="rId4"/>
          <a:stretch>
            <a:fillRect/>
          </a:stretch>
        </p:blipFill>
        <p:spPr>
          <a:xfrm>
            <a:off x="171988" y="1920322"/>
            <a:ext cx="3033667" cy="2275250"/>
          </a:xfrm>
          <a:prstGeom prst="rect">
            <a:avLst/>
          </a:prstGeom>
        </p:spPr>
      </p:pic>
      <p:sp>
        <p:nvSpPr>
          <p:cNvPr id="5" name="TextBox 4">
            <a:extLst>
              <a:ext uri="{FF2B5EF4-FFF2-40B4-BE49-F238E27FC236}">
                <a16:creationId xmlns:a16="http://schemas.microsoft.com/office/drawing/2014/main" id="{53922D95-4E9C-2D4F-996F-E2D574A3D9CA}"/>
              </a:ext>
            </a:extLst>
          </p:cNvPr>
          <p:cNvSpPr txBox="1"/>
          <p:nvPr/>
        </p:nvSpPr>
        <p:spPr>
          <a:xfrm>
            <a:off x="309338" y="5069899"/>
            <a:ext cx="2758966" cy="369332"/>
          </a:xfrm>
          <a:prstGeom prst="rect">
            <a:avLst/>
          </a:prstGeom>
          <a:noFill/>
        </p:spPr>
        <p:txBody>
          <a:bodyPr wrap="square" rtlCol="0">
            <a:spAutoFit/>
          </a:bodyPr>
          <a:lstStyle/>
          <a:p>
            <a:r>
              <a:rPr lang="en-GB" dirty="0">
                <a:sym typeface="Wingdings" pitchFamily="2" charset="2"/>
              </a:rPr>
              <a:t></a:t>
            </a:r>
            <a:r>
              <a:rPr lang="en-GB" dirty="0"/>
              <a:t> New File </a:t>
            </a:r>
            <a:r>
              <a:rPr lang="en-GB" dirty="0">
                <a:sym typeface="Wingdings" pitchFamily="2" charset="2"/>
              </a:rPr>
              <a:t></a:t>
            </a:r>
            <a:r>
              <a:rPr lang="en-GB" dirty="0"/>
              <a:t> </a:t>
            </a:r>
            <a:r>
              <a:rPr lang="en-GB" dirty="0" err="1"/>
              <a:t>Rscript</a:t>
            </a:r>
            <a:r>
              <a:rPr lang="en-GB" dirty="0"/>
              <a:t> </a:t>
            </a:r>
            <a:r>
              <a:rPr lang="en-GB" dirty="0">
                <a:sym typeface="Wingdings" pitchFamily="2" charset="2"/>
              </a:rPr>
              <a:t></a:t>
            </a:r>
            <a:endParaRPr lang="en-GB" dirty="0"/>
          </a:p>
        </p:txBody>
      </p:sp>
      <p:sp>
        <p:nvSpPr>
          <p:cNvPr id="6" name="Down Arrow 5">
            <a:extLst>
              <a:ext uri="{FF2B5EF4-FFF2-40B4-BE49-F238E27FC236}">
                <a16:creationId xmlns:a16="http://schemas.microsoft.com/office/drawing/2014/main" id="{7E28596F-1A63-7E4D-A1A7-BBFC8DF665A1}"/>
              </a:ext>
            </a:extLst>
          </p:cNvPr>
          <p:cNvSpPr/>
          <p:nvPr/>
        </p:nvSpPr>
        <p:spPr>
          <a:xfrm>
            <a:off x="1450428" y="4398579"/>
            <a:ext cx="472965" cy="441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Bent Arrow 6">
            <a:extLst>
              <a:ext uri="{FF2B5EF4-FFF2-40B4-BE49-F238E27FC236}">
                <a16:creationId xmlns:a16="http://schemas.microsoft.com/office/drawing/2014/main" id="{10F7450E-362E-7D44-B6BF-E2C09741593E}"/>
              </a:ext>
            </a:extLst>
          </p:cNvPr>
          <p:cNvSpPr/>
          <p:nvPr/>
        </p:nvSpPr>
        <p:spPr>
          <a:xfrm flipV="1">
            <a:off x="1580493" y="5629171"/>
            <a:ext cx="882869" cy="7226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Oval 7">
            <a:extLst>
              <a:ext uri="{FF2B5EF4-FFF2-40B4-BE49-F238E27FC236}">
                <a16:creationId xmlns:a16="http://schemas.microsoft.com/office/drawing/2014/main" id="{30EB5012-F94F-4944-84B1-907E9513C2A9}"/>
              </a:ext>
            </a:extLst>
          </p:cNvPr>
          <p:cNvSpPr/>
          <p:nvPr/>
        </p:nvSpPr>
        <p:spPr>
          <a:xfrm>
            <a:off x="6306207" y="1920322"/>
            <a:ext cx="725214" cy="586395"/>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6944F73-99F0-FB4B-89F3-3936C04A0524}"/>
              </a:ext>
            </a:extLst>
          </p:cNvPr>
          <p:cNvSpPr/>
          <p:nvPr/>
        </p:nvSpPr>
        <p:spPr>
          <a:xfrm>
            <a:off x="7945821" y="4650828"/>
            <a:ext cx="2112579" cy="7884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Results</a:t>
            </a:r>
            <a:endParaRPr lang="en-GB" dirty="0">
              <a:solidFill>
                <a:schemeClr val="tx1"/>
              </a:solidFill>
            </a:endParaRPr>
          </a:p>
        </p:txBody>
      </p:sp>
      <p:cxnSp>
        <p:nvCxnSpPr>
          <p:cNvPr id="12" name="Straight Arrow Connector 11">
            <a:extLst>
              <a:ext uri="{FF2B5EF4-FFF2-40B4-BE49-F238E27FC236}">
                <a16:creationId xmlns:a16="http://schemas.microsoft.com/office/drawing/2014/main" id="{158EE232-A122-A44B-A79B-D7C5E1756B1C}"/>
              </a:ext>
            </a:extLst>
          </p:cNvPr>
          <p:cNvCxnSpPr/>
          <p:nvPr/>
        </p:nvCxnSpPr>
        <p:spPr>
          <a:xfrm flipH="1">
            <a:off x="7551683" y="5439231"/>
            <a:ext cx="630620" cy="55128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0756AE-2530-0B45-ACB0-04E8960F351B}"/>
              </a:ext>
            </a:extLst>
          </p:cNvPr>
          <p:cNvCxnSpPr>
            <a:cxnSpLocks/>
          </p:cNvCxnSpPr>
          <p:nvPr/>
        </p:nvCxnSpPr>
        <p:spPr>
          <a:xfrm>
            <a:off x="9333185" y="5439231"/>
            <a:ext cx="622739" cy="43374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3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C6BE-6093-7F4F-8B2D-82B82191E8EF}"/>
              </a:ext>
            </a:extLst>
          </p:cNvPr>
          <p:cNvSpPr>
            <a:spLocks noGrp="1"/>
          </p:cNvSpPr>
          <p:nvPr>
            <p:ph type="title"/>
          </p:nvPr>
        </p:nvSpPr>
        <p:spPr/>
        <p:txBody>
          <a:bodyPr/>
          <a:lstStyle/>
          <a:p>
            <a:r>
              <a:rPr lang="en-GB" dirty="0"/>
              <a:t>The very basic: variables &amp; functions</a:t>
            </a:r>
          </a:p>
        </p:txBody>
      </p:sp>
      <p:sp>
        <p:nvSpPr>
          <p:cNvPr id="3" name="Rectangle 2">
            <a:extLst>
              <a:ext uri="{FF2B5EF4-FFF2-40B4-BE49-F238E27FC236}">
                <a16:creationId xmlns:a16="http://schemas.microsoft.com/office/drawing/2014/main" id="{BEAA5F52-2120-FE46-923D-1949E7AF2050}"/>
              </a:ext>
            </a:extLst>
          </p:cNvPr>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p>
          <a:p>
            <a:r>
              <a:rPr lang="en-GB" sz="4400" dirty="0">
                <a:solidFill>
                  <a:srgbClr val="FF0000"/>
                </a:solidFill>
              </a:rPr>
              <a:t>&gt; </a:t>
            </a:r>
            <a:r>
              <a:rPr lang="en-GB" sz="4400" dirty="0">
                <a:solidFill>
                  <a:schemeClr val="accent1"/>
                </a:solidFill>
              </a:rPr>
              <a:t>a</a:t>
            </a:r>
          </a:p>
          <a:p>
            <a:r>
              <a:rPr lang="en-GB" sz="4400" dirty="0"/>
              <a:t> </a:t>
            </a:r>
            <a:r>
              <a:rPr lang="en-GB" sz="4400" dirty="0">
                <a:solidFill>
                  <a:schemeClr val="tx1"/>
                </a:solidFill>
              </a:rPr>
              <a:t>[1] 1</a:t>
            </a:r>
          </a:p>
          <a:p>
            <a:r>
              <a:rPr lang="en-GB" sz="4400" dirty="0">
                <a:solidFill>
                  <a:srgbClr val="FF0000"/>
                </a:solidFill>
              </a:rPr>
              <a:t>&gt; </a:t>
            </a:r>
            <a:r>
              <a:rPr lang="en-GB" sz="4400" dirty="0">
                <a:solidFill>
                  <a:schemeClr val="accent1"/>
                </a:solidFill>
              </a:rPr>
              <a:t>print a</a:t>
            </a: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Tree>
    <p:extLst>
      <p:ext uri="{BB962C8B-B14F-4D97-AF65-F5344CB8AC3E}">
        <p14:creationId xmlns:p14="http://schemas.microsoft.com/office/powerpoint/2010/main" val="2992181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C6BE-6093-7F4F-8B2D-82B82191E8EF}"/>
              </a:ext>
            </a:extLst>
          </p:cNvPr>
          <p:cNvSpPr>
            <a:spLocks noGrp="1"/>
          </p:cNvSpPr>
          <p:nvPr>
            <p:ph type="title"/>
          </p:nvPr>
        </p:nvSpPr>
        <p:spPr/>
        <p:txBody>
          <a:bodyPr/>
          <a:lstStyle/>
          <a:p>
            <a:r>
              <a:rPr lang="en-GB" dirty="0"/>
              <a:t>The very basic: variables &amp; functions</a:t>
            </a:r>
          </a:p>
        </p:txBody>
      </p:sp>
      <p:sp>
        <p:nvSpPr>
          <p:cNvPr id="3" name="Rectangle 2">
            <a:extLst>
              <a:ext uri="{FF2B5EF4-FFF2-40B4-BE49-F238E27FC236}">
                <a16:creationId xmlns:a16="http://schemas.microsoft.com/office/drawing/2014/main" id="{BEAA5F52-2120-FE46-923D-1949E7AF2050}"/>
              </a:ext>
            </a:extLst>
          </p:cNvPr>
          <p:cNvSpPr/>
          <p:nvPr/>
        </p:nvSpPr>
        <p:spPr>
          <a:xfrm>
            <a:off x="4703379" y="1926259"/>
            <a:ext cx="7142735"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log(8) </a:t>
            </a:r>
          </a:p>
          <a:p>
            <a:r>
              <a:rPr lang="en-GB" sz="4400" dirty="0"/>
              <a:t> </a:t>
            </a:r>
            <a:r>
              <a:rPr lang="en-GB" sz="4400" dirty="0">
                <a:solidFill>
                  <a:schemeClr val="tx1"/>
                </a:solidFill>
              </a:rPr>
              <a:t>[1] 2.08</a:t>
            </a:r>
          </a:p>
          <a:p>
            <a:r>
              <a:rPr lang="en-GB" sz="4400" dirty="0">
                <a:solidFill>
                  <a:srgbClr val="FF0000"/>
                </a:solidFill>
              </a:rPr>
              <a:t>&gt; </a:t>
            </a:r>
            <a:r>
              <a:rPr lang="en-GB" sz="4400" dirty="0">
                <a:solidFill>
                  <a:schemeClr val="accent1"/>
                </a:solidFill>
              </a:rPr>
              <a:t>help(“log”)</a:t>
            </a:r>
          </a:p>
          <a:p>
            <a:r>
              <a:rPr lang="en-GB" sz="4400" dirty="0"/>
              <a:t></a:t>
            </a:r>
            <a:r>
              <a:rPr lang="en-GB" sz="4400" dirty="0">
                <a:solidFill>
                  <a:srgbClr val="FF0000"/>
                </a:solidFill>
              </a:rPr>
              <a:t>&gt; </a:t>
            </a:r>
            <a:r>
              <a:rPr lang="en-GB" sz="4400" dirty="0">
                <a:solidFill>
                  <a:schemeClr val="accent1"/>
                </a:solidFill>
              </a:rPr>
              <a:t>?log</a:t>
            </a:r>
          </a:p>
          <a:p>
            <a:r>
              <a:rPr lang="en-GB" sz="4400" dirty="0">
                <a:solidFill>
                  <a:srgbClr val="FF0000"/>
                </a:solidFill>
              </a:rPr>
              <a:t>&gt; </a:t>
            </a:r>
            <a:r>
              <a:rPr lang="en-GB" sz="4400" dirty="0" err="1">
                <a:solidFill>
                  <a:schemeClr val="accent1"/>
                </a:solidFill>
              </a:rPr>
              <a:t>args</a:t>
            </a:r>
            <a:r>
              <a:rPr lang="en-GB" sz="4400" dirty="0">
                <a:solidFill>
                  <a:schemeClr val="accent1"/>
                </a:solidFill>
              </a:rPr>
              <a:t>(log)</a:t>
            </a:r>
          </a:p>
          <a:p>
            <a:r>
              <a:rPr lang="en-GB" sz="4400" dirty="0">
                <a:solidFill>
                  <a:schemeClr val="accent1"/>
                </a:solidFill>
              </a:rPr>
              <a:t> </a:t>
            </a:r>
            <a:r>
              <a:rPr lang="fr-FR" sz="4400" dirty="0" err="1">
                <a:solidFill>
                  <a:schemeClr val="tx1"/>
                </a:solidFill>
              </a:rPr>
              <a:t>function</a:t>
            </a:r>
            <a:r>
              <a:rPr lang="fr-FR" sz="4400" dirty="0">
                <a:solidFill>
                  <a:schemeClr val="tx1"/>
                </a:solidFill>
              </a:rPr>
              <a:t> (x, base = </a:t>
            </a:r>
            <a:r>
              <a:rPr lang="fr-FR" sz="4400" dirty="0" err="1">
                <a:solidFill>
                  <a:schemeClr val="tx1"/>
                </a:solidFill>
              </a:rPr>
              <a:t>exp</a:t>
            </a:r>
            <a:r>
              <a:rPr lang="fr-FR" sz="4400" dirty="0">
                <a:solidFill>
                  <a:schemeClr val="tx1"/>
                </a:solidFill>
              </a:rPr>
              <a:t>(1))</a:t>
            </a:r>
            <a:endParaRPr lang="en-GB" sz="4400" dirty="0">
              <a:solidFill>
                <a:schemeClr val="tx1"/>
              </a:solidFill>
            </a:endParaRPr>
          </a:p>
          <a:p>
            <a:endParaRPr lang="en-GB" sz="4400" dirty="0">
              <a:solidFill>
                <a:schemeClr val="tx1"/>
              </a:solidFill>
            </a:endParaRPr>
          </a:p>
        </p:txBody>
      </p:sp>
      <p:sp>
        <p:nvSpPr>
          <p:cNvPr id="4" name="Rectangle 3">
            <a:extLst>
              <a:ext uri="{FF2B5EF4-FFF2-40B4-BE49-F238E27FC236}">
                <a16:creationId xmlns:a16="http://schemas.microsoft.com/office/drawing/2014/main" id="{8DCE57AD-8C32-F34B-A416-EDC726BC2D7F}"/>
              </a:ext>
            </a:extLst>
          </p:cNvPr>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p>
          <a:p>
            <a:r>
              <a:rPr lang="en-GB" sz="4400" dirty="0">
                <a:solidFill>
                  <a:srgbClr val="FF0000"/>
                </a:solidFill>
              </a:rPr>
              <a:t>&gt; </a:t>
            </a:r>
            <a:r>
              <a:rPr lang="en-GB" sz="4400" dirty="0">
                <a:solidFill>
                  <a:schemeClr val="accent1"/>
                </a:solidFill>
              </a:rPr>
              <a:t>a</a:t>
            </a:r>
          </a:p>
          <a:p>
            <a:r>
              <a:rPr lang="en-GB" sz="4400" dirty="0"/>
              <a:t> </a:t>
            </a:r>
            <a:r>
              <a:rPr lang="en-GB" sz="4400" dirty="0">
                <a:solidFill>
                  <a:schemeClr val="tx1"/>
                </a:solidFill>
              </a:rPr>
              <a:t>[1] 1</a:t>
            </a:r>
          </a:p>
          <a:p>
            <a:r>
              <a:rPr lang="en-GB" sz="4400" dirty="0">
                <a:solidFill>
                  <a:srgbClr val="FF0000"/>
                </a:solidFill>
              </a:rPr>
              <a:t>&gt; </a:t>
            </a:r>
            <a:r>
              <a:rPr lang="en-GB" sz="4400" dirty="0">
                <a:solidFill>
                  <a:schemeClr val="accent1"/>
                </a:solidFill>
              </a:rPr>
              <a:t>print a</a:t>
            </a: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Tree>
    <p:extLst>
      <p:ext uri="{BB962C8B-B14F-4D97-AF65-F5344CB8AC3E}">
        <p14:creationId xmlns:p14="http://schemas.microsoft.com/office/powerpoint/2010/main" val="1033412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C6BE-6093-7F4F-8B2D-82B82191E8EF}"/>
              </a:ext>
            </a:extLst>
          </p:cNvPr>
          <p:cNvSpPr>
            <a:spLocks noGrp="1"/>
          </p:cNvSpPr>
          <p:nvPr>
            <p:ph type="title"/>
          </p:nvPr>
        </p:nvSpPr>
        <p:spPr/>
        <p:txBody>
          <a:bodyPr/>
          <a:lstStyle/>
          <a:p>
            <a:r>
              <a:rPr lang="en-GB" dirty="0"/>
              <a:t>The very basic: variables &amp; functions</a:t>
            </a:r>
          </a:p>
        </p:txBody>
      </p:sp>
      <p:sp>
        <p:nvSpPr>
          <p:cNvPr id="3" name="Rectangle 2">
            <a:extLst>
              <a:ext uri="{FF2B5EF4-FFF2-40B4-BE49-F238E27FC236}">
                <a16:creationId xmlns:a16="http://schemas.microsoft.com/office/drawing/2014/main" id="{BEAA5F52-2120-FE46-923D-1949E7AF2050}"/>
              </a:ext>
            </a:extLst>
          </p:cNvPr>
          <p:cNvSpPr/>
          <p:nvPr/>
        </p:nvSpPr>
        <p:spPr>
          <a:xfrm>
            <a:off x="219295" y="2588412"/>
            <a:ext cx="5267105"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rgbClr val="FF0000"/>
                </a:solidFill>
              </a:rPr>
              <a:t>&gt; </a:t>
            </a:r>
            <a:r>
              <a:rPr lang="en-GB" sz="2800" dirty="0">
                <a:solidFill>
                  <a:schemeClr val="accent1"/>
                </a:solidFill>
              </a:rPr>
              <a:t>a &lt;- 1 </a:t>
            </a:r>
          </a:p>
          <a:p>
            <a:r>
              <a:rPr lang="en-GB" sz="2800" dirty="0">
                <a:solidFill>
                  <a:srgbClr val="FF0000"/>
                </a:solidFill>
              </a:rPr>
              <a:t>&gt; </a:t>
            </a:r>
            <a:r>
              <a:rPr lang="en-GB" sz="2800" dirty="0">
                <a:solidFill>
                  <a:schemeClr val="accent1"/>
                </a:solidFill>
              </a:rPr>
              <a:t>b</a:t>
            </a:r>
            <a:r>
              <a:rPr lang="en-GB" sz="2800" dirty="0">
                <a:solidFill>
                  <a:srgbClr val="FF0000"/>
                </a:solidFill>
              </a:rPr>
              <a:t> </a:t>
            </a:r>
            <a:r>
              <a:rPr lang="en-GB" sz="2800" dirty="0">
                <a:solidFill>
                  <a:schemeClr val="accent1"/>
                </a:solidFill>
              </a:rPr>
              <a:t>&lt;- 1</a:t>
            </a:r>
          </a:p>
          <a:p>
            <a:r>
              <a:rPr lang="en-GB" sz="2800" dirty="0">
                <a:solidFill>
                  <a:srgbClr val="FF0000"/>
                </a:solidFill>
              </a:rPr>
              <a:t>&gt;</a:t>
            </a:r>
            <a:r>
              <a:rPr lang="en-GB" sz="2800" dirty="0">
                <a:solidFill>
                  <a:schemeClr val="accent1"/>
                </a:solidFill>
              </a:rPr>
              <a:t> c &lt;- -1</a:t>
            </a:r>
          </a:p>
          <a:p>
            <a:r>
              <a:rPr lang="en-GB" sz="2800" dirty="0">
                <a:solidFill>
                  <a:srgbClr val="FF0000"/>
                </a:solidFill>
              </a:rPr>
              <a:t>&gt; </a:t>
            </a:r>
            <a:r>
              <a:rPr lang="fr-FR" sz="2800" dirty="0">
                <a:solidFill>
                  <a:schemeClr val="accent1"/>
                </a:solidFill>
              </a:rPr>
              <a:t>(</a:t>
            </a:r>
            <a:r>
              <a:rPr lang="fr-FR" sz="2800" dirty="0">
                <a:solidFill>
                  <a:schemeClr val="accent1"/>
                </a:solidFill>
                <a:effectLst/>
              </a:rPr>
              <a:t>-</a:t>
            </a:r>
            <a:r>
              <a:rPr lang="fr-FR" sz="2800" dirty="0">
                <a:solidFill>
                  <a:schemeClr val="accent1"/>
                </a:solidFill>
              </a:rPr>
              <a:t>b </a:t>
            </a:r>
            <a:r>
              <a:rPr lang="fr-FR" sz="2800" dirty="0">
                <a:solidFill>
                  <a:schemeClr val="accent1"/>
                </a:solidFill>
                <a:effectLst/>
              </a:rPr>
              <a:t>+ </a:t>
            </a:r>
            <a:r>
              <a:rPr lang="fr-FR" sz="2800" b="1" dirty="0" err="1">
                <a:solidFill>
                  <a:schemeClr val="accent1"/>
                </a:solidFill>
                <a:effectLst/>
              </a:rPr>
              <a:t>sqrt</a:t>
            </a:r>
            <a:r>
              <a:rPr lang="fr-FR" sz="2800" dirty="0">
                <a:solidFill>
                  <a:schemeClr val="accent1"/>
                </a:solidFill>
              </a:rPr>
              <a:t>(b</a:t>
            </a:r>
            <a:r>
              <a:rPr lang="fr-FR" sz="2800" dirty="0">
                <a:solidFill>
                  <a:schemeClr val="accent1"/>
                </a:solidFill>
                <a:effectLst/>
              </a:rPr>
              <a:t>^2</a:t>
            </a:r>
            <a:r>
              <a:rPr lang="fr-FR" sz="2800" dirty="0">
                <a:solidFill>
                  <a:schemeClr val="accent1"/>
                </a:solidFill>
              </a:rPr>
              <a:t> </a:t>
            </a:r>
            <a:r>
              <a:rPr lang="fr-FR" sz="2800" dirty="0">
                <a:solidFill>
                  <a:schemeClr val="accent1"/>
                </a:solidFill>
                <a:effectLst/>
              </a:rPr>
              <a:t>- 4*</a:t>
            </a:r>
            <a:r>
              <a:rPr lang="fr-FR" sz="2800" dirty="0">
                <a:solidFill>
                  <a:schemeClr val="accent1"/>
                </a:solidFill>
              </a:rPr>
              <a:t>a</a:t>
            </a:r>
            <a:r>
              <a:rPr lang="fr-FR" sz="2800" dirty="0">
                <a:solidFill>
                  <a:schemeClr val="accent1"/>
                </a:solidFill>
                <a:effectLst/>
              </a:rPr>
              <a:t>*</a:t>
            </a:r>
            <a:r>
              <a:rPr lang="fr-FR" sz="2800" dirty="0">
                <a:solidFill>
                  <a:schemeClr val="accent1"/>
                </a:solidFill>
              </a:rPr>
              <a:t>c) ) </a:t>
            </a:r>
            <a:r>
              <a:rPr lang="fr-FR" sz="2800" dirty="0">
                <a:solidFill>
                  <a:schemeClr val="accent1"/>
                </a:solidFill>
                <a:effectLst/>
              </a:rPr>
              <a:t>/ </a:t>
            </a:r>
            <a:r>
              <a:rPr lang="fr-FR" sz="2800" dirty="0">
                <a:solidFill>
                  <a:schemeClr val="accent1"/>
                </a:solidFill>
              </a:rPr>
              <a:t>( </a:t>
            </a:r>
            <a:r>
              <a:rPr lang="fr-FR" sz="2800" dirty="0">
                <a:solidFill>
                  <a:schemeClr val="accent1"/>
                </a:solidFill>
                <a:effectLst/>
              </a:rPr>
              <a:t>2*</a:t>
            </a:r>
            <a:r>
              <a:rPr lang="fr-FR" sz="2800" dirty="0">
                <a:solidFill>
                  <a:schemeClr val="accent1"/>
                </a:solidFill>
              </a:rPr>
              <a:t>a )</a:t>
            </a:r>
            <a:endParaRPr lang="en-GB" sz="2800" dirty="0">
              <a:solidFill>
                <a:schemeClr val="accent1"/>
              </a:solidFill>
            </a:endParaRPr>
          </a:p>
          <a:p>
            <a:r>
              <a:rPr lang="en-GB" sz="2800" dirty="0"/>
              <a:t> </a:t>
            </a:r>
            <a:r>
              <a:rPr lang="en-GB" sz="2800" dirty="0">
                <a:solidFill>
                  <a:schemeClr val="tx1"/>
                </a:solidFill>
              </a:rPr>
              <a:t>[1] </a:t>
            </a:r>
            <a:r>
              <a:rPr lang="fr-FR" sz="2800" dirty="0">
                <a:solidFill>
                  <a:schemeClr val="tx1"/>
                </a:solidFill>
              </a:rPr>
              <a:t>0.618</a:t>
            </a:r>
            <a:endParaRPr lang="en-GB" sz="2800" dirty="0">
              <a:solidFill>
                <a:schemeClr val="tx1"/>
              </a:solidFill>
            </a:endParaRPr>
          </a:p>
          <a:p>
            <a:r>
              <a:rPr lang="en-GB" sz="2800" dirty="0">
                <a:solidFill>
                  <a:srgbClr val="FF0000"/>
                </a:solidFill>
              </a:rPr>
              <a:t>&gt; </a:t>
            </a:r>
            <a:r>
              <a:rPr lang="fr-FR" sz="2800" dirty="0">
                <a:solidFill>
                  <a:schemeClr val="accent1"/>
                </a:solidFill>
              </a:rPr>
              <a:t>(</a:t>
            </a:r>
            <a:r>
              <a:rPr lang="fr-FR" sz="2800" dirty="0">
                <a:solidFill>
                  <a:schemeClr val="accent1"/>
                </a:solidFill>
                <a:effectLst/>
              </a:rPr>
              <a:t>-</a:t>
            </a:r>
            <a:r>
              <a:rPr lang="fr-FR" sz="2800" dirty="0">
                <a:solidFill>
                  <a:schemeClr val="accent1"/>
                </a:solidFill>
              </a:rPr>
              <a:t>b </a:t>
            </a:r>
            <a:r>
              <a:rPr lang="fr-FR" sz="2800" dirty="0">
                <a:solidFill>
                  <a:schemeClr val="accent1"/>
                </a:solidFill>
                <a:effectLst/>
              </a:rPr>
              <a:t>+ </a:t>
            </a:r>
            <a:r>
              <a:rPr lang="fr-FR" sz="2800" b="1" dirty="0" err="1">
                <a:solidFill>
                  <a:schemeClr val="accent1"/>
                </a:solidFill>
                <a:effectLst/>
              </a:rPr>
              <a:t>sqrt</a:t>
            </a:r>
            <a:r>
              <a:rPr lang="fr-FR" sz="2800" dirty="0">
                <a:solidFill>
                  <a:schemeClr val="accent1"/>
                </a:solidFill>
              </a:rPr>
              <a:t>(b</a:t>
            </a:r>
            <a:r>
              <a:rPr lang="fr-FR" sz="2800" dirty="0">
                <a:solidFill>
                  <a:schemeClr val="accent1"/>
                </a:solidFill>
                <a:effectLst/>
              </a:rPr>
              <a:t>^2</a:t>
            </a:r>
            <a:r>
              <a:rPr lang="fr-FR" sz="2800" dirty="0">
                <a:solidFill>
                  <a:schemeClr val="accent1"/>
                </a:solidFill>
              </a:rPr>
              <a:t> </a:t>
            </a:r>
            <a:r>
              <a:rPr lang="fr-FR" sz="2800" dirty="0">
                <a:solidFill>
                  <a:schemeClr val="accent1"/>
                </a:solidFill>
                <a:effectLst/>
              </a:rPr>
              <a:t>- 4*</a:t>
            </a:r>
            <a:r>
              <a:rPr lang="fr-FR" sz="2800" dirty="0">
                <a:solidFill>
                  <a:schemeClr val="accent1"/>
                </a:solidFill>
              </a:rPr>
              <a:t>a</a:t>
            </a:r>
            <a:r>
              <a:rPr lang="fr-FR" sz="2800" dirty="0">
                <a:solidFill>
                  <a:schemeClr val="accent1"/>
                </a:solidFill>
                <a:effectLst/>
              </a:rPr>
              <a:t>*</a:t>
            </a:r>
            <a:r>
              <a:rPr lang="fr-FR" sz="2800" dirty="0">
                <a:solidFill>
                  <a:schemeClr val="accent1"/>
                </a:solidFill>
              </a:rPr>
              <a:t>c) ) </a:t>
            </a:r>
            <a:r>
              <a:rPr lang="fr-FR" sz="2800" dirty="0">
                <a:solidFill>
                  <a:schemeClr val="accent1"/>
                </a:solidFill>
                <a:effectLst/>
              </a:rPr>
              <a:t>/ </a:t>
            </a:r>
            <a:r>
              <a:rPr lang="fr-FR" sz="2800" dirty="0">
                <a:solidFill>
                  <a:schemeClr val="accent1"/>
                </a:solidFill>
              </a:rPr>
              <a:t>( </a:t>
            </a:r>
            <a:r>
              <a:rPr lang="fr-FR" sz="2800" dirty="0">
                <a:solidFill>
                  <a:schemeClr val="accent1"/>
                </a:solidFill>
                <a:effectLst/>
              </a:rPr>
              <a:t>2*</a:t>
            </a:r>
            <a:r>
              <a:rPr lang="fr-FR" sz="2800" dirty="0">
                <a:solidFill>
                  <a:schemeClr val="accent1"/>
                </a:solidFill>
              </a:rPr>
              <a:t>a )</a:t>
            </a:r>
            <a:endParaRPr lang="en-GB" sz="2800" dirty="0">
              <a:solidFill>
                <a:schemeClr val="accent1"/>
              </a:solidFill>
            </a:endParaRPr>
          </a:p>
          <a:p>
            <a:r>
              <a:rPr lang="en-GB" sz="2800" dirty="0"/>
              <a:t> </a:t>
            </a:r>
            <a:r>
              <a:rPr lang="en-GB" sz="2800" dirty="0">
                <a:solidFill>
                  <a:schemeClr val="tx1"/>
                </a:solidFill>
              </a:rPr>
              <a:t>[1] -</a:t>
            </a:r>
            <a:r>
              <a:rPr lang="fr-FR" sz="2800" dirty="0">
                <a:solidFill>
                  <a:schemeClr val="tx1"/>
                </a:solidFill>
              </a:rPr>
              <a:t>1.62</a:t>
            </a:r>
            <a:endParaRPr lang="en-GB" sz="2800" dirty="0">
              <a:solidFill>
                <a:schemeClr val="tx1"/>
              </a:solidFill>
            </a:endParaRPr>
          </a:p>
        </p:txBody>
      </p:sp>
      <p:sp>
        <p:nvSpPr>
          <p:cNvPr id="4" name="Rectangle 3">
            <a:extLst>
              <a:ext uri="{FF2B5EF4-FFF2-40B4-BE49-F238E27FC236}">
                <a16:creationId xmlns:a16="http://schemas.microsoft.com/office/drawing/2014/main" id="{3397F759-6B7B-6F4A-BB37-D95C00F476E6}"/>
              </a:ext>
            </a:extLst>
          </p:cNvPr>
          <p:cNvSpPr/>
          <p:nvPr/>
        </p:nvSpPr>
        <p:spPr>
          <a:xfrm>
            <a:off x="1003447" y="1586862"/>
            <a:ext cx="2936510" cy="769441"/>
          </a:xfrm>
          <a:prstGeom prst="rect">
            <a:avLst/>
          </a:prstGeom>
        </p:spPr>
        <p:txBody>
          <a:bodyPr wrap="none">
            <a:spAutoFit/>
          </a:bodyPr>
          <a:lstStyle/>
          <a:p>
            <a:r>
              <a:rPr lang="fr-FR" sz="4400" b="0" i="0" dirty="0">
                <a:solidFill>
                  <a:srgbClr val="333333"/>
                </a:solidFill>
                <a:effectLst/>
                <a:latin typeface="MJXc-TeX-math-I"/>
              </a:rPr>
              <a:t>ax</a:t>
            </a:r>
            <a:r>
              <a:rPr lang="fr-FR" sz="4400" b="0" i="0" baseline="30000" dirty="0">
                <a:solidFill>
                  <a:srgbClr val="333333"/>
                </a:solidFill>
                <a:effectLst/>
                <a:latin typeface="MJXc-TeX-main-R"/>
              </a:rPr>
              <a:t>2</a:t>
            </a:r>
            <a:r>
              <a:rPr lang="fr-FR" sz="4400" b="0" i="0" dirty="0">
                <a:solidFill>
                  <a:srgbClr val="333333"/>
                </a:solidFill>
                <a:effectLst/>
                <a:latin typeface="MJXc-TeX-main-R"/>
              </a:rPr>
              <a:t>+</a:t>
            </a:r>
            <a:r>
              <a:rPr lang="fr-FR" sz="4400" b="0" i="0" dirty="0">
                <a:solidFill>
                  <a:srgbClr val="333333"/>
                </a:solidFill>
                <a:effectLst/>
                <a:latin typeface="MJXc-TeX-math-I"/>
              </a:rPr>
              <a:t>bx</a:t>
            </a:r>
            <a:r>
              <a:rPr lang="fr-FR" sz="4400" b="0" i="0" dirty="0">
                <a:solidFill>
                  <a:srgbClr val="333333"/>
                </a:solidFill>
                <a:effectLst/>
                <a:latin typeface="MJXc-TeX-main-R"/>
              </a:rPr>
              <a:t>+</a:t>
            </a:r>
            <a:r>
              <a:rPr lang="fr-FR" sz="4400" b="0" i="0" dirty="0">
                <a:solidFill>
                  <a:srgbClr val="333333"/>
                </a:solidFill>
                <a:effectLst/>
                <a:latin typeface="MJXc-TeX-math-I"/>
              </a:rPr>
              <a:t>c</a:t>
            </a:r>
            <a:r>
              <a:rPr lang="fr-FR" sz="4400" b="0" i="0" dirty="0">
                <a:solidFill>
                  <a:srgbClr val="333333"/>
                </a:solidFill>
                <a:effectLst/>
                <a:latin typeface="MJXc-TeX-main-R"/>
              </a:rPr>
              <a:t>=0</a:t>
            </a:r>
            <a:r>
              <a:rPr lang="fr-FR" sz="4400" b="0" i="0" dirty="0">
                <a:solidFill>
                  <a:srgbClr val="333333"/>
                </a:solidFill>
                <a:effectLst/>
                <a:latin typeface="Helvetica Neue" panose="02000503000000020004" pitchFamily="2" charset="0"/>
              </a:rPr>
              <a:t> </a:t>
            </a:r>
            <a:endParaRPr lang="en-GB" sz="4400" dirty="0"/>
          </a:p>
        </p:txBody>
      </p:sp>
      <p:sp>
        <p:nvSpPr>
          <p:cNvPr id="9" name="Rectangle 8">
            <a:extLst>
              <a:ext uri="{FF2B5EF4-FFF2-40B4-BE49-F238E27FC236}">
                <a16:creationId xmlns:a16="http://schemas.microsoft.com/office/drawing/2014/main" id="{D399B80D-25BD-BE41-9DF2-E934BEDAECEB}"/>
              </a:ext>
            </a:extLst>
          </p:cNvPr>
          <p:cNvSpPr/>
          <p:nvPr/>
        </p:nvSpPr>
        <p:spPr>
          <a:xfrm>
            <a:off x="5677008" y="2588412"/>
            <a:ext cx="6295697"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2800" dirty="0">
                <a:solidFill>
                  <a:schemeClr val="tx1"/>
                </a:solidFill>
              </a:rPr>
              <a:t>## Code to </a:t>
            </a:r>
            <a:r>
              <a:rPr lang="fr-FR" sz="2800" dirty="0" err="1">
                <a:solidFill>
                  <a:schemeClr val="tx1"/>
                </a:solidFill>
              </a:rPr>
              <a:t>compute</a:t>
            </a:r>
            <a:r>
              <a:rPr lang="fr-FR" sz="2800" dirty="0">
                <a:solidFill>
                  <a:schemeClr val="tx1"/>
                </a:solidFill>
              </a:rPr>
              <a:t> solution to </a:t>
            </a:r>
            <a:r>
              <a:rPr lang="fr-FR" sz="2800" dirty="0" err="1">
                <a:solidFill>
                  <a:schemeClr val="tx1"/>
                </a:solidFill>
              </a:rPr>
              <a:t>quadratic</a:t>
            </a:r>
            <a:r>
              <a:rPr lang="fr-FR" sz="2800" dirty="0">
                <a:solidFill>
                  <a:schemeClr val="tx1"/>
                </a:solidFill>
              </a:rPr>
              <a:t> </a:t>
            </a:r>
            <a:r>
              <a:rPr lang="fr-FR" sz="2800" dirty="0" err="1">
                <a:solidFill>
                  <a:schemeClr val="tx1"/>
                </a:solidFill>
              </a:rPr>
              <a:t>equation</a:t>
            </a:r>
            <a:r>
              <a:rPr lang="fr-FR" sz="2800" dirty="0">
                <a:solidFill>
                  <a:schemeClr val="tx1"/>
                </a:solidFill>
              </a:rPr>
              <a:t> of the </a:t>
            </a:r>
            <a:r>
              <a:rPr lang="fr-FR" sz="2800" dirty="0" err="1">
                <a:solidFill>
                  <a:schemeClr val="tx1"/>
                </a:solidFill>
              </a:rPr>
              <a:t>form</a:t>
            </a:r>
            <a:r>
              <a:rPr lang="fr-FR" sz="2800" dirty="0">
                <a:solidFill>
                  <a:schemeClr val="tx1"/>
                </a:solidFill>
              </a:rPr>
              <a:t> ax^2 + </a:t>
            </a:r>
            <a:r>
              <a:rPr lang="fr-FR" sz="2800" dirty="0" err="1">
                <a:solidFill>
                  <a:schemeClr val="tx1"/>
                </a:solidFill>
              </a:rPr>
              <a:t>bx</a:t>
            </a:r>
            <a:r>
              <a:rPr lang="fr-FR" sz="2800" dirty="0">
                <a:solidFill>
                  <a:schemeClr val="tx1"/>
                </a:solidFill>
              </a:rPr>
              <a:t> + c </a:t>
            </a:r>
          </a:p>
          <a:p>
            <a:r>
              <a:rPr lang="fr-FR" sz="2800" dirty="0">
                <a:solidFill>
                  <a:schemeClr val="tx1"/>
                </a:solidFill>
              </a:rPr>
              <a:t>## </a:t>
            </a:r>
            <a:r>
              <a:rPr lang="fr-FR" sz="2800" dirty="0" err="1">
                <a:solidFill>
                  <a:schemeClr val="tx1"/>
                </a:solidFill>
              </a:rPr>
              <a:t>define</a:t>
            </a:r>
            <a:r>
              <a:rPr lang="fr-FR" sz="2800" dirty="0">
                <a:solidFill>
                  <a:schemeClr val="tx1"/>
                </a:solidFill>
              </a:rPr>
              <a:t> the variables </a:t>
            </a:r>
          </a:p>
          <a:p>
            <a:r>
              <a:rPr lang="fr-FR" sz="2800" dirty="0">
                <a:solidFill>
                  <a:schemeClr val="tx1"/>
                </a:solidFill>
              </a:rPr>
              <a:t>a &lt;- 3 </a:t>
            </a:r>
          </a:p>
          <a:p>
            <a:r>
              <a:rPr lang="fr-FR" sz="2800" dirty="0">
                <a:solidFill>
                  <a:schemeClr val="tx1"/>
                </a:solidFill>
              </a:rPr>
              <a:t>b &lt;- 2 </a:t>
            </a:r>
          </a:p>
          <a:p>
            <a:r>
              <a:rPr lang="fr-FR" sz="2800" dirty="0">
                <a:solidFill>
                  <a:schemeClr val="tx1"/>
                </a:solidFill>
              </a:rPr>
              <a:t>c &lt;- -1 </a:t>
            </a:r>
          </a:p>
          <a:p>
            <a:r>
              <a:rPr lang="fr-FR" sz="2800" dirty="0">
                <a:solidFill>
                  <a:schemeClr val="tx1"/>
                </a:solidFill>
              </a:rPr>
              <a:t>## </a:t>
            </a:r>
            <a:r>
              <a:rPr lang="fr-FR" sz="2800" dirty="0" err="1">
                <a:solidFill>
                  <a:schemeClr val="tx1"/>
                </a:solidFill>
              </a:rPr>
              <a:t>now</a:t>
            </a:r>
            <a:r>
              <a:rPr lang="fr-FR" sz="2800" dirty="0">
                <a:solidFill>
                  <a:schemeClr val="tx1"/>
                </a:solidFill>
              </a:rPr>
              <a:t> </a:t>
            </a:r>
            <a:r>
              <a:rPr lang="fr-FR" sz="2800" dirty="0" err="1">
                <a:solidFill>
                  <a:schemeClr val="tx1"/>
                </a:solidFill>
              </a:rPr>
              <a:t>compute</a:t>
            </a:r>
            <a:r>
              <a:rPr lang="fr-FR" sz="2800" dirty="0">
                <a:solidFill>
                  <a:schemeClr val="tx1"/>
                </a:solidFill>
              </a:rPr>
              <a:t> the solution </a:t>
            </a:r>
          </a:p>
          <a:p>
            <a:r>
              <a:rPr lang="fr-FR" sz="2800" dirty="0">
                <a:solidFill>
                  <a:schemeClr val="tx1"/>
                </a:solidFill>
              </a:rPr>
              <a:t>Sol1 &lt;- (-b + </a:t>
            </a:r>
            <a:r>
              <a:rPr lang="fr-FR" sz="2800" b="1" dirty="0" err="1">
                <a:solidFill>
                  <a:schemeClr val="tx1"/>
                </a:solidFill>
              </a:rPr>
              <a:t>sqrt</a:t>
            </a:r>
            <a:r>
              <a:rPr lang="fr-FR" sz="2800" dirty="0">
                <a:solidFill>
                  <a:schemeClr val="tx1"/>
                </a:solidFill>
              </a:rPr>
              <a:t>(b^2 - 4*a*c)) / (2*a) </a:t>
            </a:r>
          </a:p>
          <a:p>
            <a:r>
              <a:rPr lang="fr-FR" sz="2800" dirty="0">
                <a:solidFill>
                  <a:schemeClr val="tx1"/>
                </a:solidFill>
              </a:rPr>
              <a:t>Sol2 &lt;- (-b - </a:t>
            </a:r>
            <a:r>
              <a:rPr lang="fr-FR" sz="2800" b="1" dirty="0" err="1">
                <a:solidFill>
                  <a:schemeClr val="tx1"/>
                </a:solidFill>
              </a:rPr>
              <a:t>sqrt</a:t>
            </a:r>
            <a:r>
              <a:rPr lang="fr-FR" sz="2800" dirty="0">
                <a:solidFill>
                  <a:schemeClr val="tx1"/>
                </a:solidFill>
              </a:rPr>
              <a:t>(b^2 - 4*a*c)) / (2*a)</a:t>
            </a:r>
            <a:endParaRPr lang="en-GB" sz="2800" dirty="0">
              <a:solidFill>
                <a:schemeClr val="tx1"/>
              </a:solidFill>
            </a:endParaRPr>
          </a:p>
        </p:txBody>
      </p:sp>
    </p:spTree>
    <p:extLst>
      <p:ext uri="{BB962C8B-B14F-4D97-AF65-F5344CB8AC3E}">
        <p14:creationId xmlns:p14="http://schemas.microsoft.com/office/powerpoint/2010/main" val="1501773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B622-461A-0F4C-8458-4FDD9CA02D61}"/>
              </a:ext>
            </a:extLst>
          </p:cNvPr>
          <p:cNvSpPr>
            <a:spLocks noGrp="1"/>
          </p:cNvSpPr>
          <p:nvPr>
            <p:ph type="title"/>
          </p:nvPr>
        </p:nvSpPr>
        <p:spPr/>
        <p:txBody>
          <a:bodyPr/>
          <a:lstStyle/>
          <a:p>
            <a:r>
              <a:rPr lang="en-GB" dirty="0"/>
              <a:t>Exercise</a:t>
            </a:r>
          </a:p>
        </p:txBody>
      </p:sp>
      <p:sp>
        <p:nvSpPr>
          <p:cNvPr id="3" name="Rectangle 2">
            <a:extLst>
              <a:ext uri="{FF2B5EF4-FFF2-40B4-BE49-F238E27FC236}">
                <a16:creationId xmlns:a16="http://schemas.microsoft.com/office/drawing/2014/main" id="{02EDD757-53C9-B440-95DE-E5B1112FD956}"/>
              </a:ext>
            </a:extLst>
          </p:cNvPr>
          <p:cNvSpPr/>
          <p:nvPr/>
        </p:nvSpPr>
        <p:spPr>
          <a:xfrm>
            <a:off x="961697" y="2122777"/>
            <a:ext cx="10515600" cy="3416320"/>
          </a:xfrm>
          <a:prstGeom prst="rect">
            <a:avLst/>
          </a:prstGeom>
        </p:spPr>
        <p:txBody>
          <a:bodyPr wrap="square">
            <a:spAutoFit/>
          </a:bodyPr>
          <a:lstStyle/>
          <a:p>
            <a:r>
              <a:rPr lang="fr-FR" sz="3600" b="0" i="0" dirty="0" err="1">
                <a:solidFill>
                  <a:srgbClr val="333333"/>
                </a:solidFill>
                <a:effectLst/>
                <a:latin typeface="Helvetica Neue" panose="02000503000000020004" pitchFamily="2" charset="0"/>
              </a:rPr>
              <a:t>What</a:t>
            </a:r>
            <a:r>
              <a:rPr lang="fr-FR" sz="3600" b="0" i="0" dirty="0">
                <a:solidFill>
                  <a:srgbClr val="333333"/>
                </a:solidFill>
                <a:effectLst/>
                <a:latin typeface="Helvetica Neue" panose="02000503000000020004" pitchFamily="2" charset="0"/>
              </a:rPr>
              <a:t> </a:t>
            </a:r>
            <a:r>
              <a:rPr lang="fr-FR" sz="3600" b="0" i="0" dirty="0" err="1">
                <a:solidFill>
                  <a:srgbClr val="333333"/>
                </a:solidFill>
                <a:effectLst/>
                <a:latin typeface="Helvetica Neue" panose="02000503000000020004" pitchFamily="2" charset="0"/>
              </a:rPr>
              <a:t>is</a:t>
            </a:r>
            <a:r>
              <a:rPr lang="fr-FR" sz="3600" b="0" i="0" dirty="0">
                <a:solidFill>
                  <a:srgbClr val="333333"/>
                </a:solidFill>
                <a:effectLst/>
                <a:latin typeface="Helvetica Neue" panose="02000503000000020004" pitchFamily="2" charset="0"/>
              </a:rPr>
              <a:t> the </a:t>
            </a:r>
            <a:r>
              <a:rPr lang="fr-FR" sz="3600" b="0" i="0" dirty="0" err="1">
                <a:solidFill>
                  <a:srgbClr val="333333"/>
                </a:solidFill>
                <a:effectLst/>
                <a:latin typeface="Helvetica Neue" panose="02000503000000020004" pitchFamily="2" charset="0"/>
              </a:rPr>
              <a:t>sum</a:t>
            </a:r>
            <a:r>
              <a:rPr lang="fr-FR" sz="3600" b="0" i="0" dirty="0">
                <a:solidFill>
                  <a:srgbClr val="333333"/>
                </a:solidFill>
                <a:effectLst/>
                <a:latin typeface="Helvetica Neue" panose="02000503000000020004" pitchFamily="2" charset="0"/>
              </a:rPr>
              <a:t> of the first 100 positive </a:t>
            </a:r>
            <a:r>
              <a:rPr lang="fr-FR" sz="3600" b="0" i="0" dirty="0" err="1">
                <a:solidFill>
                  <a:srgbClr val="333333"/>
                </a:solidFill>
                <a:effectLst/>
                <a:latin typeface="Helvetica Neue" panose="02000503000000020004" pitchFamily="2" charset="0"/>
              </a:rPr>
              <a:t>integers</a:t>
            </a:r>
            <a:r>
              <a:rPr lang="fr-FR" sz="3600" b="0" i="0" dirty="0">
                <a:solidFill>
                  <a:srgbClr val="333333"/>
                </a:solidFill>
                <a:effectLst/>
                <a:latin typeface="Helvetica Neue" panose="02000503000000020004" pitchFamily="2" charset="0"/>
              </a:rPr>
              <a:t>? The formula for the </a:t>
            </a:r>
            <a:r>
              <a:rPr lang="fr-FR" sz="3600" b="0" i="0" dirty="0" err="1">
                <a:solidFill>
                  <a:srgbClr val="333333"/>
                </a:solidFill>
                <a:effectLst/>
                <a:latin typeface="Helvetica Neue" panose="02000503000000020004" pitchFamily="2" charset="0"/>
              </a:rPr>
              <a:t>sum</a:t>
            </a:r>
            <a:r>
              <a:rPr lang="fr-FR" sz="3600" b="0" i="0" dirty="0">
                <a:solidFill>
                  <a:srgbClr val="333333"/>
                </a:solidFill>
                <a:effectLst/>
                <a:latin typeface="Helvetica Neue" panose="02000503000000020004" pitchFamily="2" charset="0"/>
              </a:rPr>
              <a:t> of </a:t>
            </a:r>
            <a:r>
              <a:rPr lang="fr-FR" sz="3600" b="0" i="0" dirty="0" err="1">
                <a:solidFill>
                  <a:srgbClr val="333333"/>
                </a:solidFill>
                <a:effectLst/>
                <a:latin typeface="Helvetica Neue" panose="02000503000000020004" pitchFamily="2" charset="0"/>
              </a:rPr>
              <a:t>integers</a:t>
            </a:r>
            <a:r>
              <a:rPr lang="fr-FR" sz="3600" b="0" i="0" dirty="0">
                <a:solidFill>
                  <a:srgbClr val="333333"/>
                </a:solidFill>
                <a:effectLst/>
                <a:latin typeface="Helvetica Neue" panose="02000503000000020004" pitchFamily="2" charset="0"/>
              </a:rPr>
              <a:t> 1 </a:t>
            </a:r>
            <a:r>
              <a:rPr lang="fr-FR" sz="3600" b="0" i="0" dirty="0" err="1">
                <a:solidFill>
                  <a:srgbClr val="333333"/>
                </a:solidFill>
                <a:effectLst/>
                <a:latin typeface="Helvetica Neue" panose="02000503000000020004" pitchFamily="2" charset="0"/>
              </a:rPr>
              <a:t>through</a:t>
            </a:r>
            <a:r>
              <a:rPr lang="fr-FR" sz="3600" b="0" i="0" dirty="0">
                <a:solidFill>
                  <a:srgbClr val="333333"/>
                </a:solidFill>
                <a:effectLst/>
                <a:latin typeface="Helvetica Neue" panose="02000503000000020004" pitchFamily="2" charset="0"/>
              </a:rPr>
              <a:t> n </a:t>
            </a:r>
            <a:r>
              <a:rPr lang="fr-FR" sz="3600" b="0" i="0" dirty="0" err="1">
                <a:solidFill>
                  <a:srgbClr val="333333"/>
                </a:solidFill>
                <a:effectLst/>
                <a:latin typeface="Helvetica Neue" panose="02000503000000020004" pitchFamily="2" charset="0"/>
              </a:rPr>
              <a:t>is</a:t>
            </a:r>
            <a:r>
              <a:rPr lang="fr-FR" sz="3600" b="0" i="0" dirty="0">
                <a:solidFill>
                  <a:srgbClr val="333333"/>
                </a:solidFill>
                <a:effectLst/>
                <a:latin typeface="Helvetica Neue" panose="02000503000000020004" pitchFamily="2" charset="0"/>
              </a:rPr>
              <a:t> </a:t>
            </a:r>
            <a:r>
              <a:rPr lang="fr-FR" sz="3600" b="0" i="0" dirty="0">
                <a:solidFill>
                  <a:srgbClr val="333333"/>
                </a:solidFill>
                <a:effectLst/>
                <a:latin typeface="MJXc-TeX-math-I"/>
              </a:rPr>
              <a:t>n</a:t>
            </a:r>
            <a:r>
              <a:rPr lang="fr-FR" sz="3600" b="0" i="0" dirty="0">
                <a:solidFill>
                  <a:srgbClr val="333333"/>
                </a:solidFill>
                <a:effectLst/>
                <a:latin typeface="MJXc-TeX-main-R"/>
              </a:rPr>
              <a:t>(</a:t>
            </a:r>
            <a:r>
              <a:rPr lang="fr-FR" sz="3600" b="0" i="0" dirty="0">
                <a:solidFill>
                  <a:srgbClr val="333333"/>
                </a:solidFill>
                <a:effectLst/>
                <a:latin typeface="MJXc-TeX-math-I"/>
              </a:rPr>
              <a:t>n</a:t>
            </a:r>
            <a:r>
              <a:rPr lang="fr-FR" sz="3600" b="0" i="0" dirty="0">
                <a:solidFill>
                  <a:srgbClr val="333333"/>
                </a:solidFill>
                <a:effectLst/>
                <a:latin typeface="MJXc-TeX-main-R"/>
              </a:rPr>
              <a:t>+1)/2</a:t>
            </a:r>
            <a:r>
              <a:rPr lang="fr-FR" sz="3600" b="0" i="0" dirty="0">
                <a:solidFill>
                  <a:srgbClr val="333333"/>
                </a:solidFill>
                <a:effectLst/>
                <a:latin typeface="Helvetica Neue" panose="02000503000000020004" pitchFamily="2" charset="0"/>
              </a:rPr>
              <a:t>. </a:t>
            </a:r>
            <a:r>
              <a:rPr lang="fr-FR" sz="3600" b="0" i="0" dirty="0" err="1">
                <a:solidFill>
                  <a:srgbClr val="333333"/>
                </a:solidFill>
                <a:effectLst/>
                <a:latin typeface="Helvetica Neue" panose="02000503000000020004" pitchFamily="2" charset="0"/>
              </a:rPr>
              <a:t>Define</a:t>
            </a:r>
            <a:r>
              <a:rPr lang="fr-FR" sz="3600" b="0" i="0" dirty="0">
                <a:solidFill>
                  <a:srgbClr val="333333"/>
                </a:solidFill>
                <a:effectLst/>
                <a:latin typeface="Helvetica Neue" panose="02000503000000020004" pitchFamily="2" charset="0"/>
              </a:rPr>
              <a:t> n=100 and </a:t>
            </a:r>
            <a:r>
              <a:rPr lang="fr-FR" sz="3600" b="0" i="0" dirty="0" err="1">
                <a:solidFill>
                  <a:srgbClr val="333333"/>
                </a:solidFill>
                <a:effectLst/>
                <a:latin typeface="Helvetica Neue" panose="02000503000000020004" pitchFamily="2" charset="0"/>
              </a:rPr>
              <a:t>then</a:t>
            </a:r>
            <a:r>
              <a:rPr lang="fr-FR" sz="3600" b="0" i="0" dirty="0">
                <a:solidFill>
                  <a:srgbClr val="333333"/>
                </a:solidFill>
                <a:effectLst/>
                <a:latin typeface="Helvetica Neue" panose="02000503000000020004" pitchFamily="2" charset="0"/>
              </a:rPr>
              <a:t> use R to </a:t>
            </a:r>
            <a:r>
              <a:rPr lang="fr-FR" sz="3600" b="0" i="0" dirty="0" err="1">
                <a:solidFill>
                  <a:srgbClr val="333333"/>
                </a:solidFill>
                <a:effectLst/>
                <a:latin typeface="Helvetica Neue" panose="02000503000000020004" pitchFamily="2" charset="0"/>
              </a:rPr>
              <a:t>compute</a:t>
            </a:r>
            <a:r>
              <a:rPr lang="fr-FR" sz="3600" b="0" i="0" dirty="0">
                <a:solidFill>
                  <a:srgbClr val="333333"/>
                </a:solidFill>
                <a:effectLst/>
                <a:latin typeface="Helvetica Neue" panose="02000503000000020004" pitchFamily="2" charset="0"/>
              </a:rPr>
              <a:t> the </a:t>
            </a:r>
            <a:r>
              <a:rPr lang="fr-FR" sz="3600" b="0" i="0" dirty="0" err="1">
                <a:solidFill>
                  <a:srgbClr val="333333"/>
                </a:solidFill>
                <a:effectLst/>
                <a:latin typeface="Helvetica Neue" panose="02000503000000020004" pitchFamily="2" charset="0"/>
              </a:rPr>
              <a:t>sum</a:t>
            </a:r>
            <a:r>
              <a:rPr lang="fr-FR" sz="3600" b="0" i="0" dirty="0">
                <a:solidFill>
                  <a:srgbClr val="333333"/>
                </a:solidFill>
                <a:effectLst/>
                <a:latin typeface="Helvetica Neue" panose="02000503000000020004" pitchFamily="2" charset="0"/>
              </a:rPr>
              <a:t> of 1 </a:t>
            </a:r>
            <a:r>
              <a:rPr lang="fr-FR" sz="3600" b="0" i="0" dirty="0" err="1">
                <a:solidFill>
                  <a:srgbClr val="333333"/>
                </a:solidFill>
                <a:effectLst/>
                <a:latin typeface="Helvetica Neue" panose="02000503000000020004" pitchFamily="2" charset="0"/>
              </a:rPr>
              <a:t>through</a:t>
            </a:r>
            <a:r>
              <a:rPr lang="fr-FR" sz="3600" b="0" i="0" dirty="0">
                <a:solidFill>
                  <a:srgbClr val="333333"/>
                </a:solidFill>
                <a:effectLst/>
                <a:latin typeface="Helvetica Neue" panose="02000503000000020004" pitchFamily="2" charset="0"/>
              </a:rPr>
              <a:t> 100 </a:t>
            </a:r>
            <a:r>
              <a:rPr lang="fr-FR" sz="3600" b="0" i="0" dirty="0" err="1">
                <a:solidFill>
                  <a:srgbClr val="333333"/>
                </a:solidFill>
                <a:effectLst/>
                <a:latin typeface="Helvetica Neue" panose="02000503000000020004" pitchFamily="2" charset="0"/>
              </a:rPr>
              <a:t>using</a:t>
            </a:r>
            <a:r>
              <a:rPr lang="fr-FR" sz="3600" b="0" i="0" dirty="0">
                <a:solidFill>
                  <a:srgbClr val="333333"/>
                </a:solidFill>
                <a:effectLst/>
                <a:latin typeface="Helvetica Neue" panose="02000503000000020004" pitchFamily="2" charset="0"/>
              </a:rPr>
              <a:t> the formula. </a:t>
            </a:r>
            <a:r>
              <a:rPr lang="fr-FR" sz="3600" b="0" i="0" dirty="0" err="1">
                <a:solidFill>
                  <a:srgbClr val="333333"/>
                </a:solidFill>
                <a:effectLst/>
                <a:latin typeface="Helvetica Neue" panose="02000503000000020004" pitchFamily="2" charset="0"/>
              </a:rPr>
              <a:t>What</a:t>
            </a:r>
            <a:r>
              <a:rPr lang="fr-FR" sz="3600" b="0" i="0" dirty="0">
                <a:solidFill>
                  <a:srgbClr val="333333"/>
                </a:solidFill>
                <a:effectLst/>
                <a:latin typeface="Helvetica Neue" panose="02000503000000020004" pitchFamily="2" charset="0"/>
              </a:rPr>
              <a:t> </a:t>
            </a:r>
            <a:r>
              <a:rPr lang="fr-FR" sz="3600" b="0" i="0" dirty="0" err="1">
                <a:solidFill>
                  <a:srgbClr val="333333"/>
                </a:solidFill>
                <a:effectLst/>
                <a:latin typeface="Helvetica Neue" panose="02000503000000020004" pitchFamily="2" charset="0"/>
              </a:rPr>
              <a:t>is</a:t>
            </a:r>
            <a:r>
              <a:rPr lang="fr-FR" sz="3600" b="0" i="0" dirty="0">
                <a:solidFill>
                  <a:srgbClr val="333333"/>
                </a:solidFill>
                <a:effectLst/>
                <a:latin typeface="Helvetica Neue" panose="02000503000000020004" pitchFamily="2" charset="0"/>
              </a:rPr>
              <a:t> the </a:t>
            </a:r>
            <a:r>
              <a:rPr lang="fr-FR" sz="3600" b="0" i="0" dirty="0" err="1">
                <a:solidFill>
                  <a:srgbClr val="333333"/>
                </a:solidFill>
                <a:effectLst/>
                <a:latin typeface="Helvetica Neue" panose="02000503000000020004" pitchFamily="2" charset="0"/>
              </a:rPr>
              <a:t>sum</a:t>
            </a:r>
            <a:r>
              <a:rPr lang="fr-FR" sz="3600" b="0" i="0" dirty="0">
                <a:solidFill>
                  <a:srgbClr val="333333"/>
                </a:solidFill>
                <a:effectLst/>
                <a:latin typeface="Helvetica Neue" panose="02000503000000020004" pitchFamily="2" charset="0"/>
              </a:rPr>
              <a:t>?</a:t>
            </a:r>
            <a:endParaRPr lang="en-GB" sz="3600" dirty="0"/>
          </a:p>
        </p:txBody>
      </p:sp>
    </p:spTree>
    <p:extLst>
      <p:ext uri="{BB962C8B-B14F-4D97-AF65-F5344CB8AC3E}">
        <p14:creationId xmlns:p14="http://schemas.microsoft.com/office/powerpoint/2010/main" val="1149926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BDCE-EA87-6645-950D-9669C4F0A78E}"/>
              </a:ext>
            </a:extLst>
          </p:cNvPr>
          <p:cNvSpPr>
            <a:spLocks noGrp="1"/>
          </p:cNvSpPr>
          <p:nvPr>
            <p:ph type="title"/>
          </p:nvPr>
        </p:nvSpPr>
        <p:spPr/>
        <p:txBody>
          <a:bodyPr/>
          <a:lstStyle/>
          <a:p>
            <a:r>
              <a:rPr lang="en-GB" dirty="0"/>
              <a:t>Data types &amp; data frame</a:t>
            </a:r>
          </a:p>
        </p:txBody>
      </p:sp>
      <p:sp>
        <p:nvSpPr>
          <p:cNvPr id="3" name="Rectangle 2">
            <a:extLst>
              <a:ext uri="{FF2B5EF4-FFF2-40B4-BE49-F238E27FC236}">
                <a16:creationId xmlns:a16="http://schemas.microsoft.com/office/drawing/2014/main" id="{A39217BD-3D1B-4747-8E58-686990D8537D}"/>
              </a:ext>
            </a:extLst>
          </p:cNvPr>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p>
          <a:p>
            <a:r>
              <a:rPr lang="en-GB" sz="4400" dirty="0">
                <a:solidFill>
                  <a:srgbClr val="FF0000"/>
                </a:solidFill>
              </a:rPr>
              <a:t>&gt; </a:t>
            </a:r>
            <a:r>
              <a:rPr lang="en-GB" sz="4400" dirty="0">
                <a:solidFill>
                  <a:schemeClr val="accent1"/>
                </a:solidFill>
              </a:rPr>
              <a:t>class(a)</a:t>
            </a:r>
          </a:p>
          <a:p>
            <a:r>
              <a:rPr lang="en-GB" sz="4400" dirty="0"/>
              <a:t> </a:t>
            </a:r>
            <a:r>
              <a:rPr lang="en-GB" sz="4400" dirty="0">
                <a:solidFill>
                  <a:schemeClr val="tx1"/>
                </a:solidFill>
              </a:rPr>
              <a:t>[1] “numeric”</a:t>
            </a:r>
          </a:p>
          <a:p>
            <a:r>
              <a:rPr lang="en-GB" sz="4400" dirty="0">
                <a:solidFill>
                  <a:srgbClr val="FF0000"/>
                </a:solidFill>
              </a:rPr>
              <a:t>&gt; </a:t>
            </a:r>
            <a:r>
              <a:rPr lang="en-GB" sz="4400" dirty="0">
                <a:solidFill>
                  <a:schemeClr val="accent1"/>
                </a:solidFill>
              </a:rPr>
              <a:t>print a</a:t>
            </a: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Tree>
    <p:extLst>
      <p:ext uri="{BB962C8B-B14F-4D97-AF65-F5344CB8AC3E}">
        <p14:creationId xmlns:p14="http://schemas.microsoft.com/office/powerpoint/2010/main" val="375780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BDCE-EA87-6645-950D-9669C4F0A78E}"/>
              </a:ext>
            </a:extLst>
          </p:cNvPr>
          <p:cNvSpPr>
            <a:spLocks noGrp="1"/>
          </p:cNvSpPr>
          <p:nvPr>
            <p:ph type="title"/>
          </p:nvPr>
        </p:nvSpPr>
        <p:spPr/>
        <p:txBody>
          <a:bodyPr/>
          <a:lstStyle/>
          <a:p>
            <a:r>
              <a:rPr lang="en-GB" dirty="0"/>
              <a:t>Data types &amp; data frame</a:t>
            </a:r>
          </a:p>
        </p:txBody>
      </p:sp>
      <p:sp>
        <p:nvSpPr>
          <p:cNvPr id="3" name="Rectangle 2">
            <a:extLst>
              <a:ext uri="{FF2B5EF4-FFF2-40B4-BE49-F238E27FC236}">
                <a16:creationId xmlns:a16="http://schemas.microsoft.com/office/drawing/2014/main" id="{A39217BD-3D1B-4747-8E58-686990D8537D}"/>
              </a:ext>
            </a:extLst>
          </p:cNvPr>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p>
          <a:p>
            <a:r>
              <a:rPr lang="en-GB" sz="4400" dirty="0">
                <a:solidFill>
                  <a:srgbClr val="FF0000"/>
                </a:solidFill>
              </a:rPr>
              <a:t>&gt; </a:t>
            </a:r>
            <a:r>
              <a:rPr lang="en-GB" sz="4400" dirty="0">
                <a:solidFill>
                  <a:schemeClr val="accent1"/>
                </a:solidFill>
              </a:rPr>
              <a:t>class(a)</a:t>
            </a:r>
          </a:p>
          <a:p>
            <a:r>
              <a:rPr lang="en-GB" sz="4400" dirty="0"/>
              <a:t> </a:t>
            </a:r>
            <a:r>
              <a:rPr lang="en-GB" sz="4400" dirty="0">
                <a:solidFill>
                  <a:schemeClr val="tx1"/>
                </a:solidFill>
              </a:rPr>
              <a:t>[1] “numeric”</a:t>
            </a:r>
          </a:p>
          <a:p>
            <a:r>
              <a:rPr lang="en-GB" sz="4400" dirty="0">
                <a:solidFill>
                  <a:srgbClr val="FF0000"/>
                </a:solidFill>
              </a:rPr>
              <a:t>&gt; </a:t>
            </a:r>
            <a:r>
              <a:rPr lang="en-GB" sz="4400" dirty="0">
                <a:solidFill>
                  <a:schemeClr val="accent1"/>
                </a:solidFill>
              </a:rPr>
              <a:t>print a</a:t>
            </a: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
        <p:nvSpPr>
          <p:cNvPr id="4" name="Rectangle 3">
            <a:extLst>
              <a:ext uri="{FF2B5EF4-FFF2-40B4-BE49-F238E27FC236}">
                <a16:creationId xmlns:a16="http://schemas.microsoft.com/office/drawing/2014/main" id="{5BA7B18C-E875-7043-A199-F04DD1E375E4}"/>
              </a:ext>
            </a:extLst>
          </p:cNvPr>
          <p:cNvSpPr/>
          <p:nvPr/>
        </p:nvSpPr>
        <p:spPr>
          <a:xfrm>
            <a:off x="5861668" y="1926259"/>
            <a:ext cx="4180966"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fr-FR" sz="4400" dirty="0" err="1">
                <a:solidFill>
                  <a:schemeClr val="accent1"/>
                </a:solidFill>
              </a:rPr>
              <a:t>library</a:t>
            </a:r>
            <a:r>
              <a:rPr lang="fr-FR" sz="4400" dirty="0">
                <a:solidFill>
                  <a:schemeClr val="accent1"/>
                </a:solidFill>
              </a:rPr>
              <a:t>(</a:t>
            </a:r>
            <a:r>
              <a:rPr lang="fr-FR" sz="4400" dirty="0" err="1">
                <a:solidFill>
                  <a:schemeClr val="accent1"/>
                </a:solidFill>
              </a:rPr>
              <a:t>dslabs</a:t>
            </a:r>
            <a:r>
              <a:rPr lang="fr-FR" sz="4400" dirty="0">
                <a:solidFill>
                  <a:schemeClr val="accent1"/>
                </a:solidFill>
              </a:rPr>
              <a:t>) </a:t>
            </a:r>
          </a:p>
          <a:p>
            <a:r>
              <a:rPr lang="en-GB" sz="4400" dirty="0">
                <a:solidFill>
                  <a:srgbClr val="FF0000"/>
                </a:solidFill>
              </a:rPr>
              <a:t>&gt; </a:t>
            </a:r>
            <a:r>
              <a:rPr lang="fr-FR" sz="4400" dirty="0">
                <a:solidFill>
                  <a:schemeClr val="accent1"/>
                </a:solidFill>
              </a:rPr>
              <a:t>data(</a:t>
            </a:r>
            <a:r>
              <a:rPr lang="fr-FR" sz="4400" dirty="0" err="1">
                <a:solidFill>
                  <a:schemeClr val="accent1"/>
                </a:solidFill>
              </a:rPr>
              <a:t>murders</a:t>
            </a:r>
            <a:r>
              <a:rPr lang="fr-FR" sz="4400" dirty="0">
                <a:solidFill>
                  <a:schemeClr val="accent1"/>
                </a:solidFill>
              </a:rPr>
              <a:t>)</a:t>
            </a:r>
            <a:endParaRPr lang="en-GB" sz="4400" dirty="0">
              <a:solidFill>
                <a:schemeClr val="accent1"/>
              </a:solidFill>
            </a:endParaRPr>
          </a:p>
          <a:p>
            <a:r>
              <a:rPr lang="en-GB" sz="4400" dirty="0">
                <a:solidFill>
                  <a:srgbClr val="FF0000"/>
                </a:solidFill>
              </a:rPr>
              <a:t>&gt; </a:t>
            </a:r>
            <a:r>
              <a:rPr lang="fr-FR" sz="4400" dirty="0">
                <a:solidFill>
                  <a:schemeClr val="accent1"/>
                </a:solidFill>
              </a:rPr>
              <a:t>class(</a:t>
            </a:r>
            <a:r>
              <a:rPr lang="fr-FR" sz="4400" dirty="0" err="1">
                <a:solidFill>
                  <a:schemeClr val="accent1"/>
                </a:solidFill>
              </a:rPr>
              <a:t>murders</a:t>
            </a:r>
            <a:r>
              <a:rPr lang="fr-FR" sz="4400" dirty="0">
                <a:solidFill>
                  <a:schemeClr val="accent1"/>
                </a:solidFill>
              </a:rPr>
              <a:t>)</a:t>
            </a:r>
            <a:endParaRPr lang="en-GB" sz="4400" dirty="0">
              <a:solidFill>
                <a:schemeClr val="accent1"/>
              </a:solidFill>
            </a:endParaRPr>
          </a:p>
          <a:p>
            <a:r>
              <a:rPr lang="en-GB" sz="4400" dirty="0"/>
              <a:t> </a:t>
            </a:r>
            <a:r>
              <a:rPr lang="en-GB" sz="4400" dirty="0">
                <a:solidFill>
                  <a:schemeClr val="tx1"/>
                </a:solidFill>
              </a:rPr>
              <a:t>[1] </a:t>
            </a:r>
            <a:r>
              <a:rPr lang="fr-FR" sz="4400" dirty="0">
                <a:solidFill>
                  <a:schemeClr val="tx1"/>
                </a:solidFill>
              </a:rPr>
              <a:t>"</a:t>
            </a:r>
            <a:r>
              <a:rPr lang="fr-FR" sz="4400" dirty="0" err="1">
                <a:solidFill>
                  <a:schemeClr val="tx1"/>
                </a:solidFill>
              </a:rPr>
              <a:t>data.frame</a:t>
            </a:r>
            <a:r>
              <a:rPr lang="fr-FR" sz="4400" dirty="0">
                <a:solidFill>
                  <a:schemeClr val="tx1"/>
                </a:solidFill>
              </a:rPr>
              <a:t>"</a:t>
            </a:r>
            <a:endParaRPr lang="en-GB" sz="4400" dirty="0">
              <a:solidFill>
                <a:schemeClr val="tx1"/>
              </a:solidFill>
            </a:endParaRPr>
          </a:p>
        </p:txBody>
      </p:sp>
    </p:spTree>
    <p:extLst>
      <p:ext uri="{BB962C8B-B14F-4D97-AF65-F5344CB8AC3E}">
        <p14:creationId xmlns:p14="http://schemas.microsoft.com/office/powerpoint/2010/main" val="65042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A953-403C-0B40-ABAC-83838083FB80}"/>
              </a:ext>
            </a:extLst>
          </p:cNvPr>
          <p:cNvSpPr>
            <a:spLocks noGrp="1"/>
          </p:cNvSpPr>
          <p:nvPr>
            <p:ph type="title"/>
          </p:nvPr>
        </p:nvSpPr>
        <p:spPr/>
        <p:txBody>
          <a:bodyPr/>
          <a:lstStyle/>
          <a:p>
            <a:r>
              <a:rPr lang="en-GB" dirty="0"/>
              <a:t>Instructors </a:t>
            </a:r>
          </a:p>
        </p:txBody>
      </p:sp>
      <p:sp>
        <p:nvSpPr>
          <p:cNvPr id="3" name="TextBox 2">
            <a:extLst>
              <a:ext uri="{FF2B5EF4-FFF2-40B4-BE49-F238E27FC236}">
                <a16:creationId xmlns:a16="http://schemas.microsoft.com/office/drawing/2014/main" id="{5A96D72E-2980-AB40-A4CA-B3761A26C574}"/>
              </a:ext>
            </a:extLst>
          </p:cNvPr>
          <p:cNvSpPr txBox="1"/>
          <p:nvPr/>
        </p:nvSpPr>
        <p:spPr>
          <a:xfrm>
            <a:off x="838200" y="1989437"/>
            <a:ext cx="4574059" cy="3539430"/>
          </a:xfrm>
          <a:prstGeom prst="rect">
            <a:avLst/>
          </a:prstGeom>
          <a:noFill/>
        </p:spPr>
        <p:txBody>
          <a:bodyPr wrap="square" rtlCol="0">
            <a:spAutoFit/>
          </a:bodyPr>
          <a:lstStyle/>
          <a:p>
            <a:pPr algn="ctr"/>
            <a:r>
              <a:rPr lang="en-GB" sz="2800" dirty="0"/>
              <a:t>Silvia</a:t>
            </a:r>
          </a:p>
          <a:p>
            <a:pPr algn="ctr"/>
            <a:r>
              <a:rPr lang="en-GB" sz="2800" dirty="0"/>
              <a:t>BOTTINI</a:t>
            </a:r>
          </a:p>
          <a:p>
            <a:pPr algn="ctr"/>
            <a:endParaRPr lang="en-GB" sz="2800" dirty="0"/>
          </a:p>
          <a:p>
            <a:pPr algn="ctr"/>
            <a:r>
              <a:rPr lang="en-GB" sz="2800" dirty="0">
                <a:hlinkClick r:id="rId3"/>
              </a:rPr>
              <a:t>silvia.bottini@univ-cotedazur.fr</a:t>
            </a:r>
            <a:endParaRPr lang="en-GB" sz="2800" dirty="0"/>
          </a:p>
          <a:p>
            <a:pPr algn="ctr"/>
            <a:endParaRPr lang="en-GB" sz="2800" dirty="0"/>
          </a:p>
          <a:p>
            <a:pPr algn="ctr"/>
            <a:r>
              <a:rPr lang="en-GB" sz="2800" dirty="0"/>
              <a:t>Theoretic classes</a:t>
            </a:r>
          </a:p>
          <a:p>
            <a:pPr algn="ctr"/>
            <a:endParaRPr lang="en-GB" sz="2800" dirty="0"/>
          </a:p>
        </p:txBody>
      </p:sp>
      <p:sp>
        <p:nvSpPr>
          <p:cNvPr id="4" name="TextBox 3">
            <a:extLst>
              <a:ext uri="{FF2B5EF4-FFF2-40B4-BE49-F238E27FC236}">
                <a16:creationId xmlns:a16="http://schemas.microsoft.com/office/drawing/2014/main" id="{B679B9EB-1800-7A4C-8275-07A10CED1E86}"/>
              </a:ext>
            </a:extLst>
          </p:cNvPr>
          <p:cNvSpPr txBox="1"/>
          <p:nvPr/>
        </p:nvSpPr>
        <p:spPr>
          <a:xfrm>
            <a:off x="6779740" y="1989437"/>
            <a:ext cx="3830593" cy="3662541"/>
          </a:xfrm>
          <a:prstGeom prst="rect">
            <a:avLst/>
          </a:prstGeom>
          <a:noFill/>
        </p:spPr>
        <p:txBody>
          <a:bodyPr wrap="square" rtlCol="0">
            <a:spAutoFit/>
          </a:bodyPr>
          <a:lstStyle/>
          <a:p>
            <a:pPr algn="ctr"/>
            <a:r>
              <a:rPr lang="en-GB" sz="2800" dirty="0"/>
              <a:t>Giulia </a:t>
            </a:r>
          </a:p>
          <a:p>
            <a:pPr algn="ctr"/>
            <a:r>
              <a:rPr lang="en-GB" sz="2800" dirty="0"/>
              <a:t>MARCHELLO</a:t>
            </a:r>
          </a:p>
          <a:p>
            <a:pPr algn="ctr"/>
            <a:endParaRPr lang="en-GB" sz="2800" dirty="0"/>
          </a:p>
          <a:p>
            <a:pPr algn="ctr"/>
            <a:r>
              <a:rPr lang="en-GB" sz="3200" u="sng" dirty="0" err="1">
                <a:solidFill>
                  <a:schemeClr val="accent1"/>
                </a:solidFill>
              </a:rPr>
              <a:t>giulia.marchello@inria.fr</a:t>
            </a:r>
            <a:endParaRPr lang="fr-FR" sz="4400" u="sng" dirty="0">
              <a:solidFill>
                <a:schemeClr val="accent1"/>
              </a:solidFill>
            </a:endParaRPr>
          </a:p>
          <a:p>
            <a:pPr algn="ctr"/>
            <a:endParaRPr lang="en-GB" sz="2800" dirty="0"/>
          </a:p>
          <a:p>
            <a:pPr algn="ctr"/>
            <a:r>
              <a:rPr lang="en-GB" sz="2800" dirty="0"/>
              <a:t>Practical classes</a:t>
            </a:r>
          </a:p>
          <a:p>
            <a:pPr algn="ctr"/>
            <a:endParaRPr lang="en-GB" sz="2800" dirty="0"/>
          </a:p>
        </p:txBody>
      </p:sp>
    </p:spTree>
    <p:extLst>
      <p:ext uri="{BB962C8B-B14F-4D97-AF65-F5344CB8AC3E}">
        <p14:creationId xmlns:p14="http://schemas.microsoft.com/office/powerpoint/2010/main" val="1891771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4AE8-3F84-5447-A9CE-DAAB67A0C22C}"/>
              </a:ext>
            </a:extLst>
          </p:cNvPr>
          <p:cNvSpPr>
            <a:spLocks noGrp="1"/>
          </p:cNvSpPr>
          <p:nvPr>
            <p:ph type="title"/>
          </p:nvPr>
        </p:nvSpPr>
        <p:spPr/>
        <p:txBody>
          <a:bodyPr/>
          <a:lstStyle/>
          <a:p>
            <a:r>
              <a:rPr lang="en-GB" dirty="0"/>
              <a:t>The data frame “murders”</a:t>
            </a:r>
          </a:p>
        </p:txBody>
      </p:sp>
      <p:sp>
        <p:nvSpPr>
          <p:cNvPr id="3" name="Rectangle 2">
            <a:extLst>
              <a:ext uri="{FF2B5EF4-FFF2-40B4-BE49-F238E27FC236}">
                <a16:creationId xmlns:a16="http://schemas.microsoft.com/office/drawing/2014/main" id="{27448780-79C4-4F49-93F8-3ABFAB5F15CF}"/>
              </a:ext>
            </a:extLst>
          </p:cNvPr>
          <p:cNvSpPr/>
          <p:nvPr/>
        </p:nvSpPr>
        <p:spPr>
          <a:xfrm>
            <a:off x="0" y="6488668"/>
            <a:ext cx="9674773"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(Source: </a:t>
            </a:r>
            <a:r>
              <a:rPr lang="fr-FR" b="0" i="0" u="none" strike="noStrike" dirty="0">
                <a:solidFill>
                  <a:srgbClr val="4183C4"/>
                </a:solidFill>
                <a:effectLst/>
                <a:latin typeface="Helvetica Neue" panose="02000503000000020004" pitchFamily="2" charset="0"/>
                <a:hlinkClick r:id="rId2"/>
              </a:rPr>
              <a:t>Ma’ayan Rosenzweigh/ABC News</a:t>
            </a:r>
            <a:r>
              <a:rPr lang="fr-FR" b="0" i="0" dirty="0">
                <a:solidFill>
                  <a:srgbClr val="333333"/>
                </a:solidFill>
                <a:effectLst/>
                <a:latin typeface="Helvetica Neue" panose="02000503000000020004" pitchFamily="2" charset="0"/>
              </a:rPr>
              <a:t>, Data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UNODC Homicide </a:t>
            </a:r>
            <a:r>
              <a:rPr lang="fr-FR" b="0" i="0" dirty="0" err="1">
                <a:solidFill>
                  <a:srgbClr val="333333"/>
                </a:solidFill>
                <a:effectLst/>
                <a:latin typeface="Helvetica Neue" panose="02000503000000020004" pitchFamily="2" charset="0"/>
              </a:rPr>
              <a:t>Statistics</a:t>
            </a:r>
            <a:r>
              <a:rPr lang="fr-FR" b="0" i="0" dirty="0">
                <a:solidFill>
                  <a:srgbClr val="333333"/>
                </a:solidFill>
                <a:effectLst/>
                <a:latin typeface="Helvetica Neue" panose="02000503000000020004" pitchFamily="2" charset="0"/>
              </a:rPr>
              <a:t>)</a:t>
            </a:r>
            <a:endParaRPr lang="en-GB" dirty="0"/>
          </a:p>
        </p:txBody>
      </p:sp>
      <p:pic>
        <p:nvPicPr>
          <p:cNvPr id="5" name="Picture 4">
            <a:extLst>
              <a:ext uri="{FF2B5EF4-FFF2-40B4-BE49-F238E27FC236}">
                <a16:creationId xmlns:a16="http://schemas.microsoft.com/office/drawing/2014/main" id="{B0F1CE2D-014F-514B-8F0B-77C345FD381C}"/>
              </a:ext>
            </a:extLst>
          </p:cNvPr>
          <p:cNvPicPr>
            <a:picLocks noChangeAspect="1"/>
          </p:cNvPicPr>
          <p:nvPr/>
        </p:nvPicPr>
        <p:blipFill>
          <a:blip r:embed="rId3"/>
          <a:stretch>
            <a:fillRect/>
          </a:stretch>
        </p:blipFill>
        <p:spPr>
          <a:xfrm>
            <a:off x="2032000" y="1458310"/>
            <a:ext cx="8128000" cy="4572000"/>
          </a:xfrm>
          <a:prstGeom prst="rect">
            <a:avLst/>
          </a:prstGeom>
        </p:spPr>
      </p:pic>
    </p:spTree>
    <p:extLst>
      <p:ext uri="{BB962C8B-B14F-4D97-AF65-F5344CB8AC3E}">
        <p14:creationId xmlns:p14="http://schemas.microsoft.com/office/powerpoint/2010/main" val="252779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055C-6C6C-2C42-B007-82D973CEB6B0}"/>
              </a:ext>
            </a:extLst>
          </p:cNvPr>
          <p:cNvSpPr>
            <a:spLocks noGrp="1"/>
          </p:cNvSpPr>
          <p:nvPr>
            <p:ph type="title"/>
          </p:nvPr>
        </p:nvSpPr>
        <p:spPr/>
        <p:txBody>
          <a:bodyPr/>
          <a:lstStyle/>
          <a:p>
            <a:r>
              <a:rPr lang="en-GB" dirty="0"/>
              <a:t>Examining data frame</a:t>
            </a:r>
          </a:p>
        </p:txBody>
      </p:sp>
      <p:sp>
        <p:nvSpPr>
          <p:cNvPr id="3" name="Rectangle 2">
            <a:extLst>
              <a:ext uri="{FF2B5EF4-FFF2-40B4-BE49-F238E27FC236}">
                <a16:creationId xmlns:a16="http://schemas.microsoft.com/office/drawing/2014/main" id="{9FCE7059-9C35-4B44-B217-8AD35434CD69}"/>
              </a:ext>
            </a:extLst>
          </p:cNvPr>
          <p:cNvSpPr/>
          <p:nvPr/>
        </p:nvSpPr>
        <p:spPr>
          <a:xfrm>
            <a:off x="517155" y="1901694"/>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fr-FR" sz="4000" dirty="0" err="1">
                <a:solidFill>
                  <a:schemeClr val="accent1"/>
                </a:solidFill>
              </a:rPr>
              <a:t>str</a:t>
            </a:r>
            <a:r>
              <a:rPr lang="fr-FR" sz="4000" dirty="0">
                <a:solidFill>
                  <a:schemeClr val="accent1"/>
                </a:solidFill>
              </a:rPr>
              <a:t>(</a:t>
            </a:r>
            <a:r>
              <a:rPr lang="fr-FR" sz="4000" dirty="0" err="1">
                <a:solidFill>
                  <a:schemeClr val="accent1"/>
                </a:solidFill>
              </a:rPr>
              <a:t>murders</a:t>
            </a:r>
            <a:r>
              <a:rPr lang="fr-FR" sz="4000" dirty="0">
                <a:solidFill>
                  <a:schemeClr val="accent1"/>
                </a:solidFill>
              </a:rPr>
              <a:t>) </a:t>
            </a:r>
          </a:p>
        </p:txBody>
      </p:sp>
      <p:sp>
        <p:nvSpPr>
          <p:cNvPr id="4" name="Rectangle 3">
            <a:extLst>
              <a:ext uri="{FF2B5EF4-FFF2-40B4-BE49-F238E27FC236}">
                <a16:creationId xmlns:a16="http://schemas.microsoft.com/office/drawing/2014/main" id="{E9181A0E-E055-A442-8B67-54FD97A8CD03}"/>
              </a:ext>
            </a:extLst>
          </p:cNvPr>
          <p:cNvSpPr/>
          <p:nvPr/>
        </p:nvSpPr>
        <p:spPr>
          <a:xfrm>
            <a:off x="838200" y="1506022"/>
            <a:ext cx="9346324"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i="1" dirty="0" err="1"/>
              <a:t>str</a:t>
            </a:r>
            <a:r>
              <a:rPr lang="fr-FR" b="0" i="1"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useful</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finding</a:t>
            </a:r>
            <a:r>
              <a:rPr lang="fr-FR" b="0" i="0" dirty="0">
                <a:solidFill>
                  <a:srgbClr val="333333"/>
                </a:solidFill>
                <a:effectLst/>
                <a:latin typeface="Helvetica Neue" panose="02000503000000020004" pitchFamily="2" charset="0"/>
              </a:rPr>
              <a:t> out more about the structure of an </a:t>
            </a:r>
            <a:r>
              <a:rPr lang="fr-FR" b="0" i="0" dirty="0" err="1">
                <a:solidFill>
                  <a:srgbClr val="333333"/>
                </a:solidFill>
                <a:effectLst/>
                <a:latin typeface="Helvetica Neue" panose="02000503000000020004" pitchFamily="2" charset="0"/>
              </a:rPr>
              <a:t>object</a:t>
            </a:r>
            <a:r>
              <a:rPr lang="fr-FR" b="0" i="0" dirty="0">
                <a:solidFill>
                  <a:srgbClr val="333333"/>
                </a:solidFill>
                <a:effectLst/>
                <a:latin typeface="Helvetica Neue" panose="02000503000000020004" pitchFamily="2" charset="0"/>
              </a:rPr>
              <a:t>:</a:t>
            </a:r>
            <a:endParaRPr lang="en-GB" dirty="0"/>
          </a:p>
        </p:txBody>
      </p:sp>
      <p:sp>
        <p:nvSpPr>
          <p:cNvPr id="5" name="Rectangle 4">
            <a:extLst>
              <a:ext uri="{FF2B5EF4-FFF2-40B4-BE49-F238E27FC236}">
                <a16:creationId xmlns:a16="http://schemas.microsoft.com/office/drawing/2014/main" id="{E9169520-8F79-F84A-A327-6AB71B4D8CDD}"/>
              </a:ext>
            </a:extLst>
          </p:cNvPr>
          <p:cNvSpPr/>
          <p:nvPr/>
        </p:nvSpPr>
        <p:spPr>
          <a:xfrm>
            <a:off x="838197" y="2646919"/>
            <a:ext cx="5788444" cy="369332"/>
          </a:xfrm>
          <a:prstGeom prst="rect">
            <a:avLst/>
          </a:prstGeom>
        </p:spPr>
        <p:txBody>
          <a:bodyPr wrap="non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show the first six </a:t>
            </a:r>
            <a:r>
              <a:rPr lang="fr-FR" b="0" i="0" dirty="0" err="1">
                <a:solidFill>
                  <a:srgbClr val="333333"/>
                </a:solidFill>
                <a:effectLst/>
                <a:latin typeface="Helvetica Neue" panose="02000503000000020004" pitchFamily="2" charset="0"/>
              </a:rPr>
              <a:t>lines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using</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i="1" dirty="0" err="1"/>
              <a:t>head</a:t>
            </a:r>
            <a:r>
              <a:rPr lang="fr-FR" b="0" i="0" dirty="0">
                <a:solidFill>
                  <a:srgbClr val="333333"/>
                </a:solidFill>
                <a:effectLst/>
                <a:latin typeface="Helvetica Neue" panose="02000503000000020004" pitchFamily="2" charset="0"/>
              </a:rPr>
              <a:t>:</a:t>
            </a:r>
            <a:endParaRPr lang="en-GB" dirty="0"/>
          </a:p>
        </p:txBody>
      </p:sp>
      <p:sp>
        <p:nvSpPr>
          <p:cNvPr id="6" name="Rectangle 5">
            <a:extLst>
              <a:ext uri="{FF2B5EF4-FFF2-40B4-BE49-F238E27FC236}">
                <a16:creationId xmlns:a16="http://schemas.microsoft.com/office/drawing/2014/main" id="{2CA5F13E-A867-1F40-BABD-83B7B938B9D9}"/>
              </a:ext>
            </a:extLst>
          </p:cNvPr>
          <p:cNvSpPr/>
          <p:nvPr/>
        </p:nvSpPr>
        <p:spPr>
          <a:xfrm>
            <a:off x="517153" y="3112057"/>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fr-FR" sz="4000" dirty="0" err="1">
                <a:solidFill>
                  <a:schemeClr val="accent1"/>
                </a:solidFill>
              </a:rPr>
              <a:t>head</a:t>
            </a:r>
            <a:r>
              <a:rPr lang="fr-FR" sz="4000" dirty="0">
                <a:solidFill>
                  <a:schemeClr val="accent1"/>
                </a:solidFill>
              </a:rPr>
              <a:t>(</a:t>
            </a:r>
            <a:r>
              <a:rPr lang="fr-FR" sz="4000" dirty="0" err="1">
                <a:solidFill>
                  <a:schemeClr val="accent1"/>
                </a:solidFill>
              </a:rPr>
              <a:t>murders</a:t>
            </a:r>
            <a:r>
              <a:rPr lang="fr-FR" sz="4000" dirty="0">
                <a:solidFill>
                  <a:schemeClr val="accent1"/>
                </a:solidFill>
              </a:rPr>
              <a:t>) </a:t>
            </a:r>
          </a:p>
        </p:txBody>
      </p:sp>
      <p:sp>
        <p:nvSpPr>
          <p:cNvPr id="7" name="Rectangle 6">
            <a:extLst>
              <a:ext uri="{FF2B5EF4-FFF2-40B4-BE49-F238E27FC236}">
                <a16:creationId xmlns:a16="http://schemas.microsoft.com/office/drawing/2014/main" id="{6E5BF558-ADFF-2344-9CDD-2F6188566BA9}"/>
              </a:ext>
            </a:extLst>
          </p:cNvPr>
          <p:cNvSpPr/>
          <p:nvPr/>
        </p:nvSpPr>
        <p:spPr>
          <a:xfrm>
            <a:off x="838197" y="5227909"/>
            <a:ext cx="10960139"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access</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different</a:t>
            </a:r>
            <a:r>
              <a:rPr lang="fr-FR" b="0" i="0" dirty="0">
                <a:solidFill>
                  <a:srgbClr val="333333"/>
                </a:solidFill>
                <a:effectLst/>
                <a:latin typeface="Helvetica Neue" panose="02000503000000020004" pitchFamily="2" charset="0"/>
              </a:rPr>
              <a:t> variables </a:t>
            </a:r>
            <a:r>
              <a:rPr lang="fr-FR" b="0" i="0" dirty="0" err="1">
                <a:solidFill>
                  <a:srgbClr val="333333"/>
                </a:solidFill>
                <a:effectLst/>
                <a:latin typeface="Helvetica Neue" panose="02000503000000020004" pitchFamily="2" charset="0"/>
              </a:rPr>
              <a:t>represented</a:t>
            </a:r>
            <a:r>
              <a:rPr lang="fr-FR" b="0" i="0" dirty="0">
                <a:solidFill>
                  <a:srgbClr val="333333"/>
                </a:solidFill>
                <a:effectLst/>
                <a:latin typeface="Helvetica Neue" panose="02000503000000020004" pitchFamily="2" charset="0"/>
              </a:rPr>
              <a:t> by </a:t>
            </a:r>
            <a:r>
              <a:rPr lang="fr-FR" b="0" i="0" dirty="0" err="1">
                <a:solidFill>
                  <a:srgbClr val="333333"/>
                </a:solidFill>
                <a:effectLst/>
                <a:latin typeface="Helvetica Neue" panose="02000503000000020004" pitchFamily="2" charset="0"/>
              </a:rPr>
              <a:t>columns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included</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data frame, </a:t>
            </a:r>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use the </a:t>
            </a:r>
            <a:r>
              <a:rPr lang="fr-FR" b="0" i="0" dirty="0" err="1">
                <a:solidFill>
                  <a:srgbClr val="333333"/>
                </a:solidFill>
                <a:effectLst/>
                <a:latin typeface="Helvetica Neue" panose="02000503000000020004" pitchFamily="2" charset="0"/>
              </a:rPr>
              <a:t>accessor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operator</a:t>
            </a:r>
            <a:r>
              <a:rPr lang="fr-FR" b="0" i="0" dirty="0">
                <a:solidFill>
                  <a:srgbClr val="333333"/>
                </a:solidFill>
                <a:effectLst/>
                <a:latin typeface="Helvetica Neue" panose="02000503000000020004" pitchFamily="2" charset="0"/>
              </a:rPr>
              <a:t> </a:t>
            </a:r>
            <a:r>
              <a:rPr lang="fr-FR" dirty="0"/>
              <a:t>$</a:t>
            </a:r>
            <a:endParaRPr lang="en-GB" dirty="0"/>
          </a:p>
        </p:txBody>
      </p:sp>
      <p:sp>
        <p:nvSpPr>
          <p:cNvPr id="8" name="Rectangle 7">
            <a:extLst>
              <a:ext uri="{FF2B5EF4-FFF2-40B4-BE49-F238E27FC236}">
                <a16:creationId xmlns:a16="http://schemas.microsoft.com/office/drawing/2014/main" id="{1895FBD9-02C4-9A44-B3A8-C4A857DD5052}"/>
              </a:ext>
            </a:extLst>
          </p:cNvPr>
          <p:cNvSpPr/>
          <p:nvPr/>
        </p:nvSpPr>
        <p:spPr>
          <a:xfrm>
            <a:off x="517154" y="5891945"/>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en-GB" sz="4000" dirty="0">
                <a:solidFill>
                  <a:schemeClr val="accent1"/>
                </a:solidFill>
              </a:rPr>
              <a:t>m</a:t>
            </a:r>
            <a:r>
              <a:rPr lang="fr-FR" sz="4000" dirty="0" err="1">
                <a:solidFill>
                  <a:schemeClr val="accent1"/>
                </a:solidFill>
              </a:rPr>
              <a:t>urders$population</a:t>
            </a:r>
            <a:r>
              <a:rPr lang="fr-FR" sz="4000" dirty="0">
                <a:solidFill>
                  <a:schemeClr val="accent1"/>
                </a:solidFill>
              </a:rPr>
              <a:t> </a:t>
            </a:r>
          </a:p>
        </p:txBody>
      </p:sp>
      <p:sp>
        <p:nvSpPr>
          <p:cNvPr id="9" name="Rectangle 8">
            <a:extLst>
              <a:ext uri="{FF2B5EF4-FFF2-40B4-BE49-F238E27FC236}">
                <a16:creationId xmlns:a16="http://schemas.microsoft.com/office/drawing/2014/main" id="{5494DF21-2CE4-6E4E-9B57-ADE6E21C885C}"/>
              </a:ext>
            </a:extLst>
          </p:cNvPr>
          <p:cNvSpPr/>
          <p:nvPr/>
        </p:nvSpPr>
        <p:spPr>
          <a:xfrm>
            <a:off x="838197" y="3943401"/>
            <a:ext cx="9961182"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To </a:t>
            </a:r>
            <a:r>
              <a:rPr lang="fr-FR" b="0" i="0" dirty="0" err="1">
                <a:solidFill>
                  <a:srgbClr val="333333"/>
                </a:solidFill>
                <a:effectLst/>
                <a:latin typeface="Helvetica Neue" panose="02000503000000020004" pitchFamily="2" charset="0"/>
              </a:rPr>
              <a:t>reveal</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names</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each</a:t>
            </a:r>
            <a:r>
              <a:rPr lang="fr-FR" b="0" i="0" dirty="0">
                <a:solidFill>
                  <a:srgbClr val="333333"/>
                </a:solidFill>
                <a:effectLst/>
                <a:latin typeface="Helvetica Neue" panose="02000503000000020004" pitchFamily="2" charset="0"/>
              </a:rPr>
              <a:t> of the variables </a:t>
            </a:r>
            <a:r>
              <a:rPr lang="fr-FR" b="0" i="0" dirty="0" err="1">
                <a:solidFill>
                  <a:srgbClr val="333333"/>
                </a:solidFill>
                <a:effectLst/>
                <a:latin typeface="Helvetica Neue" panose="02000503000000020004" pitchFamily="2" charset="0"/>
              </a:rPr>
              <a:t>stored</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table </a:t>
            </a:r>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use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names</a:t>
            </a:r>
            <a:r>
              <a:rPr lang="fr-FR" b="0" i="1" dirty="0">
                <a:solidFill>
                  <a:srgbClr val="333333"/>
                </a:solidFill>
                <a:effectLst/>
                <a:latin typeface="Helvetica Neue" panose="02000503000000020004" pitchFamily="2" charset="0"/>
              </a:rPr>
              <a:t> :</a:t>
            </a:r>
            <a:endParaRPr lang="en-GB" i="1" dirty="0"/>
          </a:p>
        </p:txBody>
      </p:sp>
      <p:sp>
        <p:nvSpPr>
          <p:cNvPr id="10" name="Rectangle 9">
            <a:extLst>
              <a:ext uri="{FF2B5EF4-FFF2-40B4-BE49-F238E27FC236}">
                <a16:creationId xmlns:a16="http://schemas.microsoft.com/office/drawing/2014/main" id="{30BF84BB-3145-5441-B76C-E1BCF6313FCE}"/>
              </a:ext>
            </a:extLst>
          </p:cNvPr>
          <p:cNvSpPr/>
          <p:nvPr/>
        </p:nvSpPr>
        <p:spPr>
          <a:xfrm>
            <a:off x="517152" y="4449054"/>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fr-FR" sz="4000" dirty="0" err="1">
                <a:solidFill>
                  <a:schemeClr val="accent1"/>
                </a:solidFill>
              </a:rPr>
              <a:t>names</a:t>
            </a:r>
            <a:r>
              <a:rPr lang="fr-FR" sz="4000" dirty="0">
                <a:solidFill>
                  <a:schemeClr val="accent1"/>
                </a:solidFill>
              </a:rPr>
              <a:t>(</a:t>
            </a:r>
            <a:r>
              <a:rPr lang="fr-FR" sz="4000" dirty="0" err="1">
                <a:solidFill>
                  <a:schemeClr val="accent1"/>
                </a:solidFill>
              </a:rPr>
              <a:t>murders</a:t>
            </a:r>
            <a:r>
              <a:rPr lang="fr-FR" sz="4000" dirty="0">
                <a:solidFill>
                  <a:schemeClr val="accent1"/>
                </a:solidFill>
              </a:rPr>
              <a:t>) </a:t>
            </a:r>
          </a:p>
        </p:txBody>
      </p:sp>
    </p:spTree>
    <p:extLst>
      <p:ext uri="{BB962C8B-B14F-4D97-AF65-F5344CB8AC3E}">
        <p14:creationId xmlns:p14="http://schemas.microsoft.com/office/powerpoint/2010/main" val="749522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1050-C637-714D-A4C9-B9B23F0E8B21}"/>
              </a:ext>
            </a:extLst>
          </p:cNvPr>
          <p:cNvSpPr>
            <a:spLocks noGrp="1"/>
          </p:cNvSpPr>
          <p:nvPr>
            <p:ph type="title"/>
          </p:nvPr>
        </p:nvSpPr>
        <p:spPr/>
        <p:txBody>
          <a:bodyPr/>
          <a:lstStyle/>
          <a:p>
            <a:r>
              <a:rPr lang="en-GB" dirty="0"/>
              <a:t>Vectors</a:t>
            </a:r>
          </a:p>
        </p:txBody>
      </p:sp>
      <p:sp>
        <p:nvSpPr>
          <p:cNvPr id="3" name="Rectangle 2">
            <a:extLst>
              <a:ext uri="{FF2B5EF4-FFF2-40B4-BE49-F238E27FC236}">
                <a16:creationId xmlns:a16="http://schemas.microsoft.com/office/drawing/2014/main" id="{6D333FF0-8752-A44A-91D0-76BD07F72415}"/>
              </a:ext>
            </a:extLst>
          </p:cNvPr>
          <p:cNvSpPr/>
          <p:nvPr/>
        </p:nvSpPr>
        <p:spPr>
          <a:xfrm>
            <a:off x="509753" y="1374466"/>
            <a:ext cx="8053552" cy="5310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rgbClr val="FF0000"/>
                </a:solidFill>
              </a:rPr>
              <a:t>&gt; </a:t>
            </a:r>
            <a:r>
              <a:rPr lang="fr-FR" sz="2400" dirty="0">
                <a:solidFill>
                  <a:schemeClr val="accent1"/>
                </a:solidFill>
              </a:rPr>
              <a:t>class(</a:t>
            </a:r>
            <a:r>
              <a:rPr lang="fr-FR" sz="2400" dirty="0" err="1">
                <a:solidFill>
                  <a:schemeClr val="accent1"/>
                </a:solidFill>
              </a:rPr>
              <a:t>murders$population</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 </a:t>
            </a:r>
            <a:r>
              <a:rPr lang="fr-FR" sz="2400" dirty="0" err="1">
                <a:solidFill>
                  <a:schemeClr val="tx1"/>
                </a:solidFill>
              </a:rPr>
              <a:t>numeric</a:t>
            </a:r>
            <a:r>
              <a:rPr lang="fr-FR" sz="2400" dirty="0">
                <a:solidFill>
                  <a:schemeClr val="tx1"/>
                </a:solidFill>
              </a:rPr>
              <a:t>  " </a:t>
            </a:r>
          </a:p>
          <a:p>
            <a:r>
              <a:rPr lang="en-GB" sz="2400" dirty="0">
                <a:solidFill>
                  <a:srgbClr val="FF0000"/>
                </a:solidFill>
              </a:rPr>
              <a:t>&gt; </a:t>
            </a:r>
            <a:r>
              <a:rPr lang="en-GB" sz="2400" dirty="0">
                <a:solidFill>
                  <a:schemeClr val="accent1"/>
                </a:solidFill>
              </a:rPr>
              <a:t>length</a:t>
            </a:r>
            <a:r>
              <a:rPr lang="fr-FR" sz="2400" dirty="0">
                <a:solidFill>
                  <a:schemeClr val="accent1"/>
                </a:solidFill>
              </a:rPr>
              <a:t>(</a:t>
            </a:r>
            <a:r>
              <a:rPr lang="fr-FR" sz="2400" dirty="0" err="1">
                <a:solidFill>
                  <a:schemeClr val="accent1"/>
                </a:solidFill>
              </a:rPr>
              <a:t>murders$population</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51</a:t>
            </a:r>
          </a:p>
          <a:p>
            <a:r>
              <a:rPr lang="en-GB" sz="2400" dirty="0">
                <a:solidFill>
                  <a:srgbClr val="FF0000"/>
                </a:solidFill>
              </a:rPr>
              <a:t>&gt; </a:t>
            </a:r>
            <a:r>
              <a:rPr lang="fr-FR" sz="2400" dirty="0">
                <a:solidFill>
                  <a:schemeClr val="accent1"/>
                </a:solidFill>
              </a:rPr>
              <a:t>class(</a:t>
            </a:r>
            <a:r>
              <a:rPr lang="fr-FR" sz="2400" dirty="0" err="1">
                <a:solidFill>
                  <a:schemeClr val="accent1"/>
                </a:solidFill>
              </a:rPr>
              <a:t>murders$states</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 </a:t>
            </a:r>
            <a:r>
              <a:rPr lang="fr-FR" sz="2400" dirty="0" err="1">
                <a:solidFill>
                  <a:schemeClr val="tx1"/>
                </a:solidFill>
              </a:rPr>
              <a:t>character</a:t>
            </a:r>
            <a:r>
              <a:rPr lang="fr-FR" sz="2400" dirty="0">
                <a:solidFill>
                  <a:schemeClr val="tx1"/>
                </a:solidFill>
              </a:rPr>
              <a:t>  "</a:t>
            </a:r>
          </a:p>
          <a:p>
            <a:r>
              <a:rPr lang="en-GB" sz="2400" dirty="0">
                <a:solidFill>
                  <a:srgbClr val="FF0000"/>
                </a:solidFill>
              </a:rPr>
              <a:t>&gt; </a:t>
            </a:r>
            <a:r>
              <a:rPr lang="fr-FR" sz="2400" dirty="0">
                <a:solidFill>
                  <a:schemeClr val="accent1"/>
                </a:solidFill>
              </a:rPr>
              <a:t>class(</a:t>
            </a:r>
            <a:r>
              <a:rPr lang="fr-FR" sz="2400" dirty="0" err="1">
                <a:solidFill>
                  <a:schemeClr val="accent1"/>
                </a:solidFill>
              </a:rPr>
              <a:t>murders$region</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 factor      "</a:t>
            </a:r>
          </a:p>
          <a:p>
            <a:r>
              <a:rPr lang="en-GB" sz="2400" dirty="0">
                <a:solidFill>
                  <a:srgbClr val="FF0000"/>
                </a:solidFill>
              </a:rPr>
              <a:t>&gt; </a:t>
            </a:r>
            <a:r>
              <a:rPr lang="fr-FR" sz="2400" dirty="0" err="1">
                <a:solidFill>
                  <a:schemeClr val="accent1"/>
                </a:solidFill>
              </a:rPr>
              <a:t>levels</a:t>
            </a:r>
            <a:r>
              <a:rPr lang="fr-FR" sz="2400" dirty="0">
                <a:solidFill>
                  <a:schemeClr val="accent1"/>
                </a:solidFill>
              </a:rPr>
              <a:t>(</a:t>
            </a:r>
            <a:r>
              <a:rPr lang="fr-FR" sz="2400" dirty="0" err="1">
                <a:solidFill>
                  <a:schemeClr val="accent1"/>
                </a:solidFill>
              </a:rPr>
              <a:t>murders$region</a:t>
            </a:r>
            <a:r>
              <a:rPr lang="fr-FR" sz="2400" dirty="0">
                <a:solidFill>
                  <a:schemeClr val="accent1"/>
                </a:solidFill>
              </a:rPr>
              <a:t>)</a:t>
            </a:r>
            <a:endParaRPr lang="en-GB" sz="2400" dirty="0">
              <a:solidFill>
                <a:schemeClr val="accent1"/>
              </a:solidFill>
            </a:endParaRPr>
          </a:p>
          <a:p>
            <a:r>
              <a:rPr lang="fr-FR" sz="2400" dirty="0">
                <a:solidFill>
                  <a:schemeClr val="tx1"/>
                </a:solidFill>
              </a:rPr>
              <a:t>[1] "</a:t>
            </a:r>
            <a:r>
              <a:rPr lang="fr-FR" sz="2400" dirty="0" err="1">
                <a:solidFill>
                  <a:schemeClr val="tx1"/>
                </a:solidFill>
              </a:rPr>
              <a:t>Northeast</a:t>
            </a:r>
            <a:r>
              <a:rPr lang="fr-FR" sz="2400" dirty="0">
                <a:solidFill>
                  <a:schemeClr val="tx1"/>
                </a:solidFill>
              </a:rPr>
              <a:t>" "South" "</a:t>
            </a:r>
            <a:r>
              <a:rPr lang="fr-FR" sz="2400" dirty="0" err="1">
                <a:solidFill>
                  <a:schemeClr val="tx1"/>
                </a:solidFill>
              </a:rPr>
              <a:t>North</a:t>
            </a:r>
            <a:r>
              <a:rPr lang="fr-FR" sz="2400" dirty="0">
                <a:solidFill>
                  <a:schemeClr val="tx1"/>
                </a:solidFill>
              </a:rPr>
              <a:t> Central" "West"</a:t>
            </a:r>
          </a:p>
          <a:p>
            <a:r>
              <a:rPr lang="en-GB" sz="2400" dirty="0">
                <a:solidFill>
                  <a:srgbClr val="FF0000"/>
                </a:solidFill>
              </a:rPr>
              <a:t>&gt; </a:t>
            </a:r>
            <a:r>
              <a:rPr lang="fr-FR" sz="2400" dirty="0">
                <a:solidFill>
                  <a:schemeClr val="accent1"/>
                </a:solidFill>
              </a:rPr>
              <a:t>z &lt;- 3 == 2</a:t>
            </a:r>
            <a:endParaRPr lang="en-GB" sz="2400" dirty="0">
              <a:solidFill>
                <a:schemeClr val="accent1"/>
              </a:solidFill>
            </a:endParaRPr>
          </a:p>
          <a:p>
            <a:r>
              <a:rPr lang="en-GB" sz="2400" dirty="0">
                <a:solidFill>
                  <a:schemeClr val="tx1"/>
                </a:solidFill>
              </a:rPr>
              <a:t> [1] </a:t>
            </a:r>
            <a:r>
              <a:rPr lang="fr-FR" sz="2400" dirty="0">
                <a:solidFill>
                  <a:schemeClr val="tx1"/>
                </a:solidFill>
              </a:rPr>
              <a:t> FALSE</a:t>
            </a:r>
          </a:p>
          <a:p>
            <a:r>
              <a:rPr lang="en-GB" sz="2400" dirty="0">
                <a:solidFill>
                  <a:srgbClr val="FF0000"/>
                </a:solidFill>
              </a:rPr>
              <a:t>&gt; </a:t>
            </a:r>
            <a:r>
              <a:rPr lang="fr-FR" sz="2400" dirty="0">
                <a:solidFill>
                  <a:schemeClr val="accent1"/>
                </a:solidFill>
              </a:rPr>
              <a:t>class(z)</a:t>
            </a:r>
          </a:p>
          <a:p>
            <a:r>
              <a:rPr lang="en-GB" sz="2400" dirty="0"/>
              <a:t> </a:t>
            </a:r>
            <a:r>
              <a:rPr lang="en-GB" sz="2400" dirty="0">
                <a:solidFill>
                  <a:schemeClr val="tx1"/>
                </a:solidFill>
              </a:rPr>
              <a:t>[1] </a:t>
            </a:r>
            <a:r>
              <a:rPr lang="fr-FR" sz="2400" dirty="0">
                <a:solidFill>
                  <a:schemeClr val="tx1"/>
                </a:solidFill>
              </a:rPr>
              <a:t> " </a:t>
            </a:r>
            <a:r>
              <a:rPr lang="fr-FR" sz="2400" dirty="0" err="1">
                <a:solidFill>
                  <a:schemeClr val="tx1"/>
                </a:solidFill>
              </a:rPr>
              <a:t>logical</a:t>
            </a:r>
            <a:r>
              <a:rPr lang="fr-FR" sz="2400" dirty="0">
                <a:solidFill>
                  <a:schemeClr val="tx1"/>
                </a:solidFill>
              </a:rPr>
              <a:t>  "</a:t>
            </a:r>
          </a:p>
          <a:p>
            <a:endParaRPr lang="en-GB" sz="4000" dirty="0">
              <a:solidFill>
                <a:schemeClr val="accent1"/>
              </a:solidFill>
            </a:endParaRPr>
          </a:p>
          <a:p>
            <a:endParaRPr lang="fr-FR" sz="4000" dirty="0">
              <a:solidFill>
                <a:schemeClr val="tx1"/>
              </a:solidFill>
            </a:endParaRPr>
          </a:p>
          <a:p>
            <a:endParaRPr lang="en-GB" sz="4000" dirty="0">
              <a:solidFill>
                <a:schemeClr val="tx1"/>
              </a:solidFill>
            </a:endParaRPr>
          </a:p>
          <a:p>
            <a:endParaRPr lang="en-GB" sz="4400" dirty="0">
              <a:solidFill>
                <a:schemeClr val="tx1"/>
              </a:solidFill>
            </a:endParaRPr>
          </a:p>
        </p:txBody>
      </p:sp>
      <p:sp>
        <p:nvSpPr>
          <p:cNvPr id="4" name="Rectangle 3">
            <a:extLst>
              <a:ext uri="{FF2B5EF4-FFF2-40B4-BE49-F238E27FC236}">
                <a16:creationId xmlns:a16="http://schemas.microsoft.com/office/drawing/2014/main" id="{5A0B14CC-D690-BA4B-A395-455C80B3D1B5}"/>
              </a:ext>
            </a:extLst>
          </p:cNvPr>
          <p:cNvSpPr/>
          <p:nvPr/>
        </p:nvSpPr>
        <p:spPr>
          <a:xfrm>
            <a:off x="6369268" y="982534"/>
            <a:ext cx="5312979" cy="3046988"/>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a:spAutoFit/>
          </a:bodyPr>
          <a:lstStyle/>
          <a:p>
            <a:r>
              <a:rPr lang="fr-FR" sz="2400" b="0" i="0" dirty="0">
                <a:solidFill>
                  <a:srgbClr val="333333"/>
                </a:solidFill>
                <a:effectLst/>
                <a:latin typeface="Helvetica Neue" panose="02000503000000020004" pitchFamily="2" charset="0"/>
              </a:rPr>
              <a:t>The </a:t>
            </a:r>
            <a:r>
              <a:rPr lang="fr-FR" sz="2400" b="0" i="0" dirty="0" err="1">
                <a:solidFill>
                  <a:srgbClr val="333333"/>
                </a:solidFill>
                <a:effectLst/>
                <a:latin typeface="Helvetica Neue" panose="02000503000000020004" pitchFamily="2" charset="0"/>
              </a:rPr>
              <a:t>object</a:t>
            </a:r>
            <a:r>
              <a:rPr lang="fr-FR" sz="2400" b="0" i="0" dirty="0">
                <a:solidFill>
                  <a:srgbClr val="333333"/>
                </a:solidFill>
                <a:effectLst/>
                <a:latin typeface="Helvetica Neue" panose="02000503000000020004" pitchFamily="2" charset="0"/>
              </a:rPr>
              <a:t> </a:t>
            </a:r>
            <a:r>
              <a:rPr lang="fr-FR" sz="2400" dirty="0" err="1"/>
              <a:t>murders$population</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is</a:t>
            </a:r>
            <a:r>
              <a:rPr lang="fr-FR" sz="2400" b="0" i="0" dirty="0">
                <a:solidFill>
                  <a:srgbClr val="333333"/>
                </a:solidFill>
                <a:effectLst/>
                <a:latin typeface="Helvetica Neue" panose="02000503000000020004" pitchFamily="2" charset="0"/>
              </a:rPr>
              <a:t> not one </a:t>
            </a:r>
            <a:r>
              <a:rPr lang="fr-FR" sz="2400" b="0" i="0" dirty="0" err="1">
                <a:solidFill>
                  <a:srgbClr val="333333"/>
                </a:solidFill>
                <a:effectLst/>
                <a:latin typeface="Helvetica Neue" panose="02000503000000020004" pitchFamily="2" charset="0"/>
              </a:rPr>
              <a:t>number</a:t>
            </a:r>
            <a:r>
              <a:rPr lang="fr-FR" sz="2400" b="0" i="0" dirty="0">
                <a:solidFill>
                  <a:srgbClr val="333333"/>
                </a:solidFill>
                <a:effectLst/>
                <a:latin typeface="Helvetica Neue" panose="02000503000000020004" pitchFamily="2" charset="0"/>
              </a:rPr>
              <a:t> but </a:t>
            </a:r>
            <a:r>
              <a:rPr lang="fr-FR" sz="2400" b="0" i="0" dirty="0" err="1">
                <a:solidFill>
                  <a:srgbClr val="333333"/>
                </a:solidFill>
                <a:effectLst/>
                <a:latin typeface="Helvetica Neue" panose="02000503000000020004" pitchFamily="2" charset="0"/>
              </a:rPr>
              <a:t>several</a:t>
            </a:r>
            <a:r>
              <a:rPr lang="fr-FR" sz="2400" b="0" i="0" dirty="0">
                <a:solidFill>
                  <a:srgbClr val="333333"/>
                </a:solidFill>
                <a:effectLst/>
                <a:latin typeface="Helvetica Neue" panose="02000503000000020004" pitchFamily="2" charset="0"/>
              </a:rPr>
              <a:t>. </a:t>
            </a:r>
          </a:p>
          <a:p>
            <a:r>
              <a:rPr lang="fr-FR" sz="2400" b="0" i="0" dirty="0" err="1">
                <a:solidFill>
                  <a:srgbClr val="333333"/>
                </a:solidFill>
                <a:effectLst/>
                <a:latin typeface="Helvetica Neue" panose="02000503000000020004" pitchFamily="2" charset="0"/>
              </a:rPr>
              <a:t>We</a:t>
            </a:r>
            <a:r>
              <a:rPr lang="fr-FR" sz="2400" b="0" i="0" dirty="0">
                <a:solidFill>
                  <a:srgbClr val="333333"/>
                </a:solidFill>
                <a:effectLst/>
                <a:latin typeface="Helvetica Neue" panose="02000503000000020004" pitchFamily="2" charset="0"/>
              </a:rPr>
              <a:t> call </a:t>
            </a:r>
            <a:r>
              <a:rPr lang="fr-FR" sz="2400" b="0" i="0" dirty="0" err="1">
                <a:solidFill>
                  <a:srgbClr val="333333"/>
                </a:solidFill>
                <a:effectLst/>
                <a:latin typeface="Helvetica Neue" panose="02000503000000020004" pitchFamily="2" charset="0"/>
              </a:rPr>
              <a:t>these</a:t>
            </a:r>
            <a:r>
              <a:rPr lang="fr-FR" sz="2400" b="0" i="0" dirty="0">
                <a:solidFill>
                  <a:srgbClr val="333333"/>
                </a:solidFill>
                <a:effectLst/>
                <a:latin typeface="Helvetica Neue" panose="02000503000000020004" pitchFamily="2" charset="0"/>
              </a:rPr>
              <a:t> types of </a:t>
            </a:r>
            <a:r>
              <a:rPr lang="fr-FR" sz="2400" b="0" i="0" dirty="0" err="1">
                <a:solidFill>
                  <a:srgbClr val="333333"/>
                </a:solidFill>
                <a:effectLst/>
                <a:latin typeface="Helvetica Neue" panose="02000503000000020004" pitchFamily="2" charset="0"/>
              </a:rPr>
              <a:t>objects</a:t>
            </a:r>
            <a:r>
              <a:rPr lang="fr-FR" sz="2400" b="0" i="0" dirty="0">
                <a:solidFill>
                  <a:srgbClr val="333333"/>
                </a:solidFill>
                <a:effectLst/>
                <a:latin typeface="Helvetica Neue" panose="02000503000000020004" pitchFamily="2" charset="0"/>
              </a:rPr>
              <a:t> </a:t>
            </a:r>
            <a:r>
              <a:rPr lang="fr-FR" sz="2400" b="0" i="1" dirty="0" err="1">
                <a:solidFill>
                  <a:srgbClr val="333333"/>
                </a:solidFill>
                <a:effectLst/>
                <a:latin typeface="Helvetica Neue" panose="02000503000000020004" pitchFamily="2" charset="0"/>
              </a:rPr>
              <a:t>vectors</a:t>
            </a:r>
            <a:r>
              <a:rPr lang="fr-FR" sz="2400" b="0" i="0" dirty="0">
                <a:solidFill>
                  <a:srgbClr val="333333"/>
                </a:solidFill>
                <a:effectLst/>
                <a:latin typeface="Helvetica Neue" panose="02000503000000020004" pitchFamily="2" charset="0"/>
              </a:rPr>
              <a:t>. </a:t>
            </a:r>
          </a:p>
          <a:p>
            <a:r>
              <a:rPr lang="fr-FR" sz="2400" b="0" i="0" dirty="0">
                <a:solidFill>
                  <a:srgbClr val="333333"/>
                </a:solidFill>
                <a:effectLst/>
                <a:latin typeface="Helvetica Neue" panose="02000503000000020004" pitchFamily="2" charset="0"/>
              </a:rPr>
              <a:t>A single </a:t>
            </a:r>
            <a:r>
              <a:rPr lang="fr-FR" sz="2400" b="0" i="0" dirty="0" err="1">
                <a:solidFill>
                  <a:srgbClr val="333333"/>
                </a:solidFill>
                <a:effectLst/>
                <a:latin typeface="Helvetica Neue" panose="02000503000000020004" pitchFamily="2" charset="0"/>
              </a:rPr>
              <a:t>number</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is</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technically</a:t>
            </a:r>
            <a:r>
              <a:rPr lang="fr-FR" sz="2400" b="0" i="0" dirty="0">
                <a:solidFill>
                  <a:srgbClr val="333333"/>
                </a:solidFill>
                <a:effectLst/>
                <a:latin typeface="Helvetica Neue" panose="02000503000000020004" pitchFamily="2" charset="0"/>
              </a:rPr>
              <a:t> a </a:t>
            </a:r>
            <a:r>
              <a:rPr lang="fr-FR" sz="2400" b="0" i="0" dirty="0" err="1">
                <a:solidFill>
                  <a:srgbClr val="333333"/>
                </a:solidFill>
                <a:effectLst/>
                <a:latin typeface="Helvetica Neue" panose="02000503000000020004" pitchFamily="2" charset="0"/>
              </a:rPr>
              <a:t>vector</a:t>
            </a:r>
            <a:r>
              <a:rPr lang="fr-FR" sz="2400" b="0" i="0" dirty="0">
                <a:solidFill>
                  <a:srgbClr val="333333"/>
                </a:solidFill>
                <a:effectLst/>
                <a:latin typeface="Helvetica Neue" panose="02000503000000020004" pitchFamily="2" charset="0"/>
              </a:rPr>
              <a:t> of </a:t>
            </a:r>
            <a:r>
              <a:rPr lang="fr-FR" sz="2400" b="0" i="0" dirty="0" err="1">
                <a:solidFill>
                  <a:srgbClr val="333333"/>
                </a:solidFill>
                <a:effectLst/>
                <a:latin typeface="Helvetica Neue" panose="02000503000000020004" pitchFamily="2" charset="0"/>
              </a:rPr>
              <a:t>length</a:t>
            </a:r>
            <a:r>
              <a:rPr lang="fr-FR" sz="2400" b="0" i="0" dirty="0">
                <a:solidFill>
                  <a:srgbClr val="333333"/>
                </a:solidFill>
                <a:effectLst/>
                <a:latin typeface="Helvetica Neue" panose="02000503000000020004" pitchFamily="2" charset="0"/>
              </a:rPr>
              <a:t> 1, but in </a:t>
            </a:r>
            <a:r>
              <a:rPr lang="fr-FR" sz="2400" b="0" i="0" dirty="0" err="1">
                <a:solidFill>
                  <a:srgbClr val="333333"/>
                </a:solidFill>
                <a:effectLst/>
                <a:latin typeface="Helvetica Neue" panose="02000503000000020004" pitchFamily="2" charset="0"/>
              </a:rPr>
              <a:t>general</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we</a:t>
            </a:r>
            <a:r>
              <a:rPr lang="fr-FR" sz="2400" b="0" i="0" dirty="0">
                <a:solidFill>
                  <a:srgbClr val="333333"/>
                </a:solidFill>
                <a:effectLst/>
                <a:latin typeface="Helvetica Neue" panose="02000503000000020004" pitchFamily="2" charset="0"/>
              </a:rPr>
              <a:t> use the </a:t>
            </a:r>
            <a:r>
              <a:rPr lang="fr-FR" sz="2400" b="0" i="0" dirty="0" err="1">
                <a:solidFill>
                  <a:srgbClr val="333333"/>
                </a:solidFill>
                <a:effectLst/>
                <a:latin typeface="Helvetica Neue" panose="02000503000000020004" pitchFamily="2" charset="0"/>
              </a:rPr>
              <a:t>term</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vectors</a:t>
            </a:r>
            <a:r>
              <a:rPr lang="fr-FR" sz="2400" b="0" i="0" dirty="0">
                <a:solidFill>
                  <a:srgbClr val="333333"/>
                </a:solidFill>
                <a:effectLst/>
                <a:latin typeface="Helvetica Neue" panose="02000503000000020004" pitchFamily="2" charset="0"/>
              </a:rPr>
              <a:t> to </a:t>
            </a:r>
            <a:r>
              <a:rPr lang="fr-FR" sz="2400" b="0" i="0" dirty="0" err="1">
                <a:solidFill>
                  <a:srgbClr val="333333"/>
                </a:solidFill>
                <a:effectLst/>
                <a:latin typeface="Helvetica Neue" panose="02000503000000020004" pitchFamily="2" charset="0"/>
              </a:rPr>
              <a:t>refer</a:t>
            </a:r>
            <a:r>
              <a:rPr lang="fr-FR" sz="2400" b="0" i="0" dirty="0">
                <a:solidFill>
                  <a:srgbClr val="333333"/>
                </a:solidFill>
                <a:effectLst/>
                <a:latin typeface="Helvetica Neue" panose="02000503000000020004" pitchFamily="2" charset="0"/>
              </a:rPr>
              <a:t> to </a:t>
            </a:r>
            <a:r>
              <a:rPr lang="fr-FR" sz="2400" b="0" i="0" dirty="0" err="1">
                <a:solidFill>
                  <a:srgbClr val="333333"/>
                </a:solidFill>
                <a:effectLst/>
                <a:latin typeface="Helvetica Neue" panose="02000503000000020004" pitchFamily="2" charset="0"/>
              </a:rPr>
              <a:t>objects</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with</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several</a:t>
            </a:r>
            <a:r>
              <a:rPr lang="fr-FR" sz="2400" b="0" i="0" dirty="0">
                <a:solidFill>
                  <a:srgbClr val="333333"/>
                </a:solidFill>
                <a:effectLst/>
                <a:latin typeface="Helvetica Neue" panose="02000503000000020004" pitchFamily="2" charset="0"/>
              </a:rPr>
              <a:t> entries.</a:t>
            </a:r>
            <a:endParaRPr lang="en-GB" sz="2400" dirty="0"/>
          </a:p>
        </p:txBody>
      </p:sp>
    </p:spTree>
    <p:extLst>
      <p:ext uri="{BB962C8B-B14F-4D97-AF65-F5344CB8AC3E}">
        <p14:creationId xmlns:p14="http://schemas.microsoft.com/office/powerpoint/2010/main" val="178343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1AC8-141C-6840-ABA4-DF7C9B468401}"/>
              </a:ext>
            </a:extLst>
          </p:cNvPr>
          <p:cNvSpPr>
            <a:spLocks noGrp="1"/>
          </p:cNvSpPr>
          <p:nvPr>
            <p:ph type="title"/>
          </p:nvPr>
        </p:nvSpPr>
        <p:spPr/>
        <p:txBody>
          <a:bodyPr/>
          <a:lstStyle/>
          <a:p>
            <a:r>
              <a:rPr lang="en-GB" dirty="0"/>
              <a:t>Lists</a:t>
            </a:r>
          </a:p>
        </p:txBody>
      </p:sp>
      <p:sp>
        <p:nvSpPr>
          <p:cNvPr id="4" name="Rectangle 3">
            <a:extLst>
              <a:ext uri="{FF2B5EF4-FFF2-40B4-BE49-F238E27FC236}">
                <a16:creationId xmlns:a16="http://schemas.microsoft.com/office/drawing/2014/main" id="{81D8FFEB-0E25-DA4D-B573-B694BF9DC0E4}"/>
              </a:ext>
            </a:extLst>
          </p:cNvPr>
          <p:cNvSpPr/>
          <p:nvPr/>
        </p:nvSpPr>
        <p:spPr>
          <a:xfrm>
            <a:off x="509753" y="1374466"/>
            <a:ext cx="8053552" cy="5310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rgbClr val="FF0000"/>
                </a:solidFill>
              </a:rPr>
              <a:t>&gt; </a:t>
            </a:r>
            <a:r>
              <a:rPr lang="fr-FR" dirty="0" err="1">
                <a:solidFill>
                  <a:schemeClr val="accent1"/>
                </a:solidFill>
              </a:rPr>
              <a:t>mylist</a:t>
            </a:r>
            <a:r>
              <a:rPr lang="fr-FR" dirty="0">
                <a:solidFill>
                  <a:schemeClr val="accent1"/>
                </a:solidFill>
              </a:rPr>
              <a:t> =</a:t>
            </a:r>
            <a:r>
              <a:rPr lang="fr-FR" sz="1400" dirty="0">
                <a:solidFill>
                  <a:schemeClr val="accent1"/>
                </a:solidFill>
              </a:rPr>
              <a:t> </a:t>
            </a:r>
            <a:r>
              <a:rPr lang="fr-FR" b="1" dirty="0" err="1">
                <a:solidFill>
                  <a:schemeClr val="accent1"/>
                </a:solidFill>
              </a:rPr>
              <a:t>list</a:t>
            </a:r>
            <a:r>
              <a:rPr lang="fr-FR" dirty="0">
                <a:solidFill>
                  <a:schemeClr val="accent1"/>
                </a:solidFill>
              </a:rPr>
              <a:t>(</a:t>
            </a:r>
            <a:r>
              <a:rPr lang="fr-FR" dirty="0" err="1">
                <a:solidFill>
                  <a:schemeClr val="accent1"/>
                </a:solidFill>
              </a:rPr>
              <a:t>name</a:t>
            </a:r>
            <a:r>
              <a:rPr lang="fr-FR" dirty="0">
                <a:solidFill>
                  <a:schemeClr val="accent1"/>
                </a:solidFill>
              </a:rPr>
              <a:t>='Charles',</a:t>
            </a:r>
            <a:r>
              <a:rPr lang="fr-FR" dirty="0" err="1">
                <a:solidFill>
                  <a:schemeClr val="accent1"/>
                </a:solidFill>
              </a:rPr>
              <a:t>age</a:t>
            </a:r>
            <a:r>
              <a:rPr lang="fr-FR" dirty="0">
                <a:solidFill>
                  <a:schemeClr val="accent1"/>
                </a:solidFill>
              </a:rPr>
              <a:t>=28,married=TRUE)</a:t>
            </a:r>
            <a:r>
              <a:rPr lang="en-GB" dirty="0">
                <a:solidFill>
                  <a:schemeClr val="accent1"/>
                </a:solidFill>
              </a:rPr>
              <a:t></a:t>
            </a:r>
          </a:p>
          <a:p>
            <a:r>
              <a:rPr lang="en-GB" dirty="0">
                <a:solidFill>
                  <a:srgbClr val="FF0000"/>
                </a:solidFill>
              </a:rPr>
              <a:t>&gt; </a:t>
            </a:r>
            <a:r>
              <a:rPr lang="fr-FR" dirty="0" err="1">
                <a:solidFill>
                  <a:schemeClr val="accent1"/>
                </a:solidFill>
              </a:rPr>
              <a:t>mylist</a:t>
            </a:r>
            <a:endParaRPr lang="fr-FR" dirty="0">
              <a:solidFill>
                <a:schemeClr val="accent1"/>
              </a:solidFill>
            </a:endParaRPr>
          </a:p>
          <a:p>
            <a:r>
              <a:rPr lang="fr-FR" dirty="0">
                <a:solidFill>
                  <a:schemeClr val="tx1"/>
                </a:solidFill>
              </a:rPr>
              <a:t>## $</a:t>
            </a:r>
            <a:r>
              <a:rPr lang="fr-FR" dirty="0" err="1">
                <a:solidFill>
                  <a:schemeClr val="tx1"/>
                </a:solidFill>
              </a:rPr>
              <a:t>name</a:t>
            </a:r>
            <a:r>
              <a:rPr lang="fr-FR" dirty="0">
                <a:solidFill>
                  <a:schemeClr val="tx1"/>
                </a:solidFill>
              </a:rPr>
              <a:t> </a:t>
            </a:r>
          </a:p>
          <a:p>
            <a:r>
              <a:rPr lang="fr-FR" dirty="0">
                <a:solidFill>
                  <a:schemeClr val="tx1"/>
                </a:solidFill>
              </a:rPr>
              <a:t>## [1] "Charles" </a:t>
            </a:r>
          </a:p>
          <a:p>
            <a:r>
              <a:rPr lang="fr-FR" dirty="0">
                <a:solidFill>
                  <a:schemeClr val="tx1"/>
                </a:solidFill>
              </a:rPr>
              <a:t>## $</a:t>
            </a:r>
            <a:r>
              <a:rPr lang="fr-FR" dirty="0" err="1">
                <a:solidFill>
                  <a:schemeClr val="tx1"/>
                </a:solidFill>
              </a:rPr>
              <a:t>age</a:t>
            </a:r>
            <a:endParaRPr lang="fr-FR" dirty="0">
              <a:solidFill>
                <a:schemeClr val="tx1"/>
              </a:solidFill>
            </a:endParaRPr>
          </a:p>
          <a:p>
            <a:r>
              <a:rPr lang="fr-FR" dirty="0">
                <a:solidFill>
                  <a:schemeClr val="tx1"/>
                </a:solidFill>
              </a:rPr>
              <a:t>## [1] 28 </a:t>
            </a:r>
          </a:p>
          <a:p>
            <a:r>
              <a:rPr lang="fr-FR" dirty="0">
                <a:solidFill>
                  <a:schemeClr val="tx1"/>
                </a:solidFill>
              </a:rPr>
              <a:t>## $</a:t>
            </a:r>
            <a:r>
              <a:rPr lang="fr-FR" dirty="0" err="1">
                <a:solidFill>
                  <a:schemeClr val="tx1"/>
                </a:solidFill>
              </a:rPr>
              <a:t>married</a:t>
            </a:r>
            <a:r>
              <a:rPr lang="fr-FR" dirty="0">
                <a:solidFill>
                  <a:schemeClr val="tx1"/>
                </a:solidFill>
              </a:rPr>
              <a:t> </a:t>
            </a:r>
          </a:p>
          <a:p>
            <a:r>
              <a:rPr lang="fr-FR" dirty="0">
                <a:solidFill>
                  <a:schemeClr val="tx1"/>
                </a:solidFill>
              </a:rPr>
              <a:t>## [1] TRUE</a:t>
            </a:r>
            <a:endParaRPr lang="en-GB" dirty="0">
              <a:solidFill>
                <a:schemeClr val="tx1"/>
              </a:solidFill>
            </a:endParaRPr>
          </a:p>
          <a:p>
            <a:r>
              <a:rPr lang="en-GB" dirty="0">
                <a:solidFill>
                  <a:srgbClr val="FF0000"/>
                </a:solidFill>
              </a:rPr>
              <a:t>&gt; </a:t>
            </a:r>
            <a:r>
              <a:rPr lang="fr-FR" dirty="0">
                <a:solidFill>
                  <a:schemeClr val="accent1"/>
                </a:solidFill>
              </a:rPr>
              <a:t>out = </a:t>
            </a:r>
            <a:r>
              <a:rPr lang="fr-FR" b="1" dirty="0" err="1">
                <a:solidFill>
                  <a:schemeClr val="accent1"/>
                </a:solidFill>
              </a:rPr>
              <a:t>t.test</a:t>
            </a:r>
            <a:r>
              <a:rPr lang="fr-FR" dirty="0">
                <a:solidFill>
                  <a:schemeClr val="accent1"/>
                </a:solidFill>
              </a:rPr>
              <a:t>(1:10, y = </a:t>
            </a:r>
            <a:r>
              <a:rPr lang="fr-FR" b="1" dirty="0">
                <a:solidFill>
                  <a:schemeClr val="accent1"/>
                </a:solidFill>
              </a:rPr>
              <a:t>c</a:t>
            </a:r>
            <a:r>
              <a:rPr lang="fr-FR" dirty="0">
                <a:solidFill>
                  <a:schemeClr val="accent1"/>
                </a:solidFill>
              </a:rPr>
              <a:t>(7:20))</a:t>
            </a:r>
            <a:r>
              <a:rPr lang="en-GB" dirty="0"/>
              <a:t></a:t>
            </a:r>
          </a:p>
          <a:p>
            <a:r>
              <a:rPr lang="en-GB" dirty="0">
                <a:solidFill>
                  <a:srgbClr val="FF0000"/>
                </a:solidFill>
              </a:rPr>
              <a:t>&gt; </a:t>
            </a:r>
            <a:r>
              <a:rPr lang="fr-FR" dirty="0">
                <a:solidFill>
                  <a:schemeClr val="accent1"/>
                </a:solidFill>
              </a:rPr>
              <a:t>out</a:t>
            </a:r>
            <a:endParaRPr lang="en-GB" dirty="0">
              <a:solidFill>
                <a:schemeClr val="accent1"/>
              </a:solidFill>
            </a:endParaRPr>
          </a:p>
          <a:p>
            <a:r>
              <a:rPr lang="en-GB" dirty="0">
                <a:solidFill>
                  <a:schemeClr val="tx1"/>
                </a:solidFill>
              </a:rPr>
              <a:t> </a:t>
            </a:r>
            <a:r>
              <a:rPr lang="fr-FR" dirty="0">
                <a:solidFill>
                  <a:schemeClr val="tx1"/>
                </a:solidFill>
              </a:rPr>
              <a:t>## </a:t>
            </a:r>
            <a:r>
              <a:rPr lang="fr-FR" dirty="0" err="1">
                <a:solidFill>
                  <a:schemeClr val="tx1"/>
                </a:solidFill>
              </a:rPr>
              <a:t>Welch</a:t>
            </a:r>
            <a:r>
              <a:rPr lang="fr-FR" dirty="0">
                <a:solidFill>
                  <a:schemeClr val="tx1"/>
                </a:solidFill>
              </a:rPr>
              <a:t> </a:t>
            </a:r>
            <a:r>
              <a:rPr lang="fr-FR" dirty="0" err="1">
                <a:solidFill>
                  <a:schemeClr val="tx1"/>
                </a:solidFill>
              </a:rPr>
              <a:t>Two</a:t>
            </a:r>
            <a:r>
              <a:rPr lang="fr-FR" dirty="0">
                <a:solidFill>
                  <a:schemeClr val="tx1"/>
                </a:solidFill>
              </a:rPr>
              <a:t> </a:t>
            </a:r>
            <a:r>
              <a:rPr lang="fr-FR" dirty="0" err="1">
                <a:solidFill>
                  <a:schemeClr val="tx1"/>
                </a:solidFill>
              </a:rPr>
              <a:t>Sample</a:t>
            </a:r>
            <a:r>
              <a:rPr lang="fr-FR" dirty="0">
                <a:solidFill>
                  <a:schemeClr val="tx1"/>
                </a:solidFill>
              </a:rPr>
              <a:t> </a:t>
            </a:r>
            <a:r>
              <a:rPr lang="fr-FR" dirty="0" err="1">
                <a:solidFill>
                  <a:schemeClr val="tx1"/>
                </a:solidFill>
              </a:rPr>
              <a:t>t</a:t>
            </a:r>
            <a:r>
              <a:rPr lang="fr-FR" dirty="0">
                <a:solidFill>
                  <a:schemeClr val="tx1"/>
                </a:solidFill>
              </a:rPr>
              <a:t>-test </a:t>
            </a:r>
          </a:p>
          <a:p>
            <a:r>
              <a:rPr lang="fr-FR" dirty="0">
                <a:solidFill>
                  <a:schemeClr val="tx1"/>
                </a:solidFill>
              </a:rPr>
              <a:t>## data: 1:10 and c(7:20) </a:t>
            </a:r>
          </a:p>
          <a:p>
            <a:r>
              <a:rPr lang="fr-FR" dirty="0">
                <a:solidFill>
                  <a:schemeClr val="tx1"/>
                </a:solidFill>
              </a:rPr>
              <a:t>## </a:t>
            </a:r>
            <a:r>
              <a:rPr lang="fr-FR" dirty="0" err="1">
                <a:solidFill>
                  <a:schemeClr val="tx1"/>
                </a:solidFill>
              </a:rPr>
              <a:t>t</a:t>
            </a:r>
            <a:r>
              <a:rPr lang="fr-FR" dirty="0">
                <a:solidFill>
                  <a:schemeClr val="tx1"/>
                </a:solidFill>
              </a:rPr>
              <a:t> = -5.4349, </a:t>
            </a:r>
            <a:r>
              <a:rPr lang="fr-FR" dirty="0" err="1">
                <a:solidFill>
                  <a:schemeClr val="tx1"/>
                </a:solidFill>
              </a:rPr>
              <a:t>df</a:t>
            </a:r>
            <a:r>
              <a:rPr lang="fr-FR" dirty="0">
                <a:solidFill>
                  <a:schemeClr val="tx1"/>
                </a:solidFill>
              </a:rPr>
              <a:t> = 21.982, p-value = 1.855e-05 </a:t>
            </a:r>
          </a:p>
          <a:p>
            <a:r>
              <a:rPr lang="fr-FR" dirty="0">
                <a:solidFill>
                  <a:schemeClr val="tx1"/>
                </a:solidFill>
              </a:rPr>
              <a:t>## alternative </a:t>
            </a:r>
            <a:r>
              <a:rPr lang="fr-FR" dirty="0" err="1">
                <a:solidFill>
                  <a:schemeClr val="tx1"/>
                </a:solidFill>
              </a:rPr>
              <a:t>hypothesis</a:t>
            </a:r>
            <a:r>
              <a:rPr lang="fr-FR" dirty="0">
                <a:solidFill>
                  <a:schemeClr val="tx1"/>
                </a:solidFill>
              </a:rPr>
              <a:t>: </a:t>
            </a:r>
            <a:r>
              <a:rPr lang="fr-FR" dirty="0" err="1">
                <a:solidFill>
                  <a:schemeClr val="tx1"/>
                </a:solidFill>
              </a:rPr>
              <a:t>true</a:t>
            </a:r>
            <a:r>
              <a:rPr lang="fr-FR" dirty="0">
                <a:solidFill>
                  <a:schemeClr val="tx1"/>
                </a:solidFill>
              </a:rPr>
              <a:t> </a:t>
            </a:r>
            <a:r>
              <a:rPr lang="fr-FR" dirty="0" err="1">
                <a:solidFill>
                  <a:schemeClr val="tx1"/>
                </a:solidFill>
              </a:rPr>
              <a:t>difference</a:t>
            </a:r>
            <a:r>
              <a:rPr lang="fr-FR" dirty="0">
                <a:solidFill>
                  <a:schemeClr val="tx1"/>
                </a:solidFill>
              </a:rPr>
              <a:t> in </a:t>
            </a:r>
            <a:r>
              <a:rPr lang="fr-FR" dirty="0" err="1">
                <a:solidFill>
                  <a:schemeClr val="tx1"/>
                </a:solidFill>
              </a:rPr>
              <a:t>means</a:t>
            </a:r>
            <a:r>
              <a:rPr lang="fr-FR" dirty="0">
                <a:solidFill>
                  <a:schemeClr val="tx1"/>
                </a:solidFill>
              </a:rPr>
              <a:t> </a:t>
            </a:r>
            <a:r>
              <a:rPr lang="fr-FR" dirty="0" err="1">
                <a:solidFill>
                  <a:schemeClr val="tx1"/>
                </a:solidFill>
              </a:rPr>
              <a:t>is</a:t>
            </a:r>
            <a:r>
              <a:rPr lang="fr-FR" dirty="0">
                <a:solidFill>
                  <a:schemeClr val="tx1"/>
                </a:solidFill>
              </a:rPr>
              <a:t> not </a:t>
            </a:r>
            <a:r>
              <a:rPr lang="fr-FR" dirty="0" err="1">
                <a:solidFill>
                  <a:schemeClr val="tx1"/>
                </a:solidFill>
              </a:rPr>
              <a:t>equal</a:t>
            </a:r>
            <a:r>
              <a:rPr lang="fr-FR" dirty="0">
                <a:solidFill>
                  <a:schemeClr val="tx1"/>
                </a:solidFill>
              </a:rPr>
              <a:t> to 0 </a:t>
            </a:r>
          </a:p>
          <a:p>
            <a:r>
              <a:rPr lang="fr-FR" dirty="0">
                <a:solidFill>
                  <a:schemeClr val="tx1"/>
                </a:solidFill>
              </a:rPr>
              <a:t>## 95 percent confidence </a:t>
            </a:r>
            <a:r>
              <a:rPr lang="fr-FR" dirty="0" err="1">
                <a:solidFill>
                  <a:schemeClr val="tx1"/>
                </a:solidFill>
              </a:rPr>
              <a:t>interval</a:t>
            </a:r>
            <a:r>
              <a:rPr lang="fr-FR" dirty="0">
                <a:solidFill>
                  <a:schemeClr val="tx1"/>
                </a:solidFill>
              </a:rPr>
              <a:t>: </a:t>
            </a:r>
          </a:p>
          <a:p>
            <a:r>
              <a:rPr lang="fr-FR" dirty="0">
                <a:solidFill>
                  <a:schemeClr val="tx1"/>
                </a:solidFill>
              </a:rPr>
              <a:t>## -11.052802 -4.947198 </a:t>
            </a:r>
          </a:p>
          <a:p>
            <a:r>
              <a:rPr lang="fr-FR" dirty="0">
                <a:solidFill>
                  <a:schemeClr val="tx1"/>
                </a:solidFill>
              </a:rPr>
              <a:t>## </a:t>
            </a:r>
            <a:r>
              <a:rPr lang="fr-FR" dirty="0" err="1">
                <a:solidFill>
                  <a:schemeClr val="tx1"/>
                </a:solidFill>
              </a:rPr>
              <a:t>sample</a:t>
            </a:r>
            <a:r>
              <a:rPr lang="fr-FR" dirty="0">
                <a:solidFill>
                  <a:schemeClr val="tx1"/>
                </a:solidFill>
              </a:rPr>
              <a:t> </a:t>
            </a:r>
            <a:r>
              <a:rPr lang="fr-FR" dirty="0" err="1">
                <a:solidFill>
                  <a:schemeClr val="tx1"/>
                </a:solidFill>
              </a:rPr>
              <a:t>estimates</a:t>
            </a:r>
            <a:r>
              <a:rPr lang="fr-FR" dirty="0">
                <a:solidFill>
                  <a:schemeClr val="tx1"/>
                </a:solidFill>
              </a:rPr>
              <a:t>: </a:t>
            </a:r>
          </a:p>
          <a:p>
            <a:r>
              <a:rPr lang="fr-FR" dirty="0">
                <a:solidFill>
                  <a:schemeClr val="tx1"/>
                </a:solidFill>
              </a:rPr>
              <a:t>## </a:t>
            </a:r>
            <a:r>
              <a:rPr lang="fr-FR" dirty="0" err="1">
                <a:solidFill>
                  <a:schemeClr val="tx1"/>
                </a:solidFill>
              </a:rPr>
              <a:t>mean</a:t>
            </a:r>
            <a:r>
              <a:rPr lang="fr-FR" dirty="0">
                <a:solidFill>
                  <a:schemeClr val="tx1"/>
                </a:solidFill>
              </a:rPr>
              <a:t> of x </a:t>
            </a:r>
            <a:r>
              <a:rPr lang="fr-FR" dirty="0" err="1">
                <a:solidFill>
                  <a:schemeClr val="tx1"/>
                </a:solidFill>
              </a:rPr>
              <a:t>mean</a:t>
            </a:r>
            <a:r>
              <a:rPr lang="fr-FR" dirty="0">
                <a:solidFill>
                  <a:schemeClr val="tx1"/>
                </a:solidFill>
              </a:rPr>
              <a:t> of y </a:t>
            </a:r>
          </a:p>
          <a:p>
            <a:r>
              <a:rPr lang="fr-FR" dirty="0">
                <a:solidFill>
                  <a:schemeClr val="tx1"/>
                </a:solidFill>
              </a:rPr>
              <a:t>## 5.5 13.5</a:t>
            </a:r>
            <a:endParaRPr lang="fr-FR" sz="3200" dirty="0">
              <a:solidFill>
                <a:schemeClr val="tx1"/>
              </a:solidFill>
            </a:endParaRPr>
          </a:p>
          <a:p>
            <a:endParaRPr lang="en-GB" sz="3200" dirty="0">
              <a:solidFill>
                <a:schemeClr val="tx1"/>
              </a:solidFill>
            </a:endParaRPr>
          </a:p>
          <a:p>
            <a:endParaRPr lang="en-GB" sz="3600" dirty="0">
              <a:solidFill>
                <a:schemeClr val="tx1"/>
              </a:solidFill>
            </a:endParaRPr>
          </a:p>
        </p:txBody>
      </p:sp>
      <p:sp>
        <p:nvSpPr>
          <p:cNvPr id="3" name="Rectangle 2">
            <a:extLst>
              <a:ext uri="{FF2B5EF4-FFF2-40B4-BE49-F238E27FC236}">
                <a16:creationId xmlns:a16="http://schemas.microsoft.com/office/drawing/2014/main" id="{B864F28C-D5F7-9044-ACBB-960B24AE0E49}"/>
              </a:ext>
            </a:extLst>
          </p:cNvPr>
          <p:cNvSpPr/>
          <p:nvPr/>
        </p:nvSpPr>
        <p:spPr>
          <a:xfrm>
            <a:off x="7225861" y="1690688"/>
            <a:ext cx="4456386" cy="1200329"/>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a:spAutoFit/>
          </a:bodyPr>
          <a:lstStyle/>
          <a:p>
            <a:r>
              <a:rPr lang="fr-FR" b="1" i="0" dirty="0" err="1">
                <a:solidFill>
                  <a:srgbClr val="333333"/>
                </a:solidFill>
                <a:effectLst/>
                <a:latin typeface="Helvetica Neue" panose="02000503000000020004" pitchFamily="2" charset="0"/>
              </a:rPr>
              <a:t>Lists</a:t>
            </a:r>
            <a:r>
              <a:rPr lang="fr-FR" b="0" i="0" dirty="0">
                <a:solidFill>
                  <a:srgbClr val="333333"/>
                </a:solidFill>
                <a:effectLst/>
                <a:latin typeface="Helvetica Neue" panose="02000503000000020004" pitchFamily="2" charset="0"/>
              </a:rPr>
              <a:t> are </a:t>
            </a:r>
            <a:r>
              <a:rPr lang="fr-FR" b="0" i="0" dirty="0" err="1">
                <a:solidFill>
                  <a:srgbClr val="333333"/>
                </a:solidFill>
                <a:effectLst/>
                <a:latin typeface="Helvetica Neue" panose="02000503000000020004" pitchFamily="2" charset="0"/>
              </a:rPr>
              <a:t>objects</a:t>
            </a:r>
            <a:r>
              <a:rPr lang="fr-FR" b="0" i="0" dirty="0">
                <a:solidFill>
                  <a:srgbClr val="333333"/>
                </a:solidFill>
                <a:effectLst/>
                <a:latin typeface="Helvetica Neue" panose="02000503000000020004" pitchFamily="2" charset="0"/>
              </a:rPr>
              <a:t> able to store information of </a:t>
            </a:r>
            <a:r>
              <a:rPr lang="fr-FR" b="0" i="0" dirty="0" err="1">
                <a:solidFill>
                  <a:srgbClr val="333333"/>
                </a:solidFill>
                <a:effectLst/>
                <a:latin typeface="Helvetica Neue" panose="02000503000000020004" pitchFamily="2" charset="0"/>
              </a:rPr>
              <a:t>different</a:t>
            </a:r>
            <a:r>
              <a:rPr lang="fr-FR" b="0" i="0" dirty="0">
                <a:solidFill>
                  <a:srgbClr val="333333"/>
                </a:solidFill>
                <a:effectLst/>
                <a:latin typeface="Helvetica Neue" panose="02000503000000020004" pitchFamily="2" charset="0"/>
              </a:rPr>
              <a:t> types. All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return </a:t>
            </a:r>
            <a:r>
              <a:rPr lang="fr-FR" b="0" i="0" dirty="0" err="1">
                <a:solidFill>
                  <a:srgbClr val="333333"/>
                </a:solidFill>
                <a:effectLst/>
                <a:latin typeface="Helvetica Neue" panose="02000503000000020004" pitchFamily="2" charset="0"/>
              </a:rPr>
              <a:t>lists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important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able to </a:t>
            </a:r>
            <a:r>
              <a:rPr lang="fr-FR" b="0" i="0" dirty="0" err="1">
                <a:solidFill>
                  <a:srgbClr val="333333"/>
                </a:solidFill>
                <a:effectLst/>
                <a:latin typeface="Helvetica Neue" panose="02000503000000020004" pitchFamily="2" charset="0"/>
              </a:rPr>
              <a:t>manipulate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them</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1860864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A193-9DEF-6348-AE63-83D41288859D}"/>
              </a:ext>
            </a:extLst>
          </p:cNvPr>
          <p:cNvSpPr>
            <a:spLocks noGrp="1"/>
          </p:cNvSpPr>
          <p:nvPr>
            <p:ph type="title"/>
          </p:nvPr>
        </p:nvSpPr>
        <p:spPr>
          <a:xfrm>
            <a:off x="838200" y="428187"/>
            <a:ext cx="10515600" cy="1325563"/>
          </a:xfrm>
        </p:spPr>
        <p:txBody>
          <a:bodyPr/>
          <a:lstStyle/>
          <a:p>
            <a:r>
              <a:rPr lang="en-GB" dirty="0"/>
              <a:t>Matrices</a:t>
            </a:r>
          </a:p>
        </p:txBody>
      </p:sp>
      <p:sp>
        <p:nvSpPr>
          <p:cNvPr id="4" name="Rectangle 3">
            <a:extLst>
              <a:ext uri="{FF2B5EF4-FFF2-40B4-BE49-F238E27FC236}">
                <a16:creationId xmlns:a16="http://schemas.microsoft.com/office/drawing/2014/main" id="{E3D39B82-6818-A743-A561-110C9B0A8110}"/>
              </a:ext>
            </a:extLst>
          </p:cNvPr>
          <p:cNvSpPr/>
          <p:nvPr/>
        </p:nvSpPr>
        <p:spPr>
          <a:xfrm>
            <a:off x="6779171" y="1674674"/>
            <a:ext cx="5017705" cy="2585323"/>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a:spAutoFit/>
          </a:bodyPr>
          <a:lstStyle/>
          <a:p>
            <a:r>
              <a:rPr lang="fr-FR" b="0" i="0" dirty="0">
                <a:solidFill>
                  <a:srgbClr val="333333"/>
                </a:solidFill>
                <a:effectLst/>
              </a:rPr>
              <a:t>Matrices are </a:t>
            </a:r>
            <a:r>
              <a:rPr lang="fr-FR" b="0" i="0" dirty="0" err="1">
                <a:solidFill>
                  <a:srgbClr val="333333"/>
                </a:solidFill>
                <a:effectLst/>
              </a:rPr>
              <a:t>similar</a:t>
            </a:r>
            <a:r>
              <a:rPr lang="fr-FR" b="0" i="0" dirty="0">
                <a:solidFill>
                  <a:srgbClr val="333333"/>
                </a:solidFill>
                <a:effectLst/>
              </a:rPr>
              <a:t> to data frames in </a:t>
            </a:r>
            <a:r>
              <a:rPr lang="fr-FR" b="0" i="0" dirty="0" err="1">
                <a:solidFill>
                  <a:srgbClr val="333333"/>
                </a:solidFill>
                <a:effectLst/>
              </a:rPr>
              <a:t>that</a:t>
            </a:r>
            <a:r>
              <a:rPr lang="fr-FR" b="0" i="0" dirty="0">
                <a:solidFill>
                  <a:srgbClr val="333333"/>
                </a:solidFill>
                <a:effectLst/>
              </a:rPr>
              <a:t> </a:t>
            </a:r>
            <a:r>
              <a:rPr lang="fr-FR" b="0" i="0" dirty="0" err="1">
                <a:solidFill>
                  <a:srgbClr val="333333"/>
                </a:solidFill>
                <a:effectLst/>
              </a:rPr>
              <a:t>they</a:t>
            </a:r>
            <a:r>
              <a:rPr lang="fr-FR" b="0" i="0" dirty="0">
                <a:solidFill>
                  <a:srgbClr val="333333"/>
                </a:solidFill>
                <a:effectLst/>
              </a:rPr>
              <a:t> are </a:t>
            </a:r>
            <a:r>
              <a:rPr lang="fr-FR" b="0" i="0" dirty="0" err="1">
                <a:solidFill>
                  <a:srgbClr val="333333"/>
                </a:solidFill>
                <a:effectLst/>
              </a:rPr>
              <a:t>two-dimensional</a:t>
            </a:r>
            <a:r>
              <a:rPr lang="fr-FR" b="0" i="0" dirty="0">
                <a:solidFill>
                  <a:srgbClr val="333333"/>
                </a:solidFill>
                <a:effectLst/>
              </a:rPr>
              <a:t>: </a:t>
            </a:r>
            <a:r>
              <a:rPr lang="fr-FR" b="0" i="0" dirty="0" err="1">
                <a:solidFill>
                  <a:srgbClr val="333333"/>
                </a:solidFill>
                <a:effectLst/>
              </a:rPr>
              <a:t>they</a:t>
            </a:r>
            <a:r>
              <a:rPr lang="fr-FR" b="0" i="0" dirty="0">
                <a:solidFill>
                  <a:srgbClr val="333333"/>
                </a:solidFill>
                <a:effectLst/>
              </a:rPr>
              <a:t> have </a:t>
            </a:r>
            <a:r>
              <a:rPr lang="fr-FR" b="0" i="0" dirty="0" err="1">
                <a:solidFill>
                  <a:srgbClr val="333333"/>
                </a:solidFill>
                <a:effectLst/>
              </a:rPr>
              <a:t>rows</a:t>
            </a:r>
            <a:r>
              <a:rPr lang="fr-FR" b="0" i="0" dirty="0">
                <a:solidFill>
                  <a:srgbClr val="333333"/>
                </a:solidFill>
                <a:effectLst/>
              </a:rPr>
              <a:t> and </a:t>
            </a:r>
            <a:r>
              <a:rPr lang="fr-FR" b="0" i="0" dirty="0" err="1">
                <a:solidFill>
                  <a:srgbClr val="333333"/>
                </a:solidFill>
                <a:effectLst/>
              </a:rPr>
              <a:t>columns</a:t>
            </a:r>
            <a:r>
              <a:rPr lang="fr-FR" b="0" i="0" dirty="0">
                <a:solidFill>
                  <a:srgbClr val="333333"/>
                </a:solidFill>
                <a:effectLst/>
              </a:rPr>
              <a:t>. </a:t>
            </a:r>
          </a:p>
          <a:p>
            <a:r>
              <a:rPr lang="fr-FR" b="0" i="0" dirty="0" err="1">
                <a:solidFill>
                  <a:srgbClr val="333333"/>
                </a:solidFill>
                <a:effectLst/>
              </a:rPr>
              <a:t>However</a:t>
            </a:r>
            <a:r>
              <a:rPr lang="fr-FR" b="0" i="0" dirty="0">
                <a:solidFill>
                  <a:srgbClr val="333333"/>
                </a:solidFill>
                <a:effectLst/>
              </a:rPr>
              <a:t>, </a:t>
            </a:r>
            <a:r>
              <a:rPr lang="fr-FR" b="0" i="0" dirty="0" err="1">
                <a:solidFill>
                  <a:srgbClr val="333333"/>
                </a:solidFill>
                <a:effectLst/>
              </a:rPr>
              <a:t>like</a:t>
            </a:r>
            <a:r>
              <a:rPr lang="fr-FR" b="0" i="0" dirty="0">
                <a:solidFill>
                  <a:srgbClr val="333333"/>
                </a:solidFill>
                <a:effectLst/>
              </a:rPr>
              <a:t> </a:t>
            </a:r>
            <a:r>
              <a:rPr lang="fr-FR" b="0" i="0" dirty="0" err="1">
                <a:solidFill>
                  <a:srgbClr val="333333"/>
                </a:solidFill>
                <a:effectLst/>
              </a:rPr>
              <a:t>numeric</a:t>
            </a:r>
            <a:r>
              <a:rPr lang="fr-FR" b="0" i="0" dirty="0">
                <a:solidFill>
                  <a:srgbClr val="333333"/>
                </a:solidFill>
                <a:effectLst/>
              </a:rPr>
              <a:t>, </a:t>
            </a:r>
            <a:r>
              <a:rPr lang="fr-FR" b="0" i="0" dirty="0" err="1">
                <a:solidFill>
                  <a:srgbClr val="333333"/>
                </a:solidFill>
                <a:effectLst/>
              </a:rPr>
              <a:t>character</a:t>
            </a:r>
            <a:r>
              <a:rPr lang="fr-FR" b="0" i="0" dirty="0">
                <a:solidFill>
                  <a:srgbClr val="333333"/>
                </a:solidFill>
                <a:effectLst/>
              </a:rPr>
              <a:t> and </a:t>
            </a:r>
            <a:r>
              <a:rPr lang="fr-FR" b="0" i="0" dirty="0" err="1">
                <a:solidFill>
                  <a:srgbClr val="333333"/>
                </a:solidFill>
                <a:effectLst/>
              </a:rPr>
              <a:t>logical</a:t>
            </a:r>
            <a:r>
              <a:rPr lang="fr-FR" b="0" i="0" dirty="0">
                <a:solidFill>
                  <a:srgbClr val="333333"/>
                </a:solidFill>
                <a:effectLst/>
              </a:rPr>
              <a:t> </a:t>
            </a:r>
            <a:r>
              <a:rPr lang="fr-FR" b="0" i="0" dirty="0" err="1">
                <a:solidFill>
                  <a:srgbClr val="333333"/>
                </a:solidFill>
                <a:effectLst/>
              </a:rPr>
              <a:t>vectors</a:t>
            </a:r>
            <a:r>
              <a:rPr lang="fr-FR" b="0" i="0" dirty="0">
                <a:solidFill>
                  <a:srgbClr val="333333"/>
                </a:solidFill>
                <a:effectLst/>
              </a:rPr>
              <a:t>, entries in matrices have to </a:t>
            </a:r>
            <a:r>
              <a:rPr lang="fr-FR" b="0" i="0" dirty="0" err="1">
                <a:solidFill>
                  <a:srgbClr val="333333"/>
                </a:solidFill>
                <a:effectLst/>
              </a:rPr>
              <a:t>be</a:t>
            </a:r>
            <a:r>
              <a:rPr lang="fr-FR" b="0" i="0" dirty="0">
                <a:solidFill>
                  <a:srgbClr val="333333"/>
                </a:solidFill>
                <a:effectLst/>
              </a:rPr>
              <a:t> all the </a:t>
            </a:r>
            <a:r>
              <a:rPr lang="fr-FR" b="0" i="0" dirty="0" err="1">
                <a:solidFill>
                  <a:srgbClr val="333333"/>
                </a:solidFill>
                <a:effectLst/>
              </a:rPr>
              <a:t>same</a:t>
            </a:r>
            <a:r>
              <a:rPr lang="fr-FR" b="0" i="0" dirty="0">
                <a:solidFill>
                  <a:srgbClr val="333333"/>
                </a:solidFill>
                <a:effectLst/>
              </a:rPr>
              <a:t> type. </a:t>
            </a:r>
          </a:p>
          <a:p>
            <a:r>
              <a:rPr lang="fr-FR" dirty="0" err="1"/>
              <a:t>Yet</a:t>
            </a:r>
            <a:r>
              <a:rPr lang="fr-FR" dirty="0"/>
              <a:t> matrices have a major </a:t>
            </a:r>
            <a:r>
              <a:rPr lang="fr-FR" dirty="0" err="1"/>
              <a:t>advantage</a:t>
            </a:r>
            <a:r>
              <a:rPr lang="fr-FR" dirty="0"/>
              <a:t> over data frames: </a:t>
            </a:r>
            <a:r>
              <a:rPr lang="fr-FR" dirty="0" err="1"/>
              <a:t>we</a:t>
            </a:r>
            <a:r>
              <a:rPr lang="fr-FR" dirty="0"/>
              <a:t> </a:t>
            </a:r>
            <a:r>
              <a:rPr lang="fr-FR" dirty="0" err="1"/>
              <a:t>can</a:t>
            </a:r>
            <a:r>
              <a:rPr lang="fr-FR" dirty="0"/>
              <a:t> </a:t>
            </a:r>
            <a:r>
              <a:rPr lang="fr-FR" dirty="0" err="1"/>
              <a:t>perform</a:t>
            </a:r>
            <a:r>
              <a:rPr lang="fr-FR" dirty="0"/>
              <a:t> a matrix </a:t>
            </a:r>
            <a:r>
              <a:rPr lang="fr-FR" dirty="0" err="1"/>
              <a:t>algebra</a:t>
            </a:r>
            <a:r>
              <a:rPr lang="fr-FR" dirty="0"/>
              <a:t> </a:t>
            </a:r>
            <a:r>
              <a:rPr lang="fr-FR" dirty="0" err="1"/>
              <a:t>operations</a:t>
            </a:r>
            <a:r>
              <a:rPr lang="fr-FR" dirty="0"/>
              <a:t>, a </a:t>
            </a:r>
            <a:r>
              <a:rPr lang="fr-FR" dirty="0" err="1"/>
              <a:t>powerful</a:t>
            </a:r>
            <a:r>
              <a:rPr lang="fr-FR" dirty="0"/>
              <a:t> type of </a:t>
            </a:r>
            <a:r>
              <a:rPr lang="fr-FR" dirty="0" err="1"/>
              <a:t>mathematical</a:t>
            </a:r>
            <a:r>
              <a:rPr lang="fr-FR" dirty="0"/>
              <a:t> technique. </a:t>
            </a:r>
            <a:endParaRPr lang="en-GB" dirty="0"/>
          </a:p>
        </p:txBody>
      </p:sp>
      <p:sp>
        <p:nvSpPr>
          <p:cNvPr id="5" name="Rectangle 4">
            <a:extLst>
              <a:ext uri="{FF2B5EF4-FFF2-40B4-BE49-F238E27FC236}">
                <a16:creationId xmlns:a16="http://schemas.microsoft.com/office/drawing/2014/main" id="{D53B722F-2563-9B45-B246-D30288A87FB0}"/>
              </a:ext>
            </a:extLst>
          </p:cNvPr>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rgbClr val="FF0000"/>
                </a:solidFill>
              </a:rPr>
              <a:t>&gt;</a:t>
            </a:r>
            <a:r>
              <a:rPr lang="en-GB" sz="2000" dirty="0">
                <a:solidFill>
                  <a:schemeClr val="accent1"/>
                </a:solidFill>
              </a:rPr>
              <a:t> </a:t>
            </a:r>
            <a:r>
              <a:rPr lang="fr-FR" dirty="0">
                <a:solidFill>
                  <a:schemeClr val="accent1"/>
                </a:solidFill>
              </a:rPr>
              <a:t>mat &lt;- </a:t>
            </a:r>
            <a:r>
              <a:rPr lang="fr-FR" b="1" dirty="0">
                <a:solidFill>
                  <a:schemeClr val="accent1"/>
                </a:solidFill>
              </a:rPr>
              <a:t>matrix</a:t>
            </a:r>
            <a:r>
              <a:rPr lang="fr-FR" dirty="0">
                <a:solidFill>
                  <a:schemeClr val="accent1"/>
                </a:solidFill>
              </a:rPr>
              <a:t>(1:12, 4, 3) </a:t>
            </a:r>
          </a:p>
          <a:p>
            <a:r>
              <a:rPr lang="fr-FR" i="1" dirty="0">
                <a:solidFill>
                  <a:schemeClr val="tx1"/>
                </a:solidFill>
              </a:rPr>
              <a:t>#&gt; [,1] [,2] [,3]</a:t>
            </a:r>
            <a:r>
              <a:rPr lang="fr-FR" dirty="0">
                <a:solidFill>
                  <a:schemeClr val="tx1"/>
                </a:solidFill>
              </a:rPr>
              <a:t> </a:t>
            </a:r>
          </a:p>
          <a:p>
            <a:r>
              <a:rPr lang="fr-FR" i="1" dirty="0">
                <a:solidFill>
                  <a:schemeClr val="tx1"/>
                </a:solidFill>
              </a:rPr>
              <a:t>#&gt; [1,] 1 5 9</a:t>
            </a:r>
            <a:r>
              <a:rPr lang="fr-FR" dirty="0">
                <a:solidFill>
                  <a:schemeClr val="tx1"/>
                </a:solidFill>
              </a:rPr>
              <a:t> </a:t>
            </a:r>
          </a:p>
          <a:p>
            <a:r>
              <a:rPr lang="fr-FR" i="1" dirty="0">
                <a:solidFill>
                  <a:schemeClr val="tx1"/>
                </a:solidFill>
              </a:rPr>
              <a:t>#&gt; [2,] 2 6 10</a:t>
            </a:r>
            <a:r>
              <a:rPr lang="fr-FR" dirty="0">
                <a:solidFill>
                  <a:schemeClr val="tx1"/>
                </a:solidFill>
              </a:rPr>
              <a:t> </a:t>
            </a:r>
          </a:p>
          <a:p>
            <a:r>
              <a:rPr lang="fr-FR" i="1" dirty="0">
                <a:solidFill>
                  <a:schemeClr val="tx1"/>
                </a:solidFill>
              </a:rPr>
              <a:t>#&gt; [3,] 3 7 11</a:t>
            </a:r>
            <a:r>
              <a:rPr lang="fr-FR" dirty="0">
                <a:solidFill>
                  <a:schemeClr val="tx1"/>
                </a:solidFill>
              </a:rPr>
              <a:t> </a:t>
            </a:r>
          </a:p>
          <a:p>
            <a:r>
              <a:rPr lang="fr-FR" i="1" dirty="0">
                <a:solidFill>
                  <a:schemeClr val="tx1"/>
                </a:solidFill>
              </a:rPr>
              <a:t>#&gt; [4,] 4 8 12</a:t>
            </a:r>
          </a:p>
          <a:p>
            <a:r>
              <a:rPr lang="en-GB" dirty="0">
                <a:solidFill>
                  <a:srgbClr val="FF0000"/>
                </a:solidFill>
              </a:rPr>
              <a:t>&gt; </a:t>
            </a:r>
            <a:r>
              <a:rPr lang="fr-FR" dirty="0">
                <a:solidFill>
                  <a:schemeClr val="accent1"/>
                </a:solidFill>
              </a:rPr>
              <a:t>mat[2, 3] </a:t>
            </a:r>
          </a:p>
          <a:p>
            <a:r>
              <a:rPr lang="fr-FR" i="1" dirty="0">
                <a:solidFill>
                  <a:schemeClr val="tx1"/>
                </a:solidFill>
              </a:rPr>
              <a:t>#&gt; [1] 10</a:t>
            </a:r>
          </a:p>
          <a:p>
            <a:r>
              <a:rPr lang="en-GB" dirty="0">
                <a:solidFill>
                  <a:srgbClr val="FF0000"/>
                </a:solidFill>
              </a:rPr>
              <a:t>&gt; </a:t>
            </a:r>
            <a:r>
              <a:rPr lang="fr-FR" dirty="0">
                <a:solidFill>
                  <a:schemeClr val="accent1"/>
                </a:solidFill>
              </a:rPr>
              <a:t>mat[2, ]</a:t>
            </a:r>
          </a:p>
          <a:p>
            <a:r>
              <a:rPr lang="fr-FR" dirty="0"/>
              <a:t> </a:t>
            </a:r>
            <a:r>
              <a:rPr lang="fr-FR" i="1" dirty="0">
                <a:solidFill>
                  <a:schemeClr val="tx1"/>
                </a:solidFill>
              </a:rPr>
              <a:t>#&gt; [1] 2 6 10</a:t>
            </a:r>
          </a:p>
          <a:p>
            <a:r>
              <a:rPr lang="en-GB" dirty="0">
                <a:solidFill>
                  <a:srgbClr val="FF0000"/>
                </a:solidFill>
              </a:rPr>
              <a:t>&gt; </a:t>
            </a:r>
            <a:r>
              <a:rPr lang="fr-FR" dirty="0">
                <a:solidFill>
                  <a:schemeClr val="accent1"/>
                </a:solidFill>
              </a:rPr>
              <a:t>mat[, 3]</a:t>
            </a:r>
          </a:p>
          <a:p>
            <a:r>
              <a:rPr lang="fr-FR" dirty="0">
                <a:solidFill>
                  <a:schemeClr val="tx1"/>
                </a:solidFill>
              </a:rPr>
              <a:t> </a:t>
            </a:r>
            <a:r>
              <a:rPr lang="fr-FR" i="1" dirty="0">
                <a:solidFill>
                  <a:schemeClr val="tx1"/>
                </a:solidFill>
              </a:rPr>
              <a:t>#&gt; [1] 9 10 11 12</a:t>
            </a:r>
          </a:p>
          <a:p>
            <a:r>
              <a:rPr lang="en-GB" dirty="0">
                <a:solidFill>
                  <a:srgbClr val="FF0000"/>
                </a:solidFill>
              </a:rPr>
              <a:t>&gt; </a:t>
            </a:r>
            <a:r>
              <a:rPr lang="fr-FR" dirty="0">
                <a:solidFill>
                  <a:schemeClr val="accent1"/>
                </a:solidFill>
              </a:rPr>
              <a:t>mat[, 2:3] </a:t>
            </a:r>
          </a:p>
          <a:p>
            <a:r>
              <a:rPr lang="fr-FR" i="1" dirty="0">
                <a:solidFill>
                  <a:schemeClr val="tx1"/>
                </a:solidFill>
              </a:rPr>
              <a:t>#&gt; [,1] [,2]</a:t>
            </a:r>
          </a:p>
          <a:p>
            <a:r>
              <a:rPr lang="fr-FR" dirty="0">
                <a:solidFill>
                  <a:schemeClr val="tx1"/>
                </a:solidFill>
              </a:rPr>
              <a:t> </a:t>
            </a:r>
            <a:r>
              <a:rPr lang="fr-FR" i="1" dirty="0">
                <a:solidFill>
                  <a:schemeClr val="tx1"/>
                </a:solidFill>
              </a:rPr>
              <a:t>#&gt; [1,] 5 9</a:t>
            </a:r>
            <a:r>
              <a:rPr lang="fr-FR" dirty="0">
                <a:solidFill>
                  <a:schemeClr val="tx1"/>
                </a:solidFill>
              </a:rPr>
              <a:t> </a:t>
            </a:r>
          </a:p>
          <a:p>
            <a:r>
              <a:rPr lang="fr-FR" i="1" dirty="0">
                <a:solidFill>
                  <a:schemeClr val="tx1"/>
                </a:solidFill>
              </a:rPr>
              <a:t>#&gt; [2,] 6 10</a:t>
            </a:r>
            <a:r>
              <a:rPr lang="fr-FR" dirty="0">
                <a:solidFill>
                  <a:schemeClr val="tx1"/>
                </a:solidFill>
              </a:rPr>
              <a:t> </a:t>
            </a:r>
          </a:p>
          <a:p>
            <a:r>
              <a:rPr lang="fr-FR" i="1" dirty="0">
                <a:solidFill>
                  <a:schemeClr val="tx1"/>
                </a:solidFill>
              </a:rPr>
              <a:t>#&gt; [3,] 7 11</a:t>
            </a:r>
            <a:r>
              <a:rPr lang="fr-FR" dirty="0">
                <a:solidFill>
                  <a:schemeClr val="tx1"/>
                </a:solidFill>
              </a:rPr>
              <a:t> </a:t>
            </a:r>
          </a:p>
          <a:p>
            <a:r>
              <a:rPr lang="fr-FR" i="1" dirty="0">
                <a:solidFill>
                  <a:schemeClr val="tx1"/>
                </a:solidFill>
              </a:rPr>
              <a:t>#&gt; [4,] 8 12</a:t>
            </a:r>
          </a:p>
          <a:p>
            <a:r>
              <a:rPr lang="en-GB" dirty="0">
                <a:solidFill>
                  <a:srgbClr val="FF0000"/>
                </a:solidFill>
              </a:rPr>
              <a:t>&gt; </a:t>
            </a:r>
            <a:r>
              <a:rPr lang="fr-FR" b="1" dirty="0" err="1">
                <a:solidFill>
                  <a:schemeClr val="accent1"/>
                </a:solidFill>
              </a:rPr>
              <a:t>as.data.frame</a:t>
            </a:r>
            <a:r>
              <a:rPr lang="fr-FR" dirty="0">
                <a:solidFill>
                  <a:schemeClr val="accent1"/>
                </a:solidFill>
              </a:rPr>
              <a:t>(mat)</a:t>
            </a:r>
          </a:p>
          <a:p>
            <a:endParaRPr lang="en-GB" sz="3200" dirty="0">
              <a:solidFill>
                <a:schemeClr val="tx1"/>
              </a:solidFill>
            </a:endParaRPr>
          </a:p>
          <a:p>
            <a:endParaRPr lang="en-GB" sz="3600" dirty="0">
              <a:solidFill>
                <a:schemeClr val="tx1"/>
              </a:solidFill>
            </a:endParaRPr>
          </a:p>
        </p:txBody>
      </p:sp>
    </p:spTree>
    <p:extLst>
      <p:ext uri="{BB962C8B-B14F-4D97-AF65-F5344CB8AC3E}">
        <p14:creationId xmlns:p14="http://schemas.microsoft.com/office/powerpoint/2010/main" val="3942426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7CE2-9765-8C4E-BCD0-794B02D37928}"/>
              </a:ext>
            </a:extLst>
          </p:cNvPr>
          <p:cNvSpPr>
            <a:spLocks noGrp="1"/>
          </p:cNvSpPr>
          <p:nvPr>
            <p:ph type="title"/>
          </p:nvPr>
        </p:nvSpPr>
        <p:spPr/>
        <p:txBody>
          <a:bodyPr/>
          <a:lstStyle/>
          <a:p>
            <a:r>
              <a:rPr lang="en-GB" dirty="0"/>
              <a:t>Exercise</a:t>
            </a:r>
          </a:p>
        </p:txBody>
      </p:sp>
      <p:sp>
        <p:nvSpPr>
          <p:cNvPr id="3" name="Rectangle 2">
            <a:extLst>
              <a:ext uri="{FF2B5EF4-FFF2-40B4-BE49-F238E27FC236}">
                <a16:creationId xmlns:a16="http://schemas.microsoft.com/office/drawing/2014/main" id="{8145B507-FAA2-B846-8634-F37A2DBBDF0A}"/>
              </a:ext>
            </a:extLst>
          </p:cNvPr>
          <p:cNvSpPr/>
          <p:nvPr/>
        </p:nvSpPr>
        <p:spPr>
          <a:xfrm>
            <a:off x="324279" y="1506022"/>
            <a:ext cx="3282309" cy="369332"/>
          </a:xfrm>
          <a:prstGeom prst="rect">
            <a:avLst/>
          </a:prstGeom>
        </p:spPr>
        <p:txBody>
          <a:bodyPr wrap="none">
            <a:spAutoFit/>
          </a:bodyPr>
          <a:lstStyle/>
          <a:p>
            <a:r>
              <a:rPr lang="fr-FR" b="0" i="0" dirty="0" err="1">
                <a:solidFill>
                  <a:srgbClr val="333333"/>
                </a:solidFill>
                <a:effectLst/>
                <a:latin typeface="Helvetica Neue" panose="02000503000000020004" pitchFamily="2" charset="0"/>
              </a:rPr>
              <a:t>Load</a:t>
            </a:r>
            <a:r>
              <a:rPr lang="fr-FR" b="0" i="0" dirty="0">
                <a:solidFill>
                  <a:srgbClr val="333333"/>
                </a:solidFill>
                <a:effectLst/>
                <a:latin typeface="Helvetica Neue" panose="02000503000000020004" pitchFamily="2" charset="0"/>
              </a:rPr>
              <a:t> the US </a:t>
            </a:r>
            <a:r>
              <a:rPr lang="fr-FR" b="0" i="0" dirty="0" err="1">
                <a:solidFill>
                  <a:srgbClr val="333333"/>
                </a:solidFill>
                <a:effectLst/>
                <a:latin typeface="Helvetica Neue" panose="02000503000000020004" pitchFamily="2" charset="0"/>
              </a:rPr>
              <a:t>murders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dataset</a:t>
            </a:r>
            <a:r>
              <a:rPr lang="fr-FR" b="0" i="0" dirty="0">
                <a:solidFill>
                  <a:srgbClr val="333333"/>
                </a:solidFill>
                <a:effectLst/>
                <a:latin typeface="Helvetica Neue" panose="02000503000000020004" pitchFamily="2" charset="0"/>
              </a:rPr>
              <a:t>.</a:t>
            </a:r>
            <a:endParaRPr lang="en-GB" dirty="0"/>
          </a:p>
        </p:txBody>
      </p:sp>
      <p:sp>
        <p:nvSpPr>
          <p:cNvPr id="4" name="Rectangle 3">
            <a:extLst>
              <a:ext uri="{FF2B5EF4-FFF2-40B4-BE49-F238E27FC236}">
                <a16:creationId xmlns:a16="http://schemas.microsoft.com/office/drawing/2014/main" id="{AA3F4149-C564-6A42-9FCB-55A148419120}"/>
              </a:ext>
            </a:extLst>
          </p:cNvPr>
          <p:cNvSpPr/>
          <p:nvPr/>
        </p:nvSpPr>
        <p:spPr>
          <a:xfrm>
            <a:off x="1676399" y="2166104"/>
            <a:ext cx="9172833" cy="4154984"/>
          </a:xfrm>
          <a:prstGeom prst="rect">
            <a:avLst/>
          </a:prstGeom>
        </p:spPr>
        <p:txBody>
          <a:bodyPr wrap="square">
            <a:spAutoFit/>
          </a:bodyPr>
          <a:lstStyle/>
          <a:p>
            <a:pPr marL="342900" indent="-342900">
              <a:buFont typeface="+mj-lt"/>
              <a:buAutoNum type="arabicPeriod"/>
            </a:pPr>
            <a:r>
              <a:rPr lang="fr-FR" sz="2400" b="0" i="0" dirty="0">
                <a:solidFill>
                  <a:srgbClr val="333333"/>
                </a:solidFill>
                <a:effectLst/>
                <a:latin typeface="Helvetica Neue" panose="02000503000000020004" pitchFamily="2" charset="0"/>
              </a:rPr>
              <a:t>Use the </a:t>
            </a:r>
            <a:r>
              <a:rPr lang="fr-FR" sz="2400" b="0" i="0" dirty="0" err="1">
                <a:solidFill>
                  <a:srgbClr val="333333"/>
                </a:solidFill>
                <a:effectLst/>
                <a:latin typeface="Helvetica Neue" panose="02000503000000020004" pitchFamily="2" charset="0"/>
              </a:rPr>
              <a:t>accessor</a:t>
            </a:r>
            <a:r>
              <a:rPr lang="fr-FR" sz="2400" b="0" i="0" dirty="0">
                <a:solidFill>
                  <a:srgbClr val="333333"/>
                </a:solidFill>
                <a:effectLst/>
                <a:latin typeface="Helvetica Neue" panose="02000503000000020004" pitchFamily="2" charset="0"/>
              </a:rPr>
              <a:t> </a:t>
            </a:r>
            <a:r>
              <a:rPr lang="fr-FR" sz="2400" dirty="0"/>
              <a:t>$</a:t>
            </a:r>
            <a:r>
              <a:rPr lang="fr-FR" sz="2400" b="0" i="0" dirty="0">
                <a:solidFill>
                  <a:srgbClr val="333333"/>
                </a:solidFill>
                <a:effectLst/>
                <a:latin typeface="Helvetica Neue" panose="02000503000000020004" pitchFamily="2" charset="0"/>
              </a:rPr>
              <a:t> to </a:t>
            </a:r>
            <a:r>
              <a:rPr lang="fr-FR" sz="2400" b="0" i="0" dirty="0" err="1">
                <a:solidFill>
                  <a:srgbClr val="333333"/>
                </a:solidFill>
                <a:effectLst/>
                <a:latin typeface="Helvetica Neue" panose="02000503000000020004" pitchFamily="2" charset="0"/>
              </a:rPr>
              <a:t>extract</a:t>
            </a:r>
            <a:r>
              <a:rPr lang="fr-FR" sz="2400" b="0" i="0" dirty="0">
                <a:solidFill>
                  <a:srgbClr val="333333"/>
                </a:solidFill>
                <a:effectLst/>
                <a:latin typeface="Helvetica Neue" panose="02000503000000020004" pitchFamily="2" charset="0"/>
              </a:rPr>
              <a:t> the state </a:t>
            </a:r>
            <a:r>
              <a:rPr lang="fr-FR" sz="2400" b="0" i="0" dirty="0" err="1">
                <a:solidFill>
                  <a:srgbClr val="333333"/>
                </a:solidFill>
                <a:effectLst/>
                <a:latin typeface="Helvetica Neue" panose="02000503000000020004" pitchFamily="2" charset="0"/>
              </a:rPr>
              <a:t>abbreviations</a:t>
            </a:r>
            <a:r>
              <a:rPr lang="fr-FR" sz="2400" b="0" i="0" dirty="0">
                <a:solidFill>
                  <a:srgbClr val="333333"/>
                </a:solidFill>
                <a:effectLst/>
                <a:latin typeface="Helvetica Neue" panose="02000503000000020004" pitchFamily="2" charset="0"/>
              </a:rPr>
              <a:t> and </a:t>
            </a:r>
            <a:r>
              <a:rPr lang="fr-FR" sz="2400" b="0" i="0" dirty="0" err="1">
                <a:solidFill>
                  <a:srgbClr val="333333"/>
                </a:solidFill>
                <a:effectLst/>
                <a:latin typeface="Helvetica Neue" panose="02000503000000020004" pitchFamily="2" charset="0"/>
              </a:rPr>
              <a:t>assign</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them</a:t>
            </a:r>
            <a:r>
              <a:rPr lang="fr-FR" sz="2400" b="0" i="0" dirty="0">
                <a:solidFill>
                  <a:srgbClr val="333333"/>
                </a:solidFill>
                <a:effectLst/>
                <a:latin typeface="Helvetica Neue" panose="02000503000000020004" pitchFamily="2" charset="0"/>
              </a:rPr>
              <a:t> to the </a:t>
            </a:r>
            <a:r>
              <a:rPr lang="fr-FR" sz="2400" b="0" i="0" dirty="0" err="1">
                <a:solidFill>
                  <a:srgbClr val="333333"/>
                </a:solidFill>
                <a:effectLst/>
                <a:latin typeface="Helvetica Neue" panose="02000503000000020004" pitchFamily="2" charset="0"/>
              </a:rPr>
              <a:t>object</a:t>
            </a:r>
            <a:r>
              <a:rPr lang="fr-FR" sz="2400" b="0" i="0" dirty="0">
                <a:solidFill>
                  <a:srgbClr val="333333"/>
                </a:solidFill>
                <a:effectLst/>
                <a:latin typeface="Helvetica Neue" panose="02000503000000020004" pitchFamily="2" charset="0"/>
              </a:rPr>
              <a:t> </a:t>
            </a:r>
            <a:r>
              <a:rPr lang="fr-FR" sz="2400" dirty="0"/>
              <a:t>a</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What</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is</a:t>
            </a:r>
            <a:r>
              <a:rPr lang="fr-FR" sz="2400" b="0" i="0" dirty="0">
                <a:solidFill>
                  <a:srgbClr val="333333"/>
                </a:solidFill>
                <a:effectLst/>
                <a:latin typeface="Helvetica Neue" panose="02000503000000020004" pitchFamily="2" charset="0"/>
              </a:rPr>
              <a:t> the class of </a:t>
            </a:r>
            <a:r>
              <a:rPr lang="fr-FR" sz="2400" b="0" i="0" dirty="0" err="1">
                <a:solidFill>
                  <a:srgbClr val="333333"/>
                </a:solidFill>
                <a:effectLst/>
                <a:latin typeface="Helvetica Neue" panose="02000503000000020004" pitchFamily="2" charset="0"/>
              </a:rPr>
              <a:t>this</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object</a:t>
            </a:r>
            <a:r>
              <a:rPr lang="fr-FR" sz="2400" b="0" i="0" dirty="0">
                <a:solidFill>
                  <a:srgbClr val="333333"/>
                </a:solidFill>
                <a:effectLst/>
                <a:latin typeface="Helvetica Neue" panose="02000503000000020004" pitchFamily="2" charset="0"/>
              </a:rPr>
              <a:t>?</a:t>
            </a:r>
          </a:p>
          <a:p>
            <a:pPr marL="342900" indent="-342900">
              <a:buFont typeface="+mj-lt"/>
              <a:buAutoNum type="arabicPeriod"/>
            </a:pPr>
            <a:endParaRPr lang="fr-FR" sz="2400" b="0" i="0" dirty="0">
              <a:solidFill>
                <a:srgbClr val="333333"/>
              </a:solidFill>
              <a:effectLst/>
              <a:latin typeface="Helvetica Neue" panose="02000503000000020004" pitchFamily="2" charset="0"/>
            </a:endParaRPr>
          </a:p>
          <a:p>
            <a:pPr marL="342900" indent="-342900">
              <a:buFont typeface="+mj-lt"/>
              <a:buAutoNum type="arabicPeriod"/>
            </a:pPr>
            <a:r>
              <a:rPr lang="fr-FR" sz="2400" dirty="0" err="1"/>
              <a:t>Now</a:t>
            </a:r>
            <a:r>
              <a:rPr lang="fr-FR" sz="2400" dirty="0"/>
              <a:t> use the square </a:t>
            </a:r>
            <a:r>
              <a:rPr lang="fr-FR" sz="2400" dirty="0" err="1"/>
              <a:t>brackets</a:t>
            </a:r>
            <a:r>
              <a:rPr lang="fr-FR" sz="2400" dirty="0"/>
              <a:t> to </a:t>
            </a:r>
            <a:r>
              <a:rPr lang="fr-FR" sz="2400" dirty="0" err="1"/>
              <a:t>extract</a:t>
            </a:r>
            <a:r>
              <a:rPr lang="fr-FR" sz="2400" dirty="0"/>
              <a:t> the state </a:t>
            </a:r>
            <a:r>
              <a:rPr lang="fr-FR" sz="2400" dirty="0" err="1"/>
              <a:t>abbreviations</a:t>
            </a:r>
            <a:r>
              <a:rPr lang="fr-FR" sz="2400" dirty="0"/>
              <a:t> and </a:t>
            </a:r>
            <a:r>
              <a:rPr lang="fr-FR" sz="2400" dirty="0" err="1"/>
              <a:t>assign</a:t>
            </a:r>
            <a:r>
              <a:rPr lang="fr-FR" sz="2400" dirty="0"/>
              <a:t> </a:t>
            </a:r>
            <a:r>
              <a:rPr lang="fr-FR" sz="2400" dirty="0" err="1"/>
              <a:t>them</a:t>
            </a:r>
            <a:r>
              <a:rPr lang="fr-FR" sz="2400" dirty="0"/>
              <a:t> to the </a:t>
            </a:r>
            <a:r>
              <a:rPr lang="fr-FR" sz="2400" dirty="0" err="1"/>
              <a:t>object</a:t>
            </a:r>
            <a:r>
              <a:rPr lang="fr-FR" sz="2400" dirty="0"/>
              <a:t> b. Use the </a:t>
            </a:r>
            <a:r>
              <a:rPr lang="fr-FR" sz="2400" dirty="0" err="1"/>
              <a:t>identical</a:t>
            </a:r>
            <a:r>
              <a:rPr lang="fr-FR" sz="2400" dirty="0"/>
              <a:t> </a:t>
            </a:r>
            <a:r>
              <a:rPr lang="fr-FR" sz="2400" dirty="0" err="1"/>
              <a:t>function</a:t>
            </a:r>
            <a:r>
              <a:rPr lang="fr-FR" sz="2400" dirty="0"/>
              <a:t> to </a:t>
            </a:r>
            <a:r>
              <a:rPr lang="fr-FR" sz="2400" dirty="0" err="1"/>
              <a:t>determine</a:t>
            </a:r>
            <a:r>
              <a:rPr lang="fr-FR" sz="2400" dirty="0"/>
              <a:t> if a and b are the </a:t>
            </a:r>
            <a:r>
              <a:rPr lang="fr-FR" sz="2400" dirty="0" err="1"/>
              <a:t>same</a:t>
            </a:r>
            <a:r>
              <a:rPr lang="fr-FR" sz="2400" dirty="0"/>
              <a:t>.</a:t>
            </a:r>
          </a:p>
          <a:p>
            <a:pPr marL="342900" indent="-342900">
              <a:buFont typeface="+mj-lt"/>
              <a:buAutoNum type="arabicPeriod"/>
            </a:pPr>
            <a:endParaRPr lang="fr-FR" sz="2400" dirty="0"/>
          </a:p>
          <a:p>
            <a:pPr marL="342900" indent="-342900">
              <a:buFont typeface="+mj-lt"/>
              <a:buAutoNum type="arabicPeriod"/>
            </a:pPr>
            <a:r>
              <a:rPr lang="fr-FR" sz="2400" dirty="0"/>
              <a:t>The </a:t>
            </a:r>
            <a:r>
              <a:rPr lang="fr-FR" sz="2400" dirty="0" err="1"/>
              <a:t>function</a:t>
            </a:r>
            <a:r>
              <a:rPr lang="fr-FR" sz="2400" dirty="0"/>
              <a:t> table </a:t>
            </a:r>
            <a:r>
              <a:rPr lang="fr-FR" sz="2400" dirty="0" err="1"/>
              <a:t>takes</a:t>
            </a:r>
            <a:r>
              <a:rPr lang="fr-FR" sz="2400" dirty="0"/>
              <a:t> a </a:t>
            </a:r>
            <a:r>
              <a:rPr lang="fr-FR" sz="2400" dirty="0" err="1"/>
              <a:t>vector</a:t>
            </a:r>
            <a:r>
              <a:rPr lang="fr-FR" sz="2400" dirty="0"/>
              <a:t> and </a:t>
            </a:r>
            <a:r>
              <a:rPr lang="fr-FR" sz="2400" dirty="0" err="1"/>
              <a:t>returns</a:t>
            </a:r>
            <a:r>
              <a:rPr lang="fr-FR" sz="2400" dirty="0"/>
              <a:t> the </a:t>
            </a:r>
            <a:r>
              <a:rPr lang="fr-FR" sz="2400" dirty="0" err="1"/>
              <a:t>frequency</a:t>
            </a:r>
            <a:r>
              <a:rPr lang="fr-FR" sz="2400" dirty="0"/>
              <a:t> of </a:t>
            </a:r>
            <a:r>
              <a:rPr lang="fr-FR" sz="2400" dirty="0" err="1"/>
              <a:t>each</a:t>
            </a:r>
            <a:r>
              <a:rPr lang="fr-FR" sz="2400" dirty="0"/>
              <a:t> </a:t>
            </a:r>
            <a:r>
              <a:rPr lang="fr-FR" sz="2400" dirty="0" err="1"/>
              <a:t>element</a:t>
            </a:r>
            <a:r>
              <a:rPr lang="fr-FR" sz="2400" dirty="0"/>
              <a:t>. You </a:t>
            </a:r>
            <a:r>
              <a:rPr lang="fr-FR" sz="2400" dirty="0" err="1"/>
              <a:t>can</a:t>
            </a:r>
            <a:r>
              <a:rPr lang="fr-FR" sz="2400" dirty="0"/>
              <a:t> </a:t>
            </a:r>
            <a:r>
              <a:rPr lang="fr-FR" sz="2400" dirty="0" err="1"/>
              <a:t>quickly</a:t>
            </a:r>
            <a:r>
              <a:rPr lang="fr-FR" sz="2400" dirty="0"/>
              <a:t> </a:t>
            </a:r>
            <a:r>
              <a:rPr lang="fr-FR" sz="2400" dirty="0" err="1"/>
              <a:t>see</a:t>
            </a:r>
            <a:r>
              <a:rPr lang="fr-FR" sz="2400" dirty="0"/>
              <a:t> how </a:t>
            </a:r>
            <a:r>
              <a:rPr lang="fr-FR" sz="2400" dirty="0" err="1"/>
              <a:t>many</a:t>
            </a:r>
            <a:r>
              <a:rPr lang="fr-FR" sz="2400" dirty="0"/>
              <a:t> states are in </a:t>
            </a:r>
            <a:r>
              <a:rPr lang="fr-FR" sz="2400" dirty="0" err="1"/>
              <a:t>each</a:t>
            </a:r>
            <a:r>
              <a:rPr lang="fr-FR" sz="2400" dirty="0"/>
              <a:t> </a:t>
            </a:r>
            <a:r>
              <a:rPr lang="fr-FR" sz="2400" dirty="0" err="1"/>
              <a:t>region</a:t>
            </a:r>
            <a:r>
              <a:rPr lang="fr-FR" sz="2400" dirty="0"/>
              <a:t> by </a:t>
            </a:r>
            <a:r>
              <a:rPr lang="fr-FR" sz="2400" dirty="0" err="1"/>
              <a:t>applying</a:t>
            </a:r>
            <a:r>
              <a:rPr lang="fr-FR" sz="2400" dirty="0"/>
              <a:t> </a:t>
            </a:r>
            <a:r>
              <a:rPr lang="fr-FR" sz="2400" dirty="0" err="1"/>
              <a:t>this</a:t>
            </a:r>
            <a:r>
              <a:rPr lang="fr-FR" sz="2400" dirty="0"/>
              <a:t> </a:t>
            </a:r>
            <a:r>
              <a:rPr lang="fr-FR" sz="2400" dirty="0" err="1"/>
              <a:t>function</a:t>
            </a:r>
            <a:r>
              <a:rPr lang="fr-FR" sz="2400" dirty="0"/>
              <a:t>. Use </a:t>
            </a:r>
            <a:r>
              <a:rPr lang="fr-FR" sz="2400" dirty="0" err="1"/>
              <a:t>this</a:t>
            </a:r>
            <a:r>
              <a:rPr lang="fr-FR" sz="2400" dirty="0"/>
              <a:t> </a:t>
            </a:r>
            <a:r>
              <a:rPr lang="fr-FR" sz="2400" dirty="0" err="1"/>
              <a:t>function</a:t>
            </a:r>
            <a:r>
              <a:rPr lang="fr-FR" sz="2400" dirty="0"/>
              <a:t> in one line of code to </a:t>
            </a:r>
            <a:r>
              <a:rPr lang="fr-FR" sz="2400" dirty="0" err="1"/>
              <a:t>create</a:t>
            </a:r>
            <a:r>
              <a:rPr lang="fr-FR" sz="2400" dirty="0"/>
              <a:t> a table of states per </a:t>
            </a:r>
            <a:r>
              <a:rPr lang="fr-FR" sz="2400" dirty="0" err="1"/>
              <a:t>region</a:t>
            </a:r>
            <a:r>
              <a:rPr lang="fr-FR" sz="2400" dirty="0"/>
              <a:t>.</a:t>
            </a:r>
            <a:endParaRPr lang="en-GB" sz="2400" dirty="0"/>
          </a:p>
        </p:txBody>
      </p:sp>
    </p:spTree>
    <p:extLst>
      <p:ext uri="{BB962C8B-B14F-4D97-AF65-F5344CB8AC3E}">
        <p14:creationId xmlns:p14="http://schemas.microsoft.com/office/powerpoint/2010/main" val="885679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683A8C-9625-A345-B975-5732AA2FEA27}"/>
              </a:ext>
            </a:extLst>
          </p:cNvPr>
          <p:cNvSpPr>
            <a:spLocks noGrp="1"/>
          </p:cNvSpPr>
          <p:nvPr>
            <p:ph type="title"/>
          </p:nvPr>
        </p:nvSpPr>
        <p:spPr/>
        <p:txBody>
          <a:bodyPr/>
          <a:lstStyle/>
          <a:p>
            <a:r>
              <a:rPr lang="en-GB" dirty="0"/>
              <a:t>Vectors</a:t>
            </a:r>
          </a:p>
        </p:txBody>
      </p:sp>
      <p:sp>
        <p:nvSpPr>
          <p:cNvPr id="5" name="Rectangle 4">
            <a:extLst>
              <a:ext uri="{FF2B5EF4-FFF2-40B4-BE49-F238E27FC236}">
                <a16:creationId xmlns:a16="http://schemas.microsoft.com/office/drawing/2014/main" id="{E05D8A7E-7863-1248-808A-2923F508D605}"/>
              </a:ext>
            </a:extLst>
          </p:cNvPr>
          <p:cNvSpPr/>
          <p:nvPr/>
        </p:nvSpPr>
        <p:spPr>
          <a:xfrm>
            <a:off x="523460" y="1557275"/>
            <a:ext cx="11413435" cy="923330"/>
          </a:xfrm>
          <a:prstGeom prst="rect">
            <a:avLst/>
          </a:prstGeom>
        </p:spPr>
        <p:txBody>
          <a:bodyPr wrap="square">
            <a:spAutoFit/>
          </a:bodyPr>
          <a:lstStyle/>
          <a:p>
            <a:r>
              <a:rPr lang="fr-FR" dirty="0">
                <a:solidFill>
                  <a:srgbClr val="333333"/>
                </a:solidFill>
                <a:latin typeface="Helvetica Neue" panose="02000503000000020004" pitchFamily="2" charset="0"/>
              </a:rPr>
              <a:t>I</a:t>
            </a:r>
            <a:r>
              <a:rPr lang="fr-FR" b="0" i="0" dirty="0">
                <a:solidFill>
                  <a:srgbClr val="333333"/>
                </a:solidFill>
                <a:effectLst/>
                <a:latin typeface="Helvetica Neue" panose="02000503000000020004" pitchFamily="2" charset="0"/>
              </a:rPr>
              <a:t>n R, the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basic </a:t>
            </a:r>
            <a:r>
              <a:rPr lang="fr-FR" b="0" i="0" dirty="0" err="1">
                <a:solidFill>
                  <a:srgbClr val="333333"/>
                </a:solidFill>
                <a:effectLst/>
                <a:latin typeface="Helvetica Neue" panose="02000503000000020004" pitchFamily="2" charset="0"/>
              </a:rPr>
              <a:t>objects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available</a:t>
            </a:r>
            <a:r>
              <a:rPr lang="fr-FR" b="0" i="0" dirty="0">
                <a:solidFill>
                  <a:srgbClr val="333333"/>
                </a:solidFill>
                <a:effectLst/>
                <a:latin typeface="Helvetica Neue" panose="02000503000000020004" pitchFamily="2" charset="0"/>
              </a:rPr>
              <a:t> to store data are </a:t>
            </a:r>
            <a:r>
              <a:rPr lang="fr-FR" b="0" i="1"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As </a:t>
            </a:r>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have </a:t>
            </a:r>
            <a:r>
              <a:rPr lang="fr-FR" b="0" i="0" dirty="0" err="1">
                <a:solidFill>
                  <a:srgbClr val="333333"/>
                </a:solidFill>
                <a:effectLst/>
                <a:latin typeface="Helvetica Neue" panose="02000503000000020004" pitchFamily="2" charset="0"/>
              </a:rPr>
              <a:t>seen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complex</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datasets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usually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broken</a:t>
            </a:r>
            <a:r>
              <a:rPr lang="fr-FR" b="0" i="0" dirty="0">
                <a:solidFill>
                  <a:srgbClr val="333333"/>
                </a:solidFill>
                <a:effectLst/>
                <a:latin typeface="Helvetica Neue" panose="02000503000000020004" pitchFamily="2" charset="0"/>
              </a:rPr>
              <a:t> down </a:t>
            </a:r>
            <a:r>
              <a:rPr lang="fr-FR" b="0" i="0" dirty="0" err="1">
                <a:solidFill>
                  <a:srgbClr val="333333"/>
                </a:solidFill>
                <a:effectLst/>
                <a:latin typeface="Helvetica Neue" panose="02000503000000020004" pitchFamily="2" charset="0"/>
              </a:rPr>
              <a:t>into</a:t>
            </a:r>
            <a:r>
              <a:rPr lang="fr-FR" b="0" i="0" dirty="0">
                <a:solidFill>
                  <a:srgbClr val="333333"/>
                </a:solidFill>
                <a:effectLst/>
                <a:latin typeface="Helvetica Neue" panose="02000503000000020004" pitchFamily="2" charset="0"/>
              </a:rPr>
              <a:t> components </a:t>
            </a:r>
            <a:r>
              <a:rPr lang="fr-FR" b="0" i="0" dirty="0" err="1">
                <a:solidFill>
                  <a:srgbClr val="333333"/>
                </a:solidFill>
                <a:effectLst/>
                <a:latin typeface="Helvetica Neue" panose="02000503000000020004" pitchFamily="2" charset="0"/>
              </a:rPr>
              <a:t>that</a:t>
            </a:r>
            <a:r>
              <a:rPr lang="fr-FR" b="0" i="0" dirty="0">
                <a:solidFill>
                  <a:srgbClr val="333333"/>
                </a:solidFill>
                <a:effectLst/>
                <a:latin typeface="Helvetica Neue" panose="02000503000000020004" pitchFamily="2" charset="0"/>
              </a:rPr>
              <a:t> are </a:t>
            </a:r>
            <a:r>
              <a:rPr lang="fr-FR" b="0" i="0"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example</a:t>
            </a:r>
            <a:r>
              <a:rPr lang="fr-FR" b="0" i="0" dirty="0">
                <a:solidFill>
                  <a:srgbClr val="333333"/>
                </a:solidFill>
                <a:effectLst/>
                <a:latin typeface="Helvetica Neue" panose="02000503000000020004" pitchFamily="2" charset="0"/>
              </a:rPr>
              <a:t>, in a data frame, </a:t>
            </a:r>
            <a:r>
              <a:rPr lang="fr-FR" b="0" i="0" dirty="0" err="1">
                <a:solidFill>
                  <a:srgbClr val="333333"/>
                </a:solidFill>
                <a:effectLst/>
                <a:latin typeface="Helvetica Neue" panose="02000503000000020004" pitchFamily="2" charset="0"/>
              </a:rPr>
              <a:t>each</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column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vector</a:t>
            </a:r>
            <a:r>
              <a:rPr lang="fr-FR" b="0" i="0" dirty="0">
                <a:solidFill>
                  <a:srgbClr val="333333"/>
                </a:solidFill>
                <a:effectLst/>
                <a:latin typeface="Helvetica Neue" panose="02000503000000020004" pitchFamily="2" charset="0"/>
              </a:rPr>
              <a:t>. </a:t>
            </a:r>
            <a:endParaRPr lang="en-GB" dirty="0"/>
          </a:p>
        </p:txBody>
      </p:sp>
    </p:spTree>
    <p:extLst>
      <p:ext uri="{BB962C8B-B14F-4D97-AF65-F5344CB8AC3E}">
        <p14:creationId xmlns:p14="http://schemas.microsoft.com/office/powerpoint/2010/main" val="1397529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0116-CF3A-B140-99B8-DF081D5E01CE}"/>
              </a:ext>
            </a:extLst>
          </p:cNvPr>
          <p:cNvSpPr>
            <a:spLocks noGrp="1"/>
          </p:cNvSpPr>
          <p:nvPr>
            <p:ph type="title"/>
          </p:nvPr>
        </p:nvSpPr>
        <p:spPr/>
        <p:txBody>
          <a:bodyPr/>
          <a:lstStyle/>
          <a:p>
            <a:r>
              <a:rPr lang="en-GB" dirty="0"/>
              <a:t>Create vectors</a:t>
            </a:r>
          </a:p>
        </p:txBody>
      </p:sp>
      <p:sp>
        <p:nvSpPr>
          <p:cNvPr id="3" name="Rectangle 2">
            <a:extLst>
              <a:ext uri="{FF2B5EF4-FFF2-40B4-BE49-F238E27FC236}">
                <a16:creationId xmlns:a16="http://schemas.microsoft.com/office/drawing/2014/main" id="{AB1CC852-EC39-B041-9C14-39922EC3129D}"/>
              </a:ext>
            </a:extLst>
          </p:cNvPr>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codes &lt;- </a:t>
            </a:r>
            <a:r>
              <a:rPr lang="fr-FR" sz="1600" b="1" dirty="0">
                <a:solidFill>
                  <a:schemeClr val="accent1"/>
                </a:solidFill>
              </a:rPr>
              <a:t>c</a:t>
            </a:r>
            <a:r>
              <a:rPr lang="fr-FR" sz="1600" dirty="0">
                <a:solidFill>
                  <a:schemeClr val="accent1"/>
                </a:solidFill>
              </a:rPr>
              <a:t>(380, 124, 818)</a:t>
            </a:r>
          </a:p>
          <a:p>
            <a:r>
              <a:rPr lang="fr-FR" sz="1600" i="1" dirty="0">
                <a:solidFill>
                  <a:schemeClr val="tx1"/>
                </a:solidFill>
              </a:rPr>
              <a:t>#&gt; [1] 380 124 818</a:t>
            </a:r>
            <a:endParaRPr lang="fr-FR" sz="1600" dirty="0">
              <a:solidFill>
                <a:schemeClr val="tx1"/>
              </a:solidFill>
            </a:endParaRPr>
          </a:p>
          <a:p>
            <a:r>
              <a:rPr lang="en-GB" sz="1600" dirty="0">
                <a:solidFill>
                  <a:srgbClr val="FF0000"/>
                </a:solidFill>
              </a:rPr>
              <a:t>&gt; </a:t>
            </a:r>
            <a:r>
              <a:rPr lang="fr-FR" sz="1600" dirty="0">
                <a:solidFill>
                  <a:schemeClr val="accent1"/>
                </a:solidFill>
              </a:rPr>
              <a:t>country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"canada", "</a:t>
            </a:r>
            <a:r>
              <a:rPr lang="fr-FR" sz="1600" dirty="0" err="1">
                <a:solidFill>
                  <a:schemeClr val="accent1"/>
                </a:solidFill>
              </a:rPr>
              <a:t>egypt</a:t>
            </a:r>
            <a:r>
              <a:rPr lang="fr-FR" sz="1600" dirty="0">
                <a:solidFill>
                  <a:schemeClr val="accent1"/>
                </a:solidFill>
              </a:rPr>
              <a:t>")</a:t>
            </a:r>
          </a:p>
          <a:p>
            <a:r>
              <a:rPr lang="en-GB" sz="1600" dirty="0">
                <a:solidFill>
                  <a:srgbClr val="FF0000"/>
                </a:solidFill>
              </a:rPr>
              <a:t>&gt; </a:t>
            </a:r>
            <a:r>
              <a:rPr lang="fr-FR" sz="1600" dirty="0">
                <a:solidFill>
                  <a:schemeClr val="accent1"/>
                </a:solidFill>
              </a:rPr>
              <a:t>codes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 380, canada = 124, </a:t>
            </a:r>
            <a:r>
              <a:rPr lang="fr-FR" sz="1600" dirty="0" err="1">
                <a:solidFill>
                  <a:schemeClr val="accent1"/>
                </a:solidFill>
              </a:rPr>
              <a:t>egypt</a:t>
            </a:r>
            <a:r>
              <a:rPr lang="fr-FR" sz="1600" dirty="0">
                <a:solidFill>
                  <a:schemeClr val="accent1"/>
                </a:solidFill>
              </a:rPr>
              <a:t> = 818)</a:t>
            </a:r>
          </a:p>
          <a:p>
            <a:r>
              <a:rPr lang="fr-FR" sz="1600" dirty="0"/>
              <a:t> </a:t>
            </a:r>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 </a:t>
            </a:r>
          </a:p>
          <a:p>
            <a:r>
              <a:rPr lang="fr-FR" sz="1600" i="1" dirty="0">
                <a:solidFill>
                  <a:schemeClr val="tx1"/>
                </a:solidFill>
              </a:rPr>
              <a:t>#&gt; 380 124 818</a:t>
            </a:r>
          </a:p>
          <a:p>
            <a:r>
              <a:rPr lang="en-GB" sz="1600" dirty="0">
                <a:solidFill>
                  <a:srgbClr val="FF0000"/>
                </a:solidFill>
              </a:rPr>
              <a:t>&gt; </a:t>
            </a:r>
            <a:r>
              <a:rPr lang="fr-FR" sz="1600" b="1" dirty="0">
                <a:solidFill>
                  <a:schemeClr val="accent1"/>
                </a:solidFill>
              </a:rPr>
              <a:t>class</a:t>
            </a:r>
            <a:r>
              <a:rPr lang="fr-FR" sz="1600" dirty="0">
                <a:solidFill>
                  <a:schemeClr val="accent1"/>
                </a:solidFill>
              </a:rPr>
              <a:t>(codes) </a:t>
            </a:r>
          </a:p>
          <a:p>
            <a:r>
              <a:rPr lang="fr-FR" sz="1600" i="1" dirty="0">
                <a:solidFill>
                  <a:schemeClr val="tx1"/>
                </a:solidFill>
              </a:rPr>
              <a:t>#&gt; [1] "</a:t>
            </a:r>
            <a:r>
              <a:rPr lang="fr-FR" sz="1600" i="1" dirty="0" err="1">
                <a:solidFill>
                  <a:schemeClr val="tx1"/>
                </a:solidFill>
              </a:rPr>
              <a:t>numeric</a:t>
            </a:r>
            <a:r>
              <a:rPr lang="fr-FR" sz="1600" i="1" dirty="0">
                <a:solidFill>
                  <a:schemeClr val="tx1"/>
                </a:solidFill>
              </a:rPr>
              <a:t>"</a:t>
            </a:r>
            <a:r>
              <a:rPr lang="fr-FR" sz="1600" dirty="0">
                <a:solidFill>
                  <a:schemeClr val="tx1"/>
                </a:solidFill>
              </a:rPr>
              <a:t>]</a:t>
            </a:r>
          </a:p>
          <a:p>
            <a:r>
              <a:rPr lang="en-GB" sz="1600" dirty="0">
                <a:solidFill>
                  <a:srgbClr val="FF0000"/>
                </a:solidFill>
              </a:rPr>
              <a:t>&gt; </a:t>
            </a:r>
            <a:r>
              <a:rPr lang="fr-FR" sz="1600" b="1" dirty="0" err="1">
                <a:solidFill>
                  <a:schemeClr val="accent1"/>
                </a:solidFill>
              </a:rPr>
              <a:t>names</a:t>
            </a:r>
            <a:r>
              <a:rPr lang="fr-FR" sz="1600" dirty="0">
                <a:solidFill>
                  <a:schemeClr val="accent1"/>
                </a:solidFill>
              </a:rPr>
              <a:t>(codes)</a:t>
            </a:r>
          </a:p>
          <a:p>
            <a:r>
              <a:rPr lang="fr-FR" sz="1600" dirty="0">
                <a:solidFill>
                  <a:schemeClr val="tx1"/>
                </a:solidFill>
              </a:rPr>
              <a:t> </a:t>
            </a:r>
            <a:r>
              <a:rPr lang="fr-FR" sz="1600" i="1" dirty="0">
                <a:solidFill>
                  <a:schemeClr val="tx1"/>
                </a:solidFill>
              </a:rPr>
              <a:t>#&gt; [1]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a:t>
            </a:r>
            <a:endParaRPr lang="fr-FR" sz="1600" dirty="0">
              <a:solidFill>
                <a:schemeClr val="tx1"/>
              </a:solidFill>
            </a:endParaRPr>
          </a:p>
          <a:p>
            <a:endParaRPr lang="en-GB" sz="3600" dirty="0">
              <a:solidFill>
                <a:schemeClr val="tx1"/>
              </a:solidFill>
            </a:endParaRPr>
          </a:p>
        </p:txBody>
      </p:sp>
      <p:sp>
        <p:nvSpPr>
          <p:cNvPr id="4" name="Rectangle 3">
            <a:extLst>
              <a:ext uri="{FF2B5EF4-FFF2-40B4-BE49-F238E27FC236}">
                <a16:creationId xmlns:a16="http://schemas.microsoft.com/office/drawing/2014/main" id="{2E585241-59D7-C142-9F0D-22F4EB879888}"/>
              </a:ext>
            </a:extLst>
          </p:cNvPr>
          <p:cNvSpPr/>
          <p:nvPr/>
        </p:nvSpPr>
        <p:spPr>
          <a:xfrm>
            <a:off x="7255564" y="1433751"/>
            <a:ext cx="3160643" cy="923330"/>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create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using</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dirty="0"/>
              <a:t>c</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which</a:t>
            </a:r>
            <a:r>
              <a:rPr lang="fr-FR" b="0" i="0" dirty="0">
                <a:solidFill>
                  <a:srgbClr val="333333"/>
                </a:solidFill>
                <a:effectLst/>
                <a:latin typeface="Helvetica Neue" panose="02000503000000020004" pitchFamily="2" charset="0"/>
              </a:rPr>
              <a:t> stands for </a:t>
            </a:r>
            <a:r>
              <a:rPr lang="fr-FR" b="0" i="1" dirty="0" err="1">
                <a:solidFill>
                  <a:srgbClr val="333333"/>
                </a:solidFill>
                <a:effectLst/>
                <a:latin typeface="Helvetica Neue" panose="02000503000000020004" pitchFamily="2" charset="0"/>
              </a:rPr>
              <a:t>concatenate</a:t>
            </a:r>
            <a:r>
              <a:rPr lang="fr-FR" b="0" i="0" dirty="0">
                <a:solidFill>
                  <a:srgbClr val="333333"/>
                </a:solidFill>
                <a:effectLst/>
                <a:latin typeface="Helvetica Neue" panose="02000503000000020004" pitchFamily="2" charset="0"/>
              </a:rPr>
              <a:t>. </a:t>
            </a:r>
            <a:endParaRPr lang="en-GB" dirty="0"/>
          </a:p>
        </p:txBody>
      </p:sp>
    </p:spTree>
    <p:extLst>
      <p:ext uri="{BB962C8B-B14F-4D97-AF65-F5344CB8AC3E}">
        <p14:creationId xmlns:p14="http://schemas.microsoft.com/office/powerpoint/2010/main" val="3649534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0116-CF3A-B140-99B8-DF081D5E01CE}"/>
              </a:ext>
            </a:extLst>
          </p:cNvPr>
          <p:cNvSpPr>
            <a:spLocks noGrp="1"/>
          </p:cNvSpPr>
          <p:nvPr>
            <p:ph type="title"/>
          </p:nvPr>
        </p:nvSpPr>
        <p:spPr/>
        <p:txBody>
          <a:bodyPr/>
          <a:lstStyle/>
          <a:p>
            <a:r>
              <a:rPr lang="en-GB" dirty="0"/>
              <a:t>Create vectors</a:t>
            </a:r>
          </a:p>
        </p:txBody>
      </p:sp>
      <p:sp>
        <p:nvSpPr>
          <p:cNvPr id="3" name="Rectangle 2">
            <a:extLst>
              <a:ext uri="{FF2B5EF4-FFF2-40B4-BE49-F238E27FC236}">
                <a16:creationId xmlns:a16="http://schemas.microsoft.com/office/drawing/2014/main" id="{AB1CC852-EC39-B041-9C14-39922EC3129D}"/>
              </a:ext>
            </a:extLst>
          </p:cNvPr>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codes &lt;- </a:t>
            </a:r>
            <a:r>
              <a:rPr lang="fr-FR" sz="1600" b="1" dirty="0">
                <a:solidFill>
                  <a:schemeClr val="accent1"/>
                </a:solidFill>
              </a:rPr>
              <a:t>c</a:t>
            </a:r>
            <a:r>
              <a:rPr lang="fr-FR" sz="1600" dirty="0">
                <a:solidFill>
                  <a:schemeClr val="accent1"/>
                </a:solidFill>
              </a:rPr>
              <a:t>(380, 124, 818)</a:t>
            </a:r>
          </a:p>
          <a:p>
            <a:r>
              <a:rPr lang="fr-FR" sz="1600" i="1" dirty="0">
                <a:solidFill>
                  <a:schemeClr val="tx1"/>
                </a:solidFill>
              </a:rPr>
              <a:t>#&gt; [1] 380 124 818</a:t>
            </a:r>
            <a:endParaRPr lang="fr-FR" sz="1600" dirty="0">
              <a:solidFill>
                <a:schemeClr val="tx1"/>
              </a:solidFill>
            </a:endParaRPr>
          </a:p>
          <a:p>
            <a:r>
              <a:rPr lang="en-GB" sz="1600" dirty="0">
                <a:solidFill>
                  <a:srgbClr val="FF0000"/>
                </a:solidFill>
              </a:rPr>
              <a:t>&gt; </a:t>
            </a:r>
            <a:r>
              <a:rPr lang="fr-FR" sz="1600" dirty="0">
                <a:solidFill>
                  <a:schemeClr val="accent1"/>
                </a:solidFill>
              </a:rPr>
              <a:t>country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"canada", "</a:t>
            </a:r>
            <a:r>
              <a:rPr lang="fr-FR" sz="1600" dirty="0" err="1">
                <a:solidFill>
                  <a:schemeClr val="accent1"/>
                </a:solidFill>
              </a:rPr>
              <a:t>egypt</a:t>
            </a:r>
            <a:r>
              <a:rPr lang="fr-FR" sz="1600" dirty="0">
                <a:solidFill>
                  <a:schemeClr val="accent1"/>
                </a:solidFill>
              </a:rPr>
              <a:t>")</a:t>
            </a:r>
          </a:p>
          <a:p>
            <a:r>
              <a:rPr lang="en-GB" sz="1600" dirty="0">
                <a:solidFill>
                  <a:srgbClr val="FF0000"/>
                </a:solidFill>
              </a:rPr>
              <a:t>&gt; </a:t>
            </a:r>
            <a:r>
              <a:rPr lang="fr-FR" sz="1600" dirty="0">
                <a:solidFill>
                  <a:schemeClr val="accent1"/>
                </a:solidFill>
              </a:rPr>
              <a:t>codes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 380, canada = 124, </a:t>
            </a:r>
            <a:r>
              <a:rPr lang="fr-FR" sz="1600" dirty="0" err="1">
                <a:solidFill>
                  <a:schemeClr val="accent1"/>
                </a:solidFill>
              </a:rPr>
              <a:t>egypt</a:t>
            </a:r>
            <a:r>
              <a:rPr lang="fr-FR" sz="1600" dirty="0">
                <a:solidFill>
                  <a:schemeClr val="accent1"/>
                </a:solidFill>
              </a:rPr>
              <a:t> = 818)</a:t>
            </a:r>
          </a:p>
          <a:p>
            <a:r>
              <a:rPr lang="fr-FR" sz="1600" dirty="0"/>
              <a:t> </a:t>
            </a:r>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 </a:t>
            </a:r>
          </a:p>
          <a:p>
            <a:r>
              <a:rPr lang="fr-FR" sz="1600" i="1" dirty="0">
                <a:solidFill>
                  <a:schemeClr val="tx1"/>
                </a:solidFill>
              </a:rPr>
              <a:t>#&gt; 380 124 818</a:t>
            </a:r>
          </a:p>
          <a:p>
            <a:r>
              <a:rPr lang="en-GB" sz="1600" dirty="0">
                <a:solidFill>
                  <a:srgbClr val="FF0000"/>
                </a:solidFill>
              </a:rPr>
              <a:t>&gt; </a:t>
            </a:r>
            <a:r>
              <a:rPr lang="fr-FR" sz="1600" b="1" dirty="0">
                <a:solidFill>
                  <a:schemeClr val="accent1"/>
                </a:solidFill>
              </a:rPr>
              <a:t>class</a:t>
            </a:r>
            <a:r>
              <a:rPr lang="fr-FR" sz="1600" dirty="0">
                <a:solidFill>
                  <a:schemeClr val="accent1"/>
                </a:solidFill>
              </a:rPr>
              <a:t>(codes) </a:t>
            </a:r>
          </a:p>
          <a:p>
            <a:r>
              <a:rPr lang="fr-FR" sz="1600" i="1" dirty="0">
                <a:solidFill>
                  <a:schemeClr val="tx1"/>
                </a:solidFill>
              </a:rPr>
              <a:t>#&gt; [1] "</a:t>
            </a:r>
            <a:r>
              <a:rPr lang="fr-FR" sz="1600" i="1" dirty="0" err="1">
                <a:solidFill>
                  <a:schemeClr val="tx1"/>
                </a:solidFill>
              </a:rPr>
              <a:t>numeric</a:t>
            </a:r>
            <a:r>
              <a:rPr lang="fr-FR" sz="1600" i="1" dirty="0">
                <a:solidFill>
                  <a:schemeClr val="tx1"/>
                </a:solidFill>
              </a:rPr>
              <a:t>"</a:t>
            </a:r>
            <a:r>
              <a:rPr lang="fr-FR" sz="1600" dirty="0">
                <a:solidFill>
                  <a:schemeClr val="tx1"/>
                </a:solidFill>
              </a:rPr>
              <a:t>]</a:t>
            </a:r>
          </a:p>
          <a:p>
            <a:r>
              <a:rPr lang="en-GB" sz="1600" dirty="0">
                <a:solidFill>
                  <a:srgbClr val="FF0000"/>
                </a:solidFill>
              </a:rPr>
              <a:t>&gt; </a:t>
            </a:r>
            <a:r>
              <a:rPr lang="fr-FR" sz="1600" b="1" dirty="0" err="1">
                <a:solidFill>
                  <a:schemeClr val="accent1"/>
                </a:solidFill>
              </a:rPr>
              <a:t>names</a:t>
            </a:r>
            <a:r>
              <a:rPr lang="fr-FR" sz="1600" dirty="0">
                <a:solidFill>
                  <a:schemeClr val="accent1"/>
                </a:solidFill>
              </a:rPr>
              <a:t>(codes)</a:t>
            </a:r>
          </a:p>
          <a:p>
            <a:r>
              <a:rPr lang="fr-FR" sz="1600" dirty="0">
                <a:solidFill>
                  <a:schemeClr val="tx1"/>
                </a:solidFill>
              </a:rPr>
              <a:t> </a:t>
            </a:r>
            <a:r>
              <a:rPr lang="fr-FR" sz="1600" i="1" dirty="0">
                <a:solidFill>
                  <a:schemeClr val="tx1"/>
                </a:solidFill>
              </a:rPr>
              <a:t>#&gt; [1]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a:t>
            </a:r>
            <a:endParaRPr lang="fr-FR" sz="1600" dirty="0">
              <a:solidFill>
                <a:schemeClr val="tx1"/>
              </a:solidFill>
            </a:endParaRPr>
          </a:p>
          <a:p>
            <a:r>
              <a:rPr lang="en-GB" sz="1600" dirty="0">
                <a:solidFill>
                  <a:srgbClr val="FF0000"/>
                </a:solidFill>
              </a:rPr>
              <a:t>&gt; </a:t>
            </a:r>
            <a:r>
              <a:rPr lang="fr-FR" sz="1600" b="1" dirty="0" err="1">
                <a:solidFill>
                  <a:schemeClr val="accent1"/>
                </a:solidFill>
              </a:rPr>
              <a:t>seq</a:t>
            </a:r>
            <a:r>
              <a:rPr lang="fr-FR" sz="1600" dirty="0">
                <a:solidFill>
                  <a:schemeClr val="accent1"/>
                </a:solidFill>
              </a:rPr>
              <a:t>(1, 10) </a:t>
            </a:r>
          </a:p>
          <a:p>
            <a:r>
              <a:rPr lang="fr-FR" sz="1600" i="1" dirty="0">
                <a:solidFill>
                  <a:schemeClr val="tx1"/>
                </a:solidFill>
              </a:rPr>
              <a:t>#&gt; [1] 1 2 3 4 5 6 7 8 9 10</a:t>
            </a:r>
          </a:p>
          <a:p>
            <a:endParaRPr lang="en-GB" sz="3600" dirty="0">
              <a:solidFill>
                <a:schemeClr val="tx1"/>
              </a:solidFill>
            </a:endParaRPr>
          </a:p>
        </p:txBody>
      </p:sp>
      <p:sp>
        <p:nvSpPr>
          <p:cNvPr id="5" name="Rectangle 4">
            <a:extLst>
              <a:ext uri="{FF2B5EF4-FFF2-40B4-BE49-F238E27FC236}">
                <a16:creationId xmlns:a16="http://schemas.microsoft.com/office/drawing/2014/main" id="{0FA6B074-DD4F-3041-ACFF-979A461B1E17}"/>
              </a:ext>
            </a:extLst>
          </p:cNvPr>
          <p:cNvSpPr/>
          <p:nvPr/>
        </p:nvSpPr>
        <p:spPr>
          <a:xfrm>
            <a:off x="7255564" y="3831392"/>
            <a:ext cx="3160642" cy="923330"/>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Another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useful</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creating</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generates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sequences</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1631596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0116-CF3A-B140-99B8-DF081D5E01CE}"/>
              </a:ext>
            </a:extLst>
          </p:cNvPr>
          <p:cNvSpPr>
            <a:spLocks noGrp="1"/>
          </p:cNvSpPr>
          <p:nvPr>
            <p:ph type="title"/>
          </p:nvPr>
        </p:nvSpPr>
        <p:spPr/>
        <p:txBody>
          <a:bodyPr/>
          <a:lstStyle/>
          <a:p>
            <a:r>
              <a:rPr lang="en-GB" dirty="0"/>
              <a:t>Create vectors</a:t>
            </a:r>
          </a:p>
        </p:txBody>
      </p:sp>
      <p:sp>
        <p:nvSpPr>
          <p:cNvPr id="3" name="Rectangle 2">
            <a:extLst>
              <a:ext uri="{FF2B5EF4-FFF2-40B4-BE49-F238E27FC236}">
                <a16:creationId xmlns:a16="http://schemas.microsoft.com/office/drawing/2014/main" id="{AB1CC852-EC39-B041-9C14-39922EC3129D}"/>
              </a:ext>
            </a:extLst>
          </p:cNvPr>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codes &lt;- </a:t>
            </a:r>
            <a:r>
              <a:rPr lang="fr-FR" sz="1600" b="1" dirty="0">
                <a:solidFill>
                  <a:schemeClr val="accent1"/>
                </a:solidFill>
              </a:rPr>
              <a:t>c</a:t>
            </a:r>
            <a:r>
              <a:rPr lang="fr-FR" sz="1600" dirty="0">
                <a:solidFill>
                  <a:schemeClr val="accent1"/>
                </a:solidFill>
              </a:rPr>
              <a:t>(380, 124, 818)</a:t>
            </a:r>
          </a:p>
          <a:p>
            <a:r>
              <a:rPr lang="fr-FR" sz="1600" i="1" dirty="0">
                <a:solidFill>
                  <a:schemeClr val="tx1"/>
                </a:solidFill>
              </a:rPr>
              <a:t>#&gt; [1] 380 124 818</a:t>
            </a:r>
            <a:endParaRPr lang="fr-FR" sz="1600" dirty="0">
              <a:solidFill>
                <a:schemeClr val="tx1"/>
              </a:solidFill>
            </a:endParaRPr>
          </a:p>
          <a:p>
            <a:r>
              <a:rPr lang="en-GB" sz="1600" dirty="0">
                <a:solidFill>
                  <a:srgbClr val="FF0000"/>
                </a:solidFill>
              </a:rPr>
              <a:t>&gt; </a:t>
            </a:r>
            <a:r>
              <a:rPr lang="fr-FR" sz="1600" dirty="0">
                <a:solidFill>
                  <a:schemeClr val="accent1"/>
                </a:solidFill>
              </a:rPr>
              <a:t>country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"canada", "</a:t>
            </a:r>
            <a:r>
              <a:rPr lang="fr-FR" sz="1600" dirty="0" err="1">
                <a:solidFill>
                  <a:schemeClr val="accent1"/>
                </a:solidFill>
              </a:rPr>
              <a:t>egypt</a:t>
            </a:r>
            <a:r>
              <a:rPr lang="fr-FR" sz="1600" dirty="0">
                <a:solidFill>
                  <a:schemeClr val="accent1"/>
                </a:solidFill>
              </a:rPr>
              <a:t>")</a:t>
            </a:r>
          </a:p>
          <a:p>
            <a:r>
              <a:rPr lang="en-GB" sz="1600" dirty="0">
                <a:solidFill>
                  <a:srgbClr val="FF0000"/>
                </a:solidFill>
              </a:rPr>
              <a:t>&gt; </a:t>
            </a:r>
            <a:r>
              <a:rPr lang="fr-FR" sz="1600" dirty="0">
                <a:solidFill>
                  <a:schemeClr val="accent1"/>
                </a:solidFill>
              </a:rPr>
              <a:t>codes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 380, canada = 124, </a:t>
            </a:r>
            <a:r>
              <a:rPr lang="fr-FR" sz="1600" dirty="0" err="1">
                <a:solidFill>
                  <a:schemeClr val="accent1"/>
                </a:solidFill>
              </a:rPr>
              <a:t>egypt</a:t>
            </a:r>
            <a:r>
              <a:rPr lang="fr-FR" sz="1600" dirty="0">
                <a:solidFill>
                  <a:schemeClr val="accent1"/>
                </a:solidFill>
              </a:rPr>
              <a:t> = 818)</a:t>
            </a:r>
          </a:p>
          <a:p>
            <a:r>
              <a:rPr lang="fr-FR" sz="1600" dirty="0"/>
              <a:t> </a:t>
            </a:r>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 </a:t>
            </a:r>
          </a:p>
          <a:p>
            <a:r>
              <a:rPr lang="fr-FR" sz="1600" i="1" dirty="0">
                <a:solidFill>
                  <a:schemeClr val="tx1"/>
                </a:solidFill>
              </a:rPr>
              <a:t>#&gt; 380 124 818</a:t>
            </a:r>
          </a:p>
          <a:p>
            <a:r>
              <a:rPr lang="en-GB" sz="1600" dirty="0">
                <a:solidFill>
                  <a:srgbClr val="FF0000"/>
                </a:solidFill>
              </a:rPr>
              <a:t>&gt; </a:t>
            </a:r>
            <a:r>
              <a:rPr lang="fr-FR" sz="1600" b="1" dirty="0">
                <a:solidFill>
                  <a:schemeClr val="accent1"/>
                </a:solidFill>
              </a:rPr>
              <a:t>class</a:t>
            </a:r>
            <a:r>
              <a:rPr lang="fr-FR" sz="1600" dirty="0">
                <a:solidFill>
                  <a:schemeClr val="accent1"/>
                </a:solidFill>
              </a:rPr>
              <a:t>(codes) </a:t>
            </a:r>
          </a:p>
          <a:p>
            <a:r>
              <a:rPr lang="fr-FR" sz="1600" i="1" dirty="0">
                <a:solidFill>
                  <a:schemeClr val="tx1"/>
                </a:solidFill>
              </a:rPr>
              <a:t>#&gt; [1] "</a:t>
            </a:r>
            <a:r>
              <a:rPr lang="fr-FR" sz="1600" i="1" dirty="0" err="1">
                <a:solidFill>
                  <a:schemeClr val="tx1"/>
                </a:solidFill>
              </a:rPr>
              <a:t>numeric</a:t>
            </a:r>
            <a:r>
              <a:rPr lang="fr-FR" sz="1600" i="1" dirty="0">
                <a:solidFill>
                  <a:schemeClr val="tx1"/>
                </a:solidFill>
              </a:rPr>
              <a:t>"</a:t>
            </a:r>
            <a:r>
              <a:rPr lang="fr-FR" sz="1600" dirty="0">
                <a:solidFill>
                  <a:schemeClr val="tx1"/>
                </a:solidFill>
              </a:rPr>
              <a:t>]</a:t>
            </a:r>
          </a:p>
          <a:p>
            <a:r>
              <a:rPr lang="en-GB" sz="1600" dirty="0">
                <a:solidFill>
                  <a:srgbClr val="FF0000"/>
                </a:solidFill>
              </a:rPr>
              <a:t>&gt; </a:t>
            </a:r>
            <a:r>
              <a:rPr lang="fr-FR" sz="1600" b="1" dirty="0" err="1">
                <a:solidFill>
                  <a:schemeClr val="accent1"/>
                </a:solidFill>
              </a:rPr>
              <a:t>names</a:t>
            </a:r>
            <a:r>
              <a:rPr lang="fr-FR" sz="1600" dirty="0">
                <a:solidFill>
                  <a:schemeClr val="accent1"/>
                </a:solidFill>
              </a:rPr>
              <a:t>(codes)</a:t>
            </a:r>
          </a:p>
          <a:p>
            <a:r>
              <a:rPr lang="fr-FR" sz="1600" dirty="0">
                <a:solidFill>
                  <a:schemeClr val="tx1"/>
                </a:solidFill>
              </a:rPr>
              <a:t> </a:t>
            </a:r>
            <a:r>
              <a:rPr lang="fr-FR" sz="1600" i="1" dirty="0">
                <a:solidFill>
                  <a:schemeClr val="tx1"/>
                </a:solidFill>
              </a:rPr>
              <a:t>#&gt; [1]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a:t>
            </a:r>
            <a:endParaRPr lang="fr-FR" sz="1600" dirty="0">
              <a:solidFill>
                <a:schemeClr val="tx1"/>
              </a:solidFill>
            </a:endParaRPr>
          </a:p>
          <a:p>
            <a:r>
              <a:rPr lang="en-GB" sz="1600" dirty="0">
                <a:solidFill>
                  <a:srgbClr val="FF0000"/>
                </a:solidFill>
              </a:rPr>
              <a:t>&gt; </a:t>
            </a:r>
            <a:r>
              <a:rPr lang="fr-FR" sz="1600" b="1" dirty="0" err="1">
                <a:solidFill>
                  <a:schemeClr val="accent1"/>
                </a:solidFill>
              </a:rPr>
              <a:t>seq</a:t>
            </a:r>
            <a:r>
              <a:rPr lang="fr-FR" sz="1600" dirty="0">
                <a:solidFill>
                  <a:schemeClr val="accent1"/>
                </a:solidFill>
              </a:rPr>
              <a:t>(1, 10) </a:t>
            </a:r>
          </a:p>
          <a:p>
            <a:r>
              <a:rPr lang="fr-FR" sz="1600" i="1" dirty="0">
                <a:solidFill>
                  <a:schemeClr val="tx1"/>
                </a:solidFill>
              </a:rPr>
              <a:t>#&gt; [1] 1 2 3 4 5 6 7 8 9 10</a:t>
            </a:r>
          </a:p>
          <a:p>
            <a:r>
              <a:rPr lang="en-GB" sz="1600" dirty="0">
                <a:solidFill>
                  <a:srgbClr val="FF0000"/>
                </a:solidFill>
              </a:rPr>
              <a:t>&gt; </a:t>
            </a:r>
            <a:r>
              <a:rPr lang="fr-FR" sz="1600" dirty="0">
                <a:solidFill>
                  <a:schemeClr val="accent1"/>
                </a:solidFill>
              </a:rPr>
              <a:t>codes[2] </a:t>
            </a:r>
          </a:p>
          <a:p>
            <a:r>
              <a:rPr lang="fr-FR" sz="1600" i="1" dirty="0">
                <a:solidFill>
                  <a:schemeClr val="tx1"/>
                </a:solidFill>
              </a:rPr>
              <a:t>#&gt; canada </a:t>
            </a:r>
          </a:p>
          <a:p>
            <a:r>
              <a:rPr lang="fr-FR" sz="1600" i="1" dirty="0">
                <a:solidFill>
                  <a:schemeClr val="tx1"/>
                </a:solidFill>
              </a:rPr>
              <a:t>#&gt; 124</a:t>
            </a:r>
          </a:p>
          <a:p>
            <a:r>
              <a:rPr lang="en-GB" sz="1600" dirty="0">
                <a:solidFill>
                  <a:srgbClr val="FF0000"/>
                </a:solidFill>
              </a:rPr>
              <a:t>&gt; </a:t>
            </a:r>
            <a:r>
              <a:rPr lang="fr-FR" sz="1600" dirty="0">
                <a:solidFill>
                  <a:schemeClr val="accent1"/>
                </a:solidFill>
              </a:rPr>
              <a:t>codes[</a:t>
            </a:r>
            <a:r>
              <a:rPr lang="fr-FR" sz="1600" b="1" dirty="0">
                <a:solidFill>
                  <a:schemeClr val="accent1"/>
                </a:solidFill>
              </a:rPr>
              <a:t>c</a:t>
            </a:r>
            <a:r>
              <a:rPr lang="fr-FR" sz="1600" dirty="0">
                <a:solidFill>
                  <a:schemeClr val="accent1"/>
                </a:solidFill>
              </a:rPr>
              <a:t>(1,3)] </a:t>
            </a:r>
          </a:p>
          <a:p>
            <a:r>
              <a:rPr lang="fr-FR" sz="1600" i="1" dirty="0">
                <a:solidFill>
                  <a:schemeClr val="tx1"/>
                </a:solidFill>
              </a:rPr>
              <a:t>#&gt; </a:t>
            </a:r>
            <a:r>
              <a:rPr lang="fr-FR" sz="1600" i="1" dirty="0" err="1">
                <a:solidFill>
                  <a:schemeClr val="tx1"/>
                </a:solidFill>
              </a:rPr>
              <a:t>italy</a:t>
            </a:r>
            <a:r>
              <a:rPr lang="fr-FR" sz="1600" i="1" dirty="0">
                <a:solidFill>
                  <a:schemeClr val="tx1"/>
                </a:solidFill>
              </a:rPr>
              <a:t> </a:t>
            </a:r>
            <a:r>
              <a:rPr lang="fr-FR" sz="1600" i="1" dirty="0" err="1">
                <a:solidFill>
                  <a:schemeClr val="tx1"/>
                </a:solidFill>
              </a:rPr>
              <a:t>egypt</a:t>
            </a:r>
            <a:r>
              <a:rPr lang="fr-FR" sz="1600" i="1" dirty="0">
                <a:solidFill>
                  <a:schemeClr val="tx1"/>
                </a:solidFill>
              </a:rPr>
              <a:t> </a:t>
            </a:r>
          </a:p>
          <a:p>
            <a:r>
              <a:rPr lang="fr-FR" sz="1600" i="1" dirty="0">
                <a:solidFill>
                  <a:schemeClr val="tx1"/>
                </a:solidFill>
              </a:rPr>
              <a:t>#&gt; 380 818</a:t>
            </a:r>
          </a:p>
          <a:p>
            <a:r>
              <a:rPr lang="en-GB" sz="1600" dirty="0">
                <a:solidFill>
                  <a:srgbClr val="FF0000"/>
                </a:solidFill>
              </a:rPr>
              <a:t>&gt; </a:t>
            </a:r>
            <a:r>
              <a:rPr lang="fr-FR" sz="1600" dirty="0">
                <a:solidFill>
                  <a:schemeClr val="accent1"/>
                </a:solidFill>
              </a:rPr>
              <a:t>codes[1:2] </a:t>
            </a:r>
          </a:p>
          <a:p>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p>
          <a:p>
            <a:r>
              <a:rPr lang="fr-FR" sz="1600" i="1" dirty="0">
                <a:solidFill>
                  <a:schemeClr val="tx1"/>
                </a:solidFill>
              </a:rPr>
              <a:t>#&gt; 380 124</a:t>
            </a:r>
            <a:endParaRPr lang="en-GB" sz="1600" dirty="0">
              <a:solidFill>
                <a:schemeClr val="tx1"/>
              </a:solidFill>
            </a:endParaRPr>
          </a:p>
          <a:p>
            <a:endParaRPr lang="en-GB" sz="3600" dirty="0">
              <a:solidFill>
                <a:schemeClr val="tx1"/>
              </a:solidFill>
            </a:endParaRPr>
          </a:p>
        </p:txBody>
      </p:sp>
      <p:sp>
        <p:nvSpPr>
          <p:cNvPr id="5" name="Rectangle 4">
            <a:extLst>
              <a:ext uri="{FF2B5EF4-FFF2-40B4-BE49-F238E27FC236}">
                <a16:creationId xmlns:a16="http://schemas.microsoft.com/office/drawing/2014/main" id="{A4E9E19A-9B8C-8B45-A78E-D2693349A8F6}"/>
              </a:ext>
            </a:extLst>
          </p:cNvPr>
          <p:cNvSpPr/>
          <p:nvPr/>
        </p:nvSpPr>
        <p:spPr>
          <a:xfrm>
            <a:off x="7235685" y="4348227"/>
            <a:ext cx="3160642" cy="369332"/>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Subsetting</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vector</a:t>
            </a:r>
            <a:endParaRPr lang="en-GB" dirty="0"/>
          </a:p>
        </p:txBody>
      </p:sp>
    </p:spTree>
    <p:extLst>
      <p:ext uri="{BB962C8B-B14F-4D97-AF65-F5344CB8AC3E}">
        <p14:creationId xmlns:p14="http://schemas.microsoft.com/office/powerpoint/2010/main" val="2890182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8E265-FC3A-0349-8F0B-381C66024252}"/>
              </a:ext>
            </a:extLst>
          </p:cNvPr>
          <p:cNvSpPr>
            <a:spLocks noGrp="1"/>
          </p:cNvSpPr>
          <p:nvPr>
            <p:ph type="title"/>
          </p:nvPr>
        </p:nvSpPr>
        <p:spPr/>
        <p:txBody>
          <a:bodyPr/>
          <a:lstStyle/>
          <a:p>
            <a:r>
              <a:rPr lang="en-GB" dirty="0"/>
              <a:t>Syllabus</a:t>
            </a:r>
          </a:p>
        </p:txBody>
      </p:sp>
      <p:sp>
        <p:nvSpPr>
          <p:cNvPr id="5" name="TextBox 4">
            <a:extLst>
              <a:ext uri="{FF2B5EF4-FFF2-40B4-BE49-F238E27FC236}">
                <a16:creationId xmlns:a16="http://schemas.microsoft.com/office/drawing/2014/main" id="{CBE94EEF-AE82-824F-B5C2-4F910647EEBD}"/>
              </a:ext>
            </a:extLst>
          </p:cNvPr>
          <p:cNvSpPr txBox="1"/>
          <p:nvPr/>
        </p:nvSpPr>
        <p:spPr>
          <a:xfrm>
            <a:off x="114369" y="1690688"/>
            <a:ext cx="5602705" cy="5293757"/>
          </a:xfrm>
          <a:prstGeom prst="rect">
            <a:avLst/>
          </a:prstGeom>
          <a:noFill/>
        </p:spPr>
        <p:txBody>
          <a:bodyPr wrap="square" rtlCol="0">
            <a:spAutoFit/>
          </a:bodyPr>
          <a:lstStyle/>
          <a:p>
            <a:pPr marL="342900" indent="-342900">
              <a:buFont typeface="+mj-lt"/>
              <a:buAutoNum type="arabicPeriod"/>
            </a:pPr>
            <a:r>
              <a:rPr lang="en-GB" sz="3200" dirty="0"/>
              <a:t>Introduction, advanced R and programming basis</a:t>
            </a:r>
          </a:p>
          <a:p>
            <a:pPr marL="342900" indent="-342900">
              <a:buFont typeface="+mj-lt"/>
              <a:buAutoNum type="arabicPeriod"/>
            </a:pPr>
            <a:endParaRPr lang="en-GB" sz="3200" dirty="0"/>
          </a:p>
          <a:p>
            <a:pPr marL="342900" indent="-342900">
              <a:buFont typeface="+mj-lt"/>
              <a:buAutoNum type="arabicPeriod"/>
            </a:pPr>
            <a:r>
              <a:rPr lang="fr-FR" altLang="fr-FR" sz="3200" dirty="0"/>
              <a:t>Handling massive data (</a:t>
            </a:r>
            <a:r>
              <a:rPr lang="fr-FR" altLang="fr-FR" sz="3200" dirty="0" err="1"/>
              <a:t>dplyr</a:t>
            </a:r>
            <a:r>
              <a:rPr lang="fr-FR" altLang="fr-FR" sz="3200" dirty="0"/>
              <a:t>)</a:t>
            </a:r>
            <a:endParaRPr lang="en-GB" sz="3200" dirty="0"/>
          </a:p>
          <a:p>
            <a:pPr marL="342900" indent="-342900">
              <a:buFont typeface="+mj-lt"/>
              <a:buAutoNum type="arabicPeriod"/>
            </a:pPr>
            <a:endParaRPr lang="en-GB" sz="3200" dirty="0"/>
          </a:p>
          <a:p>
            <a:pPr marL="342900" indent="-342900">
              <a:buFont typeface="+mj-lt"/>
              <a:buAutoNum type="arabicPeriod"/>
            </a:pPr>
            <a:r>
              <a:rPr lang="en-GB" sz="3200" dirty="0"/>
              <a:t>Workshop1</a:t>
            </a:r>
          </a:p>
          <a:p>
            <a:pPr marL="342900" indent="-342900">
              <a:buFont typeface="+mj-lt"/>
              <a:buAutoNum type="arabicPeriod"/>
            </a:pPr>
            <a:endParaRPr lang="en-GB" sz="3200" dirty="0"/>
          </a:p>
          <a:p>
            <a:pPr marL="342900" indent="-342900">
              <a:buFont typeface="+mj-lt"/>
              <a:buAutoNum type="arabicPeriod"/>
            </a:pPr>
            <a:r>
              <a:rPr lang="en-GB" sz="3200" dirty="0"/>
              <a:t>Data visualization (ggplot2)</a:t>
            </a:r>
          </a:p>
          <a:p>
            <a:pPr marL="342900" indent="-342900">
              <a:buFont typeface="+mj-lt"/>
              <a:buAutoNum type="arabicPeriod"/>
            </a:pPr>
            <a:endParaRPr lang="en-GB" sz="3200" dirty="0"/>
          </a:p>
          <a:p>
            <a:pPr marL="342900" indent="-342900">
              <a:buFont typeface="+mj-lt"/>
              <a:buAutoNum type="arabicPeriod"/>
            </a:pPr>
            <a:r>
              <a:rPr lang="en-GB" sz="3200" dirty="0"/>
              <a:t>Workshop2</a:t>
            </a:r>
          </a:p>
          <a:p>
            <a:pPr marL="342900" indent="-342900">
              <a:buFont typeface="+mj-lt"/>
              <a:buAutoNum type="arabicPeriod"/>
            </a:pPr>
            <a:endParaRPr lang="en-GB" dirty="0"/>
          </a:p>
        </p:txBody>
      </p:sp>
      <p:sp>
        <p:nvSpPr>
          <p:cNvPr id="6" name="TextBox 5">
            <a:extLst>
              <a:ext uri="{FF2B5EF4-FFF2-40B4-BE49-F238E27FC236}">
                <a16:creationId xmlns:a16="http://schemas.microsoft.com/office/drawing/2014/main" id="{472ADAA5-DB86-2F43-8B9F-C8B06CAA1F05}"/>
              </a:ext>
            </a:extLst>
          </p:cNvPr>
          <p:cNvSpPr txBox="1"/>
          <p:nvPr/>
        </p:nvSpPr>
        <p:spPr>
          <a:xfrm>
            <a:off x="8985067" y="1690688"/>
            <a:ext cx="3206933" cy="5016758"/>
          </a:xfrm>
          <a:prstGeom prst="rect">
            <a:avLst/>
          </a:prstGeom>
          <a:noFill/>
        </p:spPr>
        <p:txBody>
          <a:bodyPr wrap="square" rtlCol="0">
            <a:spAutoFit/>
          </a:bodyPr>
          <a:lstStyle/>
          <a:p>
            <a:pPr algn="ctr"/>
            <a:r>
              <a:rPr lang="en-GB" sz="3200" dirty="0"/>
              <a:t>02/10</a:t>
            </a:r>
          </a:p>
          <a:p>
            <a:pPr algn="ctr"/>
            <a:endParaRPr lang="en-GB" sz="3200" dirty="0"/>
          </a:p>
          <a:p>
            <a:pPr algn="ctr"/>
            <a:endParaRPr lang="en-GB" sz="3200" dirty="0"/>
          </a:p>
          <a:p>
            <a:pPr algn="ctr"/>
            <a:r>
              <a:rPr lang="en-GB" sz="3200" dirty="0"/>
              <a:t>5/10</a:t>
            </a:r>
          </a:p>
          <a:p>
            <a:pPr algn="ctr"/>
            <a:endParaRPr lang="en-GB" sz="3200" dirty="0"/>
          </a:p>
          <a:p>
            <a:pPr algn="ctr"/>
            <a:r>
              <a:rPr lang="en-GB" sz="3200" dirty="0"/>
              <a:t>8/10</a:t>
            </a:r>
          </a:p>
          <a:p>
            <a:pPr algn="ctr"/>
            <a:endParaRPr lang="en-GB" sz="3200" dirty="0"/>
          </a:p>
          <a:p>
            <a:pPr algn="ctr"/>
            <a:r>
              <a:rPr lang="en-GB" sz="3200" dirty="0"/>
              <a:t>12/10</a:t>
            </a:r>
          </a:p>
          <a:p>
            <a:pPr algn="ctr"/>
            <a:endParaRPr lang="en-GB" sz="3200" dirty="0"/>
          </a:p>
          <a:p>
            <a:pPr algn="ctr"/>
            <a:r>
              <a:rPr lang="en-GB" sz="3200" dirty="0"/>
              <a:t>15/10 (13h30)</a:t>
            </a:r>
          </a:p>
        </p:txBody>
      </p:sp>
      <p:sp>
        <p:nvSpPr>
          <p:cNvPr id="2" name="TextBox 1">
            <a:extLst>
              <a:ext uri="{FF2B5EF4-FFF2-40B4-BE49-F238E27FC236}">
                <a16:creationId xmlns:a16="http://schemas.microsoft.com/office/drawing/2014/main" id="{FCD15FD7-754A-014E-92B8-81E361C6849F}"/>
              </a:ext>
            </a:extLst>
          </p:cNvPr>
          <p:cNvSpPr txBox="1"/>
          <p:nvPr/>
        </p:nvSpPr>
        <p:spPr>
          <a:xfrm>
            <a:off x="1206717" y="1246664"/>
            <a:ext cx="2005263" cy="369332"/>
          </a:xfrm>
          <a:prstGeom prst="rect">
            <a:avLst/>
          </a:prstGeom>
          <a:noFill/>
        </p:spPr>
        <p:txBody>
          <a:bodyPr wrap="square" rtlCol="0">
            <a:spAutoFit/>
          </a:bodyPr>
          <a:lstStyle/>
          <a:p>
            <a:pPr algn="ctr"/>
            <a:r>
              <a:rPr lang="en-GB" dirty="0"/>
              <a:t>Topic</a:t>
            </a:r>
          </a:p>
        </p:txBody>
      </p:sp>
      <p:sp>
        <p:nvSpPr>
          <p:cNvPr id="7" name="TextBox 6">
            <a:extLst>
              <a:ext uri="{FF2B5EF4-FFF2-40B4-BE49-F238E27FC236}">
                <a16:creationId xmlns:a16="http://schemas.microsoft.com/office/drawing/2014/main" id="{C75EA810-E11D-6E4E-9EFC-3B6ECEC24675}"/>
              </a:ext>
            </a:extLst>
          </p:cNvPr>
          <p:cNvSpPr txBox="1"/>
          <p:nvPr/>
        </p:nvSpPr>
        <p:spPr>
          <a:xfrm>
            <a:off x="5357975" y="1246664"/>
            <a:ext cx="2005263" cy="369332"/>
          </a:xfrm>
          <a:prstGeom prst="rect">
            <a:avLst/>
          </a:prstGeom>
          <a:noFill/>
        </p:spPr>
        <p:txBody>
          <a:bodyPr wrap="square" rtlCol="0">
            <a:spAutoFit/>
          </a:bodyPr>
          <a:lstStyle/>
          <a:p>
            <a:pPr algn="ctr"/>
            <a:r>
              <a:rPr lang="en-GB" dirty="0"/>
              <a:t>Teacher</a:t>
            </a:r>
          </a:p>
        </p:txBody>
      </p:sp>
      <p:sp>
        <p:nvSpPr>
          <p:cNvPr id="8" name="TextBox 7">
            <a:extLst>
              <a:ext uri="{FF2B5EF4-FFF2-40B4-BE49-F238E27FC236}">
                <a16:creationId xmlns:a16="http://schemas.microsoft.com/office/drawing/2014/main" id="{2827CE55-8D65-AE45-B93B-84DE1A4A7F40}"/>
              </a:ext>
            </a:extLst>
          </p:cNvPr>
          <p:cNvSpPr txBox="1"/>
          <p:nvPr/>
        </p:nvSpPr>
        <p:spPr>
          <a:xfrm>
            <a:off x="9493486" y="1246664"/>
            <a:ext cx="2005263" cy="369332"/>
          </a:xfrm>
          <a:prstGeom prst="rect">
            <a:avLst/>
          </a:prstGeom>
          <a:noFill/>
        </p:spPr>
        <p:txBody>
          <a:bodyPr wrap="square" rtlCol="0">
            <a:spAutoFit/>
          </a:bodyPr>
          <a:lstStyle/>
          <a:p>
            <a:pPr algn="ctr"/>
            <a:r>
              <a:rPr lang="en-GB" dirty="0"/>
              <a:t>Date</a:t>
            </a:r>
          </a:p>
        </p:txBody>
      </p:sp>
      <p:sp>
        <p:nvSpPr>
          <p:cNvPr id="3" name="TextBox 2">
            <a:extLst>
              <a:ext uri="{FF2B5EF4-FFF2-40B4-BE49-F238E27FC236}">
                <a16:creationId xmlns:a16="http://schemas.microsoft.com/office/drawing/2014/main" id="{23DF83BD-A114-0D4E-A0F0-47DD675AA5C1}"/>
              </a:ext>
            </a:extLst>
          </p:cNvPr>
          <p:cNvSpPr txBox="1"/>
          <p:nvPr/>
        </p:nvSpPr>
        <p:spPr>
          <a:xfrm>
            <a:off x="5734964" y="1764995"/>
            <a:ext cx="1251284" cy="5016758"/>
          </a:xfrm>
          <a:prstGeom prst="rect">
            <a:avLst/>
          </a:prstGeom>
          <a:noFill/>
        </p:spPr>
        <p:txBody>
          <a:bodyPr wrap="square" rtlCol="0">
            <a:spAutoFit/>
          </a:bodyPr>
          <a:lstStyle/>
          <a:p>
            <a:pPr algn="ctr"/>
            <a:r>
              <a:rPr lang="en-GB" sz="3200" dirty="0"/>
              <a:t>SB</a:t>
            </a:r>
          </a:p>
          <a:p>
            <a:pPr algn="ctr"/>
            <a:endParaRPr lang="en-GB" sz="3200" dirty="0"/>
          </a:p>
          <a:p>
            <a:pPr algn="ctr"/>
            <a:endParaRPr lang="en-GB" sz="3200" dirty="0"/>
          </a:p>
          <a:p>
            <a:pPr algn="ctr"/>
            <a:r>
              <a:rPr lang="en-GB" sz="3200" dirty="0"/>
              <a:t>SB</a:t>
            </a:r>
          </a:p>
          <a:p>
            <a:pPr algn="ctr"/>
            <a:endParaRPr lang="en-GB" sz="3200" dirty="0"/>
          </a:p>
          <a:p>
            <a:pPr algn="ctr"/>
            <a:r>
              <a:rPr lang="en-GB" sz="3200" dirty="0"/>
              <a:t>GM</a:t>
            </a:r>
          </a:p>
          <a:p>
            <a:pPr algn="ctr"/>
            <a:endParaRPr lang="en-GB" sz="3200" dirty="0"/>
          </a:p>
          <a:p>
            <a:pPr algn="ctr"/>
            <a:r>
              <a:rPr lang="en-GB" sz="3200" dirty="0"/>
              <a:t>SB</a:t>
            </a:r>
          </a:p>
          <a:p>
            <a:pPr algn="ctr"/>
            <a:endParaRPr lang="en-GB" sz="3200" dirty="0"/>
          </a:p>
          <a:p>
            <a:pPr algn="ctr"/>
            <a:r>
              <a:rPr lang="en-GB" sz="3200" dirty="0"/>
              <a:t>GM</a:t>
            </a:r>
          </a:p>
        </p:txBody>
      </p:sp>
      <p:sp>
        <p:nvSpPr>
          <p:cNvPr id="9" name="TextBox 8">
            <a:extLst>
              <a:ext uri="{FF2B5EF4-FFF2-40B4-BE49-F238E27FC236}">
                <a16:creationId xmlns:a16="http://schemas.microsoft.com/office/drawing/2014/main" id="{574A3A80-B406-374A-83BB-D4A08E5CF871}"/>
              </a:ext>
            </a:extLst>
          </p:cNvPr>
          <p:cNvSpPr txBox="1"/>
          <p:nvPr/>
        </p:nvSpPr>
        <p:spPr>
          <a:xfrm>
            <a:off x="7233797" y="1246664"/>
            <a:ext cx="2005263" cy="369332"/>
          </a:xfrm>
          <a:prstGeom prst="rect">
            <a:avLst/>
          </a:prstGeom>
          <a:noFill/>
        </p:spPr>
        <p:txBody>
          <a:bodyPr wrap="square" rtlCol="0">
            <a:spAutoFit/>
          </a:bodyPr>
          <a:lstStyle/>
          <a:p>
            <a:pPr algn="ctr"/>
            <a:r>
              <a:rPr lang="en-GB" dirty="0"/>
              <a:t>Location</a:t>
            </a:r>
          </a:p>
        </p:txBody>
      </p:sp>
      <p:sp>
        <p:nvSpPr>
          <p:cNvPr id="10" name="TextBox 9">
            <a:extLst>
              <a:ext uri="{FF2B5EF4-FFF2-40B4-BE49-F238E27FC236}">
                <a16:creationId xmlns:a16="http://schemas.microsoft.com/office/drawing/2014/main" id="{EB2B881E-47CB-3A40-8E6B-9D99C449295C}"/>
              </a:ext>
            </a:extLst>
          </p:cNvPr>
          <p:cNvSpPr txBox="1"/>
          <p:nvPr/>
        </p:nvSpPr>
        <p:spPr>
          <a:xfrm>
            <a:off x="7322772" y="1717254"/>
            <a:ext cx="1827312" cy="5016758"/>
          </a:xfrm>
          <a:prstGeom prst="rect">
            <a:avLst/>
          </a:prstGeom>
          <a:noFill/>
        </p:spPr>
        <p:txBody>
          <a:bodyPr wrap="square" rtlCol="0">
            <a:spAutoFit/>
          </a:bodyPr>
          <a:lstStyle/>
          <a:p>
            <a:pPr algn="ctr"/>
            <a:r>
              <a:rPr lang="en-GB" sz="3200" dirty="0"/>
              <a:t>On line</a:t>
            </a:r>
          </a:p>
          <a:p>
            <a:pPr algn="ctr"/>
            <a:endParaRPr lang="en-GB" sz="3200" dirty="0"/>
          </a:p>
          <a:p>
            <a:pPr algn="ctr"/>
            <a:endParaRPr lang="en-GB" sz="3200" dirty="0"/>
          </a:p>
          <a:p>
            <a:pPr algn="ctr"/>
            <a:r>
              <a:rPr lang="en-GB" sz="3200" dirty="0"/>
              <a:t>On line</a:t>
            </a:r>
          </a:p>
          <a:p>
            <a:pPr algn="ctr"/>
            <a:endParaRPr lang="en-GB" sz="3200" dirty="0"/>
          </a:p>
          <a:p>
            <a:pPr algn="ctr"/>
            <a:r>
              <a:rPr lang="en-GB" sz="3200" dirty="0"/>
              <a:t>room</a:t>
            </a:r>
          </a:p>
          <a:p>
            <a:pPr algn="ctr"/>
            <a:endParaRPr lang="en-GB" sz="3200" dirty="0"/>
          </a:p>
          <a:p>
            <a:pPr algn="ctr"/>
            <a:r>
              <a:rPr lang="en-GB" sz="3200" dirty="0"/>
              <a:t>On line</a:t>
            </a:r>
          </a:p>
          <a:p>
            <a:pPr algn="ctr"/>
            <a:endParaRPr lang="en-GB" sz="3200" dirty="0"/>
          </a:p>
          <a:p>
            <a:pPr algn="ctr"/>
            <a:r>
              <a:rPr lang="en-GB" sz="3200" dirty="0"/>
              <a:t>room</a:t>
            </a:r>
          </a:p>
        </p:txBody>
      </p:sp>
    </p:spTree>
    <p:extLst>
      <p:ext uri="{BB962C8B-B14F-4D97-AF65-F5344CB8AC3E}">
        <p14:creationId xmlns:p14="http://schemas.microsoft.com/office/powerpoint/2010/main" val="288936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348F-A7E0-724C-9C1A-0E0E75291C9C}"/>
              </a:ext>
            </a:extLst>
          </p:cNvPr>
          <p:cNvSpPr>
            <a:spLocks noGrp="1"/>
          </p:cNvSpPr>
          <p:nvPr>
            <p:ph type="title"/>
          </p:nvPr>
        </p:nvSpPr>
        <p:spPr/>
        <p:txBody>
          <a:bodyPr/>
          <a:lstStyle/>
          <a:p>
            <a:r>
              <a:rPr lang="en-GB" dirty="0"/>
              <a:t>Coercion</a:t>
            </a:r>
          </a:p>
        </p:txBody>
      </p:sp>
      <p:sp>
        <p:nvSpPr>
          <p:cNvPr id="3" name="Rectangle 2">
            <a:extLst>
              <a:ext uri="{FF2B5EF4-FFF2-40B4-BE49-F238E27FC236}">
                <a16:creationId xmlns:a16="http://schemas.microsoft.com/office/drawing/2014/main" id="{9849883F-9DCC-9547-A52E-28D9A22E0360}"/>
              </a:ext>
            </a:extLst>
          </p:cNvPr>
          <p:cNvSpPr/>
          <p:nvPr/>
        </p:nvSpPr>
        <p:spPr>
          <a:xfrm>
            <a:off x="286578" y="1370377"/>
            <a:ext cx="11618844" cy="1200329"/>
          </a:xfrm>
          <a:prstGeom prst="rect">
            <a:avLst/>
          </a:prstGeom>
        </p:spPr>
        <p:txBody>
          <a:bodyPr wrap="square">
            <a:spAutoFit/>
          </a:bodyPr>
          <a:lstStyle/>
          <a:p>
            <a:r>
              <a:rPr lang="fr-FR" b="0" i="0" dirty="0">
                <a:solidFill>
                  <a:srgbClr val="333333"/>
                </a:solidFill>
                <a:effectLst/>
                <a:latin typeface="Helvetica Neue" panose="02000503000000020004" pitchFamily="2" charset="0"/>
              </a:rPr>
              <a:t>In </a:t>
            </a:r>
            <a:r>
              <a:rPr lang="fr-FR" b="0" i="0" dirty="0" err="1">
                <a:solidFill>
                  <a:srgbClr val="333333"/>
                </a:solidFill>
                <a:effectLst/>
                <a:latin typeface="Helvetica Neue" panose="02000503000000020004" pitchFamily="2" charset="0"/>
              </a:rPr>
              <a:t>general</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attempt</a:t>
            </a:r>
            <a:r>
              <a:rPr lang="fr-FR" b="0" i="0" dirty="0">
                <a:solidFill>
                  <a:srgbClr val="333333"/>
                </a:solidFill>
                <a:effectLst/>
                <a:latin typeface="Helvetica Neue" panose="02000503000000020004" pitchFamily="2" charset="0"/>
              </a:rPr>
              <a:t> by R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flexible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data types.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an entry </a:t>
            </a:r>
            <a:r>
              <a:rPr lang="fr-FR" b="0" i="0" dirty="0" err="1">
                <a:solidFill>
                  <a:srgbClr val="333333"/>
                </a:solidFill>
                <a:effectLst/>
                <a:latin typeface="Helvetica Neue" panose="02000503000000020004" pitchFamily="2" charset="0"/>
              </a:rPr>
              <a:t>does</a:t>
            </a:r>
            <a:r>
              <a:rPr lang="fr-FR" b="0" i="0" dirty="0">
                <a:solidFill>
                  <a:srgbClr val="333333"/>
                </a:solidFill>
                <a:effectLst/>
                <a:latin typeface="Helvetica Neue" panose="02000503000000020004" pitchFamily="2" charset="0"/>
              </a:rPr>
              <a:t> not match the </a:t>
            </a:r>
            <a:r>
              <a:rPr lang="fr-FR" b="0" i="0" dirty="0" err="1">
                <a:solidFill>
                  <a:srgbClr val="333333"/>
                </a:solidFill>
                <a:effectLst/>
                <a:latin typeface="Helvetica Neue" panose="02000503000000020004" pitchFamily="2" charset="0"/>
              </a:rPr>
              <a:t>expected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of the </a:t>
            </a:r>
            <a:r>
              <a:rPr lang="fr-FR" b="0" i="0" dirty="0" err="1">
                <a:solidFill>
                  <a:srgbClr val="333333"/>
                </a:solidFill>
                <a:effectLst/>
                <a:latin typeface="Helvetica Neue" panose="02000503000000020004" pitchFamily="2" charset="0"/>
              </a:rPr>
              <a:t>prebuilt</a:t>
            </a:r>
            <a:r>
              <a:rPr lang="fr-FR" b="0" i="0" dirty="0">
                <a:solidFill>
                  <a:srgbClr val="333333"/>
                </a:solidFill>
                <a:effectLst/>
                <a:latin typeface="Helvetica Neue" panose="02000503000000020004" pitchFamily="2" charset="0"/>
              </a:rPr>
              <a:t> R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try</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guess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was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meant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before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throwing</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error</a:t>
            </a:r>
            <a:r>
              <a:rPr lang="fr-FR" b="0" i="0" dirty="0">
                <a:solidFill>
                  <a:srgbClr val="333333"/>
                </a:solidFill>
                <a:effectLst/>
                <a:latin typeface="Helvetica Neue" panose="02000503000000020004" pitchFamily="2" charset="0"/>
              </a:rPr>
              <a:t>. This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lead to confusion. </a:t>
            </a:r>
            <a:r>
              <a:rPr lang="fr-FR" b="0" i="0" dirty="0" err="1">
                <a:solidFill>
                  <a:srgbClr val="333333"/>
                </a:solidFill>
                <a:effectLst/>
                <a:latin typeface="Helvetica Neue" panose="02000503000000020004" pitchFamily="2" charset="0"/>
              </a:rPr>
              <a:t>Failing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understand</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drive </a:t>
            </a:r>
            <a:r>
              <a:rPr lang="fr-FR" b="0" i="0" dirty="0" err="1">
                <a:solidFill>
                  <a:srgbClr val="333333"/>
                </a:solidFill>
                <a:effectLst/>
                <a:latin typeface="Helvetica Neue" panose="02000503000000020004" pitchFamily="2" charset="0"/>
              </a:rPr>
              <a:t>programmers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crazy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attempting</a:t>
            </a:r>
            <a:r>
              <a:rPr lang="fr-FR" b="0" i="0" dirty="0">
                <a:solidFill>
                  <a:srgbClr val="333333"/>
                </a:solidFill>
                <a:effectLst/>
                <a:latin typeface="Helvetica Neue" panose="02000503000000020004" pitchFamily="2" charset="0"/>
              </a:rPr>
              <a:t> to code in R </a:t>
            </a:r>
            <a:r>
              <a:rPr lang="fr-FR" b="0" i="0" dirty="0" err="1">
                <a:solidFill>
                  <a:srgbClr val="333333"/>
                </a:solidFill>
                <a:effectLst/>
                <a:latin typeface="Helvetica Neue" panose="02000503000000020004" pitchFamily="2" charset="0"/>
              </a:rPr>
              <a:t>since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behaves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quite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languages</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regard. </a:t>
            </a:r>
            <a:endParaRPr lang="en-GB" dirty="0"/>
          </a:p>
        </p:txBody>
      </p:sp>
      <p:sp>
        <p:nvSpPr>
          <p:cNvPr id="4" name="Rectangle 3">
            <a:extLst>
              <a:ext uri="{FF2B5EF4-FFF2-40B4-BE49-F238E27FC236}">
                <a16:creationId xmlns:a16="http://schemas.microsoft.com/office/drawing/2014/main" id="{B8D5F059-6C62-C345-9041-8607F53F3E1A}"/>
              </a:ext>
            </a:extLst>
          </p:cNvPr>
          <p:cNvSpPr/>
          <p:nvPr/>
        </p:nvSpPr>
        <p:spPr>
          <a:xfrm>
            <a:off x="415346" y="2793972"/>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a:t>
            </a:r>
            <a:r>
              <a:rPr lang="fr-FR" dirty="0">
                <a:solidFill>
                  <a:schemeClr val="accent1"/>
                </a:solidFill>
              </a:rPr>
              <a:t> </a:t>
            </a:r>
            <a:r>
              <a:rPr lang="fr-FR" b="1" dirty="0">
                <a:solidFill>
                  <a:schemeClr val="accent1"/>
                </a:solidFill>
              </a:rPr>
              <a:t>c</a:t>
            </a:r>
            <a:r>
              <a:rPr lang="fr-FR" sz="1600" dirty="0">
                <a:solidFill>
                  <a:schemeClr val="accent1"/>
                </a:solidFill>
              </a:rPr>
              <a:t>(</a:t>
            </a:r>
            <a:r>
              <a:rPr lang="fr-FR" dirty="0">
                <a:solidFill>
                  <a:schemeClr val="accent1"/>
                </a:solidFill>
              </a:rPr>
              <a:t>1</a:t>
            </a:r>
            <a:r>
              <a:rPr lang="fr-FR" sz="1600" dirty="0">
                <a:solidFill>
                  <a:schemeClr val="accent1"/>
                </a:solidFill>
              </a:rPr>
              <a:t>, </a:t>
            </a:r>
            <a:r>
              <a:rPr lang="fr-FR" dirty="0">
                <a:solidFill>
                  <a:schemeClr val="accent1"/>
                </a:solidFill>
              </a:rPr>
              <a:t>"canada"</a:t>
            </a:r>
            <a:r>
              <a:rPr lang="fr-FR" sz="1600" dirty="0">
                <a:solidFill>
                  <a:schemeClr val="accent1"/>
                </a:solidFill>
              </a:rPr>
              <a:t>, </a:t>
            </a:r>
            <a:r>
              <a:rPr lang="fr-FR" dirty="0">
                <a:solidFill>
                  <a:schemeClr val="accent1"/>
                </a:solidFill>
              </a:rPr>
              <a:t>3</a:t>
            </a:r>
            <a:r>
              <a:rPr lang="fr-FR" sz="1600" dirty="0">
                <a:solidFill>
                  <a:schemeClr val="accent1"/>
                </a:solidFill>
              </a:rPr>
              <a:t>)</a:t>
            </a:r>
          </a:p>
          <a:p>
            <a:endParaRPr lang="en-GB" sz="3600" dirty="0">
              <a:solidFill>
                <a:schemeClr val="tx1"/>
              </a:solidFill>
            </a:endParaRPr>
          </a:p>
        </p:txBody>
      </p:sp>
      <p:sp>
        <p:nvSpPr>
          <p:cNvPr id="6" name="Rectangle 5">
            <a:extLst>
              <a:ext uri="{FF2B5EF4-FFF2-40B4-BE49-F238E27FC236}">
                <a16:creationId xmlns:a16="http://schemas.microsoft.com/office/drawing/2014/main" id="{D2778605-CDBF-FD41-9480-5CAA764F3EC7}"/>
              </a:ext>
            </a:extLst>
          </p:cNvPr>
          <p:cNvSpPr/>
          <p:nvPr/>
        </p:nvSpPr>
        <p:spPr>
          <a:xfrm>
            <a:off x="6874090" y="2793972"/>
            <a:ext cx="3509935" cy="369332"/>
          </a:xfrm>
          <a:prstGeom prst="rect">
            <a:avLst/>
          </a:prstGeom>
        </p:spPr>
        <p:txBody>
          <a:bodyPr wrap="none">
            <a:spAutoFit/>
          </a:bodyPr>
          <a:lstStyle/>
          <a:p>
            <a:r>
              <a:rPr lang="fr-FR" dirty="0">
                <a:solidFill>
                  <a:srgbClr val="333333"/>
                </a:solidFill>
                <a:latin typeface="Helvetica Neue" panose="02000503000000020004" pitchFamily="2" charset="0"/>
              </a:rPr>
              <a:t>You </a:t>
            </a:r>
            <a:r>
              <a:rPr lang="fr-FR" dirty="0" err="1">
                <a:solidFill>
                  <a:srgbClr val="333333"/>
                </a:solidFill>
                <a:latin typeface="Helvetica Neue" panose="02000503000000020004" pitchFamily="2" charset="0"/>
              </a:rPr>
              <a:t>expected</a:t>
            </a:r>
            <a:r>
              <a:rPr lang="fr-FR" dirty="0">
                <a:solidFill>
                  <a:srgbClr val="333333"/>
                </a:solidFill>
                <a:latin typeface="Helvetica Neue" panose="02000503000000020004" pitchFamily="2" charset="0"/>
              </a:rPr>
              <a:t> an </a:t>
            </a:r>
            <a:r>
              <a:rPr lang="fr-FR" dirty="0" err="1">
                <a:solidFill>
                  <a:srgbClr val="333333"/>
                </a:solidFill>
                <a:latin typeface="Helvetica Neue" panose="02000503000000020004" pitchFamily="2" charset="0"/>
              </a:rPr>
              <a:t>error</a:t>
            </a:r>
            <a:r>
              <a:rPr lang="fr-FR" dirty="0">
                <a:solidFill>
                  <a:srgbClr val="333333"/>
                </a:solidFill>
                <a:latin typeface="Helvetica Neue" panose="02000503000000020004" pitchFamily="2" charset="0"/>
              </a:rPr>
              <a:t> message!</a:t>
            </a:r>
            <a:endParaRPr lang="en-GB" dirty="0"/>
          </a:p>
        </p:txBody>
      </p:sp>
    </p:spTree>
    <p:extLst>
      <p:ext uri="{BB962C8B-B14F-4D97-AF65-F5344CB8AC3E}">
        <p14:creationId xmlns:p14="http://schemas.microsoft.com/office/powerpoint/2010/main" val="40629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348F-A7E0-724C-9C1A-0E0E75291C9C}"/>
              </a:ext>
            </a:extLst>
          </p:cNvPr>
          <p:cNvSpPr>
            <a:spLocks noGrp="1"/>
          </p:cNvSpPr>
          <p:nvPr>
            <p:ph type="title"/>
          </p:nvPr>
        </p:nvSpPr>
        <p:spPr/>
        <p:txBody>
          <a:bodyPr/>
          <a:lstStyle/>
          <a:p>
            <a:r>
              <a:rPr lang="en-GB" dirty="0"/>
              <a:t>Coercion</a:t>
            </a:r>
          </a:p>
        </p:txBody>
      </p:sp>
      <p:sp>
        <p:nvSpPr>
          <p:cNvPr id="3" name="Rectangle 2">
            <a:extLst>
              <a:ext uri="{FF2B5EF4-FFF2-40B4-BE49-F238E27FC236}">
                <a16:creationId xmlns:a16="http://schemas.microsoft.com/office/drawing/2014/main" id="{9849883F-9DCC-9547-A52E-28D9A22E0360}"/>
              </a:ext>
            </a:extLst>
          </p:cNvPr>
          <p:cNvSpPr/>
          <p:nvPr/>
        </p:nvSpPr>
        <p:spPr>
          <a:xfrm>
            <a:off x="286578" y="1370377"/>
            <a:ext cx="11618844" cy="1200329"/>
          </a:xfrm>
          <a:prstGeom prst="rect">
            <a:avLst/>
          </a:prstGeom>
        </p:spPr>
        <p:txBody>
          <a:bodyPr wrap="square">
            <a:spAutoFit/>
          </a:bodyPr>
          <a:lstStyle/>
          <a:p>
            <a:r>
              <a:rPr lang="fr-FR" b="0" i="0" dirty="0">
                <a:solidFill>
                  <a:srgbClr val="333333"/>
                </a:solidFill>
                <a:effectLst/>
                <a:latin typeface="Helvetica Neue" panose="02000503000000020004" pitchFamily="2" charset="0"/>
              </a:rPr>
              <a:t>In </a:t>
            </a:r>
            <a:r>
              <a:rPr lang="fr-FR" b="0" i="0" dirty="0" err="1">
                <a:solidFill>
                  <a:srgbClr val="333333"/>
                </a:solidFill>
                <a:effectLst/>
                <a:latin typeface="Helvetica Neue" panose="02000503000000020004" pitchFamily="2" charset="0"/>
              </a:rPr>
              <a:t>general</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attempt</a:t>
            </a:r>
            <a:r>
              <a:rPr lang="fr-FR" b="0" i="0" dirty="0">
                <a:solidFill>
                  <a:srgbClr val="333333"/>
                </a:solidFill>
                <a:effectLst/>
                <a:latin typeface="Helvetica Neue" panose="02000503000000020004" pitchFamily="2" charset="0"/>
              </a:rPr>
              <a:t> by R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flexible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data types.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an entry </a:t>
            </a:r>
            <a:r>
              <a:rPr lang="fr-FR" b="0" i="0" dirty="0" err="1">
                <a:solidFill>
                  <a:srgbClr val="333333"/>
                </a:solidFill>
                <a:effectLst/>
                <a:latin typeface="Helvetica Neue" panose="02000503000000020004" pitchFamily="2" charset="0"/>
              </a:rPr>
              <a:t>does</a:t>
            </a:r>
            <a:r>
              <a:rPr lang="fr-FR" b="0" i="0" dirty="0">
                <a:solidFill>
                  <a:srgbClr val="333333"/>
                </a:solidFill>
                <a:effectLst/>
                <a:latin typeface="Helvetica Neue" panose="02000503000000020004" pitchFamily="2" charset="0"/>
              </a:rPr>
              <a:t> not match the </a:t>
            </a:r>
            <a:r>
              <a:rPr lang="fr-FR" b="0" i="0" dirty="0" err="1">
                <a:solidFill>
                  <a:srgbClr val="333333"/>
                </a:solidFill>
                <a:effectLst/>
                <a:latin typeface="Helvetica Neue" panose="02000503000000020004" pitchFamily="2" charset="0"/>
              </a:rPr>
              <a:t>expected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of the </a:t>
            </a:r>
            <a:r>
              <a:rPr lang="fr-FR" b="0" i="0" dirty="0" err="1">
                <a:solidFill>
                  <a:srgbClr val="333333"/>
                </a:solidFill>
                <a:effectLst/>
                <a:latin typeface="Helvetica Neue" panose="02000503000000020004" pitchFamily="2" charset="0"/>
              </a:rPr>
              <a:t>prebuilt</a:t>
            </a:r>
            <a:r>
              <a:rPr lang="fr-FR" b="0" i="0" dirty="0">
                <a:solidFill>
                  <a:srgbClr val="333333"/>
                </a:solidFill>
                <a:effectLst/>
                <a:latin typeface="Helvetica Neue" panose="02000503000000020004" pitchFamily="2" charset="0"/>
              </a:rPr>
              <a:t> R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try</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guess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was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meant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before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throwing</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error</a:t>
            </a:r>
            <a:r>
              <a:rPr lang="fr-FR" b="0" i="0" dirty="0">
                <a:solidFill>
                  <a:srgbClr val="333333"/>
                </a:solidFill>
                <a:effectLst/>
                <a:latin typeface="Helvetica Neue" panose="02000503000000020004" pitchFamily="2" charset="0"/>
              </a:rPr>
              <a:t>. This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lead to confusion. </a:t>
            </a:r>
            <a:r>
              <a:rPr lang="fr-FR" b="0" i="0" dirty="0" err="1">
                <a:solidFill>
                  <a:srgbClr val="333333"/>
                </a:solidFill>
                <a:effectLst/>
                <a:latin typeface="Helvetica Neue" panose="02000503000000020004" pitchFamily="2" charset="0"/>
              </a:rPr>
              <a:t>Failing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understand</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drive </a:t>
            </a:r>
            <a:r>
              <a:rPr lang="fr-FR" b="0" i="0" dirty="0" err="1">
                <a:solidFill>
                  <a:srgbClr val="333333"/>
                </a:solidFill>
                <a:effectLst/>
                <a:latin typeface="Helvetica Neue" panose="02000503000000020004" pitchFamily="2" charset="0"/>
              </a:rPr>
              <a:t>programmers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crazy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attempting</a:t>
            </a:r>
            <a:r>
              <a:rPr lang="fr-FR" b="0" i="0" dirty="0">
                <a:solidFill>
                  <a:srgbClr val="333333"/>
                </a:solidFill>
                <a:effectLst/>
                <a:latin typeface="Helvetica Neue" panose="02000503000000020004" pitchFamily="2" charset="0"/>
              </a:rPr>
              <a:t> to code in R </a:t>
            </a:r>
            <a:r>
              <a:rPr lang="fr-FR" b="0" i="0" dirty="0" err="1">
                <a:solidFill>
                  <a:srgbClr val="333333"/>
                </a:solidFill>
                <a:effectLst/>
                <a:latin typeface="Helvetica Neue" panose="02000503000000020004" pitchFamily="2" charset="0"/>
              </a:rPr>
              <a:t>since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behaves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quite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languages</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regard. </a:t>
            </a:r>
            <a:endParaRPr lang="en-GB" dirty="0"/>
          </a:p>
        </p:txBody>
      </p:sp>
      <p:sp>
        <p:nvSpPr>
          <p:cNvPr id="4" name="Rectangle 3">
            <a:extLst>
              <a:ext uri="{FF2B5EF4-FFF2-40B4-BE49-F238E27FC236}">
                <a16:creationId xmlns:a16="http://schemas.microsoft.com/office/drawing/2014/main" id="{B8D5F059-6C62-C345-9041-8607F53F3E1A}"/>
              </a:ext>
            </a:extLst>
          </p:cNvPr>
          <p:cNvSpPr/>
          <p:nvPr/>
        </p:nvSpPr>
        <p:spPr>
          <a:xfrm>
            <a:off x="415346" y="2793972"/>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a:t>
            </a:r>
            <a:r>
              <a:rPr lang="fr-FR" dirty="0">
                <a:solidFill>
                  <a:schemeClr val="accent1"/>
                </a:solidFill>
              </a:rPr>
              <a:t> </a:t>
            </a:r>
            <a:r>
              <a:rPr lang="fr-FR" b="1" dirty="0">
                <a:solidFill>
                  <a:schemeClr val="accent1"/>
                </a:solidFill>
              </a:rPr>
              <a:t>c</a:t>
            </a:r>
            <a:r>
              <a:rPr lang="fr-FR" sz="1600" dirty="0">
                <a:solidFill>
                  <a:schemeClr val="accent1"/>
                </a:solidFill>
              </a:rPr>
              <a:t>(</a:t>
            </a:r>
            <a:r>
              <a:rPr lang="fr-FR" dirty="0">
                <a:solidFill>
                  <a:schemeClr val="accent1"/>
                </a:solidFill>
              </a:rPr>
              <a:t>1</a:t>
            </a:r>
            <a:r>
              <a:rPr lang="fr-FR" sz="1600" dirty="0">
                <a:solidFill>
                  <a:schemeClr val="accent1"/>
                </a:solidFill>
              </a:rPr>
              <a:t>, </a:t>
            </a:r>
            <a:r>
              <a:rPr lang="fr-FR" dirty="0">
                <a:solidFill>
                  <a:schemeClr val="accent1"/>
                </a:solidFill>
              </a:rPr>
              <a:t>"canada"</a:t>
            </a:r>
            <a:r>
              <a:rPr lang="fr-FR" sz="1600" dirty="0">
                <a:solidFill>
                  <a:schemeClr val="accent1"/>
                </a:solidFill>
              </a:rPr>
              <a:t>, </a:t>
            </a:r>
            <a:r>
              <a:rPr lang="fr-FR" dirty="0">
                <a:solidFill>
                  <a:schemeClr val="accent1"/>
                </a:solidFill>
              </a:rPr>
              <a:t>3</a:t>
            </a:r>
            <a:r>
              <a:rPr lang="fr-FR" sz="1600" dirty="0">
                <a:solidFill>
                  <a:schemeClr val="accent1"/>
                </a:solidFill>
              </a:rPr>
              <a:t>)</a:t>
            </a:r>
          </a:p>
          <a:p>
            <a:r>
              <a:rPr lang="en-GB" sz="1600" dirty="0">
                <a:solidFill>
                  <a:srgbClr val="FF0000"/>
                </a:solidFill>
              </a:rPr>
              <a:t>&gt; </a:t>
            </a:r>
            <a:r>
              <a:rPr lang="fr-FR" sz="1600" dirty="0">
                <a:solidFill>
                  <a:schemeClr val="accent1"/>
                </a:solidFill>
              </a:rPr>
              <a:t>x </a:t>
            </a:r>
          </a:p>
          <a:p>
            <a:r>
              <a:rPr lang="fr-FR" i="1" dirty="0">
                <a:solidFill>
                  <a:schemeClr val="tx1"/>
                </a:solidFill>
              </a:rPr>
              <a:t>#&gt; [1] "1" "canada" "3"</a:t>
            </a:r>
            <a:r>
              <a:rPr lang="fr-FR" sz="1600" dirty="0">
                <a:solidFill>
                  <a:schemeClr val="tx1"/>
                </a:solidFill>
              </a:rPr>
              <a:t> </a:t>
            </a:r>
          </a:p>
          <a:p>
            <a:r>
              <a:rPr lang="en-GB" dirty="0">
                <a:solidFill>
                  <a:srgbClr val="FF0000"/>
                </a:solidFill>
              </a:rPr>
              <a:t>&gt; </a:t>
            </a:r>
            <a:r>
              <a:rPr lang="fr-FR" b="1" dirty="0">
                <a:solidFill>
                  <a:schemeClr val="accent1"/>
                </a:solidFill>
              </a:rPr>
              <a:t>class</a:t>
            </a:r>
            <a:r>
              <a:rPr lang="fr-FR" sz="1600" dirty="0">
                <a:solidFill>
                  <a:schemeClr val="accent1"/>
                </a:solidFill>
              </a:rPr>
              <a:t>(x) </a:t>
            </a:r>
          </a:p>
          <a:p>
            <a:r>
              <a:rPr lang="fr-FR" i="1" dirty="0">
                <a:solidFill>
                  <a:schemeClr val="tx1"/>
                </a:solidFill>
              </a:rPr>
              <a:t>#&gt; [1] "</a:t>
            </a:r>
            <a:r>
              <a:rPr lang="fr-FR" i="1" dirty="0" err="1">
                <a:solidFill>
                  <a:schemeClr val="tx1"/>
                </a:solidFill>
              </a:rPr>
              <a:t>character</a:t>
            </a:r>
            <a:r>
              <a:rPr lang="fr-FR" i="1" dirty="0">
                <a:solidFill>
                  <a:schemeClr val="tx1"/>
                </a:solidFill>
              </a:rPr>
              <a:t>  "</a:t>
            </a:r>
          </a:p>
          <a:p>
            <a:endParaRPr lang="en-GB" sz="3600" dirty="0">
              <a:solidFill>
                <a:schemeClr val="tx1"/>
              </a:solidFill>
            </a:endParaRPr>
          </a:p>
        </p:txBody>
      </p:sp>
      <p:sp>
        <p:nvSpPr>
          <p:cNvPr id="5" name="Rectangle 4">
            <a:extLst>
              <a:ext uri="{FF2B5EF4-FFF2-40B4-BE49-F238E27FC236}">
                <a16:creationId xmlns:a16="http://schemas.microsoft.com/office/drawing/2014/main" id="{A477FE9C-76AA-8C45-B48A-D24717D0077E}"/>
              </a:ext>
            </a:extLst>
          </p:cNvPr>
          <p:cNvSpPr/>
          <p:nvPr/>
        </p:nvSpPr>
        <p:spPr>
          <a:xfrm>
            <a:off x="7139133" y="4102629"/>
            <a:ext cx="3814506" cy="369332"/>
          </a:xfrm>
          <a:prstGeom prst="rect">
            <a:avLst/>
          </a:prstGeom>
        </p:spPr>
        <p:txBody>
          <a:bodyPr wrap="none">
            <a:spAutoFit/>
          </a:bodyPr>
          <a:lstStyle/>
          <a:p>
            <a:r>
              <a:rPr lang="fr-FR" b="0" i="0" dirty="0">
                <a:solidFill>
                  <a:srgbClr val="333333"/>
                </a:solidFill>
                <a:effectLst/>
                <a:latin typeface="Helvetica Neue" panose="02000503000000020004" pitchFamily="2" charset="0"/>
              </a:rPr>
              <a:t>R </a:t>
            </a:r>
            <a:r>
              <a:rPr lang="fr-FR" b="0" i="1" dirty="0" err="1">
                <a:solidFill>
                  <a:srgbClr val="333333"/>
                </a:solidFill>
                <a:effectLst/>
                <a:latin typeface="Helvetica Neue" panose="02000503000000020004" pitchFamily="2" charset="0"/>
              </a:rPr>
              <a:t>coerced</a:t>
            </a:r>
            <a:r>
              <a:rPr lang="fr-FR" b="0" i="0" dirty="0">
                <a:solidFill>
                  <a:srgbClr val="333333"/>
                </a:solidFill>
                <a:effectLst/>
                <a:latin typeface="Helvetica Neue" panose="02000503000000020004" pitchFamily="2" charset="0"/>
              </a:rPr>
              <a:t> the data </a:t>
            </a:r>
            <a:r>
              <a:rPr lang="fr-FR" b="0" i="0" dirty="0" err="1">
                <a:solidFill>
                  <a:srgbClr val="333333"/>
                </a:solidFill>
                <a:effectLst/>
                <a:latin typeface="Helvetica Neue" panose="02000503000000020004" pitchFamily="2" charset="0"/>
              </a:rPr>
              <a:t>into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characters</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2472263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348F-A7E0-724C-9C1A-0E0E75291C9C}"/>
              </a:ext>
            </a:extLst>
          </p:cNvPr>
          <p:cNvSpPr>
            <a:spLocks noGrp="1"/>
          </p:cNvSpPr>
          <p:nvPr>
            <p:ph type="title"/>
          </p:nvPr>
        </p:nvSpPr>
        <p:spPr/>
        <p:txBody>
          <a:bodyPr/>
          <a:lstStyle/>
          <a:p>
            <a:r>
              <a:rPr lang="en-GB" dirty="0"/>
              <a:t>Coercion</a:t>
            </a:r>
          </a:p>
        </p:txBody>
      </p:sp>
      <p:sp>
        <p:nvSpPr>
          <p:cNvPr id="3" name="Rectangle 2">
            <a:extLst>
              <a:ext uri="{FF2B5EF4-FFF2-40B4-BE49-F238E27FC236}">
                <a16:creationId xmlns:a16="http://schemas.microsoft.com/office/drawing/2014/main" id="{9849883F-9DCC-9547-A52E-28D9A22E0360}"/>
              </a:ext>
            </a:extLst>
          </p:cNvPr>
          <p:cNvSpPr/>
          <p:nvPr/>
        </p:nvSpPr>
        <p:spPr>
          <a:xfrm>
            <a:off x="286578" y="1370377"/>
            <a:ext cx="11618844" cy="1200329"/>
          </a:xfrm>
          <a:prstGeom prst="rect">
            <a:avLst/>
          </a:prstGeom>
        </p:spPr>
        <p:txBody>
          <a:bodyPr wrap="square">
            <a:spAutoFit/>
          </a:bodyPr>
          <a:lstStyle/>
          <a:p>
            <a:r>
              <a:rPr lang="fr-FR" b="0" i="0" dirty="0">
                <a:solidFill>
                  <a:srgbClr val="333333"/>
                </a:solidFill>
                <a:effectLst/>
                <a:latin typeface="Helvetica Neue" panose="02000503000000020004" pitchFamily="2" charset="0"/>
              </a:rPr>
              <a:t>In </a:t>
            </a:r>
            <a:r>
              <a:rPr lang="fr-FR" b="0" i="0" dirty="0" err="1">
                <a:solidFill>
                  <a:srgbClr val="333333"/>
                </a:solidFill>
                <a:effectLst/>
                <a:latin typeface="Helvetica Neue" panose="02000503000000020004" pitchFamily="2" charset="0"/>
              </a:rPr>
              <a:t>general</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attempt</a:t>
            </a:r>
            <a:r>
              <a:rPr lang="fr-FR" b="0" i="0" dirty="0">
                <a:solidFill>
                  <a:srgbClr val="333333"/>
                </a:solidFill>
                <a:effectLst/>
                <a:latin typeface="Helvetica Neue" panose="02000503000000020004" pitchFamily="2" charset="0"/>
              </a:rPr>
              <a:t> by R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flexible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data types.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an entry </a:t>
            </a:r>
            <a:r>
              <a:rPr lang="fr-FR" b="0" i="0" dirty="0" err="1">
                <a:solidFill>
                  <a:srgbClr val="333333"/>
                </a:solidFill>
                <a:effectLst/>
                <a:latin typeface="Helvetica Neue" panose="02000503000000020004" pitchFamily="2" charset="0"/>
              </a:rPr>
              <a:t>does</a:t>
            </a:r>
            <a:r>
              <a:rPr lang="fr-FR" b="0" i="0" dirty="0">
                <a:solidFill>
                  <a:srgbClr val="333333"/>
                </a:solidFill>
                <a:effectLst/>
                <a:latin typeface="Helvetica Neue" panose="02000503000000020004" pitchFamily="2" charset="0"/>
              </a:rPr>
              <a:t> not match the </a:t>
            </a:r>
            <a:r>
              <a:rPr lang="fr-FR" b="0" i="0" dirty="0" err="1">
                <a:solidFill>
                  <a:srgbClr val="333333"/>
                </a:solidFill>
                <a:effectLst/>
                <a:latin typeface="Helvetica Neue" panose="02000503000000020004" pitchFamily="2" charset="0"/>
              </a:rPr>
              <a:t>expected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of the </a:t>
            </a:r>
            <a:r>
              <a:rPr lang="fr-FR" b="0" i="0" dirty="0" err="1">
                <a:solidFill>
                  <a:srgbClr val="333333"/>
                </a:solidFill>
                <a:effectLst/>
                <a:latin typeface="Helvetica Neue" panose="02000503000000020004" pitchFamily="2" charset="0"/>
              </a:rPr>
              <a:t>prebuilt</a:t>
            </a:r>
            <a:r>
              <a:rPr lang="fr-FR" b="0" i="0" dirty="0">
                <a:solidFill>
                  <a:srgbClr val="333333"/>
                </a:solidFill>
                <a:effectLst/>
                <a:latin typeface="Helvetica Neue" panose="02000503000000020004" pitchFamily="2" charset="0"/>
              </a:rPr>
              <a:t> R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try</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guess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was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meant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before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throwing</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error</a:t>
            </a:r>
            <a:r>
              <a:rPr lang="fr-FR" b="0" i="0" dirty="0">
                <a:solidFill>
                  <a:srgbClr val="333333"/>
                </a:solidFill>
                <a:effectLst/>
                <a:latin typeface="Helvetica Neue" panose="02000503000000020004" pitchFamily="2" charset="0"/>
              </a:rPr>
              <a:t>. This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lead to confusion. </a:t>
            </a:r>
            <a:r>
              <a:rPr lang="fr-FR" b="0" i="0" dirty="0" err="1">
                <a:solidFill>
                  <a:srgbClr val="333333"/>
                </a:solidFill>
                <a:effectLst/>
                <a:latin typeface="Helvetica Neue" panose="02000503000000020004" pitchFamily="2" charset="0"/>
              </a:rPr>
              <a:t>Failing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understand</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drive </a:t>
            </a:r>
            <a:r>
              <a:rPr lang="fr-FR" b="0" i="0" dirty="0" err="1">
                <a:solidFill>
                  <a:srgbClr val="333333"/>
                </a:solidFill>
                <a:effectLst/>
                <a:latin typeface="Helvetica Neue" panose="02000503000000020004" pitchFamily="2" charset="0"/>
              </a:rPr>
              <a:t>programmers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crazy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attempting</a:t>
            </a:r>
            <a:r>
              <a:rPr lang="fr-FR" b="0" i="0" dirty="0">
                <a:solidFill>
                  <a:srgbClr val="333333"/>
                </a:solidFill>
                <a:effectLst/>
                <a:latin typeface="Helvetica Neue" panose="02000503000000020004" pitchFamily="2" charset="0"/>
              </a:rPr>
              <a:t> to code in R </a:t>
            </a:r>
            <a:r>
              <a:rPr lang="fr-FR" b="0" i="0" dirty="0" err="1">
                <a:solidFill>
                  <a:srgbClr val="333333"/>
                </a:solidFill>
                <a:effectLst/>
                <a:latin typeface="Helvetica Neue" panose="02000503000000020004" pitchFamily="2" charset="0"/>
              </a:rPr>
              <a:t>since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behaves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quite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languages</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regard. </a:t>
            </a:r>
            <a:endParaRPr lang="en-GB" dirty="0"/>
          </a:p>
        </p:txBody>
      </p:sp>
      <p:sp>
        <p:nvSpPr>
          <p:cNvPr id="4" name="Rectangle 3">
            <a:extLst>
              <a:ext uri="{FF2B5EF4-FFF2-40B4-BE49-F238E27FC236}">
                <a16:creationId xmlns:a16="http://schemas.microsoft.com/office/drawing/2014/main" id="{B8D5F059-6C62-C345-9041-8607F53F3E1A}"/>
              </a:ext>
            </a:extLst>
          </p:cNvPr>
          <p:cNvSpPr/>
          <p:nvPr/>
        </p:nvSpPr>
        <p:spPr>
          <a:xfrm>
            <a:off x="415346" y="2793972"/>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a:t>
            </a:r>
            <a:r>
              <a:rPr lang="fr-FR" dirty="0">
                <a:solidFill>
                  <a:schemeClr val="accent1"/>
                </a:solidFill>
              </a:rPr>
              <a:t> </a:t>
            </a:r>
            <a:r>
              <a:rPr lang="fr-FR" b="1" dirty="0">
                <a:solidFill>
                  <a:schemeClr val="accent1"/>
                </a:solidFill>
              </a:rPr>
              <a:t>c</a:t>
            </a:r>
            <a:r>
              <a:rPr lang="fr-FR" sz="1600" dirty="0">
                <a:solidFill>
                  <a:schemeClr val="accent1"/>
                </a:solidFill>
              </a:rPr>
              <a:t>(</a:t>
            </a:r>
            <a:r>
              <a:rPr lang="fr-FR" dirty="0">
                <a:solidFill>
                  <a:schemeClr val="accent1"/>
                </a:solidFill>
              </a:rPr>
              <a:t>1</a:t>
            </a:r>
            <a:r>
              <a:rPr lang="fr-FR" sz="1600" dirty="0">
                <a:solidFill>
                  <a:schemeClr val="accent1"/>
                </a:solidFill>
              </a:rPr>
              <a:t>, </a:t>
            </a:r>
            <a:r>
              <a:rPr lang="fr-FR" dirty="0">
                <a:solidFill>
                  <a:schemeClr val="accent1"/>
                </a:solidFill>
              </a:rPr>
              <a:t>"canada"</a:t>
            </a:r>
            <a:r>
              <a:rPr lang="fr-FR" sz="1600" dirty="0">
                <a:solidFill>
                  <a:schemeClr val="accent1"/>
                </a:solidFill>
              </a:rPr>
              <a:t>, </a:t>
            </a:r>
            <a:r>
              <a:rPr lang="fr-FR" dirty="0">
                <a:solidFill>
                  <a:schemeClr val="accent1"/>
                </a:solidFill>
              </a:rPr>
              <a:t>3</a:t>
            </a:r>
            <a:r>
              <a:rPr lang="fr-FR" sz="1600" dirty="0">
                <a:solidFill>
                  <a:schemeClr val="accent1"/>
                </a:solidFill>
              </a:rPr>
              <a:t>)</a:t>
            </a:r>
          </a:p>
          <a:p>
            <a:r>
              <a:rPr lang="en-GB" sz="1600" dirty="0">
                <a:solidFill>
                  <a:srgbClr val="FF0000"/>
                </a:solidFill>
              </a:rPr>
              <a:t>&gt; </a:t>
            </a:r>
            <a:r>
              <a:rPr lang="fr-FR" sz="1600" dirty="0">
                <a:solidFill>
                  <a:schemeClr val="accent1"/>
                </a:solidFill>
              </a:rPr>
              <a:t>x </a:t>
            </a:r>
          </a:p>
          <a:p>
            <a:r>
              <a:rPr lang="fr-FR" i="1" dirty="0">
                <a:solidFill>
                  <a:schemeClr val="tx1"/>
                </a:solidFill>
              </a:rPr>
              <a:t>#&gt; [1] "1" "canada" "3"</a:t>
            </a:r>
            <a:r>
              <a:rPr lang="fr-FR" sz="1600" dirty="0">
                <a:solidFill>
                  <a:schemeClr val="tx1"/>
                </a:solidFill>
              </a:rPr>
              <a:t> </a:t>
            </a:r>
          </a:p>
          <a:p>
            <a:r>
              <a:rPr lang="en-GB" dirty="0">
                <a:solidFill>
                  <a:srgbClr val="FF0000"/>
                </a:solidFill>
              </a:rPr>
              <a:t>&gt; </a:t>
            </a:r>
            <a:r>
              <a:rPr lang="fr-FR" b="1" dirty="0">
                <a:solidFill>
                  <a:schemeClr val="accent1"/>
                </a:solidFill>
              </a:rPr>
              <a:t>class</a:t>
            </a:r>
            <a:r>
              <a:rPr lang="fr-FR" sz="1600" dirty="0">
                <a:solidFill>
                  <a:schemeClr val="accent1"/>
                </a:solidFill>
              </a:rPr>
              <a:t>(x) </a:t>
            </a:r>
          </a:p>
          <a:p>
            <a:r>
              <a:rPr lang="fr-FR" i="1" dirty="0">
                <a:solidFill>
                  <a:schemeClr val="tx1"/>
                </a:solidFill>
              </a:rPr>
              <a:t>#&gt; [1] "</a:t>
            </a:r>
            <a:r>
              <a:rPr lang="fr-FR" i="1" dirty="0" err="1">
                <a:solidFill>
                  <a:schemeClr val="tx1"/>
                </a:solidFill>
              </a:rPr>
              <a:t>character</a:t>
            </a:r>
            <a:r>
              <a:rPr lang="fr-FR" i="1" dirty="0">
                <a:solidFill>
                  <a:schemeClr val="tx1"/>
                </a:solidFill>
              </a:rPr>
              <a:t>  "</a:t>
            </a:r>
          </a:p>
          <a:p>
            <a:endParaRPr lang="en-GB" sz="3600" dirty="0">
              <a:solidFill>
                <a:schemeClr val="tx1"/>
              </a:solidFill>
            </a:endParaRPr>
          </a:p>
        </p:txBody>
      </p:sp>
      <p:sp>
        <p:nvSpPr>
          <p:cNvPr id="5" name="Rectangle 4">
            <a:extLst>
              <a:ext uri="{FF2B5EF4-FFF2-40B4-BE49-F238E27FC236}">
                <a16:creationId xmlns:a16="http://schemas.microsoft.com/office/drawing/2014/main" id="{A477FE9C-76AA-8C45-B48A-D24717D0077E}"/>
              </a:ext>
            </a:extLst>
          </p:cNvPr>
          <p:cNvSpPr/>
          <p:nvPr/>
        </p:nvSpPr>
        <p:spPr>
          <a:xfrm>
            <a:off x="7139133" y="4102629"/>
            <a:ext cx="3814506" cy="369332"/>
          </a:xfrm>
          <a:prstGeom prst="rect">
            <a:avLst/>
          </a:prstGeom>
        </p:spPr>
        <p:txBody>
          <a:bodyPr wrap="none">
            <a:spAutoFit/>
          </a:bodyPr>
          <a:lstStyle/>
          <a:p>
            <a:r>
              <a:rPr lang="fr-FR" b="0" i="0" dirty="0">
                <a:solidFill>
                  <a:srgbClr val="333333"/>
                </a:solidFill>
                <a:effectLst/>
                <a:latin typeface="Helvetica Neue" panose="02000503000000020004" pitchFamily="2" charset="0"/>
              </a:rPr>
              <a:t>R </a:t>
            </a:r>
            <a:r>
              <a:rPr lang="fr-FR" b="0" i="1" dirty="0" err="1">
                <a:solidFill>
                  <a:srgbClr val="333333"/>
                </a:solidFill>
                <a:effectLst/>
                <a:latin typeface="Helvetica Neue" panose="02000503000000020004" pitchFamily="2" charset="0"/>
              </a:rPr>
              <a:t>coerced</a:t>
            </a:r>
            <a:r>
              <a:rPr lang="fr-FR" b="0" i="0" dirty="0">
                <a:solidFill>
                  <a:srgbClr val="333333"/>
                </a:solidFill>
                <a:effectLst/>
                <a:latin typeface="Helvetica Neue" panose="02000503000000020004" pitchFamily="2" charset="0"/>
              </a:rPr>
              <a:t> the data </a:t>
            </a:r>
            <a:r>
              <a:rPr lang="fr-FR" b="0" i="0" dirty="0" err="1">
                <a:solidFill>
                  <a:srgbClr val="333333"/>
                </a:solidFill>
                <a:effectLst/>
                <a:latin typeface="Helvetica Neue" panose="02000503000000020004" pitchFamily="2" charset="0"/>
              </a:rPr>
              <a:t>into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characters</a:t>
            </a:r>
            <a:r>
              <a:rPr lang="fr-FR" b="0" i="0" dirty="0">
                <a:solidFill>
                  <a:srgbClr val="333333"/>
                </a:solidFill>
                <a:effectLst/>
                <a:latin typeface="Helvetica Neue" panose="02000503000000020004" pitchFamily="2" charset="0"/>
              </a:rPr>
              <a:t>.</a:t>
            </a:r>
            <a:endParaRPr lang="en-GB" dirty="0"/>
          </a:p>
        </p:txBody>
      </p:sp>
      <p:sp>
        <p:nvSpPr>
          <p:cNvPr id="6" name="Rectangle 5">
            <a:extLst>
              <a:ext uri="{FF2B5EF4-FFF2-40B4-BE49-F238E27FC236}">
                <a16:creationId xmlns:a16="http://schemas.microsoft.com/office/drawing/2014/main" id="{2BB020EA-39BD-1A42-A42D-14C61B0A0E32}"/>
              </a:ext>
            </a:extLst>
          </p:cNvPr>
          <p:cNvSpPr/>
          <p:nvPr/>
        </p:nvSpPr>
        <p:spPr>
          <a:xfrm>
            <a:off x="415346" y="4928903"/>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&lt;- 1:5 </a:t>
            </a:r>
          </a:p>
          <a:p>
            <a:r>
              <a:rPr lang="en-GB" sz="1600" dirty="0">
                <a:solidFill>
                  <a:srgbClr val="FF0000"/>
                </a:solidFill>
              </a:rPr>
              <a:t>&gt; </a:t>
            </a:r>
            <a:r>
              <a:rPr lang="fr-FR" sz="1600" dirty="0">
                <a:solidFill>
                  <a:schemeClr val="accent1"/>
                </a:solidFill>
              </a:rPr>
              <a:t>y &lt;- </a:t>
            </a:r>
            <a:r>
              <a:rPr lang="fr-FR" sz="1600" b="1" dirty="0" err="1">
                <a:solidFill>
                  <a:schemeClr val="accent1"/>
                </a:solidFill>
              </a:rPr>
              <a:t>as.character</a:t>
            </a:r>
            <a:r>
              <a:rPr lang="fr-FR" sz="1600" dirty="0">
                <a:solidFill>
                  <a:schemeClr val="accent1"/>
                </a:solidFill>
              </a:rPr>
              <a:t>(x) </a:t>
            </a:r>
          </a:p>
          <a:p>
            <a:r>
              <a:rPr lang="en-GB" sz="1600" dirty="0">
                <a:solidFill>
                  <a:srgbClr val="FF0000"/>
                </a:solidFill>
              </a:rPr>
              <a:t>&gt; </a:t>
            </a:r>
            <a:r>
              <a:rPr lang="fr-FR" sz="1600" dirty="0">
                <a:solidFill>
                  <a:schemeClr val="accent1"/>
                </a:solidFill>
              </a:rPr>
              <a:t>y </a:t>
            </a:r>
          </a:p>
          <a:p>
            <a:r>
              <a:rPr lang="fr-FR" sz="1600" i="1" dirty="0">
                <a:solidFill>
                  <a:schemeClr val="tx1"/>
                </a:solidFill>
              </a:rPr>
              <a:t>#&gt; [1] "1" "2" "3" "4" "5"</a:t>
            </a:r>
            <a:r>
              <a:rPr lang="fr-FR" sz="1600" b="1" dirty="0">
                <a:solidFill>
                  <a:schemeClr val="tx1"/>
                </a:solidFill>
              </a:rPr>
              <a:t> </a:t>
            </a:r>
          </a:p>
          <a:p>
            <a:r>
              <a:rPr lang="en-GB" sz="1600" dirty="0">
                <a:solidFill>
                  <a:srgbClr val="FF0000"/>
                </a:solidFill>
              </a:rPr>
              <a:t>&gt; </a:t>
            </a:r>
            <a:r>
              <a:rPr lang="fr-FR" sz="1600" b="1" dirty="0" err="1">
                <a:solidFill>
                  <a:schemeClr val="accent1"/>
                </a:solidFill>
              </a:rPr>
              <a:t>as.numeric</a:t>
            </a:r>
            <a:r>
              <a:rPr lang="fr-FR" sz="1600" dirty="0">
                <a:solidFill>
                  <a:schemeClr val="accent1"/>
                </a:solidFill>
              </a:rPr>
              <a:t>(y) </a:t>
            </a:r>
          </a:p>
          <a:p>
            <a:r>
              <a:rPr lang="fr-FR" sz="1600" i="1" dirty="0">
                <a:solidFill>
                  <a:schemeClr val="tx1"/>
                </a:solidFill>
              </a:rPr>
              <a:t>#&gt; [1] 1 2 3 4 5</a:t>
            </a:r>
            <a:endParaRPr lang="en-GB" sz="1600" dirty="0">
              <a:solidFill>
                <a:schemeClr val="tx1"/>
              </a:solidFill>
            </a:endParaRPr>
          </a:p>
        </p:txBody>
      </p:sp>
      <p:sp>
        <p:nvSpPr>
          <p:cNvPr id="7" name="Rectangle 6">
            <a:extLst>
              <a:ext uri="{FF2B5EF4-FFF2-40B4-BE49-F238E27FC236}">
                <a16:creationId xmlns:a16="http://schemas.microsoft.com/office/drawing/2014/main" id="{733439AB-073F-E945-B801-9A9A7A711819}"/>
              </a:ext>
            </a:extLst>
          </p:cNvPr>
          <p:cNvSpPr/>
          <p:nvPr/>
        </p:nvSpPr>
        <p:spPr>
          <a:xfrm>
            <a:off x="7139133" y="5357553"/>
            <a:ext cx="4052328"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R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offers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to change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one type to </a:t>
            </a:r>
            <a:r>
              <a:rPr lang="fr-FR" b="0" i="0" dirty="0" err="1">
                <a:solidFill>
                  <a:srgbClr val="333333"/>
                </a:solidFill>
                <a:effectLst/>
                <a:latin typeface="Helvetica Neue" panose="02000503000000020004" pitchFamily="2" charset="0"/>
              </a:rPr>
              <a:t>another</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109491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D41A-B6AB-E740-A15C-C4794E415337}"/>
              </a:ext>
            </a:extLst>
          </p:cNvPr>
          <p:cNvSpPr>
            <a:spLocks noGrp="1"/>
          </p:cNvSpPr>
          <p:nvPr>
            <p:ph type="title"/>
          </p:nvPr>
        </p:nvSpPr>
        <p:spPr/>
        <p:txBody>
          <a:bodyPr/>
          <a:lstStyle/>
          <a:p>
            <a:r>
              <a:rPr lang="en-GB" dirty="0"/>
              <a:t>Exercise</a:t>
            </a:r>
          </a:p>
        </p:txBody>
      </p:sp>
      <p:sp>
        <p:nvSpPr>
          <p:cNvPr id="3" name="Rectangle 2">
            <a:extLst>
              <a:ext uri="{FF2B5EF4-FFF2-40B4-BE49-F238E27FC236}">
                <a16:creationId xmlns:a16="http://schemas.microsoft.com/office/drawing/2014/main" id="{47A0573B-0316-1F41-AB30-C500C1D3E117}"/>
              </a:ext>
            </a:extLst>
          </p:cNvPr>
          <p:cNvSpPr/>
          <p:nvPr/>
        </p:nvSpPr>
        <p:spPr>
          <a:xfrm>
            <a:off x="1199321" y="1690688"/>
            <a:ext cx="9465366" cy="4247317"/>
          </a:xfrm>
          <a:prstGeom prst="rect">
            <a:avLst/>
          </a:prstGeom>
        </p:spPr>
        <p:txBody>
          <a:bodyPr wrap="square">
            <a:spAutoFit/>
          </a:bodyPr>
          <a:lstStyle/>
          <a:p>
            <a:pPr marL="342900" indent="-342900">
              <a:buFont typeface="+mj-lt"/>
              <a:buAutoNum type="arabicPeriod"/>
            </a:pPr>
            <a:r>
              <a:rPr lang="fr-FR" sz="2400" b="0" i="0" dirty="0" err="1">
                <a:effectLst/>
              </a:rPr>
              <a:t>Create</a:t>
            </a:r>
            <a:r>
              <a:rPr lang="fr-FR" sz="2400" b="0" i="0" dirty="0">
                <a:effectLst/>
              </a:rPr>
              <a:t> </a:t>
            </a:r>
            <a:r>
              <a:rPr lang="fr-FR" sz="2400" b="0" i="0" dirty="0" err="1">
                <a:effectLst/>
              </a:rPr>
              <a:t>two</a:t>
            </a:r>
            <a:r>
              <a:rPr lang="fr-FR" sz="2400" b="0" i="0" dirty="0">
                <a:effectLst/>
              </a:rPr>
              <a:t> </a:t>
            </a:r>
            <a:r>
              <a:rPr lang="fr-FR" sz="2400" b="0" i="0" dirty="0" err="1">
                <a:effectLst/>
              </a:rPr>
              <a:t>vectors</a:t>
            </a:r>
            <a:r>
              <a:rPr lang="fr-FR" sz="2400" b="0" i="0" dirty="0">
                <a:effectLst/>
              </a:rPr>
              <a:t> of </a:t>
            </a:r>
            <a:r>
              <a:rPr lang="fr-FR" sz="2400" b="0" i="0" dirty="0" err="1">
                <a:effectLst/>
              </a:rPr>
              <a:t>different</a:t>
            </a:r>
            <a:r>
              <a:rPr lang="fr-FR" sz="2400" b="0" i="0" dirty="0">
                <a:effectLst/>
              </a:rPr>
              <a:t> dimensions and insert the second one in the first one </a:t>
            </a:r>
            <a:r>
              <a:rPr lang="fr-FR" sz="2400" b="0" i="0" dirty="0" err="1">
                <a:effectLst/>
              </a:rPr>
              <a:t>between</a:t>
            </a:r>
            <a:r>
              <a:rPr lang="fr-FR" sz="2400" b="0" i="0" dirty="0">
                <a:effectLst/>
              </a:rPr>
              <a:t> the 2nd and 3rd </a:t>
            </a:r>
            <a:r>
              <a:rPr lang="fr-FR" sz="2400" b="0" i="0" dirty="0" err="1">
                <a:effectLst/>
              </a:rPr>
              <a:t>elements</a:t>
            </a:r>
            <a:r>
              <a:rPr lang="fr-FR" sz="2400" b="0" i="0" dirty="0">
                <a:effectLst/>
              </a:rPr>
              <a:t>.</a:t>
            </a:r>
          </a:p>
          <a:p>
            <a:pPr marL="342900" indent="-342900">
              <a:buFont typeface="+mj-lt"/>
              <a:buAutoNum type="arabicPeriod"/>
            </a:pPr>
            <a:endParaRPr lang="fr-FR" sz="2400" b="0" i="0" dirty="0">
              <a:effectLst/>
            </a:endParaRPr>
          </a:p>
          <a:p>
            <a:pPr marL="342900" indent="-342900">
              <a:buFont typeface="+mj-lt"/>
              <a:buAutoNum type="arabicPeriod"/>
            </a:pPr>
            <a:r>
              <a:rPr lang="fr-FR" sz="2400" dirty="0" err="1"/>
              <a:t>Draw</a:t>
            </a:r>
            <a:r>
              <a:rPr lang="fr-FR" sz="2400" dirty="0"/>
              <a:t> 100 </a:t>
            </a:r>
            <a:r>
              <a:rPr lang="fr-FR" sz="2400" dirty="0" err="1"/>
              <a:t>numbers</a:t>
            </a:r>
            <a:r>
              <a:rPr lang="fr-FR" sz="2400" dirty="0"/>
              <a:t> </a:t>
            </a:r>
            <a:r>
              <a:rPr lang="fr-FR" sz="2400" dirty="0" err="1"/>
              <a:t>from</a:t>
            </a:r>
            <a:r>
              <a:rPr lang="fr-FR" sz="2400" dirty="0"/>
              <a:t> a Uniform distribution on [0,1] and count how </a:t>
            </a:r>
            <a:r>
              <a:rPr lang="fr-FR" sz="2400" dirty="0" err="1"/>
              <a:t>many</a:t>
            </a:r>
            <a:r>
              <a:rPr lang="fr-FR" sz="2400" dirty="0"/>
              <a:t> values are </a:t>
            </a:r>
            <a:r>
              <a:rPr lang="fr-FR" sz="2400" dirty="0" err="1"/>
              <a:t>larger</a:t>
            </a:r>
            <a:r>
              <a:rPr lang="fr-FR" sz="2400" dirty="0"/>
              <a:t> </a:t>
            </a:r>
            <a:r>
              <a:rPr lang="fr-FR" sz="2400" dirty="0" err="1"/>
              <a:t>than</a:t>
            </a:r>
            <a:r>
              <a:rPr lang="fr-FR" sz="2400" dirty="0"/>
              <a:t> 0.5</a:t>
            </a:r>
          </a:p>
          <a:p>
            <a:pPr marL="342900" indent="-342900">
              <a:buFont typeface="+mj-lt"/>
              <a:buAutoNum type="arabicPeriod"/>
            </a:pPr>
            <a:endParaRPr lang="fr-FR" sz="2400" dirty="0"/>
          </a:p>
          <a:p>
            <a:pPr marL="342900" indent="-342900">
              <a:buFont typeface="+mj-lt"/>
              <a:buAutoNum type="arabicPeriod"/>
            </a:pPr>
            <a:r>
              <a:rPr lang="fr-FR" sz="2400" dirty="0" err="1"/>
              <a:t>Compute</a:t>
            </a:r>
            <a:r>
              <a:rPr lang="fr-FR" sz="2400" dirty="0"/>
              <a:t> the per 100,000 </a:t>
            </a:r>
            <a:r>
              <a:rPr lang="fr-FR" sz="2400" dirty="0" err="1"/>
              <a:t>murder</a:t>
            </a:r>
            <a:r>
              <a:rPr lang="fr-FR" sz="2400" dirty="0"/>
              <a:t> rate for </a:t>
            </a:r>
            <a:r>
              <a:rPr lang="fr-FR" sz="2400" dirty="0" err="1"/>
              <a:t>each</a:t>
            </a:r>
            <a:r>
              <a:rPr lang="fr-FR" sz="2400" dirty="0"/>
              <a:t> state and store </a:t>
            </a:r>
            <a:r>
              <a:rPr lang="fr-FR" sz="2400" dirty="0" err="1"/>
              <a:t>it</a:t>
            </a:r>
            <a:r>
              <a:rPr lang="fr-FR" sz="2400" dirty="0"/>
              <a:t> in the </a:t>
            </a:r>
            <a:r>
              <a:rPr lang="fr-FR" sz="2400" dirty="0" err="1"/>
              <a:t>object</a:t>
            </a:r>
            <a:r>
              <a:rPr lang="fr-FR" sz="2400" dirty="0"/>
              <a:t> </a:t>
            </a:r>
            <a:r>
              <a:rPr lang="fr-FR" sz="2400" dirty="0" err="1"/>
              <a:t>murder_rate</a:t>
            </a:r>
            <a:r>
              <a:rPr lang="fr-FR" sz="2400" dirty="0"/>
              <a:t>. </a:t>
            </a:r>
            <a:r>
              <a:rPr lang="fr-FR" sz="2400" dirty="0" err="1"/>
              <a:t>Then</a:t>
            </a:r>
            <a:r>
              <a:rPr lang="fr-FR" sz="2400" dirty="0"/>
              <a:t> </a:t>
            </a:r>
            <a:r>
              <a:rPr lang="fr-FR" sz="2400" dirty="0" err="1"/>
              <a:t>compute</a:t>
            </a:r>
            <a:r>
              <a:rPr lang="fr-FR" sz="2400" dirty="0"/>
              <a:t> the </a:t>
            </a:r>
            <a:r>
              <a:rPr lang="fr-FR" sz="2400" dirty="0" err="1"/>
              <a:t>average</a:t>
            </a:r>
            <a:r>
              <a:rPr lang="fr-FR" sz="2400" dirty="0"/>
              <a:t> </a:t>
            </a:r>
            <a:r>
              <a:rPr lang="fr-FR" sz="2400" dirty="0" err="1"/>
              <a:t>murder</a:t>
            </a:r>
            <a:r>
              <a:rPr lang="fr-FR" sz="2400" dirty="0"/>
              <a:t> rate for the US </a:t>
            </a:r>
            <a:r>
              <a:rPr lang="fr-FR" sz="2400" dirty="0" err="1"/>
              <a:t>using</a:t>
            </a:r>
            <a:r>
              <a:rPr lang="fr-FR" sz="2400" dirty="0"/>
              <a:t> the </a:t>
            </a:r>
            <a:r>
              <a:rPr lang="fr-FR" sz="2400" dirty="0" err="1"/>
              <a:t>function</a:t>
            </a:r>
            <a:r>
              <a:rPr lang="fr-FR" sz="2400" dirty="0"/>
              <a:t> </a:t>
            </a:r>
            <a:r>
              <a:rPr lang="fr-FR" sz="2400" dirty="0" err="1"/>
              <a:t>mean</a:t>
            </a:r>
            <a:r>
              <a:rPr lang="fr-FR" sz="2400" dirty="0"/>
              <a:t>. </a:t>
            </a:r>
            <a:r>
              <a:rPr lang="fr-FR" sz="2400" dirty="0" err="1"/>
              <a:t>What</a:t>
            </a:r>
            <a:r>
              <a:rPr lang="fr-FR" sz="2400" dirty="0"/>
              <a:t> </a:t>
            </a:r>
            <a:r>
              <a:rPr lang="fr-FR" sz="2400" dirty="0" err="1"/>
              <a:t>is</a:t>
            </a:r>
            <a:r>
              <a:rPr lang="fr-FR" sz="2400" dirty="0"/>
              <a:t> the </a:t>
            </a:r>
            <a:r>
              <a:rPr lang="fr-FR" sz="2400" dirty="0" err="1"/>
              <a:t>average</a:t>
            </a:r>
            <a:r>
              <a:rPr lang="fr-FR" sz="2400" dirty="0"/>
              <a:t>?</a:t>
            </a:r>
          </a:p>
          <a:p>
            <a:br>
              <a:rPr lang="fr-FR" dirty="0"/>
            </a:br>
            <a:endParaRPr lang="fr-FR" dirty="0"/>
          </a:p>
          <a:p>
            <a:endParaRPr lang="en-GB" dirty="0"/>
          </a:p>
        </p:txBody>
      </p:sp>
    </p:spTree>
    <p:extLst>
      <p:ext uri="{BB962C8B-B14F-4D97-AF65-F5344CB8AC3E}">
        <p14:creationId xmlns:p14="http://schemas.microsoft.com/office/powerpoint/2010/main" val="2441251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729C-A857-5144-B4B3-26B6E2694DDB}"/>
              </a:ext>
            </a:extLst>
          </p:cNvPr>
          <p:cNvSpPr>
            <a:spLocks noGrp="1"/>
          </p:cNvSpPr>
          <p:nvPr>
            <p:ph type="title"/>
          </p:nvPr>
        </p:nvSpPr>
        <p:spPr/>
        <p:txBody>
          <a:bodyPr/>
          <a:lstStyle/>
          <a:p>
            <a:r>
              <a:rPr lang="en-GB" dirty="0"/>
              <a:t>Importing data</a:t>
            </a:r>
          </a:p>
        </p:txBody>
      </p:sp>
      <p:pic>
        <p:nvPicPr>
          <p:cNvPr id="4" name="Picture 3">
            <a:extLst>
              <a:ext uri="{FF2B5EF4-FFF2-40B4-BE49-F238E27FC236}">
                <a16:creationId xmlns:a16="http://schemas.microsoft.com/office/drawing/2014/main" id="{27827D49-11C2-DC4E-8E44-80D4074F4A76}"/>
              </a:ext>
            </a:extLst>
          </p:cNvPr>
          <p:cNvPicPr>
            <a:picLocks noChangeAspect="1"/>
          </p:cNvPicPr>
          <p:nvPr/>
        </p:nvPicPr>
        <p:blipFill>
          <a:blip r:embed="rId3"/>
          <a:stretch>
            <a:fillRect/>
          </a:stretch>
        </p:blipFill>
        <p:spPr>
          <a:xfrm>
            <a:off x="1926281" y="2103397"/>
            <a:ext cx="7971481" cy="5554596"/>
          </a:xfrm>
          <a:prstGeom prst="rect">
            <a:avLst/>
          </a:prstGeom>
        </p:spPr>
      </p:pic>
      <p:sp>
        <p:nvSpPr>
          <p:cNvPr id="5" name="Rectangle 4">
            <a:extLst>
              <a:ext uri="{FF2B5EF4-FFF2-40B4-BE49-F238E27FC236}">
                <a16:creationId xmlns:a16="http://schemas.microsoft.com/office/drawing/2014/main" id="{203DE57E-9C92-DD4A-B3B4-4F582B7832C6}"/>
              </a:ext>
            </a:extLst>
          </p:cNvPr>
          <p:cNvSpPr/>
          <p:nvPr/>
        </p:nvSpPr>
        <p:spPr>
          <a:xfrm>
            <a:off x="284205" y="1476306"/>
            <a:ext cx="11714206" cy="923330"/>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creating</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spreadsheets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text</a:t>
            </a:r>
            <a:r>
              <a:rPr lang="fr-FR" b="0" i="0" dirty="0">
                <a:solidFill>
                  <a:srgbClr val="333333"/>
                </a:solidFill>
                <a:effectLst/>
                <a:latin typeface="Helvetica Neue" panose="02000503000000020004" pitchFamily="2" charset="0"/>
              </a:rPr>
              <a:t> files, </a:t>
            </a:r>
            <a:r>
              <a:rPr lang="fr-FR" b="0" i="0" dirty="0" err="1">
                <a:solidFill>
                  <a:srgbClr val="333333"/>
                </a:solidFill>
                <a:effectLst/>
                <a:latin typeface="Helvetica Neue" panose="02000503000000020004" pitchFamily="2" charset="0"/>
              </a:rPr>
              <a:t>like</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ones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created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a simple </a:t>
            </a:r>
            <a:r>
              <a:rPr lang="fr-FR" b="0" i="0" dirty="0" err="1">
                <a:solidFill>
                  <a:srgbClr val="333333"/>
                </a:solidFill>
                <a:effectLst/>
                <a:latin typeface="Helvetica Neue" panose="02000503000000020004" pitchFamily="2" charset="0"/>
              </a:rPr>
              <a:t>text</a:t>
            </a:r>
            <a:r>
              <a:rPr lang="fr-FR" b="0" i="0" dirty="0">
                <a:solidFill>
                  <a:srgbClr val="333333"/>
                </a:solidFill>
                <a:effectLst/>
                <a:latin typeface="Helvetica Neue" panose="02000503000000020004" pitchFamily="2" charset="0"/>
              </a:rPr>
              <a:t> editor, a new </a:t>
            </a:r>
            <a:r>
              <a:rPr lang="fr-FR" b="0" i="0" dirty="0" err="1">
                <a:solidFill>
                  <a:srgbClr val="333333"/>
                </a:solidFill>
                <a:effectLst/>
                <a:latin typeface="Helvetica Neue" panose="02000503000000020004" pitchFamily="2" charset="0"/>
              </a:rPr>
              <a:t>row</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defined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return and </a:t>
            </a:r>
            <a:r>
              <a:rPr lang="fr-FR" b="0" i="0" dirty="0" err="1">
                <a:solidFill>
                  <a:srgbClr val="333333"/>
                </a:solidFill>
                <a:effectLst/>
                <a:latin typeface="Helvetica Neue" panose="02000503000000020004" pitchFamily="2" charset="0"/>
              </a:rPr>
              <a:t>columns</a:t>
            </a:r>
            <a:r>
              <a:rPr lang="fr-FR" b="0" i="0" dirty="0">
                <a:solidFill>
                  <a:srgbClr val="333333"/>
                </a:solidFill>
                <a:effectLst/>
                <a:latin typeface="Helvetica Neue" panose="02000503000000020004" pitchFamily="2" charset="0"/>
              </a:rPr>
              <a:t> are </a:t>
            </a:r>
            <a:r>
              <a:rPr lang="fr-FR" b="0" i="0" dirty="0" err="1">
                <a:solidFill>
                  <a:srgbClr val="333333"/>
                </a:solidFill>
                <a:effectLst/>
                <a:latin typeface="Helvetica Neue" panose="02000503000000020004" pitchFamily="2" charset="0"/>
              </a:rPr>
              <a:t>separated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predefined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special</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common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characters</a:t>
            </a:r>
            <a:r>
              <a:rPr lang="fr-FR" b="0" i="0" dirty="0">
                <a:solidFill>
                  <a:srgbClr val="333333"/>
                </a:solidFill>
                <a:effectLst/>
                <a:latin typeface="Helvetica Neue" panose="02000503000000020004" pitchFamily="2" charset="0"/>
              </a:rPr>
              <a:t> are comma (</a:t>
            </a:r>
            <a:r>
              <a:rPr lang="fr-FR" dirty="0"/>
              <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semicolon</a:t>
            </a:r>
            <a:r>
              <a:rPr lang="fr-FR" b="0" i="0" dirty="0">
                <a:solidFill>
                  <a:srgbClr val="333333"/>
                </a:solidFill>
                <a:effectLst/>
                <a:latin typeface="Helvetica Neue" panose="02000503000000020004" pitchFamily="2" charset="0"/>
              </a:rPr>
              <a:t> (</a:t>
            </a:r>
            <a:r>
              <a:rPr lang="fr-FR" dirty="0"/>
              <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space</a:t>
            </a:r>
            <a:r>
              <a:rPr lang="fr-FR" b="0" i="0" dirty="0">
                <a:solidFill>
                  <a:srgbClr val="333333"/>
                </a:solidFill>
                <a:effectLst/>
                <a:latin typeface="Helvetica Neue" panose="02000503000000020004" pitchFamily="2" charset="0"/>
              </a:rPr>
              <a:t> (</a:t>
            </a:r>
            <a:r>
              <a:rPr lang="fr-FR" dirty="0"/>
              <a:t>`) and tab (</a:t>
            </a:r>
            <a:r>
              <a:rPr lang="fr-FR" b="0" i="0" dirty="0">
                <a:solidFill>
                  <a:srgbClr val="333333"/>
                </a:solidFill>
                <a:effectLst/>
                <a:latin typeface="Helvetica Neue" panose="02000503000000020004" pitchFamily="2" charset="0"/>
              </a:rPr>
              <a:t> </a:t>
            </a:r>
            <a:r>
              <a:rPr lang="fr-FR" dirty="0"/>
              <a:t>or</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preset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number</a:t>
            </a:r>
            <a:r>
              <a:rPr lang="fr-FR" b="0" i="0" dirty="0">
                <a:solidFill>
                  <a:srgbClr val="333333"/>
                </a:solidFill>
                <a:effectLst/>
                <a:latin typeface="Helvetica Neue" panose="02000503000000020004" pitchFamily="2" charset="0"/>
              </a:rPr>
              <a:t> of </a:t>
            </a:r>
            <a:r>
              <a:rPr lang="fr-FR" b="0" i="0" dirty="0" err="1">
                <a:solidFill>
                  <a:srgbClr val="333333"/>
                </a:solidFill>
                <a:effectLst/>
                <a:latin typeface="Helvetica Neue" panose="02000503000000020004" pitchFamily="2" charset="0"/>
              </a:rPr>
              <a:t>spaces</a:t>
            </a:r>
            <a:r>
              <a:rPr lang="fr-FR" b="0" i="0" dirty="0">
                <a:solidFill>
                  <a:srgbClr val="333333"/>
                </a:solidFill>
                <a:effectLst/>
                <a:latin typeface="Helvetica Neue" panose="02000503000000020004" pitchFamily="2" charset="0"/>
              </a:rPr>
              <a:t>). </a:t>
            </a:r>
            <a:endParaRPr lang="en-GB" dirty="0"/>
          </a:p>
        </p:txBody>
      </p:sp>
    </p:spTree>
    <p:extLst>
      <p:ext uri="{BB962C8B-B14F-4D97-AF65-F5344CB8AC3E}">
        <p14:creationId xmlns:p14="http://schemas.microsoft.com/office/powerpoint/2010/main" val="2549251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29DF-AA48-514E-8C32-05E18ACE45D6}"/>
              </a:ext>
            </a:extLst>
          </p:cNvPr>
          <p:cNvSpPr>
            <a:spLocks noGrp="1"/>
          </p:cNvSpPr>
          <p:nvPr>
            <p:ph type="title"/>
          </p:nvPr>
        </p:nvSpPr>
        <p:spPr/>
        <p:txBody>
          <a:bodyPr/>
          <a:lstStyle/>
          <a:p>
            <a:r>
              <a:rPr lang="en-GB" dirty="0"/>
              <a:t>The filesystem</a:t>
            </a:r>
          </a:p>
        </p:txBody>
      </p:sp>
      <p:sp>
        <p:nvSpPr>
          <p:cNvPr id="3" name="Rectangle 2">
            <a:extLst>
              <a:ext uri="{FF2B5EF4-FFF2-40B4-BE49-F238E27FC236}">
                <a16:creationId xmlns:a16="http://schemas.microsoft.com/office/drawing/2014/main" id="{2BDE195D-F015-8F46-8C9B-E1E814D9E4F4}"/>
              </a:ext>
            </a:extLst>
          </p:cNvPr>
          <p:cNvSpPr/>
          <p:nvPr/>
        </p:nvSpPr>
        <p:spPr>
          <a:xfrm>
            <a:off x="360404" y="2194051"/>
            <a:ext cx="11213757" cy="15157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b="1" dirty="0" err="1">
                <a:solidFill>
                  <a:schemeClr val="accent1"/>
                </a:solidFill>
              </a:rPr>
              <a:t>system.file</a:t>
            </a:r>
            <a:r>
              <a:rPr lang="fr-FR" sz="1600" dirty="0">
                <a:solidFill>
                  <a:schemeClr val="accent1"/>
                </a:solidFill>
              </a:rPr>
              <a:t>(</a:t>
            </a:r>
            <a:r>
              <a:rPr lang="fr-FR" dirty="0">
                <a:solidFill>
                  <a:schemeClr val="accent1"/>
                </a:solidFill>
              </a:rPr>
              <a:t>package =</a:t>
            </a:r>
            <a:r>
              <a:rPr lang="fr-FR" sz="1600" dirty="0">
                <a:solidFill>
                  <a:schemeClr val="accent1"/>
                </a:solidFill>
              </a:rPr>
              <a:t> </a:t>
            </a:r>
            <a:r>
              <a:rPr lang="fr-FR" dirty="0">
                <a:solidFill>
                  <a:schemeClr val="accent1"/>
                </a:solidFill>
              </a:rPr>
              <a:t>"</a:t>
            </a:r>
            <a:r>
              <a:rPr lang="fr-FR" dirty="0" err="1">
                <a:solidFill>
                  <a:schemeClr val="accent1"/>
                </a:solidFill>
              </a:rPr>
              <a:t>dslabs</a:t>
            </a:r>
            <a:r>
              <a:rPr lang="fr-FR" dirty="0">
                <a:solidFill>
                  <a:schemeClr val="accent1"/>
                </a:solidFill>
              </a:rPr>
              <a:t>"</a:t>
            </a:r>
            <a:r>
              <a:rPr lang="fr-FR" sz="1600" dirty="0">
                <a:solidFill>
                  <a:schemeClr val="accent1"/>
                </a:solidFill>
              </a:rPr>
              <a:t>) </a:t>
            </a:r>
          </a:p>
          <a:p>
            <a:r>
              <a:rPr lang="fr-FR" i="1" dirty="0">
                <a:solidFill>
                  <a:schemeClr val="tx1"/>
                </a:solidFill>
              </a:rPr>
              <a:t>#&gt; [1] "/Library/</a:t>
            </a:r>
            <a:r>
              <a:rPr lang="fr-FR" i="1" dirty="0" err="1">
                <a:solidFill>
                  <a:schemeClr val="tx1"/>
                </a:solidFill>
              </a:rPr>
              <a:t>Frameworks</a:t>
            </a:r>
            <a:r>
              <a:rPr lang="fr-FR" i="1" dirty="0">
                <a:solidFill>
                  <a:schemeClr val="tx1"/>
                </a:solidFill>
              </a:rPr>
              <a:t>/</a:t>
            </a:r>
            <a:r>
              <a:rPr lang="fr-FR" i="1" dirty="0" err="1">
                <a:solidFill>
                  <a:schemeClr val="tx1"/>
                </a:solidFill>
              </a:rPr>
              <a:t>R.framework</a:t>
            </a:r>
            <a:r>
              <a:rPr lang="fr-FR" i="1" dirty="0">
                <a:solidFill>
                  <a:schemeClr val="tx1"/>
                </a:solidFill>
              </a:rPr>
              <a:t>/Versions/3.5/</a:t>
            </a:r>
            <a:r>
              <a:rPr lang="fr-FR" i="1" dirty="0" err="1">
                <a:solidFill>
                  <a:schemeClr val="tx1"/>
                </a:solidFill>
              </a:rPr>
              <a:t>Resources</a:t>
            </a:r>
            <a:r>
              <a:rPr lang="fr-FR" i="1" dirty="0">
                <a:solidFill>
                  <a:schemeClr val="tx1"/>
                </a:solidFill>
              </a:rPr>
              <a:t>/</a:t>
            </a:r>
            <a:r>
              <a:rPr lang="fr-FR" i="1" dirty="0" err="1">
                <a:solidFill>
                  <a:schemeClr val="tx1"/>
                </a:solidFill>
              </a:rPr>
              <a:t>library</a:t>
            </a:r>
            <a:r>
              <a:rPr lang="fr-FR" i="1" dirty="0">
                <a:solidFill>
                  <a:schemeClr val="tx1"/>
                </a:solidFill>
              </a:rPr>
              <a:t>/</a:t>
            </a:r>
            <a:r>
              <a:rPr lang="fr-FR" i="1" dirty="0" err="1">
                <a:solidFill>
                  <a:schemeClr val="tx1"/>
                </a:solidFill>
              </a:rPr>
              <a:t>dslabs</a:t>
            </a:r>
            <a:r>
              <a:rPr lang="fr-FR" i="1" dirty="0">
                <a:solidFill>
                  <a:schemeClr val="tx1"/>
                </a:solidFill>
              </a:rPr>
              <a:t> »</a:t>
            </a:r>
          </a:p>
          <a:p>
            <a:r>
              <a:rPr lang="en-GB" dirty="0">
                <a:solidFill>
                  <a:srgbClr val="FF0000"/>
                </a:solidFill>
              </a:rPr>
              <a:t>&gt;</a:t>
            </a:r>
            <a:r>
              <a:rPr lang="en-GB" dirty="0">
                <a:solidFill>
                  <a:schemeClr val="accent1"/>
                </a:solidFill>
              </a:rPr>
              <a:t> </a:t>
            </a:r>
            <a:r>
              <a:rPr lang="fr-FR" dirty="0" err="1">
                <a:solidFill>
                  <a:schemeClr val="accent1"/>
                </a:solidFill>
              </a:rPr>
              <a:t>filename</a:t>
            </a:r>
            <a:r>
              <a:rPr lang="fr-FR" dirty="0">
                <a:solidFill>
                  <a:schemeClr val="accent1"/>
                </a:solidFill>
              </a:rPr>
              <a:t> &lt;- "</a:t>
            </a:r>
            <a:r>
              <a:rPr lang="fr-FR" dirty="0" err="1">
                <a:solidFill>
                  <a:schemeClr val="accent1"/>
                </a:solidFill>
              </a:rPr>
              <a:t>murders.csv</a:t>
            </a:r>
            <a:r>
              <a:rPr lang="fr-FR" dirty="0">
                <a:solidFill>
                  <a:schemeClr val="accent1"/>
                </a:solidFill>
              </a:rPr>
              <a:t>" </a:t>
            </a:r>
          </a:p>
          <a:p>
            <a:r>
              <a:rPr lang="en-GB" dirty="0">
                <a:solidFill>
                  <a:srgbClr val="FF0000"/>
                </a:solidFill>
              </a:rPr>
              <a:t>&gt;</a:t>
            </a:r>
            <a:r>
              <a:rPr lang="en-GB" dirty="0">
                <a:solidFill>
                  <a:schemeClr val="accent1"/>
                </a:solidFill>
              </a:rPr>
              <a:t> </a:t>
            </a:r>
            <a:r>
              <a:rPr lang="fr-FR" dirty="0" err="1">
                <a:solidFill>
                  <a:schemeClr val="accent1"/>
                </a:solidFill>
              </a:rPr>
              <a:t>dir</a:t>
            </a:r>
            <a:r>
              <a:rPr lang="fr-FR" dirty="0">
                <a:solidFill>
                  <a:schemeClr val="accent1"/>
                </a:solidFill>
              </a:rPr>
              <a:t> &lt;- </a:t>
            </a:r>
            <a:r>
              <a:rPr lang="fr-FR" b="1" dirty="0" err="1">
                <a:solidFill>
                  <a:schemeClr val="accent1"/>
                </a:solidFill>
              </a:rPr>
              <a:t>system.file</a:t>
            </a:r>
            <a:r>
              <a:rPr lang="fr-FR" dirty="0">
                <a:solidFill>
                  <a:schemeClr val="accent1"/>
                </a:solidFill>
              </a:rPr>
              <a:t>("</a:t>
            </a:r>
            <a:r>
              <a:rPr lang="fr-FR" dirty="0" err="1">
                <a:solidFill>
                  <a:schemeClr val="accent1"/>
                </a:solidFill>
              </a:rPr>
              <a:t>extdata</a:t>
            </a:r>
            <a:r>
              <a:rPr lang="fr-FR" dirty="0">
                <a:solidFill>
                  <a:schemeClr val="accent1"/>
                </a:solidFill>
              </a:rPr>
              <a:t>", package = "</a:t>
            </a:r>
            <a:r>
              <a:rPr lang="fr-FR" dirty="0" err="1">
                <a:solidFill>
                  <a:schemeClr val="accent1"/>
                </a:solidFill>
              </a:rPr>
              <a:t>dslabs</a:t>
            </a:r>
            <a:r>
              <a:rPr lang="fr-FR" dirty="0">
                <a:solidFill>
                  <a:schemeClr val="accent1"/>
                </a:solidFill>
              </a:rPr>
              <a:t>") </a:t>
            </a:r>
          </a:p>
          <a:p>
            <a:r>
              <a:rPr lang="en-GB" dirty="0">
                <a:solidFill>
                  <a:srgbClr val="FF0000"/>
                </a:solidFill>
              </a:rPr>
              <a:t>&gt;</a:t>
            </a:r>
            <a:r>
              <a:rPr lang="en-GB" dirty="0">
                <a:solidFill>
                  <a:schemeClr val="accent1"/>
                </a:solidFill>
              </a:rPr>
              <a:t> </a:t>
            </a:r>
            <a:r>
              <a:rPr lang="fr-FR" dirty="0" err="1">
                <a:solidFill>
                  <a:schemeClr val="accent1"/>
                </a:solidFill>
              </a:rPr>
              <a:t>fullpath</a:t>
            </a:r>
            <a:r>
              <a:rPr lang="fr-FR" dirty="0">
                <a:solidFill>
                  <a:schemeClr val="accent1"/>
                </a:solidFill>
              </a:rPr>
              <a:t> &lt;- </a:t>
            </a:r>
            <a:r>
              <a:rPr lang="fr-FR" b="1" dirty="0" err="1">
                <a:solidFill>
                  <a:schemeClr val="accent1"/>
                </a:solidFill>
              </a:rPr>
              <a:t>file.path</a:t>
            </a:r>
            <a:r>
              <a:rPr lang="fr-FR" dirty="0">
                <a:solidFill>
                  <a:schemeClr val="accent1"/>
                </a:solidFill>
              </a:rPr>
              <a:t>(</a:t>
            </a:r>
            <a:r>
              <a:rPr lang="fr-FR" dirty="0" err="1">
                <a:solidFill>
                  <a:schemeClr val="accent1"/>
                </a:solidFill>
              </a:rPr>
              <a:t>dir</a:t>
            </a:r>
            <a:r>
              <a:rPr lang="fr-FR" dirty="0">
                <a:solidFill>
                  <a:schemeClr val="accent1"/>
                </a:solidFill>
              </a:rPr>
              <a:t>, </a:t>
            </a:r>
            <a:r>
              <a:rPr lang="fr-FR" dirty="0" err="1">
                <a:solidFill>
                  <a:schemeClr val="accent1"/>
                </a:solidFill>
              </a:rPr>
              <a:t>filename</a:t>
            </a:r>
            <a:r>
              <a:rPr lang="fr-FR" dirty="0">
                <a:solidFill>
                  <a:schemeClr val="accent1"/>
                </a:solidFill>
              </a:rPr>
              <a:t>)</a:t>
            </a:r>
            <a:endParaRPr lang="en-GB" dirty="0">
              <a:solidFill>
                <a:schemeClr val="accent1"/>
              </a:solidFill>
            </a:endParaRPr>
          </a:p>
        </p:txBody>
      </p:sp>
      <p:sp>
        <p:nvSpPr>
          <p:cNvPr id="4" name="Rectangle 3">
            <a:extLst>
              <a:ext uri="{FF2B5EF4-FFF2-40B4-BE49-F238E27FC236}">
                <a16:creationId xmlns:a16="http://schemas.microsoft.com/office/drawing/2014/main" id="{ED508CCE-A80F-BB44-A17E-76A913D6637E}"/>
              </a:ext>
            </a:extLst>
          </p:cNvPr>
          <p:cNvSpPr/>
          <p:nvPr/>
        </p:nvSpPr>
        <p:spPr>
          <a:xfrm>
            <a:off x="140043" y="1479638"/>
            <a:ext cx="11349680"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The </a:t>
            </a:r>
            <a:r>
              <a:rPr lang="fr-FR" b="0" i="1" dirty="0" err="1">
                <a:solidFill>
                  <a:srgbClr val="333333"/>
                </a:solidFill>
                <a:effectLst/>
                <a:latin typeface="Helvetica Neue" panose="02000503000000020004" pitchFamily="2" charset="0"/>
              </a:rPr>
              <a:t>path</a:t>
            </a:r>
            <a:r>
              <a:rPr lang="fr-FR" b="0" i="0" dirty="0">
                <a:solidFill>
                  <a:srgbClr val="333333"/>
                </a:solidFill>
                <a:effectLst/>
                <a:latin typeface="Helvetica Neue" panose="02000503000000020004" pitchFamily="2" charset="0"/>
              </a:rPr>
              <a:t> of a file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list</a:t>
            </a:r>
            <a:r>
              <a:rPr lang="fr-FR" b="0" i="0" dirty="0">
                <a:solidFill>
                  <a:srgbClr val="333333"/>
                </a:solidFill>
                <a:effectLst/>
                <a:latin typeface="Helvetica Neue" panose="02000503000000020004" pitchFamily="2" charset="0"/>
              </a:rPr>
              <a:t> of directory </a:t>
            </a:r>
            <a:r>
              <a:rPr lang="fr-FR" b="0" i="0" dirty="0" err="1">
                <a:solidFill>
                  <a:srgbClr val="333333"/>
                </a:solidFill>
                <a:effectLst/>
                <a:latin typeface="Helvetica Neue" panose="02000503000000020004" pitchFamily="2" charset="0"/>
              </a:rPr>
              <a:t>names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thought</a:t>
            </a:r>
            <a:r>
              <a:rPr lang="fr-FR" b="0" i="0" dirty="0">
                <a:solidFill>
                  <a:srgbClr val="333333"/>
                </a:solidFill>
                <a:effectLst/>
                <a:latin typeface="Helvetica Neue" panose="02000503000000020004" pitchFamily="2" charset="0"/>
              </a:rPr>
              <a:t> of as instructions on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folders</a:t>
            </a:r>
            <a:r>
              <a:rPr lang="fr-FR" b="0" i="0" dirty="0">
                <a:solidFill>
                  <a:srgbClr val="333333"/>
                </a:solidFill>
                <a:effectLst/>
                <a:latin typeface="Helvetica Neue" panose="02000503000000020004" pitchFamily="2" charset="0"/>
              </a:rPr>
              <a:t> to click on, and in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order</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find</a:t>
            </a:r>
            <a:r>
              <a:rPr lang="fr-FR" b="0" i="0" dirty="0">
                <a:solidFill>
                  <a:srgbClr val="333333"/>
                </a:solidFill>
                <a:effectLst/>
                <a:latin typeface="Helvetica Neue" panose="02000503000000020004" pitchFamily="2" charset="0"/>
              </a:rPr>
              <a:t> the file. </a:t>
            </a:r>
            <a:endParaRPr lang="en-GB" dirty="0"/>
          </a:p>
        </p:txBody>
      </p:sp>
      <p:sp>
        <p:nvSpPr>
          <p:cNvPr id="5" name="Rectangle 4">
            <a:extLst>
              <a:ext uri="{FF2B5EF4-FFF2-40B4-BE49-F238E27FC236}">
                <a16:creationId xmlns:a16="http://schemas.microsoft.com/office/drawing/2014/main" id="{702DDEA8-D080-9F42-AA44-E1DCE2A840D5}"/>
              </a:ext>
            </a:extLst>
          </p:cNvPr>
          <p:cNvSpPr/>
          <p:nvPr/>
        </p:nvSpPr>
        <p:spPr>
          <a:xfrm>
            <a:off x="1981200" y="-537883"/>
            <a:ext cx="2596224" cy="369332"/>
          </a:xfrm>
          <a:prstGeom prst="rect">
            <a:avLst/>
          </a:prstGeom>
        </p:spPr>
        <p:txBody>
          <a:bodyPr wrap="none">
            <a:spAutoFit/>
          </a:bodyPr>
          <a:lstStyle/>
          <a:p>
            <a:r>
              <a:rPr lang="fr-FR" b="1" i="0" dirty="0">
                <a:solidFill>
                  <a:srgbClr val="333333"/>
                </a:solidFill>
                <a:effectLst/>
                <a:latin typeface="Helvetica Neue" panose="02000503000000020004" pitchFamily="2" charset="0"/>
              </a:rPr>
              <a:t>The </a:t>
            </a:r>
            <a:r>
              <a:rPr lang="fr-FR" b="1" i="0" dirty="0" err="1">
                <a:solidFill>
                  <a:srgbClr val="333333"/>
                </a:solidFill>
                <a:effectLst/>
                <a:latin typeface="Helvetica Neue" panose="02000503000000020004" pitchFamily="2" charset="0"/>
              </a:rPr>
              <a:t>working</a:t>
            </a:r>
            <a:r>
              <a:rPr lang="fr-FR" b="1" i="0" dirty="0">
                <a:solidFill>
                  <a:srgbClr val="333333"/>
                </a:solidFill>
                <a:effectLst/>
                <a:latin typeface="Helvetica Neue" panose="02000503000000020004" pitchFamily="2" charset="0"/>
              </a:rPr>
              <a:t> directory</a:t>
            </a:r>
          </a:p>
        </p:txBody>
      </p:sp>
      <p:sp>
        <p:nvSpPr>
          <p:cNvPr id="6" name="Rectangle 5">
            <a:extLst>
              <a:ext uri="{FF2B5EF4-FFF2-40B4-BE49-F238E27FC236}">
                <a16:creationId xmlns:a16="http://schemas.microsoft.com/office/drawing/2014/main" id="{FBD654FB-ABBE-5D4B-AB88-D367BA53720E}"/>
              </a:ext>
            </a:extLst>
          </p:cNvPr>
          <p:cNvSpPr/>
          <p:nvPr/>
        </p:nvSpPr>
        <p:spPr>
          <a:xfrm>
            <a:off x="1981198" y="-70156"/>
            <a:ext cx="11213757" cy="5425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dirty="0" err="1"/>
              <a:t>wd</a:t>
            </a:r>
            <a:r>
              <a:rPr lang="fr-FR" dirty="0"/>
              <a:t> &lt;- </a:t>
            </a:r>
            <a:r>
              <a:rPr lang="fr-FR" b="1" dirty="0" err="1"/>
              <a:t>getwd</a:t>
            </a:r>
            <a:r>
              <a:rPr lang="fr-FR" dirty="0"/>
              <a:t>()</a:t>
            </a:r>
            <a:endParaRPr lang="en-GB" sz="3600" dirty="0">
              <a:solidFill>
                <a:schemeClr val="tx1"/>
              </a:solidFill>
            </a:endParaRPr>
          </a:p>
        </p:txBody>
      </p:sp>
      <p:sp>
        <p:nvSpPr>
          <p:cNvPr id="7" name="Rectangle 6">
            <a:extLst>
              <a:ext uri="{FF2B5EF4-FFF2-40B4-BE49-F238E27FC236}">
                <a16:creationId xmlns:a16="http://schemas.microsoft.com/office/drawing/2014/main" id="{5222D793-80BC-BD4C-BC44-833D34D2DAFE}"/>
              </a:ext>
            </a:extLst>
          </p:cNvPr>
          <p:cNvSpPr/>
          <p:nvPr/>
        </p:nvSpPr>
        <p:spPr>
          <a:xfrm>
            <a:off x="140043" y="3777842"/>
            <a:ext cx="9003957" cy="369332"/>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use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dirty="0" err="1"/>
              <a:t>list.files</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see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examples</a:t>
            </a:r>
            <a:r>
              <a:rPr lang="fr-FR" b="0" i="0" dirty="0">
                <a:solidFill>
                  <a:srgbClr val="333333"/>
                </a:solidFill>
                <a:effectLst/>
                <a:latin typeface="Helvetica Neue" panose="02000503000000020004" pitchFamily="2" charset="0"/>
              </a:rPr>
              <a:t> of relative </a:t>
            </a:r>
            <a:r>
              <a:rPr lang="fr-FR" b="0" i="0" dirty="0" err="1">
                <a:solidFill>
                  <a:srgbClr val="333333"/>
                </a:solidFill>
                <a:effectLst/>
                <a:latin typeface="Helvetica Neue" panose="02000503000000020004" pitchFamily="2" charset="0"/>
              </a:rPr>
              <a:t>path</a:t>
            </a:r>
            <a:endParaRPr lang="en-GB" dirty="0"/>
          </a:p>
        </p:txBody>
      </p:sp>
      <p:sp>
        <p:nvSpPr>
          <p:cNvPr id="8" name="Rectangle 7">
            <a:extLst>
              <a:ext uri="{FF2B5EF4-FFF2-40B4-BE49-F238E27FC236}">
                <a16:creationId xmlns:a16="http://schemas.microsoft.com/office/drawing/2014/main" id="{452729D9-9A5B-BD42-9188-ADEE3EC5C41E}"/>
              </a:ext>
            </a:extLst>
          </p:cNvPr>
          <p:cNvSpPr/>
          <p:nvPr/>
        </p:nvSpPr>
        <p:spPr>
          <a:xfrm>
            <a:off x="360403" y="4253125"/>
            <a:ext cx="11213757" cy="694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err="1">
                <a:solidFill>
                  <a:schemeClr val="accent1"/>
                </a:solidFill>
              </a:rPr>
              <a:t>dir</a:t>
            </a:r>
            <a:r>
              <a:rPr lang="fr-FR" sz="1600" dirty="0">
                <a:solidFill>
                  <a:schemeClr val="accent1"/>
                </a:solidFill>
              </a:rPr>
              <a:t> &lt;-</a:t>
            </a:r>
            <a:r>
              <a:rPr lang="fr-FR" dirty="0">
                <a:solidFill>
                  <a:schemeClr val="accent1"/>
                </a:solidFill>
              </a:rPr>
              <a:t> </a:t>
            </a:r>
            <a:r>
              <a:rPr lang="fr-FR" b="1" dirty="0" err="1">
                <a:solidFill>
                  <a:schemeClr val="accent1"/>
                </a:solidFill>
              </a:rPr>
              <a:t>system.file</a:t>
            </a:r>
            <a:r>
              <a:rPr lang="fr-FR" sz="1600" dirty="0">
                <a:solidFill>
                  <a:schemeClr val="accent1"/>
                </a:solidFill>
              </a:rPr>
              <a:t>(</a:t>
            </a:r>
            <a:r>
              <a:rPr lang="fr-FR" dirty="0">
                <a:solidFill>
                  <a:schemeClr val="accent1"/>
                </a:solidFill>
              </a:rPr>
              <a:t>package =</a:t>
            </a:r>
            <a:r>
              <a:rPr lang="fr-FR" sz="1600" dirty="0">
                <a:solidFill>
                  <a:schemeClr val="accent1"/>
                </a:solidFill>
              </a:rPr>
              <a:t> </a:t>
            </a:r>
            <a:r>
              <a:rPr lang="fr-FR" dirty="0">
                <a:solidFill>
                  <a:schemeClr val="accent1"/>
                </a:solidFill>
              </a:rPr>
              <a:t>"</a:t>
            </a:r>
            <a:r>
              <a:rPr lang="fr-FR" dirty="0" err="1">
                <a:solidFill>
                  <a:schemeClr val="accent1"/>
                </a:solidFill>
              </a:rPr>
              <a:t>dslabs</a:t>
            </a:r>
            <a:r>
              <a:rPr lang="fr-FR" dirty="0">
                <a:solidFill>
                  <a:schemeClr val="accent1"/>
                </a:solidFill>
              </a:rPr>
              <a:t>"</a:t>
            </a:r>
            <a:r>
              <a:rPr lang="fr-FR" sz="1600" dirty="0">
                <a:solidFill>
                  <a:schemeClr val="accent1"/>
                </a:solidFill>
              </a:rPr>
              <a:t>) </a:t>
            </a:r>
            <a:r>
              <a:rPr lang="fr-FR" b="1" dirty="0" err="1">
                <a:solidFill>
                  <a:schemeClr val="accent1"/>
                </a:solidFill>
              </a:rPr>
              <a:t>list.files</a:t>
            </a:r>
            <a:r>
              <a:rPr lang="fr-FR" sz="1600" dirty="0">
                <a:solidFill>
                  <a:schemeClr val="accent1"/>
                </a:solidFill>
              </a:rPr>
              <a:t>(</a:t>
            </a:r>
            <a:r>
              <a:rPr lang="fr-FR" dirty="0" err="1">
                <a:solidFill>
                  <a:schemeClr val="accent1"/>
                </a:solidFill>
              </a:rPr>
              <a:t>path</a:t>
            </a:r>
            <a:r>
              <a:rPr lang="fr-FR" dirty="0">
                <a:solidFill>
                  <a:schemeClr val="accent1"/>
                </a:solidFill>
              </a:rPr>
              <a:t> =</a:t>
            </a:r>
            <a:r>
              <a:rPr lang="fr-FR" sz="1600" dirty="0">
                <a:solidFill>
                  <a:schemeClr val="accent1"/>
                </a:solidFill>
              </a:rPr>
              <a:t> </a:t>
            </a:r>
            <a:r>
              <a:rPr lang="fr-FR" sz="1600" dirty="0" err="1">
                <a:solidFill>
                  <a:schemeClr val="accent1"/>
                </a:solidFill>
              </a:rPr>
              <a:t>dir</a:t>
            </a:r>
            <a:r>
              <a:rPr lang="fr-FR" sz="1600" dirty="0">
                <a:solidFill>
                  <a:schemeClr val="accent1"/>
                </a:solidFill>
              </a:rPr>
              <a:t>) </a:t>
            </a:r>
          </a:p>
          <a:p>
            <a:r>
              <a:rPr lang="fr-FR" i="1" dirty="0">
                <a:solidFill>
                  <a:schemeClr val="tx1"/>
                </a:solidFill>
              </a:rPr>
              <a:t>#&gt; [1] "data" "DESCRIPTION" "</a:t>
            </a:r>
            <a:r>
              <a:rPr lang="fr-FR" i="1" dirty="0" err="1">
                <a:solidFill>
                  <a:schemeClr val="tx1"/>
                </a:solidFill>
              </a:rPr>
              <a:t>extdata</a:t>
            </a:r>
            <a:r>
              <a:rPr lang="fr-FR" i="1" dirty="0">
                <a:solidFill>
                  <a:schemeClr val="tx1"/>
                </a:solidFill>
              </a:rPr>
              <a:t>" "help" "html" #&gt; [6] "INDEX" "Meta" "NAMESPACE" "R" "script"</a:t>
            </a:r>
            <a:endParaRPr lang="en-GB" sz="3600" dirty="0">
              <a:solidFill>
                <a:schemeClr val="tx1"/>
              </a:solidFill>
            </a:endParaRPr>
          </a:p>
        </p:txBody>
      </p:sp>
      <p:sp>
        <p:nvSpPr>
          <p:cNvPr id="9" name="Rectangle 8">
            <a:extLst>
              <a:ext uri="{FF2B5EF4-FFF2-40B4-BE49-F238E27FC236}">
                <a16:creationId xmlns:a16="http://schemas.microsoft.com/office/drawing/2014/main" id="{FE8A1FA2-E0DD-184C-8137-0E2122A20ED2}"/>
              </a:ext>
            </a:extLst>
          </p:cNvPr>
          <p:cNvSpPr/>
          <p:nvPr/>
        </p:nvSpPr>
        <p:spPr>
          <a:xfrm>
            <a:off x="140043" y="5062066"/>
            <a:ext cx="2783134" cy="369332"/>
          </a:xfrm>
          <a:prstGeom prst="rect">
            <a:avLst/>
          </a:prstGeom>
        </p:spPr>
        <p:txBody>
          <a:bodyPr wrap="none">
            <a:spAutoFit/>
          </a:bodyPr>
          <a:lstStyle/>
          <a:p>
            <a:r>
              <a:rPr lang="fr-FR" i="0" dirty="0" err="1">
                <a:solidFill>
                  <a:srgbClr val="333333"/>
                </a:solidFill>
                <a:effectLst/>
                <a:latin typeface="Helvetica Neue" panose="02000503000000020004" pitchFamily="2" charset="0"/>
              </a:rPr>
              <a:t>Copying</a:t>
            </a:r>
            <a:r>
              <a:rPr lang="fr-FR" i="0" dirty="0">
                <a:solidFill>
                  <a:srgbClr val="333333"/>
                </a:solidFill>
                <a:effectLst/>
                <a:latin typeface="Helvetica Neue" panose="02000503000000020004" pitchFamily="2" charset="0"/>
              </a:rPr>
              <a:t> files </a:t>
            </a:r>
            <a:r>
              <a:rPr lang="fr-FR" i="0" dirty="0" err="1">
                <a:solidFill>
                  <a:srgbClr val="333333"/>
                </a:solidFill>
                <a:effectLst/>
                <a:latin typeface="Helvetica Neue" panose="02000503000000020004" pitchFamily="2" charset="0"/>
              </a:rPr>
              <a:t>using</a:t>
            </a:r>
            <a:r>
              <a:rPr lang="fr-FR" i="0" dirty="0">
                <a:solidFill>
                  <a:srgbClr val="333333"/>
                </a:solidFill>
                <a:effectLst/>
                <a:latin typeface="Helvetica Neue" panose="02000503000000020004" pitchFamily="2" charset="0"/>
              </a:rPr>
              <a:t> </a:t>
            </a:r>
            <a:r>
              <a:rPr lang="fr-FR" i="0" dirty="0" err="1">
                <a:solidFill>
                  <a:srgbClr val="333333"/>
                </a:solidFill>
                <a:effectLst/>
                <a:latin typeface="Helvetica Neue" panose="02000503000000020004" pitchFamily="2" charset="0"/>
              </a:rPr>
              <a:t>paths</a:t>
            </a:r>
            <a:endParaRPr lang="fr-FR" i="0" dirty="0">
              <a:solidFill>
                <a:srgbClr val="333333"/>
              </a:solidFill>
              <a:effectLst/>
              <a:latin typeface="Helvetica Neue" panose="02000503000000020004" pitchFamily="2" charset="0"/>
            </a:endParaRPr>
          </a:p>
        </p:txBody>
      </p:sp>
      <p:sp>
        <p:nvSpPr>
          <p:cNvPr id="10" name="Rectangle 9">
            <a:extLst>
              <a:ext uri="{FF2B5EF4-FFF2-40B4-BE49-F238E27FC236}">
                <a16:creationId xmlns:a16="http://schemas.microsoft.com/office/drawing/2014/main" id="{4DE12752-EFAC-544F-95A6-D021254E83BE}"/>
              </a:ext>
            </a:extLst>
          </p:cNvPr>
          <p:cNvSpPr/>
          <p:nvPr/>
        </p:nvSpPr>
        <p:spPr>
          <a:xfrm>
            <a:off x="360403" y="5545551"/>
            <a:ext cx="11213757" cy="694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err="1">
                <a:solidFill>
                  <a:schemeClr val="accent1"/>
                </a:solidFill>
              </a:rPr>
              <a:t>file.copy</a:t>
            </a:r>
            <a:r>
              <a:rPr lang="fr-FR" sz="1600" dirty="0">
                <a:solidFill>
                  <a:schemeClr val="accent1"/>
                </a:solidFill>
              </a:rPr>
              <a:t>(</a:t>
            </a:r>
            <a:r>
              <a:rPr lang="fr-FR" sz="1600" dirty="0" err="1">
                <a:solidFill>
                  <a:schemeClr val="accent1"/>
                </a:solidFill>
              </a:rPr>
              <a:t>fullpath</a:t>
            </a:r>
            <a:r>
              <a:rPr lang="fr-FR" sz="1600" dirty="0">
                <a:solidFill>
                  <a:schemeClr val="accent1"/>
                </a:solidFill>
              </a:rPr>
              <a:t>, </a:t>
            </a:r>
            <a:r>
              <a:rPr lang="fr-FR" dirty="0">
                <a:solidFill>
                  <a:schemeClr val="accent1"/>
                </a:solidFill>
              </a:rPr>
              <a:t>"</a:t>
            </a:r>
            <a:r>
              <a:rPr lang="fr-FR" dirty="0" err="1">
                <a:solidFill>
                  <a:schemeClr val="accent1"/>
                </a:solidFill>
              </a:rPr>
              <a:t>murders.csv</a:t>
            </a:r>
            <a:r>
              <a:rPr lang="fr-FR" dirty="0">
                <a:solidFill>
                  <a:schemeClr val="accent1"/>
                </a:solidFill>
              </a:rPr>
              <a:t>"</a:t>
            </a:r>
            <a:r>
              <a:rPr lang="fr-FR" sz="1600" dirty="0">
                <a:solidFill>
                  <a:schemeClr val="accent1"/>
                </a:solidFill>
              </a:rPr>
              <a:t>)</a:t>
            </a:r>
          </a:p>
          <a:p>
            <a:r>
              <a:rPr lang="fr-FR" sz="1600" dirty="0">
                <a:solidFill>
                  <a:schemeClr val="tx1"/>
                </a:solidFill>
              </a:rPr>
              <a:t> </a:t>
            </a:r>
            <a:r>
              <a:rPr lang="fr-FR" i="1" dirty="0">
                <a:solidFill>
                  <a:schemeClr val="tx1"/>
                </a:solidFill>
              </a:rPr>
              <a:t>#&gt; [1] TRUE</a:t>
            </a:r>
            <a:endParaRPr lang="en-GB" sz="3600" dirty="0">
              <a:solidFill>
                <a:schemeClr val="tx1"/>
              </a:solidFill>
            </a:endParaRPr>
          </a:p>
        </p:txBody>
      </p:sp>
    </p:spTree>
    <p:extLst>
      <p:ext uri="{BB962C8B-B14F-4D97-AF65-F5344CB8AC3E}">
        <p14:creationId xmlns:p14="http://schemas.microsoft.com/office/powerpoint/2010/main" val="3280237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AE1B-837E-0D44-8862-6B1A40343A78}"/>
              </a:ext>
            </a:extLst>
          </p:cNvPr>
          <p:cNvSpPr>
            <a:spLocks noGrp="1"/>
          </p:cNvSpPr>
          <p:nvPr>
            <p:ph type="title"/>
          </p:nvPr>
        </p:nvSpPr>
        <p:spPr/>
        <p:txBody>
          <a:bodyPr/>
          <a:lstStyle/>
          <a:p>
            <a:r>
              <a:rPr lang="fr-FR" dirty="0"/>
              <a:t>The </a:t>
            </a:r>
            <a:r>
              <a:rPr lang="fr-FR" dirty="0" err="1"/>
              <a:t>readr</a:t>
            </a:r>
            <a:r>
              <a:rPr lang="fr-FR" dirty="0"/>
              <a:t> and </a:t>
            </a:r>
            <a:r>
              <a:rPr lang="fr-FR" dirty="0" err="1"/>
              <a:t>readxl</a:t>
            </a:r>
            <a:r>
              <a:rPr lang="fr-FR" dirty="0"/>
              <a:t> packages</a:t>
            </a:r>
            <a:endParaRPr lang="en-GB" dirty="0"/>
          </a:p>
        </p:txBody>
      </p:sp>
      <p:graphicFrame>
        <p:nvGraphicFramePr>
          <p:cNvPr id="5" name="Table 4">
            <a:extLst>
              <a:ext uri="{FF2B5EF4-FFF2-40B4-BE49-F238E27FC236}">
                <a16:creationId xmlns:a16="http://schemas.microsoft.com/office/drawing/2014/main" id="{0CFC75ED-7AAA-BF4B-9DF7-2D06F87D4281}"/>
              </a:ext>
            </a:extLst>
          </p:cNvPr>
          <p:cNvGraphicFramePr>
            <a:graphicFrameLocks noGrp="1"/>
          </p:cNvGraphicFramePr>
          <p:nvPr/>
        </p:nvGraphicFramePr>
        <p:xfrm>
          <a:off x="550733" y="1988732"/>
          <a:ext cx="5598812" cy="2255520"/>
        </p:xfrm>
        <a:graphic>
          <a:graphicData uri="http://schemas.openxmlformats.org/drawingml/2006/table">
            <a:tbl>
              <a:tblPr/>
              <a:tblGrid>
                <a:gridCol w="1166051">
                  <a:extLst>
                    <a:ext uri="{9D8B030D-6E8A-4147-A177-3AD203B41FA5}">
                      <a16:colId xmlns:a16="http://schemas.microsoft.com/office/drawing/2014/main" val="3500208207"/>
                    </a:ext>
                  </a:extLst>
                </a:gridCol>
                <a:gridCol w="2767156">
                  <a:extLst>
                    <a:ext uri="{9D8B030D-6E8A-4147-A177-3AD203B41FA5}">
                      <a16:colId xmlns:a16="http://schemas.microsoft.com/office/drawing/2014/main" val="2209817809"/>
                    </a:ext>
                  </a:extLst>
                </a:gridCol>
                <a:gridCol w="1665605">
                  <a:extLst>
                    <a:ext uri="{9D8B030D-6E8A-4147-A177-3AD203B41FA5}">
                      <a16:colId xmlns:a16="http://schemas.microsoft.com/office/drawing/2014/main" val="258983255"/>
                    </a:ext>
                  </a:extLst>
                </a:gridCol>
              </a:tblGrid>
              <a:tr h="276441">
                <a:tc>
                  <a:txBody>
                    <a:bodyPr/>
                    <a:lstStyle/>
                    <a:p>
                      <a:r>
                        <a:rPr lang="fr-FR" sz="1600" dirty="0" err="1">
                          <a:effectLst/>
                        </a:rPr>
                        <a:t>Function</a:t>
                      </a:r>
                      <a:endParaRPr lang="fr-FR" sz="1600" dirty="0">
                        <a:effectLst/>
                      </a:endParaRPr>
                    </a:p>
                  </a:txBody>
                  <a:tcPr anchor="ctr">
                    <a:lnL>
                      <a:noFill/>
                    </a:lnL>
                    <a:lnR>
                      <a:noFill/>
                    </a:lnR>
                    <a:lnT>
                      <a:noFill/>
                    </a:lnT>
                    <a:lnB>
                      <a:noFill/>
                    </a:lnB>
                    <a:solidFill>
                      <a:srgbClr val="FFFFFF"/>
                    </a:solidFill>
                  </a:tcPr>
                </a:tc>
                <a:tc>
                  <a:txBody>
                    <a:bodyPr/>
                    <a:lstStyle/>
                    <a:p>
                      <a:r>
                        <a:rPr lang="fr-FR" sz="1600">
                          <a:effectLst/>
                        </a:rPr>
                        <a:t>Format</a:t>
                      </a:r>
                    </a:p>
                  </a:txBody>
                  <a:tcPr anchor="ctr">
                    <a:lnL>
                      <a:noFill/>
                    </a:lnL>
                    <a:lnR>
                      <a:noFill/>
                    </a:lnR>
                    <a:lnT>
                      <a:noFill/>
                    </a:lnT>
                    <a:lnB>
                      <a:noFill/>
                    </a:lnB>
                    <a:solidFill>
                      <a:srgbClr val="FFFFFF"/>
                    </a:solidFill>
                  </a:tcPr>
                </a:tc>
                <a:tc>
                  <a:txBody>
                    <a:bodyPr/>
                    <a:lstStyle/>
                    <a:p>
                      <a:r>
                        <a:rPr lang="fr-FR" sz="1600">
                          <a:effectLst/>
                        </a:rPr>
                        <a:t>Typical suffix</a:t>
                      </a:r>
                    </a:p>
                  </a:txBody>
                  <a:tcPr anchor="ctr">
                    <a:lnL>
                      <a:noFill/>
                    </a:lnL>
                    <a:lnR>
                      <a:noFill/>
                    </a:lnR>
                    <a:lnT>
                      <a:noFill/>
                    </a:lnT>
                    <a:lnB>
                      <a:noFill/>
                    </a:lnB>
                    <a:solidFill>
                      <a:srgbClr val="FFFFFF"/>
                    </a:solidFill>
                  </a:tcPr>
                </a:tc>
                <a:extLst>
                  <a:ext uri="{0D108BD9-81ED-4DB2-BD59-A6C34878D82A}">
                    <a16:rowId xmlns:a16="http://schemas.microsoft.com/office/drawing/2014/main" val="870065928"/>
                  </a:ext>
                </a:extLst>
              </a:tr>
              <a:tr h="276441">
                <a:tc>
                  <a:txBody>
                    <a:bodyPr/>
                    <a:lstStyle/>
                    <a:p>
                      <a:r>
                        <a:rPr lang="fr-FR" sz="1600" dirty="0" err="1">
                          <a:effectLst/>
                        </a:rPr>
                        <a:t>read_table</a:t>
                      </a:r>
                      <a:endParaRPr lang="fr-FR" sz="1600" dirty="0">
                        <a:effectLst/>
                      </a:endParaRPr>
                    </a:p>
                  </a:txBody>
                  <a:tcPr anchor="ctr">
                    <a:lnL>
                      <a:noFill/>
                    </a:lnL>
                    <a:lnR>
                      <a:noFill/>
                    </a:lnR>
                    <a:lnT>
                      <a:noFill/>
                    </a:lnT>
                    <a:lnB>
                      <a:noFill/>
                    </a:lnB>
                    <a:solidFill>
                      <a:srgbClr val="FFFFFF"/>
                    </a:solidFill>
                  </a:tcPr>
                </a:tc>
                <a:tc>
                  <a:txBody>
                    <a:bodyPr/>
                    <a:lstStyle/>
                    <a:p>
                      <a:r>
                        <a:rPr lang="fr-FR" sz="1600" dirty="0">
                          <a:effectLst/>
                        </a:rPr>
                        <a:t>white </a:t>
                      </a:r>
                      <a:r>
                        <a:rPr lang="fr-FR" sz="1600" dirty="0" err="1">
                          <a:effectLst/>
                        </a:rPr>
                        <a:t>space</a:t>
                      </a:r>
                      <a:r>
                        <a:rPr lang="fr-FR" sz="1600" dirty="0">
                          <a:effectLst/>
                        </a:rPr>
                        <a:t> </a:t>
                      </a:r>
                      <a:r>
                        <a:rPr lang="fr-FR" sz="1600" dirty="0" err="1">
                          <a:effectLst/>
                        </a:rPr>
                        <a:t>separated</a:t>
                      </a:r>
                      <a:r>
                        <a:rPr lang="fr-FR" sz="1600" dirty="0">
                          <a:effectLst/>
                        </a:rPr>
                        <a:t> values</a:t>
                      </a:r>
                    </a:p>
                  </a:txBody>
                  <a:tcPr anchor="ctr">
                    <a:lnL>
                      <a:noFill/>
                    </a:lnL>
                    <a:lnR>
                      <a:noFill/>
                    </a:lnR>
                    <a:lnT>
                      <a:noFill/>
                    </a:lnT>
                    <a:lnB>
                      <a:noFill/>
                    </a:lnB>
                    <a:solidFill>
                      <a:srgbClr val="FFFFFF"/>
                    </a:solidFill>
                  </a:tcPr>
                </a:tc>
                <a:tc>
                  <a:txBody>
                    <a:bodyPr/>
                    <a:lstStyle/>
                    <a:p>
                      <a:r>
                        <a:rPr lang="fr-FR" sz="1600">
                          <a:effectLst/>
                        </a:rPr>
                        <a:t>txt</a:t>
                      </a:r>
                    </a:p>
                  </a:txBody>
                  <a:tcPr anchor="ctr">
                    <a:lnL>
                      <a:noFill/>
                    </a:lnL>
                    <a:lnR>
                      <a:noFill/>
                    </a:lnR>
                    <a:lnT>
                      <a:noFill/>
                    </a:lnT>
                    <a:lnB>
                      <a:noFill/>
                    </a:lnB>
                    <a:solidFill>
                      <a:srgbClr val="FFFFFF"/>
                    </a:solidFill>
                  </a:tcPr>
                </a:tc>
                <a:extLst>
                  <a:ext uri="{0D108BD9-81ED-4DB2-BD59-A6C34878D82A}">
                    <a16:rowId xmlns:a16="http://schemas.microsoft.com/office/drawing/2014/main" val="1850803181"/>
                  </a:ext>
                </a:extLst>
              </a:tr>
              <a:tr h="276441">
                <a:tc>
                  <a:txBody>
                    <a:bodyPr/>
                    <a:lstStyle/>
                    <a:p>
                      <a:r>
                        <a:rPr lang="fr-FR" sz="1600">
                          <a:effectLst/>
                        </a:rPr>
                        <a:t>read_csv</a:t>
                      </a:r>
                    </a:p>
                  </a:txBody>
                  <a:tcPr anchor="ctr">
                    <a:lnL>
                      <a:noFill/>
                    </a:lnL>
                    <a:lnR>
                      <a:noFill/>
                    </a:lnR>
                    <a:lnT>
                      <a:noFill/>
                    </a:lnT>
                    <a:lnB>
                      <a:noFill/>
                    </a:lnB>
                    <a:solidFill>
                      <a:srgbClr val="FFFFFF"/>
                    </a:solidFill>
                  </a:tcPr>
                </a:tc>
                <a:tc>
                  <a:txBody>
                    <a:bodyPr/>
                    <a:lstStyle/>
                    <a:p>
                      <a:r>
                        <a:rPr lang="fr-FR" sz="1600" dirty="0">
                          <a:effectLst/>
                        </a:rPr>
                        <a:t>comma </a:t>
                      </a:r>
                      <a:r>
                        <a:rPr lang="fr-FR" sz="1600" dirty="0" err="1">
                          <a:effectLst/>
                        </a:rPr>
                        <a:t>separated</a:t>
                      </a:r>
                      <a:r>
                        <a:rPr lang="fr-FR" sz="1600" dirty="0">
                          <a:effectLst/>
                        </a:rPr>
                        <a:t> values</a:t>
                      </a:r>
                    </a:p>
                  </a:txBody>
                  <a:tcPr anchor="ctr">
                    <a:lnL>
                      <a:noFill/>
                    </a:lnL>
                    <a:lnR>
                      <a:noFill/>
                    </a:lnR>
                    <a:lnT>
                      <a:noFill/>
                    </a:lnT>
                    <a:lnB>
                      <a:noFill/>
                    </a:lnB>
                    <a:solidFill>
                      <a:srgbClr val="FFFFFF"/>
                    </a:solidFill>
                  </a:tcPr>
                </a:tc>
                <a:tc>
                  <a:txBody>
                    <a:bodyPr/>
                    <a:lstStyle/>
                    <a:p>
                      <a:r>
                        <a:rPr lang="fr-FR" sz="1600">
                          <a:effectLst/>
                        </a:rPr>
                        <a:t>csv</a:t>
                      </a:r>
                    </a:p>
                  </a:txBody>
                  <a:tcPr anchor="ctr">
                    <a:lnL>
                      <a:noFill/>
                    </a:lnL>
                    <a:lnR>
                      <a:noFill/>
                    </a:lnR>
                    <a:lnT>
                      <a:noFill/>
                    </a:lnT>
                    <a:lnB>
                      <a:noFill/>
                    </a:lnB>
                    <a:solidFill>
                      <a:srgbClr val="FFFFFF"/>
                    </a:solidFill>
                  </a:tcPr>
                </a:tc>
                <a:extLst>
                  <a:ext uri="{0D108BD9-81ED-4DB2-BD59-A6C34878D82A}">
                    <a16:rowId xmlns:a16="http://schemas.microsoft.com/office/drawing/2014/main" val="3647285423"/>
                  </a:ext>
                </a:extLst>
              </a:tr>
              <a:tr h="276441">
                <a:tc>
                  <a:txBody>
                    <a:bodyPr/>
                    <a:lstStyle/>
                    <a:p>
                      <a:r>
                        <a:rPr lang="fr-FR" sz="1600">
                          <a:effectLst/>
                        </a:rPr>
                        <a:t>read_csv2</a:t>
                      </a:r>
                    </a:p>
                  </a:txBody>
                  <a:tcPr anchor="ctr">
                    <a:lnL>
                      <a:noFill/>
                    </a:lnL>
                    <a:lnR>
                      <a:noFill/>
                    </a:lnR>
                    <a:lnT>
                      <a:noFill/>
                    </a:lnT>
                    <a:lnB>
                      <a:noFill/>
                    </a:lnB>
                    <a:solidFill>
                      <a:srgbClr val="FFFFFF"/>
                    </a:solidFill>
                  </a:tcPr>
                </a:tc>
                <a:tc>
                  <a:txBody>
                    <a:bodyPr/>
                    <a:lstStyle/>
                    <a:p>
                      <a:r>
                        <a:rPr lang="fr-FR" sz="1600" dirty="0" err="1">
                          <a:effectLst/>
                        </a:rPr>
                        <a:t>semicolon</a:t>
                      </a:r>
                      <a:r>
                        <a:rPr lang="fr-FR" sz="1600" dirty="0">
                          <a:effectLst/>
                        </a:rPr>
                        <a:t> </a:t>
                      </a:r>
                      <a:r>
                        <a:rPr lang="fr-FR" sz="1600" dirty="0" err="1">
                          <a:effectLst/>
                        </a:rPr>
                        <a:t>separated</a:t>
                      </a:r>
                      <a:r>
                        <a:rPr lang="fr-FR" sz="1600" dirty="0">
                          <a:effectLst/>
                        </a:rPr>
                        <a:t> values</a:t>
                      </a:r>
                    </a:p>
                  </a:txBody>
                  <a:tcPr anchor="ctr">
                    <a:lnL>
                      <a:noFill/>
                    </a:lnL>
                    <a:lnR>
                      <a:noFill/>
                    </a:lnR>
                    <a:lnT>
                      <a:noFill/>
                    </a:lnT>
                    <a:lnB>
                      <a:noFill/>
                    </a:lnB>
                    <a:solidFill>
                      <a:srgbClr val="FFFFFF"/>
                    </a:solidFill>
                  </a:tcPr>
                </a:tc>
                <a:tc>
                  <a:txBody>
                    <a:bodyPr/>
                    <a:lstStyle/>
                    <a:p>
                      <a:r>
                        <a:rPr lang="fr-FR" sz="1600" dirty="0">
                          <a:effectLst/>
                        </a:rPr>
                        <a:t>csv</a:t>
                      </a:r>
                    </a:p>
                  </a:txBody>
                  <a:tcPr anchor="ctr">
                    <a:lnL>
                      <a:noFill/>
                    </a:lnL>
                    <a:lnR>
                      <a:noFill/>
                    </a:lnR>
                    <a:lnT>
                      <a:noFill/>
                    </a:lnT>
                    <a:lnB>
                      <a:noFill/>
                    </a:lnB>
                    <a:solidFill>
                      <a:srgbClr val="FFFFFF"/>
                    </a:solidFill>
                  </a:tcPr>
                </a:tc>
                <a:extLst>
                  <a:ext uri="{0D108BD9-81ED-4DB2-BD59-A6C34878D82A}">
                    <a16:rowId xmlns:a16="http://schemas.microsoft.com/office/drawing/2014/main" val="15454218"/>
                  </a:ext>
                </a:extLst>
              </a:tr>
              <a:tr h="276441">
                <a:tc>
                  <a:txBody>
                    <a:bodyPr/>
                    <a:lstStyle/>
                    <a:p>
                      <a:r>
                        <a:rPr lang="fr-FR" sz="1600">
                          <a:effectLst/>
                        </a:rPr>
                        <a:t>read_tsv</a:t>
                      </a:r>
                    </a:p>
                  </a:txBody>
                  <a:tcPr anchor="ctr">
                    <a:lnL>
                      <a:noFill/>
                    </a:lnL>
                    <a:lnR>
                      <a:noFill/>
                    </a:lnR>
                    <a:lnT>
                      <a:noFill/>
                    </a:lnT>
                    <a:lnB>
                      <a:noFill/>
                    </a:lnB>
                    <a:solidFill>
                      <a:srgbClr val="FFFFFF"/>
                    </a:solidFill>
                  </a:tcPr>
                </a:tc>
                <a:tc>
                  <a:txBody>
                    <a:bodyPr/>
                    <a:lstStyle/>
                    <a:p>
                      <a:r>
                        <a:rPr lang="fr-FR" sz="1600">
                          <a:effectLst/>
                        </a:rPr>
                        <a:t>tab delimited separated values</a:t>
                      </a:r>
                    </a:p>
                  </a:txBody>
                  <a:tcPr anchor="ctr">
                    <a:lnL>
                      <a:noFill/>
                    </a:lnL>
                    <a:lnR>
                      <a:noFill/>
                    </a:lnR>
                    <a:lnT>
                      <a:noFill/>
                    </a:lnT>
                    <a:lnB>
                      <a:noFill/>
                    </a:lnB>
                    <a:solidFill>
                      <a:srgbClr val="FFFFFF"/>
                    </a:solidFill>
                  </a:tcPr>
                </a:tc>
                <a:tc>
                  <a:txBody>
                    <a:bodyPr/>
                    <a:lstStyle/>
                    <a:p>
                      <a:r>
                        <a:rPr lang="fr-FR" sz="1600" dirty="0" err="1">
                          <a:effectLst/>
                        </a:rPr>
                        <a:t>tsv</a:t>
                      </a:r>
                      <a:endParaRPr lang="fr-FR"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113834870"/>
                  </a:ext>
                </a:extLst>
              </a:tr>
              <a:tr h="477489">
                <a:tc>
                  <a:txBody>
                    <a:bodyPr/>
                    <a:lstStyle/>
                    <a:p>
                      <a:r>
                        <a:rPr lang="fr-FR" sz="1600">
                          <a:effectLst/>
                        </a:rPr>
                        <a:t>read_delim</a:t>
                      </a:r>
                    </a:p>
                  </a:txBody>
                  <a:tcPr anchor="ctr">
                    <a:lnL>
                      <a:noFill/>
                    </a:lnL>
                    <a:lnR>
                      <a:noFill/>
                    </a:lnR>
                    <a:lnT>
                      <a:noFill/>
                    </a:lnT>
                    <a:lnB>
                      <a:noFill/>
                    </a:lnB>
                    <a:solidFill>
                      <a:srgbClr val="FFFFFF"/>
                    </a:solidFill>
                  </a:tcPr>
                </a:tc>
                <a:tc>
                  <a:txBody>
                    <a:bodyPr/>
                    <a:lstStyle/>
                    <a:p>
                      <a:r>
                        <a:rPr lang="fr-FR" sz="1600">
                          <a:effectLst/>
                        </a:rPr>
                        <a:t>general text file format, must define delimiter</a:t>
                      </a:r>
                    </a:p>
                  </a:txBody>
                  <a:tcPr anchor="ctr">
                    <a:lnL>
                      <a:noFill/>
                    </a:lnL>
                    <a:lnR>
                      <a:noFill/>
                    </a:lnR>
                    <a:lnT>
                      <a:noFill/>
                    </a:lnT>
                    <a:lnB>
                      <a:noFill/>
                    </a:lnB>
                    <a:solidFill>
                      <a:srgbClr val="FFFFFF"/>
                    </a:solidFill>
                  </a:tcPr>
                </a:tc>
                <a:tc>
                  <a:txBody>
                    <a:bodyPr/>
                    <a:lstStyle/>
                    <a:p>
                      <a:r>
                        <a:rPr lang="fr-FR" sz="1600" dirty="0" err="1">
                          <a:effectLst/>
                        </a:rPr>
                        <a:t>txt</a:t>
                      </a:r>
                      <a:endParaRPr lang="fr-FR"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95914707"/>
                  </a:ext>
                </a:extLst>
              </a:tr>
            </a:tbl>
          </a:graphicData>
        </a:graphic>
      </p:graphicFrame>
      <p:sp>
        <p:nvSpPr>
          <p:cNvPr id="6" name="Rectangle 1">
            <a:extLst>
              <a:ext uri="{FF2B5EF4-FFF2-40B4-BE49-F238E27FC236}">
                <a16:creationId xmlns:a16="http://schemas.microsoft.com/office/drawing/2014/main" id="{A5CBF2ED-03D7-0446-A966-F60723D1AF31}"/>
              </a:ext>
            </a:extLst>
          </p:cNvPr>
          <p:cNvSpPr>
            <a:spLocks noChangeArrowheads="1"/>
          </p:cNvSpPr>
          <p:nvPr/>
        </p:nvSpPr>
        <p:spPr bwMode="auto">
          <a:xfrm>
            <a:off x="2181396" y="1439600"/>
            <a:ext cx="2337486" cy="40011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fr-FR" sz="2000" dirty="0" err="1"/>
              <a:t>readr</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B377EA1C-3A0E-3048-A17C-73E514B407CC}"/>
              </a:ext>
            </a:extLst>
          </p:cNvPr>
          <p:cNvSpPr/>
          <p:nvPr/>
        </p:nvSpPr>
        <p:spPr>
          <a:xfrm>
            <a:off x="489121" y="4244252"/>
            <a:ext cx="11213757" cy="18454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err="1">
                <a:solidFill>
                  <a:schemeClr val="accent1"/>
                </a:solidFill>
              </a:rPr>
              <a:t>library</a:t>
            </a:r>
            <a:r>
              <a:rPr lang="fr-FR" dirty="0">
                <a:solidFill>
                  <a:schemeClr val="accent1"/>
                </a:solidFill>
              </a:rPr>
              <a:t>(</a:t>
            </a:r>
            <a:r>
              <a:rPr lang="fr-FR" dirty="0" err="1">
                <a:solidFill>
                  <a:schemeClr val="accent1"/>
                </a:solidFill>
              </a:rPr>
              <a:t>readr</a:t>
            </a:r>
            <a:r>
              <a:rPr lang="fr-FR" dirty="0">
                <a:solidFill>
                  <a:schemeClr val="accent1"/>
                </a:solidFill>
              </a:rPr>
              <a:t>)</a:t>
            </a:r>
          </a:p>
          <a:p>
            <a:r>
              <a:rPr lang="en-GB" dirty="0">
                <a:solidFill>
                  <a:srgbClr val="FF0000"/>
                </a:solidFill>
              </a:rPr>
              <a:t>&gt; </a:t>
            </a:r>
            <a:r>
              <a:rPr lang="fr-FR" b="1" dirty="0" err="1">
                <a:solidFill>
                  <a:schemeClr val="accent1"/>
                </a:solidFill>
              </a:rPr>
              <a:t>read_lines</a:t>
            </a:r>
            <a:r>
              <a:rPr lang="fr-FR" dirty="0">
                <a:solidFill>
                  <a:schemeClr val="accent1"/>
                </a:solidFill>
              </a:rPr>
              <a:t>("</a:t>
            </a:r>
            <a:r>
              <a:rPr lang="fr-FR" dirty="0" err="1">
                <a:solidFill>
                  <a:schemeClr val="accent1"/>
                </a:solidFill>
              </a:rPr>
              <a:t>murders.csv</a:t>
            </a:r>
            <a:r>
              <a:rPr lang="fr-FR" dirty="0">
                <a:solidFill>
                  <a:schemeClr val="accent1"/>
                </a:solidFill>
              </a:rPr>
              <a:t>", </a:t>
            </a:r>
            <a:r>
              <a:rPr lang="fr-FR" dirty="0" err="1">
                <a:solidFill>
                  <a:schemeClr val="accent1"/>
                </a:solidFill>
              </a:rPr>
              <a:t>n_max</a:t>
            </a:r>
            <a:r>
              <a:rPr lang="fr-FR" dirty="0">
                <a:solidFill>
                  <a:schemeClr val="accent1"/>
                </a:solidFill>
              </a:rPr>
              <a:t> = 3) </a:t>
            </a:r>
          </a:p>
          <a:p>
            <a:r>
              <a:rPr lang="fr-FR" i="1" dirty="0">
                <a:solidFill>
                  <a:schemeClr val="tx1"/>
                </a:solidFill>
              </a:rPr>
              <a:t>#&gt; [1] "</a:t>
            </a:r>
            <a:r>
              <a:rPr lang="fr-FR" i="1" dirty="0" err="1">
                <a:solidFill>
                  <a:schemeClr val="tx1"/>
                </a:solidFill>
              </a:rPr>
              <a:t>state,abb,region,population,total</a:t>
            </a:r>
            <a:r>
              <a:rPr lang="fr-FR" i="1" dirty="0">
                <a:solidFill>
                  <a:schemeClr val="tx1"/>
                </a:solidFill>
              </a:rPr>
              <a:t>" "Alabama,AL,South,4779736,135" </a:t>
            </a:r>
          </a:p>
          <a:p>
            <a:r>
              <a:rPr lang="fr-FR" i="1" dirty="0">
                <a:solidFill>
                  <a:schemeClr val="tx1"/>
                </a:solidFill>
              </a:rPr>
              <a:t>#&gt; [3] "Alaska,AK,West,710231,19 »</a:t>
            </a:r>
          </a:p>
          <a:p>
            <a:r>
              <a:rPr lang="en-GB" dirty="0">
                <a:solidFill>
                  <a:srgbClr val="FF0000"/>
                </a:solidFill>
              </a:rPr>
              <a:t>&gt; </a:t>
            </a:r>
            <a:r>
              <a:rPr lang="fr-FR" dirty="0" err="1">
                <a:solidFill>
                  <a:schemeClr val="accent1"/>
                </a:solidFill>
              </a:rPr>
              <a:t>dat</a:t>
            </a:r>
            <a:r>
              <a:rPr lang="fr-FR" dirty="0">
                <a:solidFill>
                  <a:schemeClr val="accent1"/>
                </a:solidFill>
              </a:rPr>
              <a:t> &lt;- </a:t>
            </a:r>
            <a:r>
              <a:rPr lang="fr-FR" b="1" dirty="0" err="1">
                <a:solidFill>
                  <a:schemeClr val="accent1"/>
                </a:solidFill>
              </a:rPr>
              <a:t>read_csv</a:t>
            </a:r>
            <a:r>
              <a:rPr lang="fr-FR" dirty="0">
                <a:solidFill>
                  <a:schemeClr val="accent1"/>
                </a:solidFill>
              </a:rPr>
              <a:t>(</a:t>
            </a:r>
            <a:r>
              <a:rPr lang="fr-FR" dirty="0" err="1">
                <a:solidFill>
                  <a:schemeClr val="accent1"/>
                </a:solidFill>
              </a:rPr>
              <a:t>filename</a:t>
            </a:r>
            <a:r>
              <a:rPr lang="fr-FR" dirty="0">
                <a:solidFill>
                  <a:schemeClr val="accent1"/>
                </a:solidFill>
              </a:rPr>
              <a:t>)</a:t>
            </a:r>
          </a:p>
          <a:p>
            <a:r>
              <a:rPr lang="en-GB" dirty="0">
                <a:solidFill>
                  <a:srgbClr val="FF0000"/>
                </a:solidFill>
              </a:rPr>
              <a:t>&gt; </a:t>
            </a:r>
            <a:r>
              <a:rPr lang="fr-FR" b="1" dirty="0" err="1">
                <a:solidFill>
                  <a:schemeClr val="accent1"/>
                </a:solidFill>
              </a:rPr>
              <a:t>head</a:t>
            </a:r>
            <a:r>
              <a:rPr lang="fr-FR" dirty="0">
                <a:solidFill>
                  <a:schemeClr val="accent1"/>
                </a:solidFill>
              </a:rPr>
              <a:t>(</a:t>
            </a:r>
            <a:r>
              <a:rPr lang="fr-FR" dirty="0" err="1">
                <a:solidFill>
                  <a:schemeClr val="accent1"/>
                </a:solidFill>
              </a:rPr>
              <a:t>dat</a:t>
            </a:r>
            <a:r>
              <a:rPr lang="fr-FR" dirty="0">
                <a:solidFill>
                  <a:schemeClr val="accent1"/>
                </a:solidFill>
              </a:rPr>
              <a:t>)</a:t>
            </a:r>
            <a:endParaRPr lang="en-GB" dirty="0">
              <a:solidFill>
                <a:schemeClr val="accent1"/>
              </a:solidFill>
            </a:endParaRPr>
          </a:p>
        </p:txBody>
      </p:sp>
      <p:sp>
        <p:nvSpPr>
          <p:cNvPr id="8" name="Rectangle 1">
            <a:extLst>
              <a:ext uri="{FF2B5EF4-FFF2-40B4-BE49-F238E27FC236}">
                <a16:creationId xmlns:a16="http://schemas.microsoft.com/office/drawing/2014/main" id="{02A9F3D0-B1C6-D347-9BC8-68282D9E73F9}"/>
              </a:ext>
            </a:extLst>
          </p:cNvPr>
          <p:cNvSpPr>
            <a:spLocks noChangeArrowheads="1"/>
          </p:cNvSpPr>
          <p:nvPr/>
        </p:nvSpPr>
        <p:spPr bwMode="auto">
          <a:xfrm>
            <a:off x="8166185" y="1439600"/>
            <a:ext cx="2337486" cy="40011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fr-FR" sz="2000" dirty="0" err="1"/>
              <a:t>readxl</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1F5D3FF7-5250-5C4F-BF93-1CDA13D8CDBF}"/>
              </a:ext>
            </a:extLst>
          </p:cNvPr>
          <p:cNvGraphicFramePr>
            <a:graphicFrameLocks noGrp="1"/>
          </p:cNvGraphicFramePr>
          <p:nvPr/>
        </p:nvGraphicFramePr>
        <p:xfrm>
          <a:off x="7156797" y="2306190"/>
          <a:ext cx="4356261" cy="1584960"/>
        </p:xfrm>
        <a:graphic>
          <a:graphicData uri="http://schemas.openxmlformats.org/drawingml/2006/table">
            <a:tbl>
              <a:tblPr/>
              <a:tblGrid>
                <a:gridCol w="1251713">
                  <a:extLst>
                    <a:ext uri="{9D8B030D-6E8A-4147-A177-3AD203B41FA5}">
                      <a16:colId xmlns:a16="http://schemas.microsoft.com/office/drawing/2014/main" val="752679778"/>
                    </a:ext>
                  </a:extLst>
                </a:gridCol>
                <a:gridCol w="1852835">
                  <a:extLst>
                    <a:ext uri="{9D8B030D-6E8A-4147-A177-3AD203B41FA5}">
                      <a16:colId xmlns:a16="http://schemas.microsoft.com/office/drawing/2014/main" val="3178856626"/>
                    </a:ext>
                  </a:extLst>
                </a:gridCol>
                <a:gridCol w="1251713">
                  <a:extLst>
                    <a:ext uri="{9D8B030D-6E8A-4147-A177-3AD203B41FA5}">
                      <a16:colId xmlns:a16="http://schemas.microsoft.com/office/drawing/2014/main" val="2431380848"/>
                    </a:ext>
                  </a:extLst>
                </a:gridCol>
              </a:tblGrid>
              <a:tr h="0">
                <a:tc>
                  <a:txBody>
                    <a:bodyPr/>
                    <a:lstStyle/>
                    <a:p>
                      <a:r>
                        <a:rPr lang="fr-FR" sz="1600" dirty="0" err="1">
                          <a:effectLst/>
                        </a:rPr>
                        <a:t>Function</a:t>
                      </a:r>
                      <a:endParaRPr lang="fr-FR" sz="1600" dirty="0">
                        <a:effectLst/>
                      </a:endParaRPr>
                    </a:p>
                  </a:txBody>
                  <a:tcPr anchor="ctr">
                    <a:lnL>
                      <a:noFill/>
                    </a:lnL>
                    <a:lnR>
                      <a:noFill/>
                    </a:lnR>
                    <a:lnT>
                      <a:noFill/>
                    </a:lnT>
                    <a:lnB>
                      <a:noFill/>
                    </a:lnB>
                    <a:solidFill>
                      <a:srgbClr val="FFFFFF"/>
                    </a:solidFill>
                  </a:tcPr>
                </a:tc>
                <a:tc>
                  <a:txBody>
                    <a:bodyPr/>
                    <a:lstStyle/>
                    <a:p>
                      <a:r>
                        <a:rPr lang="fr-FR" sz="1600">
                          <a:effectLst/>
                        </a:rPr>
                        <a:t>Format</a:t>
                      </a:r>
                    </a:p>
                  </a:txBody>
                  <a:tcPr anchor="ctr">
                    <a:lnL>
                      <a:noFill/>
                    </a:lnL>
                    <a:lnR>
                      <a:noFill/>
                    </a:lnR>
                    <a:lnT>
                      <a:noFill/>
                    </a:lnT>
                    <a:lnB>
                      <a:noFill/>
                    </a:lnB>
                    <a:solidFill>
                      <a:srgbClr val="FFFFFF"/>
                    </a:solidFill>
                  </a:tcPr>
                </a:tc>
                <a:tc>
                  <a:txBody>
                    <a:bodyPr/>
                    <a:lstStyle/>
                    <a:p>
                      <a:r>
                        <a:rPr lang="fr-FR" sz="1600">
                          <a:effectLst/>
                        </a:rPr>
                        <a:t>Typical suffix</a:t>
                      </a:r>
                    </a:p>
                  </a:txBody>
                  <a:tcPr anchor="ctr">
                    <a:lnL>
                      <a:noFill/>
                    </a:lnL>
                    <a:lnR>
                      <a:noFill/>
                    </a:lnR>
                    <a:lnT>
                      <a:noFill/>
                    </a:lnT>
                    <a:lnB>
                      <a:noFill/>
                    </a:lnB>
                    <a:solidFill>
                      <a:srgbClr val="FFFFFF"/>
                    </a:solidFill>
                  </a:tcPr>
                </a:tc>
                <a:extLst>
                  <a:ext uri="{0D108BD9-81ED-4DB2-BD59-A6C34878D82A}">
                    <a16:rowId xmlns:a16="http://schemas.microsoft.com/office/drawing/2014/main" val="440662908"/>
                  </a:ext>
                </a:extLst>
              </a:tr>
              <a:tr h="0">
                <a:tc>
                  <a:txBody>
                    <a:bodyPr/>
                    <a:lstStyle/>
                    <a:p>
                      <a:r>
                        <a:rPr lang="fr-FR" sz="1600">
                          <a:effectLst/>
                        </a:rPr>
                        <a:t>read_excel</a:t>
                      </a:r>
                    </a:p>
                  </a:txBody>
                  <a:tcPr anchor="ctr">
                    <a:lnL>
                      <a:noFill/>
                    </a:lnL>
                    <a:lnR>
                      <a:noFill/>
                    </a:lnR>
                    <a:lnT>
                      <a:noFill/>
                    </a:lnT>
                    <a:lnB>
                      <a:noFill/>
                    </a:lnB>
                    <a:solidFill>
                      <a:srgbClr val="FFFFFF"/>
                    </a:solidFill>
                  </a:tcPr>
                </a:tc>
                <a:tc>
                  <a:txBody>
                    <a:bodyPr/>
                    <a:lstStyle/>
                    <a:p>
                      <a:r>
                        <a:rPr lang="fr-FR" sz="1600">
                          <a:effectLst/>
                        </a:rPr>
                        <a:t>auto detect the format</a:t>
                      </a:r>
                    </a:p>
                  </a:txBody>
                  <a:tcPr anchor="ctr">
                    <a:lnL>
                      <a:noFill/>
                    </a:lnL>
                    <a:lnR>
                      <a:noFill/>
                    </a:lnR>
                    <a:lnT>
                      <a:noFill/>
                    </a:lnT>
                    <a:lnB>
                      <a:noFill/>
                    </a:lnB>
                    <a:solidFill>
                      <a:srgbClr val="FFFFFF"/>
                    </a:solidFill>
                  </a:tcPr>
                </a:tc>
                <a:tc>
                  <a:txBody>
                    <a:bodyPr/>
                    <a:lstStyle/>
                    <a:p>
                      <a:r>
                        <a:rPr lang="fr-FR" sz="1600">
                          <a:effectLst/>
                        </a:rPr>
                        <a:t>xls, xlsx</a:t>
                      </a:r>
                    </a:p>
                  </a:txBody>
                  <a:tcPr anchor="ctr">
                    <a:lnL>
                      <a:noFill/>
                    </a:lnL>
                    <a:lnR>
                      <a:noFill/>
                    </a:lnR>
                    <a:lnT>
                      <a:noFill/>
                    </a:lnT>
                    <a:lnB>
                      <a:noFill/>
                    </a:lnB>
                    <a:solidFill>
                      <a:srgbClr val="FFFFFF"/>
                    </a:solidFill>
                  </a:tcPr>
                </a:tc>
                <a:extLst>
                  <a:ext uri="{0D108BD9-81ED-4DB2-BD59-A6C34878D82A}">
                    <a16:rowId xmlns:a16="http://schemas.microsoft.com/office/drawing/2014/main" val="2856964175"/>
                  </a:ext>
                </a:extLst>
              </a:tr>
              <a:tr h="0">
                <a:tc>
                  <a:txBody>
                    <a:bodyPr/>
                    <a:lstStyle/>
                    <a:p>
                      <a:r>
                        <a:rPr lang="fr-FR" sz="1600">
                          <a:effectLst/>
                        </a:rPr>
                        <a:t>read_xls</a:t>
                      </a:r>
                    </a:p>
                  </a:txBody>
                  <a:tcPr anchor="ctr">
                    <a:lnL>
                      <a:noFill/>
                    </a:lnL>
                    <a:lnR>
                      <a:noFill/>
                    </a:lnR>
                    <a:lnT>
                      <a:noFill/>
                    </a:lnT>
                    <a:lnB>
                      <a:noFill/>
                    </a:lnB>
                    <a:solidFill>
                      <a:srgbClr val="FFFFFF"/>
                    </a:solidFill>
                  </a:tcPr>
                </a:tc>
                <a:tc>
                  <a:txBody>
                    <a:bodyPr/>
                    <a:lstStyle/>
                    <a:p>
                      <a:r>
                        <a:rPr lang="fr-FR" sz="1600">
                          <a:effectLst/>
                        </a:rPr>
                        <a:t>original format</a:t>
                      </a:r>
                    </a:p>
                  </a:txBody>
                  <a:tcPr anchor="ctr">
                    <a:lnL>
                      <a:noFill/>
                    </a:lnL>
                    <a:lnR>
                      <a:noFill/>
                    </a:lnR>
                    <a:lnT>
                      <a:noFill/>
                    </a:lnT>
                    <a:lnB>
                      <a:noFill/>
                    </a:lnB>
                    <a:solidFill>
                      <a:srgbClr val="FFFFFF"/>
                    </a:solidFill>
                  </a:tcPr>
                </a:tc>
                <a:tc>
                  <a:txBody>
                    <a:bodyPr/>
                    <a:lstStyle/>
                    <a:p>
                      <a:r>
                        <a:rPr lang="fr-FR" sz="1600">
                          <a:effectLst/>
                        </a:rPr>
                        <a:t>xls</a:t>
                      </a:r>
                    </a:p>
                  </a:txBody>
                  <a:tcPr anchor="ctr">
                    <a:lnL>
                      <a:noFill/>
                    </a:lnL>
                    <a:lnR>
                      <a:noFill/>
                    </a:lnR>
                    <a:lnT>
                      <a:noFill/>
                    </a:lnT>
                    <a:lnB>
                      <a:noFill/>
                    </a:lnB>
                    <a:solidFill>
                      <a:srgbClr val="FFFFFF"/>
                    </a:solidFill>
                  </a:tcPr>
                </a:tc>
                <a:extLst>
                  <a:ext uri="{0D108BD9-81ED-4DB2-BD59-A6C34878D82A}">
                    <a16:rowId xmlns:a16="http://schemas.microsoft.com/office/drawing/2014/main" val="4058080156"/>
                  </a:ext>
                </a:extLst>
              </a:tr>
              <a:tr h="0">
                <a:tc>
                  <a:txBody>
                    <a:bodyPr/>
                    <a:lstStyle/>
                    <a:p>
                      <a:r>
                        <a:rPr lang="fr-FR" sz="1600">
                          <a:effectLst/>
                        </a:rPr>
                        <a:t>read_xlsx</a:t>
                      </a:r>
                    </a:p>
                  </a:txBody>
                  <a:tcPr anchor="ctr">
                    <a:lnL>
                      <a:noFill/>
                    </a:lnL>
                    <a:lnR>
                      <a:noFill/>
                    </a:lnR>
                    <a:lnT>
                      <a:noFill/>
                    </a:lnT>
                    <a:lnB>
                      <a:noFill/>
                    </a:lnB>
                    <a:solidFill>
                      <a:srgbClr val="FFFFFF"/>
                    </a:solidFill>
                  </a:tcPr>
                </a:tc>
                <a:tc>
                  <a:txBody>
                    <a:bodyPr/>
                    <a:lstStyle/>
                    <a:p>
                      <a:r>
                        <a:rPr lang="fr-FR" sz="1600">
                          <a:effectLst/>
                        </a:rPr>
                        <a:t>new format</a:t>
                      </a:r>
                    </a:p>
                  </a:txBody>
                  <a:tcPr anchor="ctr">
                    <a:lnL>
                      <a:noFill/>
                    </a:lnL>
                    <a:lnR>
                      <a:noFill/>
                    </a:lnR>
                    <a:lnT>
                      <a:noFill/>
                    </a:lnT>
                    <a:lnB>
                      <a:noFill/>
                    </a:lnB>
                    <a:solidFill>
                      <a:srgbClr val="FFFFFF"/>
                    </a:solidFill>
                  </a:tcPr>
                </a:tc>
                <a:tc>
                  <a:txBody>
                    <a:bodyPr/>
                    <a:lstStyle/>
                    <a:p>
                      <a:r>
                        <a:rPr lang="fr-FR" sz="1600" dirty="0" err="1">
                          <a:effectLst/>
                        </a:rPr>
                        <a:t>xlsx</a:t>
                      </a:r>
                      <a:endParaRPr lang="fr-FR"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155435311"/>
                  </a:ext>
                </a:extLst>
              </a:tr>
            </a:tbl>
          </a:graphicData>
        </a:graphic>
      </p:graphicFrame>
      <p:sp>
        <p:nvSpPr>
          <p:cNvPr id="10" name="Rectangle 9">
            <a:extLst>
              <a:ext uri="{FF2B5EF4-FFF2-40B4-BE49-F238E27FC236}">
                <a16:creationId xmlns:a16="http://schemas.microsoft.com/office/drawing/2014/main" id="{7B76320F-DCBA-A34C-B595-AF96C43F0087}"/>
              </a:ext>
            </a:extLst>
          </p:cNvPr>
          <p:cNvSpPr/>
          <p:nvPr/>
        </p:nvSpPr>
        <p:spPr>
          <a:xfrm>
            <a:off x="1406611" y="6186955"/>
            <a:ext cx="9947189"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R-base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provides</a:t>
            </a:r>
            <a:r>
              <a:rPr lang="fr-FR" b="0" i="0" dirty="0">
                <a:solidFill>
                  <a:srgbClr val="333333"/>
                </a:solidFill>
                <a:effectLst/>
                <a:latin typeface="Helvetica Neue" panose="02000503000000020004" pitchFamily="2" charset="0"/>
              </a:rPr>
              <a:t> import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These</a:t>
            </a:r>
            <a:r>
              <a:rPr lang="fr-FR" b="0" i="0" dirty="0">
                <a:solidFill>
                  <a:srgbClr val="333333"/>
                </a:solidFill>
                <a:effectLst/>
                <a:latin typeface="Helvetica Neue" panose="02000503000000020004" pitchFamily="2" charset="0"/>
              </a:rPr>
              <a:t> have </a:t>
            </a:r>
            <a:r>
              <a:rPr lang="fr-FR" b="0" i="0" dirty="0" err="1">
                <a:solidFill>
                  <a:srgbClr val="333333"/>
                </a:solidFill>
                <a:effectLst/>
                <a:latin typeface="Helvetica Neue" panose="02000503000000020004" pitchFamily="2" charset="0"/>
              </a:rPr>
              <a:t>similar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names</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those</a:t>
            </a:r>
            <a:r>
              <a:rPr lang="fr-FR" b="0" i="0" dirty="0">
                <a:solidFill>
                  <a:srgbClr val="333333"/>
                </a:solidFill>
                <a:effectLst/>
                <a:latin typeface="Helvetica Neue" panose="02000503000000020004" pitchFamily="2" charset="0"/>
              </a:rPr>
              <a:t> in the </a:t>
            </a:r>
            <a:r>
              <a:rPr lang="fr-FR" b="1" i="0" dirty="0" err="1">
                <a:solidFill>
                  <a:srgbClr val="333333"/>
                </a:solidFill>
                <a:effectLst/>
                <a:latin typeface="Helvetica Neue" panose="02000503000000020004" pitchFamily="2" charset="0"/>
              </a:rPr>
              <a:t>tidyverse</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example</a:t>
            </a:r>
            <a:r>
              <a:rPr lang="fr-FR" b="0" i="0" dirty="0">
                <a:solidFill>
                  <a:srgbClr val="333333"/>
                </a:solidFill>
                <a:effectLst/>
                <a:latin typeface="Helvetica Neue" panose="02000503000000020004" pitchFamily="2" charset="0"/>
              </a:rPr>
              <a:t> </a:t>
            </a:r>
            <a:r>
              <a:rPr lang="fr-FR" dirty="0" err="1"/>
              <a:t>read.table</a:t>
            </a:r>
            <a:r>
              <a:rPr lang="fr-FR" b="0" i="0" dirty="0">
                <a:solidFill>
                  <a:srgbClr val="333333"/>
                </a:solidFill>
                <a:effectLst/>
                <a:latin typeface="Helvetica Neue" panose="02000503000000020004" pitchFamily="2" charset="0"/>
              </a:rPr>
              <a:t>, </a:t>
            </a:r>
            <a:r>
              <a:rPr lang="fr-FR" dirty="0" err="1"/>
              <a:t>read.csv</a:t>
            </a:r>
            <a:r>
              <a:rPr lang="fr-FR" b="0" i="0" dirty="0">
                <a:solidFill>
                  <a:srgbClr val="333333"/>
                </a:solidFill>
                <a:effectLst/>
                <a:latin typeface="Helvetica Neue" panose="02000503000000020004" pitchFamily="2" charset="0"/>
              </a:rPr>
              <a:t> and </a:t>
            </a:r>
            <a:r>
              <a:rPr lang="fr-FR" dirty="0" err="1"/>
              <a:t>read.delim</a:t>
            </a:r>
            <a:endParaRPr lang="en-GB" dirty="0"/>
          </a:p>
        </p:txBody>
      </p:sp>
    </p:spTree>
    <p:extLst>
      <p:ext uri="{BB962C8B-B14F-4D97-AF65-F5344CB8AC3E}">
        <p14:creationId xmlns:p14="http://schemas.microsoft.com/office/powerpoint/2010/main" val="2759091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386F-795C-D740-A1CA-40B5F6C60EBD}"/>
              </a:ext>
            </a:extLst>
          </p:cNvPr>
          <p:cNvSpPr>
            <a:spLocks noGrp="1"/>
          </p:cNvSpPr>
          <p:nvPr>
            <p:ph type="title"/>
          </p:nvPr>
        </p:nvSpPr>
        <p:spPr/>
        <p:txBody>
          <a:bodyPr/>
          <a:lstStyle/>
          <a:p>
            <a:r>
              <a:rPr lang="fr-FR" dirty="0" err="1"/>
              <a:t>Exercises</a:t>
            </a:r>
            <a:endParaRPr lang="en-GB" dirty="0"/>
          </a:p>
        </p:txBody>
      </p:sp>
      <p:sp>
        <p:nvSpPr>
          <p:cNvPr id="5" name="Rectangle 4">
            <a:extLst>
              <a:ext uri="{FF2B5EF4-FFF2-40B4-BE49-F238E27FC236}">
                <a16:creationId xmlns:a16="http://schemas.microsoft.com/office/drawing/2014/main" id="{565F1947-65A2-B14E-896B-4F99799EB2C7}"/>
              </a:ext>
            </a:extLst>
          </p:cNvPr>
          <p:cNvSpPr/>
          <p:nvPr/>
        </p:nvSpPr>
        <p:spPr>
          <a:xfrm>
            <a:off x="1503406" y="2080225"/>
            <a:ext cx="8604422"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Write a script </a:t>
            </a:r>
            <a:r>
              <a:rPr lang="fr-FR" b="0" i="0" dirty="0" err="1">
                <a:solidFill>
                  <a:srgbClr val="333333"/>
                </a:solidFill>
                <a:effectLst/>
                <a:latin typeface="Helvetica Neue" panose="02000503000000020004" pitchFamily="2" charset="0"/>
              </a:rPr>
              <a:t>allowing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load</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vector</a:t>
            </a:r>
            <a:r>
              <a:rPr lang="fr-FR" b="0" i="0" dirty="0">
                <a:solidFill>
                  <a:srgbClr val="333333"/>
                </a:solidFill>
                <a:effectLst/>
                <a:latin typeface="Helvetica Neue" panose="02000503000000020004" pitchFamily="2" charset="0"/>
              </a:rPr>
              <a:t> file and “</a:t>
            </a:r>
            <a:r>
              <a:rPr lang="fr-FR" b="0" i="0" dirty="0" err="1">
                <a:solidFill>
                  <a:srgbClr val="333333"/>
                </a:solidFill>
                <a:effectLst/>
                <a:latin typeface="Helvetica Neue" panose="02000503000000020004" pitchFamily="2" charset="0"/>
              </a:rPr>
              <a:t>remove</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missing</a:t>
            </a:r>
            <a:r>
              <a:rPr lang="fr-FR" b="0" i="0" dirty="0">
                <a:solidFill>
                  <a:srgbClr val="333333"/>
                </a:solidFill>
                <a:effectLst/>
                <a:latin typeface="Helvetica Neue" panose="02000503000000020004" pitchFamily="2" charset="0"/>
              </a:rPr>
              <a:t> values.</a:t>
            </a:r>
            <a:endParaRPr lang="en-GB" dirty="0"/>
          </a:p>
        </p:txBody>
      </p:sp>
    </p:spTree>
    <p:extLst>
      <p:ext uri="{BB962C8B-B14F-4D97-AF65-F5344CB8AC3E}">
        <p14:creationId xmlns:p14="http://schemas.microsoft.com/office/powerpoint/2010/main" val="2895631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6D4AF-9BC0-EC41-AA4D-CE8D05E677E3}"/>
              </a:ext>
            </a:extLst>
          </p:cNvPr>
          <p:cNvPicPr>
            <a:picLocks noChangeAspect="1"/>
          </p:cNvPicPr>
          <p:nvPr/>
        </p:nvPicPr>
        <p:blipFill>
          <a:blip r:embed="rId2"/>
          <a:stretch>
            <a:fillRect/>
          </a:stretch>
        </p:blipFill>
        <p:spPr>
          <a:xfrm>
            <a:off x="2714942" y="2557849"/>
            <a:ext cx="6560399" cy="4048996"/>
          </a:xfrm>
          <a:prstGeom prst="rect">
            <a:avLst/>
          </a:prstGeom>
        </p:spPr>
      </p:pic>
      <p:sp>
        <p:nvSpPr>
          <p:cNvPr id="2" name="Title 1">
            <a:extLst>
              <a:ext uri="{FF2B5EF4-FFF2-40B4-BE49-F238E27FC236}">
                <a16:creationId xmlns:a16="http://schemas.microsoft.com/office/drawing/2014/main" id="{03632164-1A9E-244F-8E37-1501B8558457}"/>
              </a:ext>
            </a:extLst>
          </p:cNvPr>
          <p:cNvSpPr>
            <a:spLocks noGrp="1"/>
          </p:cNvSpPr>
          <p:nvPr>
            <p:ph type="title"/>
          </p:nvPr>
        </p:nvSpPr>
        <p:spPr/>
        <p:txBody>
          <a:bodyPr/>
          <a:lstStyle/>
          <a:p>
            <a:r>
              <a:rPr lang="en-GB" dirty="0"/>
              <a:t>Basic plots</a:t>
            </a:r>
          </a:p>
        </p:txBody>
      </p:sp>
      <p:sp>
        <p:nvSpPr>
          <p:cNvPr id="3" name="Rectangle 2">
            <a:extLst>
              <a:ext uri="{FF2B5EF4-FFF2-40B4-BE49-F238E27FC236}">
                <a16:creationId xmlns:a16="http://schemas.microsoft.com/office/drawing/2014/main" id="{21D2C6BD-043F-DB4C-B058-FF929A3F99F1}"/>
              </a:ext>
            </a:extLst>
          </p:cNvPr>
          <p:cNvSpPr/>
          <p:nvPr/>
        </p:nvSpPr>
        <p:spPr>
          <a:xfrm>
            <a:off x="489121" y="1888398"/>
            <a:ext cx="11213757" cy="956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 &lt;- </a:t>
            </a:r>
            <a:r>
              <a:rPr lang="fr-FR" dirty="0" err="1">
                <a:solidFill>
                  <a:schemeClr val="accent1"/>
                </a:solidFill>
              </a:rPr>
              <a:t>murders$population</a:t>
            </a:r>
            <a:r>
              <a:rPr lang="fr-FR" dirty="0">
                <a:solidFill>
                  <a:schemeClr val="accent1"/>
                </a:solidFill>
              </a:rPr>
              <a:t> / 10^6 </a:t>
            </a:r>
          </a:p>
          <a:p>
            <a:r>
              <a:rPr lang="en-GB" dirty="0">
                <a:solidFill>
                  <a:srgbClr val="FF0000"/>
                </a:solidFill>
              </a:rPr>
              <a:t>&gt; </a:t>
            </a:r>
            <a:r>
              <a:rPr lang="fr-FR" dirty="0">
                <a:solidFill>
                  <a:schemeClr val="accent1"/>
                </a:solidFill>
              </a:rPr>
              <a:t>y &lt;- </a:t>
            </a:r>
            <a:r>
              <a:rPr lang="fr-FR" dirty="0" err="1">
                <a:solidFill>
                  <a:schemeClr val="accent1"/>
                </a:solidFill>
              </a:rPr>
              <a:t>murders$total</a:t>
            </a:r>
            <a:r>
              <a:rPr lang="fr-FR" dirty="0">
                <a:solidFill>
                  <a:schemeClr val="accent1"/>
                </a:solidFill>
              </a:rPr>
              <a:t> </a:t>
            </a:r>
          </a:p>
          <a:p>
            <a:r>
              <a:rPr lang="en-GB" dirty="0">
                <a:solidFill>
                  <a:srgbClr val="FF0000"/>
                </a:solidFill>
              </a:rPr>
              <a:t>&gt; </a:t>
            </a:r>
            <a:r>
              <a:rPr lang="fr-FR" b="1" dirty="0">
                <a:solidFill>
                  <a:schemeClr val="accent1"/>
                </a:solidFill>
              </a:rPr>
              <a:t>plot</a:t>
            </a:r>
            <a:r>
              <a:rPr lang="fr-FR" dirty="0">
                <a:solidFill>
                  <a:schemeClr val="accent1"/>
                </a:solidFill>
              </a:rPr>
              <a:t>(x, y)</a:t>
            </a:r>
            <a:endParaRPr lang="en-GB" dirty="0">
              <a:solidFill>
                <a:schemeClr val="accent1"/>
              </a:solidFill>
            </a:endParaRPr>
          </a:p>
        </p:txBody>
      </p:sp>
      <p:sp>
        <p:nvSpPr>
          <p:cNvPr id="4" name="TextBox 3">
            <a:extLst>
              <a:ext uri="{FF2B5EF4-FFF2-40B4-BE49-F238E27FC236}">
                <a16:creationId xmlns:a16="http://schemas.microsoft.com/office/drawing/2014/main" id="{C88973C6-0EF1-304B-958B-4BBD4792F5D9}"/>
              </a:ext>
            </a:extLst>
          </p:cNvPr>
          <p:cNvSpPr txBox="1"/>
          <p:nvPr/>
        </p:nvSpPr>
        <p:spPr>
          <a:xfrm>
            <a:off x="185351" y="1420211"/>
            <a:ext cx="4993098" cy="369332"/>
          </a:xfrm>
          <a:prstGeom prst="rect">
            <a:avLst/>
          </a:prstGeom>
          <a:noFill/>
        </p:spPr>
        <p:txBody>
          <a:bodyPr wrap="none" rtlCol="0">
            <a:spAutoFit/>
          </a:bodyPr>
          <a:lstStyle/>
          <a:p>
            <a:r>
              <a:rPr lang="fr-FR" dirty="0"/>
              <a:t>The plot </a:t>
            </a:r>
            <a:r>
              <a:rPr lang="fr-FR" dirty="0" err="1"/>
              <a:t>function</a:t>
            </a:r>
            <a:r>
              <a:rPr lang="fr-FR" dirty="0"/>
              <a:t> </a:t>
            </a:r>
            <a:r>
              <a:rPr lang="fr-FR" dirty="0" err="1"/>
              <a:t>can</a:t>
            </a:r>
            <a:r>
              <a:rPr lang="fr-FR" dirty="0"/>
              <a:t> </a:t>
            </a:r>
            <a:r>
              <a:rPr lang="fr-FR" dirty="0" err="1"/>
              <a:t>be</a:t>
            </a:r>
            <a:r>
              <a:rPr lang="fr-FR" dirty="0"/>
              <a:t> </a:t>
            </a:r>
            <a:r>
              <a:rPr lang="fr-FR" dirty="0" err="1"/>
              <a:t>used</a:t>
            </a:r>
            <a:r>
              <a:rPr lang="fr-FR" dirty="0"/>
              <a:t> to </a:t>
            </a:r>
            <a:r>
              <a:rPr lang="fr-FR" dirty="0" err="1"/>
              <a:t>make</a:t>
            </a:r>
            <a:r>
              <a:rPr lang="fr-FR" dirty="0"/>
              <a:t> </a:t>
            </a:r>
            <a:r>
              <a:rPr lang="fr-FR" dirty="0" err="1"/>
              <a:t>scatterplots</a:t>
            </a:r>
            <a:r>
              <a:rPr lang="fr-FR" dirty="0"/>
              <a:t>.</a:t>
            </a:r>
            <a:endParaRPr lang="en-GB" dirty="0"/>
          </a:p>
        </p:txBody>
      </p:sp>
    </p:spTree>
    <p:extLst>
      <p:ext uri="{BB962C8B-B14F-4D97-AF65-F5344CB8AC3E}">
        <p14:creationId xmlns:p14="http://schemas.microsoft.com/office/powerpoint/2010/main" val="1752210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BD07-1C15-9743-92FC-3430D136BA39}"/>
              </a:ext>
            </a:extLst>
          </p:cNvPr>
          <p:cNvSpPr>
            <a:spLocks noGrp="1"/>
          </p:cNvSpPr>
          <p:nvPr>
            <p:ph type="title"/>
          </p:nvPr>
        </p:nvSpPr>
        <p:spPr/>
        <p:txBody>
          <a:bodyPr/>
          <a:lstStyle/>
          <a:p>
            <a:r>
              <a:rPr lang="en-GB" dirty="0"/>
              <a:t>Basic plots </a:t>
            </a:r>
          </a:p>
        </p:txBody>
      </p:sp>
      <p:pic>
        <p:nvPicPr>
          <p:cNvPr id="16" name="Picture 15">
            <a:extLst>
              <a:ext uri="{FF2B5EF4-FFF2-40B4-BE49-F238E27FC236}">
                <a16:creationId xmlns:a16="http://schemas.microsoft.com/office/drawing/2014/main" id="{69077EAF-801E-6B4F-8A67-008E14BD9B88}"/>
              </a:ext>
            </a:extLst>
          </p:cNvPr>
          <p:cNvPicPr>
            <a:picLocks noChangeAspect="1"/>
          </p:cNvPicPr>
          <p:nvPr/>
        </p:nvPicPr>
        <p:blipFill>
          <a:blip r:embed="rId3"/>
          <a:stretch>
            <a:fillRect/>
          </a:stretch>
        </p:blipFill>
        <p:spPr>
          <a:xfrm>
            <a:off x="2917758" y="3994373"/>
            <a:ext cx="3178242" cy="2498502"/>
          </a:xfrm>
          <a:prstGeom prst="rect">
            <a:avLst/>
          </a:prstGeom>
        </p:spPr>
      </p:pic>
      <p:pic>
        <p:nvPicPr>
          <p:cNvPr id="18" name="Picture 17">
            <a:extLst>
              <a:ext uri="{FF2B5EF4-FFF2-40B4-BE49-F238E27FC236}">
                <a16:creationId xmlns:a16="http://schemas.microsoft.com/office/drawing/2014/main" id="{261CCD52-6710-1447-A16F-99C30B14B770}"/>
              </a:ext>
            </a:extLst>
          </p:cNvPr>
          <p:cNvPicPr>
            <a:picLocks noChangeAspect="1"/>
          </p:cNvPicPr>
          <p:nvPr/>
        </p:nvPicPr>
        <p:blipFill>
          <a:blip r:embed="rId4"/>
          <a:stretch>
            <a:fillRect/>
          </a:stretch>
        </p:blipFill>
        <p:spPr>
          <a:xfrm>
            <a:off x="9013759" y="1288555"/>
            <a:ext cx="3178242" cy="2498502"/>
          </a:xfrm>
          <a:prstGeom prst="rect">
            <a:avLst/>
          </a:prstGeom>
        </p:spPr>
      </p:pic>
      <p:pic>
        <p:nvPicPr>
          <p:cNvPr id="20" name="Picture 19">
            <a:extLst>
              <a:ext uri="{FF2B5EF4-FFF2-40B4-BE49-F238E27FC236}">
                <a16:creationId xmlns:a16="http://schemas.microsoft.com/office/drawing/2014/main" id="{0FE7E15A-4C70-434F-AA36-FF3D3E5AE6F3}"/>
              </a:ext>
            </a:extLst>
          </p:cNvPr>
          <p:cNvPicPr>
            <a:picLocks noChangeAspect="1"/>
          </p:cNvPicPr>
          <p:nvPr/>
        </p:nvPicPr>
        <p:blipFill>
          <a:blip r:embed="rId5"/>
          <a:stretch>
            <a:fillRect/>
          </a:stretch>
        </p:blipFill>
        <p:spPr>
          <a:xfrm>
            <a:off x="2917759" y="1250949"/>
            <a:ext cx="3178242" cy="2498502"/>
          </a:xfrm>
          <a:prstGeom prst="rect">
            <a:avLst/>
          </a:prstGeom>
        </p:spPr>
      </p:pic>
      <p:pic>
        <p:nvPicPr>
          <p:cNvPr id="22" name="Picture 21">
            <a:extLst>
              <a:ext uri="{FF2B5EF4-FFF2-40B4-BE49-F238E27FC236}">
                <a16:creationId xmlns:a16="http://schemas.microsoft.com/office/drawing/2014/main" id="{1977ECAC-F7E8-CE4F-803F-B847DBE561C3}"/>
              </a:ext>
            </a:extLst>
          </p:cNvPr>
          <p:cNvPicPr>
            <a:picLocks noChangeAspect="1"/>
          </p:cNvPicPr>
          <p:nvPr/>
        </p:nvPicPr>
        <p:blipFill>
          <a:blip r:embed="rId6"/>
          <a:stretch>
            <a:fillRect/>
          </a:stretch>
        </p:blipFill>
        <p:spPr>
          <a:xfrm>
            <a:off x="9013759" y="3893644"/>
            <a:ext cx="3178242" cy="2498502"/>
          </a:xfrm>
          <a:prstGeom prst="rect">
            <a:avLst/>
          </a:prstGeom>
        </p:spPr>
      </p:pic>
      <p:sp>
        <p:nvSpPr>
          <p:cNvPr id="23" name="Rectangle 22">
            <a:extLst>
              <a:ext uri="{FF2B5EF4-FFF2-40B4-BE49-F238E27FC236}">
                <a16:creationId xmlns:a16="http://schemas.microsoft.com/office/drawing/2014/main" id="{0666D386-CEB2-5D49-A040-C2EA010B9164}"/>
              </a:ext>
            </a:extLst>
          </p:cNvPr>
          <p:cNvSpPr/>
          <p:nvPr/>
        </p:nvSpPr>
        <p:spPr>
          <a:xfrm>
            <a:off x="266700" y="1994906"/>
            <a:ext cx="2562997" cy="8687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a:solidFill>
                  <a:schemeClr val="accent1"/>
                </a:solidFill>
              </a:rPr>
              <a:t>plot(x, y, </a:t>
            </a:r>
            <a:r>
              <a:rPr lang="fr-FR" b="1" dirty="0" err="1">
                <a:solidFill>
                  <a:schemeClr val="accent1"/>
                </a:solidFill>
              </a:rPr>
              <a:t>xlim</a:t>
            </a:r>
            <a:r>
              <a:rPr lang="fr-FR" b="1" dirty="0">
                <a:solidFill>
                  <a:schemeClr val="accent1"/>
                </a:solidFill>
              </a:rPr>
              <a:t>=c(0, 40), </a:t>
            </a:r>
            <a:r>
              <a:rPr lang="fr-FR" b="1" dirty="0" err="1">
                <a:solidFill>
                  <a:schemeClr val="accent1"/>
                </a:solidFill>
              </a:rPr>
              <a:t>ylim</a:t>
            </a:r>
            <a:r>
              <a:rPr lang="fr-FR" b="1" dirty="0">
                <a:solidFill>
                  <a:schemeClr val="accent1"/>
                </a:solidFill>
              </a:rPr>
              <a:t>=c(0,1300))</a:t>
            </a:r>
            <a:endParaRPr lang="fr-FR" dirty="0">
              <a:solidFill>
                <a:schemeClr val="accent1"/>
              </a:solidFill>
            </a:endParaRPr>
          </a:p>
        </p:txBody>
      </p:sp>
      <p:sp>
        <p:nvSpPr>
          <p:cNvPr id="24" name="Rectangle 23">
            <a:extLst>
              <a:ext uri="{FF2B5EF4-FFF2-40B4-BE49-F238E27FC236}">
                <a16:creationId xmlns:a16="http://schemas.microsoft.com/office/drawing/2014/main" id="{670E7343-F428-8742-A14A-0AF680000F71}"/>
              </a:ext>
            </a:extLst>
          </p:cNvPr>
          <p:cNvSpPr/>
          <p:nvPr/>
        </p:nvSpPr>
        <p:spPr>
          <a:xfrm>
            <a:off x="6423100" y="1994905"/>
            <a:ext cx="2597340" cy="8687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a:solidFill>
                  <a:schemeClr val="accent1"/>
                </a:solidFill>
              </a:rPr>
              <a:t>plot(x, y, </a:t>
            </a:r>
            <a:r>
              <a:rPr lang="fr-FR" b="1" dirty="0" err="1">
                <a:solidFill>
                  <a:schemeClr val="accent1"/>
                </a:solidFill>
              </a:rPr>
              <a:t>xlim</a:t>
            </a:r>
            <a:r>
              <a:rPr lang="fr-FR" b="1" dirty="0">
                <a:solidFill>
                  <a:schemeClr val="accent1"/>
                </a:solidFill>
              </a:rPr>
              <a:t>=c(0, 40), </a:t>
            </a:r>
            <a:r>
              <a:rPr lang="fr-FR" b="1" dirty="0" err="1">
                <a:solidFill>
                  <a:schemeClr val="accent1"/>
                </a:solidFill>
              </a:rPr>
              <a:t>ylim</a:t>
            </a:r>
            <a:r>
              <a:rPr lang="fr-FR" b="1" dirty="0">
                <a:solidFill>
                  <a:schemeClr val="accent1"/>
                </a:solidFill>
              </a:rPr>
              <a:t>=c(0,1300), </a:t>
            </a:r>
            <a:r>
              <a:rPr lang="fr-FR" b="1" dirty="0" err="1">
                <a:solidFill>
                  <a:schemeClr val="accent1"/>
                </a:solidFill>
              </a:rPr>
              <a:t>pch</a:t>
            </a:r>
            <a:r>
              <a:rPr lang="fr-FR" b="1" dirty="0">
                <a:solidFill>
                  <a:schemeClr val="accent1"/>
                </a:solidFill>
              </a:rPr>
              <a:t>=19)</a:t>
            </a:r>
            <a:endParaRPr lang="fr-FR" dirty="0">
              <a:solidFill>
                <a:schemeClr val="accent1"/>
              </a:solidFill>
            </a:endParaRPr>
          </a:p>
        </p:txBody>
      </p:sp>
      <p:sp>
        <p:nvSpPr>
          <p:cNvPr id="25" name="Rectangle 24">
            <a:extLst>
              <a:ext uri="{FF2B5EF4-FFF2-40B4-BE49-F238E27FC236}">
                <a16:creationId xmlns:a16="http://schemas.microsoft.com/office/drawing/2014/main" id="{7273EE3A-E63C-2B40-8617-5FC166C79031}"/>
              </a:ext>
            </a:extLst>
          </p:cNvPr>
          <p:cNvSpPr/>
          <p:nvPr/>
        </p:nvSpPr>
        <p:spPr>
          <a:xfrm>
            <a:off x="266700" y="4003174"/>
            <a:ext cx="2562997" cy="2388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b="1" dirty="0">
                <a:solidFill>
                  <a:schemeClr val="accent1"/>
                </a:solidFill>
              </a:rPr>
              <a:t>plot(x, y, </a:t>
            </a:r>
            <a:r>
              <a:rPr lang="fr-FR" sz="1600" b="1" dirty="0" err="1">
                <a:solidFill>
                  <a:schemeClr val="accent1"/>
                </a:solidFill>
              </a:rPr>
              <a:t>xlim</a:t>
            </a:r>
            <a:r>
              <a:rPr lang="fr-FR" sz="1600" b="1" dirty="0">
                <a:solidFill>
                  <a:schemeClr val="accent1"/>
                </a:solidFill>
              </a:rPr>
              <a:t>=c(0, 40), </a:t>
            </a:r>
            <a:r>
              <a:rPr lang="fr-FR" sz="1600" b="1" dirty="0" err="1">
                <a:solidFill>
                  <a:schemeClr val="accent1"/>
                </a:solidFill>
              </a:rPr>
              <a:t>ylim</a:t>
            </a:r>
            <a:r>
              <a:rPr lang="fr-FR" sz="1600" b="1" dirty="0">
                <a:solidFill>
                  <a:schemeClr val="accent1"/>
                </a:solidFill>
              </a:rPr>
              <a:t>=c(0,1300), </a:t>
            </a:r>
            <a:r>
              <a:rPr lang="fr-FR" sz="1600" b="1" dirty="0" err="1">
                <a:solidFill>
                  <a:schemeClr val="accent1"/>
                </a:solidFill>
              </a:rPr>
              <a:t>pch</a:t>
            </a:r>
            <a:r>
              <a:rPr lang="fr-FR" sz="1600" b="1" dirty="0">
                <a:solidFill>
                  <a:schemeClr val="accent1"/>
                </a:solidFill>
              </a:rPr>
              <a:t>=19, </a:t>
            </a:r>
            <a:r>
              <a:rPr lang="fr-FR" sz="1600" b="1" dirty="0" err="1">
                <a:solidFill>
                  <a:schemeClr val="accent1"/>
                </a:solidFill>
              </a:rPr>
              <a:t>xlab</a:t>
            </a:r>
            <a:r>
              <a:rPr lang="fr-FR" sz="1600" b="1" dirty="0">
                <a:solidFill>
                  <a:schemeClr val="accent1"/>
                </a:solidFill>
              </a:rPr>
              <a:t>="population", </a:t>
            </a:r>
            <a:r>
              <a:rPr lang="fr-FR" sz="1600" b="1" dirty="0" err="1">
                <a:solidFill>
                  <a:schemeClr val="accent1"/>
                </a:solidFill>
              </a:rPr>
              <a:t>ylab</a:t>
            </a:r>
            <a:r>
              <a:rPr lang="fr-FR" sz="1600" b="1" dirty="0">
                <a:solidFill>
                  <a:schemeClr val="accent1"/>
                </a:solidFill>
              </a:rPr>
              <a:t>="total", main="</a:t>
            </a:r>
            <a:r>
              <a:rPr lang="fr-FR" sz="1600" b="1" dirty="0" err="1">
                <a:solidFill>
                  <a:schemeClr val="accent1"/>
                </a:solidFill>
              </a:rPr>
              <a:t>Murder</a:t>
            </a:r>
            <a:r>
              <a:rPr lang="fr-FR" sz="1600" b="1" dirty="0">
                <a:solidFill>
                  <a:schemeClr val="accent1"/>
                </a:solidFill>
              </a:rPr>
              <a:t>")</a:t>
            </a:r>
          </a:p>
          <a:p>
            <a:r>
              <a:rPr lang="en-GB" sz="1600" dirty="0">
                <a:solidFill>
                  <a:srgbClr val="FF0000"/>
                </a:solidFill>
              </a:rPr>
              <a:t>&gt; </a:t>
            </a:r>
            <a:r>
              <a:rPr lang="fr-FR" sz="1600" b="1" dirty="0" err="1">
                <a:solidFill>
                  <a:schemeClr val="accent1"/>
                </a:solidFill>
              </a:rPr>
              <a:t>legend</a:t>
            </a:r>
            <a:r>
              <a:rPr lang="fr-FR" sz="1600" b="1" dirty="0">
                <a:solidFill>
                  <a:schemeClr val="accent1"/>
                </a:solidFill>
              </a:rPr>
              <a:t>("</a:t>
            </a:r>
            <a:r>
              <a:rPr lang="fr-FR" sz="1600" b="1" dirty="0" err="1">
                <a:solidFill>
                  <a:schemeClr val="accent1"/>
                </a:solidFill>
              </a:rPr>
              <a:t>bottomright</a:t>
            </a:r>
            <a:r>
              <a:rPr lang="fr-FR" sz="1600" b="1" dirty="0">
                <a:solidFill>
                  <a:schemeClr val="accent1"/>
                </a:solidFill>
              </a:rPr>
              <a:t>", </a:t>
            </a:r>
            <a:r>
              <a:rPr lang="fr-FR" sz="1600" b="1" dirty="0" err="1">
                <a:solidFill>
                  <a:schemeClr val="accent1"/>
                </a:solidFill>
              </a:rPr>
              <a:t>legend</a:t>
            </a:r>
            <a:r>
              <a:rPr lang="fr-FR" sz="1600" b="1" dirty="0">
                <a:solidFill>
                  <a:schemeClr val="accent1"/>
                </a:solidFill>
              </a:rPr>
              <a:t> = '</a:t>
            </a:r>
            <a:r>
              <a:rPr lang="fr-FR" sz="1600" b="1" dirty="0" err="1">
                <a:solidFill>
                  <a:schemeClr val="accent1"/>
                </a:solidFill>
              </a:rPr>
              <a:t>my</a:t>
            </a:r>
            <a:r>
              <a:rPr lang="fr-FR" sz="1600" b="1" dirty="0">
                <a:solidFill>
                  <a:schemeClr val="accent1"/>
                </a:solidFill>
              </a:rPr>
              <a:t> </a:t>
            </a:r>
            <a:r>
              <a:rPr lang="fr-FR" sz="1600" b="1" dirty="0" err="1">
                <a:solidFill>
                  <a:schemeClr val="accent1"/>
                </a:solidFill>
              </a:rPr>
              <a:t>points',col</a:t>
            </a:r>
            <a:r>
              <a:rPr lang="fr-FR" sz="1600" b="1" dirty="0">
                <a:solidFill>
                  <a:schemeClr val="accent1"/>
                </a:solidFill>
              </a:rPr>
              <a:t>=1,pch=19)</a:t>
            </a:r>
          </a:p>
        </p:txBody>
      </p:sp>
      <p:sp>
        <p:nvSpPr>
          <p:cNvPr id="27" name="Rectangle 26">
            <a:extLst>
              <a:ext uri="{FF2B5EF4-FFF2-40B4-BE49-F238E27FC236}">
                <a16:creationId xmlns:a16="http://schemas.microsoft.com/office/drawing/2014/main" id="{1DCE7EF7-C7BC-F546-BABC-AC9A13BB3A48}"/>
              </a:ext>
            </a:extLst>
          </p:cNvPr>
          <p:cNvSpPr/>
          <p:nvPr/>
        </p:nvSpPr>
        <p:spPr>
          <a:xfrm>
            <a:off x="6457443" y="3994373"/>
            <a:ext cx="2562997" cy="24985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b="1" dirty="0">
                <a:solidFill>
                  <a:schemeClr val="accent1"/>
                </a:solidFill>
              </a:rPr>
              <a:t>plot(x, y, </a:t>
            </a:r>
            <a:r>
              <a:rPr lang="fr-FR" sz="1600" b="1" dirty="0" err="1">
                <a:solidFill>
                  <a:schemeClr val="accent1"/>
                </a:solidFill>
              </a:rPr>
              <a:t>xlim</a:t>
            </a:r>
            <a:r>
              <a:rPr lang="fr-FR" sz="1600" b="1" dirty="0">
                <a:solidFill>
                  <a:schemeClr val="accent1"/>
                </a:solidFill>
              </a:rPr>
              <a:t>=c(0, 40), </a:t>
            </a:r>
            <a:r>
              <a:rPr lang="fr-FR" sz="1600" b="1" dirty="0" err="1">
                <a:solidFill>
                  <a:schemeClr val="accent1"/>
                </a:solidFill>
              </a:rPr>
              <a:t>ylim</a:t>
            </a:r>
            <a:r>
              <a:rPr lang="fr-FR" sz="1600" b="1" dirty="0">
                <a:solidFill>
                  <a:schemeClr val="accent1"/>
                </a:solidFill>
              </a:rPr>
              <a:t>=c(0,1300), </a:t>
            </a:r>
            <a:r>
              <a:rPr lang="fr-FR" sz="1600" b="1" dirty="0" err="1">
                <a:solidFill>
                  <a:schemeClr val="accent1"/>
                </a:solidFill>
              </a:rPr>
              <a:t>pch</a:t>
            </a:r>
            <a:r>
              <a:rPr lang="fr-FR" sz="1600" b="1" dirty="0">
                <a:solidFill>
                  <a:schemeClr val="accent1"/>
                </a:solidFill>
              </a:rPr>
              <a:t>=19, </a:t>
            </a:r>
            <a:r>
              <a:rPr lang="fr-FR" sz="1600" b="1" dirty="0" err="1">
                <a:solidFill>
                  <a:schemeClr val="accent1"/>
                </a:solidFill>
              </a:rPr>
              <a:t>xlab</a:t>
            </a:r>
            <a:r>
              <a:rPr lang="fr-FR" sz="1600" b="1" dirty="0">
                <a:solidFill>
                  <a:schemeClr val="accent1"/>
                </a:solidFill>
              </a:rPr>
              <a:t>="population", </a:t>
            </a:r>
            <a:r>
              <a:rPr lang="fr-FR" sz="1600" b="1" dirty="0" err="1">
                <a:solidFill>
                  <a:schemeClr val="accent1"/>
                </a:solidFill>
              </a:rPr>
              <a:t>ylab</a:t>
            </a:r>
            <a:r>
              <a:rPr lang="fr-FR" sz="1600" b="1" dirty="0">
                <a:solidFill>
                  <a:schemeClr val="accent1"/>
                </a:solidFill>
              </a:rPr>
              <a:t>="total", main="</a:t>
            </a:r>
            <a:r>
              <a:rPr lang="fr-FR" sz="1600" b="1" dirty="0" err="1">
                <a:solidFill>
                  <a:schemeClr val="accent1"/>
                </a:solidFill>
              </a:rPr>
              <a:t>Murder</a:t>
            </a:r>
            <a:r>
              <a:rPr lang="fr-FR" sz="1600" b="1" dirty="0">
                <a:solidFill>
                  <a:schemeClr val="accent1"/>
                </a:solidFill>
              </a:rPr>
              <a:t>")</a:t>
            </a:r>
          </a:p>
          <a:p>
            <a:r>
              <a:rPr lang="en-GB" sz="1600" dirty="0">
                <a:solidFill>
                  <a:srgbClr val="FF0000"/>
                </a:solidFill>
              </a:rPr>
              <a:t>&gt; </a:t>
            </a:r>
            <a:r>
              <a:rPr lang="fr-FR" sz="1600" b="1" dirty="0" err="1">
                <a:solidFill>
                  <a:schemeClr val="accent1"/>
                </a:solidFill>
              </a:rPr>
              <a:t>legend</a:t>
            </a:r>
            <a:r>
              <a:rPr lang="fr-FR" sz="1600" b="1" dirty="0">
                <a:solidFill>
                  <a:schemeClr val="accent1"/>
                </a:solidFill>
              </a:rPr>
              <a:t>("</a:t>
            </a:r>
            <a:r>
              <a:rPr lang="fr-FR" sz="1600" b="1" dirty="0" err="1">
                <a:solidFill>
                  <a:schemeClr val="accent1"/>
                </a:solidFill>
              </a:rPr>
              <a:t>bottomright</a:t>
            </a:r>
            <a:r>
              <a:rPr lang="fr-FR" sz="1600" b="1" dirty="0">
                <a:solidFill>
                  <a:schemeClr val="accent1"/>
                </a:solidFill>
              </a:rPr>
              <a:t>", </a:t>
            </a:r>
            <a:r>
              <a:rPr lang="fr-FR" sz="1600" b="1" dirty="0" err="1">
                <a:solidFill>
                  <a:schemeClr val="accent1"/>
                </a:solidFill>
              </a:rPr>
              <a:t>legend</a:t>
            </a:r>
            <a:r>
              <a:rPr lang="fr-FR" sz="1600" b="1" dirty="0">
                <a:solidFill>
                  <a:schemeClr val="accent1"/>
                </a:solidFill>
              </a:rPr>
              <a:t> = '</a:t>
            </a:r>
            <a:r>
              <a:rPr lang="fr-FR" sz="1600" b="1" dirty="0" err="1">
                <a:solidFill>
                  <a:schemeClr val="accent1"/>
                </a:solidFill>
              </a:rPr>
              <a:t>my</a:t>
            </a:r>
            <a:r>
              <a:rPr lang="fr-FR" sz="1600" b="1" dirty="0">
                <a:solidFill>
                  <a:schemeClr val="accent1"/>
                </a:solidFill>
              </a:rPr>
              <a:t> </a:t>
            </a:r>
            <a:r>
              <a:rPr lang="fr-FR" sz="1600" b="1" dirty="0" err="1">
                <a:solidFill>
                  <a:schemeClr val="accent1"/>
                </a:solidFill>
              </a:rPr>
              <a:t>points',col</a:t>
            </a:r>
            <a:r>
              <a:rPr lang="fr-FR" sz="1600" b="1" dirty="0">
                <a:solidFill>
                  <a:schemeClr val="accent1"/>
                </a:solidFill>
              </a:rPr>
              <a:t>=1,pch=19)</a:t>
            </a:r>
          </a:p>
          <a:p>
            <a:r>
              <a:rPr lang="en-GB" sz="1600" dirty="0">
                <a:solidFill>
                  <a:srgbClr val="FF0000"/>
                </a:solidFill>
              </a:rPr>
              <a:t>&gt; </a:t>
            </a:r>
            <a:r>
              <a:rPr lang="fr-FR" sz="1600" b="1" dirty="0" err="1">
                <a:solidFill>
                  <a:schemeClr val="accent1"/>
                </a:solidFill>
              </a:rPr>
              <a:t>abline</a:t>
            </a:r>
            <a:r>
              <a:rPr lang="fr-FR" sz="1600" b="1" dirty="0">
                <a:solidFill>
                  <a:schemeClr val="accent1"/>
                </a:solidFill>
              </a:rPr>
              <a:t>(a=0,b=30,lty=2, </a:t>
            </a:r>
            <a:r>
              <a:rPr lang="fr-FR" sz="1600" b="1" dirty="0" err="1">
                <a:solidFill>
                  <a:schemeClr val="accent1"/>
                </a:solidFill>
              </a:rPr>
              <a:t>lwd</a:t>
            </a:r>
            <a:r>
              <a:rPr lang="fr-FR" sz="1600" b="1" dirty="0">
                <a:solidFill>
                  <a:schemeClr val="accent1"/>
                </a:solidFill>
              </a:rPr>
              <a:t>=2,col='</a:t>
            </a:r>
            <a:r>
              <a:rPr lang="fr-FR" sz="1600" b="1" dirty="0" err="1">
                <a:solidFill>
                  <a:schemeClr val="accent1"/>
                </a:solidFill>
              </a:rPr>
              <a:t>red</a:t>
            </a:r>
            <a:r>
              <a:rPr lang="fr-FR" sz="1600" b="1" dirty="0">
                <a:solidFill>
                  <a:schemeClr val="accent1"/>
                </a:solidFill>
              </a:rPr>
              <a:t>')</a:t>
            </a:r>
          </a:p>
        </p:txBody>
      </p:sp>
    </p:spTree>
    <p:extLst>
      <p:ext uri="{BB962C8B-B14F-4D97-AF65-F5344CB8AC3E}">
        <p14:creationId xmlns:p14="http://schemas.microsoft.com/office/powerpoint/2010/main" val="73124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8E265-FC3A-0349-8F0B-381C66024252}"/>
              </a:ext>
            </a:extLst>
          </p:cNvPr>
          <p:cNvSpPr>
            <a:spLocks noGrp="1"/>
          </p:cNvSpPr>
          <p:nvPr>
            <p:ph type="title"/>
          </p:nvPr>
        </p:nvSpPr>
        <p:spPr/>
        <p:txBody>
          <a:bodyPr/>
          <a:lstStyle/>
          <a:p>
            <a:r>
              <a:rPr lang="en-GB" dirty="0"/>
              <a:t>Syllabus</a:t>
            </a:r>
          </a:p>
        </p:txBody>
      </p:sp>
      <p:sp>
        <p:nvSpPr>
          <p:cNvPr id="5" name="TextBox 4">
            <a:extLst>
              <a:ext uri="{FF2B5EF4-FFF2-40B4-BE49-F238E27FC236}">
                <a16:creationId xmlns:a16="http://schemas.microsoft.com/office/drawing/2014/main" id="{CBE94EEF-AE82-824F-B5C2-4F910647EEBD}"/>
              </a:ext>
            </a:extLst>
          </p:cNvPr>
          <p:cNvSpPr txBox="1"/>
          <p:nvPr/>
        </p:nvSpPr>
        <p:spPr>
          <a:xfrm>
            <a:off x="114369" y="1690688"/>
            <a:ext cx="6206220" cy="5293757"/>
          </a:xfrm>
          <a:prstGeom prst="rect">
            <a:avLst/>
          </a:prstGeom>
          <a:noFill/>
        </p:spPr>
        <p:txBody>
          <a:bodyPr wrap="square" rtlCol="0">
            <a:spAutoFit/>
          </a:bodyPr>
          <a:lstStyle/>
          <a:p>
            <a:r>
              <a:rPr lang="en-GB" sz="3200" dirty="0"/>
              <a:t>6. Reporting with R (</a:t>
            </a:r>
            <a:r>
              <a:rPr lang="en-GB" sz="3200" dirty="0" err="1"/>
              <a:t>Rmarkdown</a:t>
            </a:r>
            <a:r>
              <a:rPr lang="en-GB" sz="3200" dirty="0"/>
              <a:t> &amp; Shiny)</a:t>
            </a:r>
          </a:p>
          <a:p>
            <a:endParaRPr lang="en-GB" sz="3200" dirty="0"/>
          </a:p>
          <a:p>
            <a:r>
              <a:rPr lang="en-GB" sz="3200" dirty="0"/>
              <a:t>7. Workshop3</a:t>
            </a:r>
          </a:p>
          <a:p>
            <a:endParaRPr lang="en-GB" sz="3200" dirty="0"/>
          </a:p>
          <a:p>
            <a:r>
              <a:rPr lang="en-GB" sz="3200" dirty="0"/>
              <a:t>8. Simulation/</a:t>
            </a:r>
            <a:r>
              <a:rPr lang="fr-FR" altLang="fr-FR" sz="3200" dirty="0" err="1"/>
              <a:t>Parallel</a:t>
            </a:r>
            <a:r>
              <a:rPr lang="fr-FR" altLang="fr-FR" sz="3200" dirty="0"/>
              <a:t> computation</a:t>
            </a:r>
            <a:endParaRPr lang="en-GB" altLang="fr-FR" sz="3200" dirty="0"/>
          </a:p>
          <a:p>
            <a:endParaRPr lang="en-GB" sz="3200" dirty="0"/>
          </a:p>
          <a:p>
            <a:r>
              <a:rPr lang="en-GB" sz="3200" dirty="0"/>
              <a:t>9. workshop4</a:t>
            </a:r>
          </a:p>
          <a:p>
            <a:endParaRPr lang="en-GB" sz="3200" dirty="0"/>
          </a:p>
          <a:p>
            <a:r>
              <a:rPr lang="en-GB" sz="3200" dirty="0"/>
              <a:t>10. exam</a:t>
            </a:r>
          </a:p>
          <a:p>
            <a:pPr marL="342900" indent="-342900">
              <a:buFont typeface="+mj-lt"/>
              <a:buAutoNum type="arabicPeriod"/>
            </a:pPr>
            <a:endParaRPr lang="en-GB" dirty="0"/>
          </a:p>
        </p:txBody>
      </p:sp>
      <p:sp>
        <p:nvSpPr>
          <p:cNvPr id="2" name="TextBox 1">
            <a:extLst>
              <a:ext uri="{FF2B5EF4-FFF2-40B4-BE49-F238E27FC236}">
                <a16:creationId xmlns:a16="http://schemas.microsoft.com/office/drawing/2014/main" id="{FCD15FD7-754A-014E-92B8-81E361C6849F}"/>
              </a:ext>
            </a:extLst>
          </p:cNvPr>
          <p:cNvSpPr txBox="1"/>
          <p:nvPr/>
        </p:nvSpPr>
        <p:spPr>
          <a:xfrm>
            <a:off x="1206717" y="1246664"/>
            <a:ext cx="2005263" cy="369332"/>
          </a:xfrm>
          <a:prstGeom prst="rect">
            <a:avLst/>
          </a:prstGeom>
          <a:noFill/>
        </p:spPr>
        <p:txBody>
          <a:bodyPr wrap="square" rtlCol="0">
            <a:spAutoFit/>
          </a:bodyPr>
          <a:lstStyle/>
          <a:p>
            <a:pPr algn="ctr"/>
            <a:r>
              <a:rPr lang="en-GB" dirty="0"/>
              <a:t>Topic</a:t>
            </a:r>
          </a:p>
        </p:txBody>
      </p:sp>
      <p:sp>
        <p:nvSpPr>
          <p:cNvPr id="7" name="TextBox 6">
            <a:extLst>
              <a:ext uri="{FF2B5EF4-FFF2-40B4-BE49-F238E27FC236}">
                <a16:creationId xmlns:a16="http://schemas.microsoft.com/office/drawing/2014/main" id="{C75EA810-E11D-6E4E-9EFC-3B6ECEC24675}"/>
              </a:ext>
            </a:extLst>
          </p:cNvPr>
          <p:cNvSpPr txBox="1"/>
          <p:nvPr/>
        </p:nvSpPr>
        <p:spPr>
          <a:xfrm>
            <a:off x="5357975" y="1246664"/>
            <a:ext cx="2005263" cy="369332"/>
          </a:xfrm>
          <a:prstGeom prst="rect">
            <a:avLst/>
          </a:prstGeom>
          <a:noFill/>
        </p:spPr>
        <p:txBody>
          <a:bodyPr wrap="square" rtlCol="0">
            <a:spAutoFit/>
          </a:bodyPr>
          <a:lstStyle/>
          <a:p>
            <a:pPr algn="ctr"/>
            <a:r>
              <a:rPr lang="en-GB" dirty="0"/>
              <a:t>Teacher</a:t>
            </a:r>
          </a:p>
        </p:txBody>
      </p:sp>
      <p:sp>
        <p:nvSpPr>
          <p:cNvPr id="8" name="TextBox 7">
            <a:extLst>
              <a:ext uri="{FF2B5EF4-FFF2-40B4-BE49-F238E27FC236}">
                <a16:creationId xmlns:a16="http://schemas.microsoft.com/office/drawing/2014/main" id="{2827CE55-8D65-AE45-B93B-84DE1A4A7F40}"/>
              </a:ext>
            </a:extLst>
          </p:cNvPr>
          <p:cNvSpPr txBox="1"/>
          <p:nvPr/>
        </p:nvSpPr>
        <p:spPr>
          <a:xfrm>
            <a:off x="9493486" y="1246664"/>
            <a:ext cx="2005263" cy="369332"/>
          </a:xfrm>
          <a:prstGeom prst="rect">
            <a:avLst/>
          </a:prstGeom>
          <a:noFill/>
        </p:spPr>
        <p:txBody>
          <a:bodyPr wrap="square" rtlCol="0">
            <a:spAutoFit/>
          </a:bodyPr>
          <a:lstStyle/>
          <a:p>
            <a:pPr algn="ctr"/>
            <a:r>
              <a:rPr lang="en-GB" dirty="0"/>
              <a:t>Date</a:t>
            </a:r>
          </a:p>
        </p:txBody>
      </p:sp>
      <p:sp>
        <p:nvSpPr>
          <p:cNvPr id="3" name="TextBox 2">
            <a:extLst>
              <a:ext uri="{FF2B5EF4-FFF2-40B4-BE49-F238E27FC236}">
                <a16:creationId xmlns:a16="http://schemas.microsoft.com/office/drawing/2014/main" id="{23DF83BD-A114-0D4E-A0F0-47DD675AA5C1}"/>
              </a:ext>
            </a:extLst>
          </p:cNvPr>
          <p:cNvSpPr txBox="1"/>
          <p:nvPr/>
        </p:nvSpPr>
        <p:spPr>
          <a:xfrm>
            <a:off x="5865983" y="1765380"/>
            <a:ext cx="1251284" cy="5016758"/>
          </a:xfrm>
          <a:prstGeom prst="rect">
            <a:avLst/>
          </a:prstGeom>
          <a:noFill/>
        </p:spPr>
        <p:txBody>
          <a:bodyPr wrap="square" rtlCol="0">
            <a:spAutoFit/>
          </a:bodyPr>
          <a:lstStyle/>
          <a:p>
            <a:pPr algn="ctr"/>
            <a:r>
              <a:rPr lang="en-GB" sz="3200" dirty="0"/>
              <a:t>SB</a:t>
            </a:r>
          </a:p>
          <a:p>
            <a:pPr algn="ctr"/>
            <a:endParaRPr lang="en-GB" sz="3200" dirty="0"/>
          </a:p>
          <a:p>
            <a:pPr algn="ctr"/>
            <a:endParaRPr lang="en-GB" sz="3200" dirty="0"/>
          </a:p>
          <a:p>
            <a:pPr algn="ctr"/>
            <a:r>
              <a:rPr lang="en-GB" sz="3200" dirty="0"/>
              <a:t>GM</a:t>
            </a:r>
          </a:p>
          <a:p>
            <a:pPr algn="ctr"/>
            <a:endParaRPr lang="en-GB" sz="3200" dirty="0"/>
          </a:p>
          <a:p>
            <a:pPr algn="ctr"/>
            <a:r>
              <a:rPr lang="en-GB" sz="3200" dirty="0"/>
              <a:t>SB</a:t>
            </a:r>
          </a:p>
          <a:p>
            <a:pPr algn="ctr"/>
            <a:endParaRPr lang="en-GB" sz="3200" dirty="0"/>
          </a:p>
          <a:p>
            <a:pPr algn="ctr"/>
            <a:r>
              <a:rPr lang="en-GB" sz="3200" dirty="0"/>
              <a:t>GM</a:t>
            </a:r>
          </a:p>
          <a:p>
            <a:pPr algn="ctr"/>
            <a:endParaRPr lang="en-GB" sz="3200" dirty="0"/>
          </a:p>
          <a:p>
            <a:pPr algn="ctr"/>
            <a:r>
              <a:rPr lang="en-GB" sz="3200" dirty="0"/>
              <a:t>GM</a:t>
            </a:r>
          </a:p>
        </p:txBody>
      </p:sp>
      <p:sp>
        <p:nvSpPr>
          <p:cNvPr id="9" name="TextBox 8">
            <a:extLst>
              <a:ext uri="{FF2B5EF4-FFF2-40B4-BE49-F238E27FC236}">
                <a16:creationId xmlns:a16="http://schemas.microsoft.com/office/drawing/2014/main" id="{574A3A80-B406-374A-83BB-D4A08E5CF871}"/>
              </a:ext>
            </a:extLst>
          </p:cNvPr>
          <p:cNvSpPr txBox="1"/>
          <p:nvPr/>
        </p:nvSpPr>
        <p:spPr>
          <a:xfrm>
            <a:off x="7233797" y="1246664"/>
            <a:ext cx="2005263" cy="369332"/>
          </a:xfrm>
          <a:prstGeom prst="rect">
            <a:avLst/>
          </a:prstGeom>
          <a:noFill/>
        </p:spPr>
        <p:txBody>
          <a:bodyPr wrap="square" rtlCol="0">
            <a:spAutoFit/>
          </a:bodyPr>
          <a:lstStyle/>
          <a:p>
            <a:pPr algn="ctr"/>
            <a:r>
              <a:rPr lang="en-GB" dirty="0"/>
              <a:t>Location</a:t>
            </a:r>
          </a:p>
        </p:txBody>
      </p:sp>
      <p:sp>
        <p:nvSpPr>
          <p:cNvPr id="10" name="TextBox 9">
            <a:extLst>
              <a:ext uri="{FF2B5EF4-FFF2-40B4-BE49-F238E27FC236}">
                <a16:creationId xmlns:a16="http://schemas.microsoft.com/office/drawing/2014/main" id="{EB2B881E-47CB-3A40-8E6B-9D99C449295C}"/>
              </a:ext>
            </a:extLst>
          </p:cNvPr>
          <p:cNvSpPr txBox="1"/>
          <p:nvPr/>
        </p:nvSpPr>
        <p:spPr>
          <a:xfrm>
            <a:off x="7322772" y="1717254"/>
            <a:ext cx="1827312" cy="5016758"/>
          </a:xfrm>
          <a:prstGeom prst="rect">
            <a:avLst/>
          </a:prstGeom>
          <a:noFill/>
        </p:spPr>
        <p:txBody>
          <a:bodyPr wrap="square" rtlCol="0">
            <a:spAutoFit/>
          </a:bodyPr>
          <a:lstStyle/>
          <a:p>
            <a:pPr algn="ctr"/>
            <a:r>
              <a:rPr lang="en-GB" sz="3200" dirty="0"/>
              <a:t>On line</a:t>
            </a:r>
          </a:p>
          <a:p>
            <a:pPr algn="ctr"/>
            <a:endParaRPr lang="en-GB" sz="3200" dirty="0"/>
          </a:p>
          <a:p>
            <a:pPr algn="ctr"/>
            <a:endParaRPr lang="en-GB" sz="3200" dirty="0"/>
          </a:p>
          <a:p>
            <a:pPr algn="ctr"/>
            <a:r>
              <a:rPr lang="en-GB" sz="3200" dirty="0"/>
              <a:t>room</a:t>
            </a:r>
          </a:p>
          <a:p>
            <a:pPr algn="ctr"/>
            <a:endParaRPr lang="en-GB" sz="3200" dirty="0"/>
          </a:p>
          <a:p>
            <a:pPr algn="ctr"/>
            <a:r>
              <a:rPr lang="en-GB" sz="3200" dirty="0"/>
              <a:t>On line</a:t>
            </a:r>
          </a:p>
          <a:p>
            <a:pPr algn="ctr"/>
            <a:endParaRPr lang="en-GB" sz="3200" dirty="0"/>
          </a:p>
          <a:p>
            <a:pPr algn="ctr"/>
            <a:r>
              <a:rPr lang="en-GB" sz="3200" dirty="0"/>
              <a:t>room</a:t>
            </a:r>
          </a:p>
          <a:p>
            <a:pPr algn="ctr"/>
            <a:endParaRPr lang="en-GB" sz="3200" dirty="0"/>
          </a:p>
          <a:p>
            <a:pPr algn="ctr"/>
            <a:r>
              <a:rPr lang="en-GB" sz="3200" dirty="0"/>
              <a:t>room</a:t>
            </a:r>
          </a:p>
        </p:txBody>
      </p:sp>
    </p:spTree>
    <p:extLst>
      <p:ext uri="{BB962C8B-B14F-4D97-AF65-F5344CB8AC3E}">
        <p14:creationId xmlns:p14="http://schemas.microsoft.com/office/powerpoint/2010/main" val="1822810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06AE03-1193-4B4C-B865-5240727F0119}"/>
              </a:ext>
            </a:extLst>
          </p:cNvPr>
          <p:cNvPicPr>
            <a:picLocks noChangeAspect="1"/>
          </p:cNvPicPr>
          <p:nvPr/>
        </p:nvPicPr>
        <p:blipFill>
          <a:blip r:embed="rId3"/>
          <a:stretch>
            <a:fillRect/>
          </a:stretch>
        </p:blipFill>
        <p:spPr>
          <a:xfrm>
            <a:off x="3258637" y="2882246"/>
            <a:ext cx="4946248" cy="3052763"/>
          </a:xfrm>
          <a:prstGeom prst="rect">
            <a:avLst/>
          </a:prstGeom>
        </p:spPr>
      </p:pic>
      <p:sp>
        <p:nvSpPr>
          <p:cNvPr id="2" name="Title 1">
            <a:extLst>
              <a:ext uri="{FF2B5EF4-FFF2-40B4-BE49-F238E27FC236}">
                <a16:creationId xmlns:a16="http://schemas.microsoft.com/office/drawing/2014/main" id="{36455E16-7F35-7D49-A54D-65E7856E1CE3}"/>
              </a:ext>
            </a:extLst>
          </p:cNvPr>
          <p:cNvSpPr>
            <a:spLocks noGrp="1"/>
          </p:cNvSpPr>
          <p:nvPr>
            <p:ph type="title"/>
          </p:nvPr>
        </p:nvSpPr>
        <p:spPr/>
        <p:txBody>
          <a:bodyPr/>
          <a:lstStyle/>
          <a:p>
            <a:r>
              <a:rPr lang="en-GB" dirty="0"/>
              <a:t>Basic Statistics: histograms</a:t>
            </a:r>
          </a:p>
        </p:txBody>
      </p:sp>
      <p:sp>
        <p:nvSpPr>
          <p:cNvPr id="3" name="Rectangle 2">
            <a:extLst>
              <a:ext uri="{FF2B5EF4-FFF2-40B4-BE49-F238E27FC236}">
                <a16:creationId xmlns:a16="http://schemas.microsoft.com/office/drawing/2014/main" id="{1B9CEC4A-00F2-FD47-A3A6-5022ABB94C94}"/>
              </a:ext>
            </a:extLst>
          </p:cNvPr>
          <p:cNvSpPr/>
          <p:nvPr/>
        </p:nvSpPr>
        <p:spPr>
          <a:xfrm>
            <a:off x="193588" y="1690688"/>
            <a:ext cx="8011297" cy="369332"/>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make</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histogram</a:t>
            </a:r>
            <a:r>
              <a:rPr lang="fr-FR" b="0" i="0" dirty="0">
                <a:solidFill>
                  <a:srgbClr val="333333"/>
                </a:solidFill>
                <a:effectLst/>
                <a:latin typeface="Helvetica Neue" panose="02000503000000020004" pitchFamily="2" charset="0"/>
              </a:rPr>
              <a:t> of </a:t>
            </a:r>
            <a:r>
              <a:rPr lang="fr-FR" b="0" i="0" dirty="0" err="1">
                <a:solidFill>
                  <a:srgbClr val="333333"/>
                </a:solidFill>
                <a:effectLst/>
                <a:latin typeface="Helvetica Neue" panose="02000503000000020004" pitchFamily="2" charset="0"/>
              </a:rPr>
              <a:t>our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murder</a:t>
            </a:r>
            <a:r>
              <a:rPr lang="fr-FR" b="0" i="0" dirty="0">
                <a:solidFill>
                  <a:srgbClr val="333333"/>
                </a:solidFill>
                <a:effectLst/>
                <a:latin typeface="Helvetica Neue" panose="02000503000000020004" pitchFamily="2" charset="0"/>
              </a:rPr>
              <a:t> rates by </a:t>
            </a:r>
            <a:r>
              <a:rPr lang="fr-FR" b="0" i="0" dirty="0" err="1">
                <a:solidFill>
                  <a:srgbClr val="333333"/>
                </a:solidFill>
                <a:effectLst/>
                <a:latin typeface="Helvetica Neue" panose="02000503000000020004" pitchFamily="2" charset="0"/>
              </a:rPr>
              <a:t>simply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typing</a:t>
            </a:r>
            <a:r>
              <a:rPr lang="fr-FR" b="0" i="0" dirty="0">
                <a:solidFill>
                  <a:srgbClr val="333333"/>
                </a:solidFill>
                <a:effectLst/>
                <a:latin typeface="Helvetica Neue" panose="02000503000000020004" pitchFamily="2" charset="0"/>
              </a:rPr>
              <a:t>:</a:t>
            </a:r>
            <a:endParaRPr lang="en-GB" dirty="0"/>
          </a:p>
        </p:txBody>
      </p:sp>
      <p:sp>
        <p:nvSpPr>
          <p:cNvPr id="4" name="Rectangle 3">
            <a:extLst>
              <a:ext uri="{FF2B5EF4-FFF2-40B4-BE49-F238E27FC236}">
                <a16:creationId xmlns:a16="http://schemas.microsoft.com/office/drawing/2014/main" id="{A73DA5AF-C7B0-4546-993D-B2F7F3C50F14}"/>
              </a:ext>
            </a:extLst>
          </p:cNvPr>
          <p:cNvSpPr/>
          <p:nvPr/>
        </p:nvSpPr>
        <p:spPr>
          <a:xfrm>
            <a:off x="390267" y="2271457"/>
            <a:ext cx="11213757" cy="7447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 &lt;- </a:t>
            </a:r>
            <a:r>
              <a:rPr lang="fr-FR" b="1" dirty="0" err="1">
                <a:solidFill>
                  <a:schemeClr val="accent1"/>
                </a:solidFill>
              </a:rPr>
              <a:t>with</a:t>
            </a:r>
            <a:r>
              <a:rPr lang="fr-FR" dirty="0">
                <a:solidFill>
                  <a:schemeClr val="accent1"/>
                </a:solidFill>
              </a:rPr>
              <a:t>(</a:t>
            </a:r>
            <a:r>
              <a:rPr lang="fr-FR" dirty="0" err="1">
                <a:solidFill>
                  <a:schemeClr val="accent1"/>
                </a:solidFill>
              </a:rPr>
              <a:t>murders</a:t>
            </a:r>
            <a:r>
              <a:rPr lang="fr-FR" dirty="0">
                <a:solidFill>
                  <a:schemeClr val="accent1"/>
                </a:solidFill>
              </a:rPr>
              <a:t>, total / population * 100000) </a:t>
            </a:r>
          </a:p>
          <a:p>
            <a:r>
              <a:rPr lang="en-GB" dirty="0">
                <a:solidFill>
                  <a:srgbClr val="FF0000"/>
                </a:solidFill>
              </a:rPr>
              <a:t>&gt; </a:t>
            </a:r>
            <a:r>
              <a:rPr lang="fr-FR" b="1" dirty="0" err="1">
                <a:solidFill>
                  <a:schemeClr val="accent1"/>
                </a:solidFill>
              </a:rPr>
              <a:t>hist</a:t>
            </a:r>
            <a:r>
              <a:rPr lang="fr-FR" dirty="0">
                <a:solidFill>
                  <a:schemeClr val="accent1"/>
                </a:solidFill>
              </a:rPr>
              <a:t>(x)</a:t>
            </a:r>
            <a:endParaRPr lang="en-GB" dirty="0">
              <a:solidFill>
                <a:schemeClr val="accent1"/>
              </a:solidFill>
            </a:endParaRPr>
          </a:p>
        </p:txBody>
      </p:sp>
      <p:sp>
        <p:nvSpPr>
          <p:cNvPr id="7" name="Rectangle 6">
            <a:extLst>
              <a:ext uri="{FF2B5EF4-FFF2-40B4-BE49-F238E27FC236}">
                <a16:creationId xmlns:a16="http://schemas.microsoft.com/office/drawing/2014/main" id="{D1B05965-C93F-9044-812E-ACEA0A447236}"/>
              </a:ext>
            </a:extLst>
          </p:cNvPr>
          <p:cNvSpPr/>
          <p:nvPr/>
        </p:nvSpPr>
        <p:spPr>
          <a:xfrm>
            <a:off x="390267" y="5910295"/>
            <a:ext cx="11213757" cy="7447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err="1">
                <a:solidFill>
                  <a:schemeClr val="accent1"/>
                </a:solidFill>
              </a:rPr>
              <a:t>murders$state</a:t>
            </a:r>
            <a:r>
              <a:rPr lang="fr-FR" dirty="0">
                <a:solidFill>
                  <a:schemeClr val="accent1"/>
                </a:solidFill>
              </a:rPr>
              <a:t>[</a:t>
            </a:r>
            <a:r>
              <a:rPr lang="fr-FR" b="1" dirty="0" err="1">
                <a:solidFill>
                  <a:schemeClr val="accent1"/>
                </a:solidFill>
              </a:rPr>
              <a:t>which.max</a:t>
            </a:r>
            <a:r>
              <a:rPr lang="fr-FR" dirty="0">
                <a:solidFill>
                  <a:schemeClr val="accent1"/>
                </a:solidFill>
              </a:rPr>
              <a:t>(x)] </a:t>
            </a:r>
          </a:p>
          <a:p>
            <a:r>
              <a:rPr lang="fr-FR" i="1" dirty="0">
                <a:solidFill>
                  <a:schemeClr val="tx1"/>
                </a:solidFill>
              </a:rPr>
              <a:t>#&gt; [1] "District of Columbia"</a:t>
            </a:r>
            <a:endParaRPr lang="en-GB" dirty="0">
              <a:solidFill>
                <a:schemeClr val="tx1"/>
              </a:solidFill>
            </a:endParaRPr>
          </a:p>
        </p:txBody>
      </p:sp>
    </p:spTree>
    <p:extLst>
      <p:ext uri="{BB962C8B-B14F-4D97-AF65-F5344CB8AC3E}">
        <p14:creationId xmlns:p14="http://schemas.microsoft.com/office/powerpoint/2010/main" val="9379002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46CAD5-DDE6-A74C-A579-034C4499D4D9}"/>
              </a:ext>
            </a:extLst>
          </p:cNvPr>
          <p:cNvPicPr>
            <a:picLocks noChangeAspect="1"/>
          </p:cNvPicPr>
          <p:nvPr/>
        </p:nvPicPr>
        <p:blipFill>
          <a:blip r:embed="rId3"/>
          <a:stretch>
            <a:fillRect/>
          </a:stretch>
        </p:blipFill>
        <p:spPr>
          <a:xfrm>
            <a:off x="2498411" y="2598012"/>
            <a:ext cx="6806227" cy="4200718"/>
          </a:xfrm>
          <a:prstGeom prst="rect">
            <a:avLst/>
          </a:prstGeom>
        </p:spPr>
      </p:pic>
      <p:sp>
        <p:nvSpPr>
          <p:cNvPr id="2" name="Title 1">
            <a:extLst>
              <a:ext uri="{FF2B5EF4-FFF2-40B4-BE49-F238E27FC236}">
                <a16:creationId xmlns:a16="http://schemas.microsoft.com/office/drawing/2014/main" id="{752FE486-F7E6-3F41-8BBD-D6E861ED8515}"/>
              </a:ext>
            </a:extLst>
          </p:cNvPr>
          <p:cNvSpPr>
            <a:spLocks noGrp="1"/>
          </p:cNvSpPr>
          <p:nvPr>
            <p:ph type="title"/>
          </p:nvPr>
        </p:nvSpPr>
        <p:spPr/>
        <p:txBody>
          <a:bodyPr/>
          <a:lstStyle/>
          <a:p>
            <a:r>
              <a:rPr lang="en-GB" dirty="0"/>
              <a:t>Basic Statistics: boxplots</a:t>
            </a:r>
          </a:p>
        </p:txBody>
      </p:sp>
      <p:sp>
        <p:nvSpPr>
          <p:cNvPr id="3" name="Rectangle 2">
            <a:extLst>
              <a:ext uri="{FF2B5EF4-FFF2-40B4-BE49-F238E27FC236}">
                <a16:creationId xmlns:a16="http://schemas.microsoft.com/office/drawing/2014/main" id="{6FF42DB8-986A-2342-9A69-825217C486F4}"/>
              </a:ext>
            </a:extLst>
          </p:cNvPr>
          <p:cNvSpPr/>
          <p:nvPr/>
        </p:nvSpPr>
        <p:spPr>
          <a:xfrm>
            <a:off x="390267" y="2271457"/>
            <a:ext cx="11213757" cy="7447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err="1">
                <a:solidFill>
                  <a:schemeClr val="accent1"/>
                </a:solidFill>
              </a:rPr>
              <a:t>murders$rate</a:t>
            </a:r>
            <a:r>
              <a:rPr lang="fr-FR" dirty="0">
                <a:solidFill>
                  <a:schemeClr val="accent1"/>
                </a:solidFill>
              </a:rPr>
              <a:t> &lt;- </a:t>
            </a:r>
            <a:r>
              <a:rPr lang="fr-FR" b="1" dirty="0" err="1">
                <a:solidFill>
                  <a:schemeClr val="accent1"/>
                </a:solidFill>
              </a:rPr>
              <a:t>with</a:t>
            </a:r>
            <a:r>
              <a:rPr lang="fr-FR" dirty="0">
                <a:solidFill>
                  <a:schemeClr val="accent1"/>
                </a:solidFill>
              </a:rPr>
              <a:t>(</a:t>
            </a:r>
            <a:r>
              <a:rPr lang="fr-FR" dirty="0" err="1">
                <a:solidFill>
                  <a:schemeClr val="accent1"/>
                </a:solidFill>
              </a:rPr>
              <a:t>murders</a:t>
            </a:r>
            <a:r>
              <a:rPr lang="fr-FR" dirty="0">
                <a:solidFill>
                  <a:schemeClr val="accent1"/>
                </a:solidFill>
              </a:rPr>
              <a:t>, total / population * 100000) </a:t>
            </a:r>
          </a:p>
          <a:p>
            <a:r>
              <a:rPr lang="en-GB" dirty="0">
                <a:solidFill>
                  <a:srgbClr val="FF0000"/>
                </a:solidFill>
              </a:rPr>
              <a:t>&gt; </a:t>
            </a:r>
            <a:r>
              <a:rPr lang="fr-FR" b="1" dirty="0" err="1">
                <a:solidFill>
                  <a:schemeClr val="accent1"/>
                </a:solidFill>
              </a:rPr>
              <a:t>boxplot</a:t>
            </a:r>
            <a:r>
              <a:rPr lang="fr-FR" dirty="0">
                <a:solidFill>
                  <a:schemeClr val="accent1"/>
                </a:solidFill>
              </a:rPr>
              <a:t>(</a:t>
            </a:r>
            <a:r>
              <a:rPr lang="fr-FR" dirty="0" err="1">
                <a:solidFill>
                  <a:schemeClr val="accent1"/>
                </a:solidFill>
              </a:rPr>
              <a:t>rate~region</a:t>
            </a:r>
            <a:r>
              <a:rPr lang="fr-FR" dirty="0">
                <a:solidFill>
                  <a:schemeClr val="accent1"/>
                </a:solidFill>
              </a:rPr>
              <a:t>, data = </a:t>
            </a:r>
            <a:r>
              <a:rPr lang="fr-FR" dirty="0" err="1">
                <a:solidFill>
                  <a:schemeClr val="accent1"/>
                </a:solidFill>
              </a:rPr>
              <a:t>murders</a:t>
            </a:r>
            <a:r>
              <a:rPr lang="fr-FR" dirty="0">
                <a:solidFill>
                  <a:schemeClr val="accent1"/>
                </a:solidFill>
              </a:rPr>
              <a:t>)</a:t>
            </a:r>
            <a:endParaRPr lang="en-GB" dirty="0">
              <a:solidFill>
                <a:schemeClr val="accent1"/>
              </a:solidFill>
            </a:endParaRPr>
          </a:p>
        </p:txBody>
      </p:sp>
      <p:sp>
        <p:nvSpPr>
          <p:cNvPr id="4" name="Rectangle 3">
            <a:extLst>
              <a:ext uri="{FF2B5EF4-FFF2-40B4-BE49-F238E27FC236}">
                <a16:creationId xmlns:a16="http://schemas.microsoft.com/office/drawing/2014/main" id="{7714D21C-AF01-374C-A944-CFFD3DC5DB59}"/>
              </a:ext>
            </a:extLst>
          </p:cNvPr>
          <p:cNvSpPr/>
          <p:nvPr/>
        </p:nvSpPr>
        <p:spPr>
          <a:xfrm>
            <a:off x="302036" y="1690688"/>
            <a:ext cx="7333739" cy="369332"/>
          </a:xfrm>
          <a:prstGeom prst="rect">
            <a:avLst/>
          </a:prstGeom>
        </p:spPr>
        <p:txBody>
          <a:bodyPr wrap="none">
            <a:spAutoFit/>
          </a:bodyPr>
          <a:lstStyle/>
          <a:p>
            <a:r>
              <a:rPr lang="fr-FR" dirty="0" err="1">
                <a:solidFill>
                  <a:srgbClr val="333333"/>
                </a:solidFill>
                <a:latin typeface="Helvetica Neue" panose="02000503000000020004" pitchFamily="2" charset="0"/>
              </a:rPr>
              <a:t>W</a:t>
            </a:r>
            <a:r>
              <a:rPr lang="fr-FR" b="0" i="0" dirty="0" err="1">
                <a:solidFill>
                  <a:srgbClr val="333333"/>
                </a:solidFill>
                <a:effectLst/>
                <a:latin typeface="Helvetica Neue" panose="02000503000000020004" pitchFamily="2" charset="0"/>
              </a:rPr>
              <a: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use </a:t>
            </a:r>
            <a:r>
              <a:rPr lang="fr-FR" b="0" i="0" dirty="0" err="1">
                <a:solidFill>
                  <a:srgbClr val="333333"/>
                </a:solidFill>
                <a:effectLst/>
                <a:latin typeface="Helvetica Neue" panose="02000503000000020004" pitchFamily="2" charset="0"/>
              </a:rPr>
              <a:t>boxplots</a:t>
            </a:r>
            <a:r>
              <a:rPr lang="fr-FR" b="0" i="0" dirty="0">
                <a:solidFill>
                  <a:srgbClr val="333333"/>
                </a:solidFill>
                <a:effectLst/>
                <a:latin typeface="Helvetica Neue" panose="02000503000000020004" pitchFamily="2" charset="0"/>
              </a:rPr>
              <a:t> to compare the </a:t>
            </a:r>
            <a:r>
              <a:rPr lang="fr-FR" b="0" i="0" dirty="0" err="1">
                <a:solidFill>
                  <a:srgbClr val="333333"/>
                </a:solidFill>
                <a:effectLst/>
                <a:latin typeface="Helvetica Neue" panose="02000503000000020004" pitchFamily="2" charset="0"/>
              </a:rPr>
              <a:t>murder</a:t>
            </a:r>
            <a:r>
              <a:rPr lang="fr-FR" b="0" i="0" dirty="0">
                <a:solidFill>
                  <a:srgbClr val="333333"/>
                </a:solidFill>
                <a:effectLst/>
                <a:latin typeface="Helvetica Neue" panose="02000503000000020004" pitchFamily="2" charset="0"/>
              </a:rPr>
              <a:t> </a:t>
            </a:r>
            <a:r>
              <a:rPr lang="fr-FR" dirty="0">
                <a:solidFill>
                  <a:srgbClr val="333333"/>
                </a:solidFill>
                <a:latin typeface="Helvetica Neue" panose="02000503000000020004" pitchFamily="2" charset="0"/>
              </a:rPr>
              <a:t>rates of</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regions</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4173780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FB65-A926-774D-8CEA-3DFB6BFD3E83}"/>
              </a:ext>
            </a:extLst>
          </p:cNvPr>
          <p:cNvSpPr>
            <a:spLocks noGrp="1"/>
          </p:cNvSpPr>
          <p:nvPr>
            <p:ph type="title"/>
          </p:nvPr>
        </p:nvSpPr>
        <p:spPr/>
        <p:txBody>
          <a:bodyPr/>
          <a:lstStyle/>
          <a:p>
            <a:r>
              <a:rPr lang="en-GB" dirty="0"/>
              <a:t>Histograms</a:t>
            </a:r>
          </a:p>
        </p:txBody>
      </p:sp>
      <p:sp>
        <p:nvSpPr>
          <p:cNvPr id="3" name="Rectangle 2">
            <a:extLst>
              <a:ext uri="{FF2B5EF4-FFF2-40B4-BE49-F238E27FC236}">
                <a16:creationId xmlns:a16="http://schemas.microsoft.com/office/drawing/2014/main" id="{F7CE0BF8-BA07-FD44-A851-16BBD28B1AA6}"/>
              </a:ext>
            </a:extLst>
          </p:cNvPr>
          <p:cNvSpPr/>
          <p:nvPr/>
        </p:nvSpPr>
        <p:spPr>
          <a:xfrm>
            <a:off x="564904" y="1455403"/>
            <a:ext cx="11062192" cy="13255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x = </a:t>
            </a:r>
            <a:r>
              <a:rPr lang="fr-FR" b="1" dirty="0" err="1">
                <a:solidFill>
                  <a:schemeClr val="tx1"/>
                </a:solidFill>
              </a:rPr>
              <a:t>runif</a:t>
            </a:r>
            <a:r>
              <a:rPr lang="fr-FR" dirty="0">
                <a:solidFill>
                  <a:schemeClr val="tx1"/>
                </a:solidFill>
              </a:rPr>
              <a:t>(100,0,1)</a:t>
            </a:r>
            <a:endParaRPr lang="fr-FR" b="1" dirty="0">
              <a:solidFill>
                <a:schemeClr val="tx1"/>
              </a:solidFill>
            </a:endParaRPr>
          </a:p>
          <a:p>
            <a:r>
              <a:rPr lang="fr-FR" b="1" dirty="0">
                <a:solidFill>
                  <a:schemeClr val="tx1"/>
                </a:solidFill>
              </a:rPr>
              <a:t>par</a:t>
            </a:r>
            <a:r>
              <a:rPr lang="fr-FR" dirty="0">
                <a:solidFill>
                  <a:schemeClr val="tx1"/>
                </a:solidFill>
              </a:rPr>
              <a:t>(</a:t>
            </a:r>
            <a:r>
              <a:rPr lang="fr-FR" dirty="0" err="1">
                <a:solidFill>
                  <a:schemeClr val="tx1"/>
                </a:solidFill>
              </a:rPr>
              <a:t>mfrow</a:t>
            </a:r>
            <a:r>
              <a:rPr lang="fr-FR" dirty="0">
                <a:solidFill>
                  <a:schemeClr val="tx1"/>
                </a:solidFill>
              </a:rPr>
              <a:t>=</a:t>
            </a:r>
            <a:r>
              <a:rPr lang="fr-FR" b="1" dirty="0">
                <a:solidFill>
                  <a:schemeClr val="tx1"/>
                </a:solidFill>
              </a:rPr>
              <a:t>c</a:t>
            </a:r>
            <a:r>
              <a:rPr lang="fr-FR" dirty="0">
                <a:solidFill>
                  <a:schemeClr val="tx1"/>
                </a:solidFill>
              </a:rPr>
              <a:t>(1,2)) </a:t>
            </a:r>
          </a:p>
          <a:p>
            <a:r>
              <a:rPr lang="fr-FR" b="1" dirty="0" err="1">
                <a:solidFill>
                  <a:schemeClr val="tx1"/>
                </a:solidFill>
              </a:rPr>
              <a:t>hist</a:t>
            </a:r>
            <a:r>
              <a:rPr lang="fr-FR" dirty="0">
                <a:solidFill>
                  <a:schemeClr val="tx1"/>
                </a:solidFill>
              </a:rPr>
              <a:t>(</a:t>
            </a:r>
            <a:r>
              <a:rPr lang="fr-FR" dirty="0" err="1">
                <a:solidFill>
                  <a:schemeClr val="tx1"/>
                </a:solidFill>
              </a:rPr>
              <a:t>x,breaks</a:t>
            </a:r>
            <a:r>
              <a:rPr lang="fr-FR" dirty="0">
                <a:solidFill>
                  <a:schemeClr val="tx1"/>
                </a:solidFill>
              </a:rPr>
              <a:t>=2) </a:t>
            </a:r>
          </a:p>
          <a:p>
            <a:r>
              <a:rPr lang="fr-FR" b="1" dirty="0" err="1">
                <a:solidFill>
                  <a:schemeClr val="tx1"/>
                </a:solidFill>
              </a:rPr>
              <a:t>hist</a:t>
            </a:r>
            <a:r>
              <a:rPr lang="fr-FR" dirty="0">
                <a:solidFill>
                  <a:schemeClr val="tx1"/>
                </a:solidFill>
              </a:rPr>
              <a:t>(</a:t>
            </a:r>
            <a:r>
              <a:rPr lang="fr-FR" dirty="0" err="1">
                <a:solidFill>
                  <a:schemeClr val="tx1"/>
                </a:solidFill>
              </a:rPr>
              <a:t>x,breaks</a:t>
            </a:r>
            <a:r>
              <a:rPr lang="fr-FR" dirty="0">
                <a:solidFill>
                  <a:schemeClr val="tx1"/>
                </a:solidFill>
              </a:rPr>
              <a:t>=100)</a:t>
            </a:r>
            <a:endParaRPr lang="en-GB" dirty="0">
              <a:solidFill>
                <a:schemeClr val="tx1"/>
              </a:solidFill>
            </a:endParaRPr>
          </a:p>
        </p:txBody>
      </p:sp>
      <p:pic>
        <p:nvPicPr>
          <p:cNvPr id="5" name="Picture 4">
            <a:extLst>
              <a:ext uri="{FF2B5EF4-FFF2-40B4-BE49-F238E27FC236}">
                <a16:creationId xmlns:a16="http://schemas.microsoft.com/office/drawing/2014/main" id="{F1098366-CA8F-9643-8FFD-B75A11D7D65F}"/>
              </a:ext>
            </a:extLst>
          </p:cNvPr>
          <p:cNvPicPr>
            <a:picLocks noChangeAspect="1"/>
          </p:cNvPicPr>
          <p:nvPr/>
        </p:nvPicPr>
        <p:blipFill>
          <a:blip r:embed="rId2"/>
          <a:stretch>
            <a:fillRect/>
          </a:stretch>
        </p:blipFill>
        <p:spPr>
          <a:xfrm>
            <a:off x="3351770" y="2780966"/>
            <a:ext cx="5488460" cy="3920329"/>
          </a:xfrm>
          <a:prstGeom prst="rect">
            <a:avLst/>
          </a:prstGeom>
        </p:spPr>
      </p:pic>
    </p:spTree>
    <p:extLst>
      <p:ext uri="{BB962C8B-B14F-4D97-AF65-F5344CB8AC3E}">
        <p14:creationId xmlns:p14="http://schemas.microsoft.com/office/powerpoint/2010/main" val="3172709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F96A-60D6-8341-8274-D954CFC874A4}"/>
              </a:ext>
            </a:extLst>
          </p:cNvPr>
          <p:cNvSpPr>
            <a:spLocks noGrp="1"/>
          </p:cNvSpPr>
          <p:nvPr>
            <p:ph type="title"/>
          </p:nvPr>
        </p:nvSpPr>
        <p:spPr/>
        <p:txBody>
          <a:bodyPr/>
          <a:lstStyle/>
          <a:p>
            <a:r>
              <a:rPr lang="en-GB" dirty="0"/>
              <a:t>Density plot</a:t>
            </a:r>
          </a:p>
        </p:txBody>
      </p:sp>
      <p:sp>
        <p:nvSpPr>
          <p:cNvPr id="3" name="Rectangle 2">
            <a:extLst>
              <a:ext uri="{FF2B5EF4-FFF2-40B4-BE49-F238E27FC236}">
                <a16:creationId xmlns:a16="http://schemas.microsoft.com/office/drawing/2014/main" id="{E36462ED-1E22-9347-AE3C-CB9E3292C764}"/>
              </a:ext>
            </a:extLst>
          </p:cNvPr>
          <p:cNvSpPr/>
          <p:nvPr/>
        </p:nvSpPr>
        <p:spPr>
          <a:xfrm>
            <a:off x="564904" y="1455403"/>
            <a:ext cx="11062192" cy="13255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x = </a:t>
            </a:r>
            <a:r>
              <a:rPr lang="fr-FR" b="1" dirty="0">
                <a:solidFill>
                  <a:schemeClr val="tx1"/>
                </a:solidFill>
              </a:rPr>
              <a:t>c</a:t>
            </a:r>
            <a:r>
              <a:rPr lang="fr-FR" dirty="0">
                <a:solidFill>
                  <a:schemeClr val="tx1"/>
                </a:solidFill>
              </a:rPr>
              <a:t>(</a:t>
            </a:r>
            <a:r>
              <a:rPr lang="fr-FR" b="1" dirty="0" err="1">
                <a:solidFill>
                  <a:schemeClr val="tx1"/>
                </a:solidFill>
              </a:rPr>
              <a:t>rnorm</a:t>
            </a:r>
            <a:r>
              <a:rPr lang="fr-FR" dirty="0">
                <a:solidFill>
                  <a:schemeClr val="tx1"/>
                </a:solidFill>
              </a:rPr>
              <a:t>(100,2,1),</a:t>
            </a:r>
            <a:r>
              <a:rPr lang="fr-FR" b="1" dirty="0" err="1">
                <a:solidFill>
                  <a:schemeClr val="tx1"/>
                </a:solidFill>
              </a:rPr>
              <a:t>rgamma</a:t>
            </a:r>
            <a:r>
              <a:rPr lang="fr-FR" dirty="0">
                <a:solidFill>
                  <a:schemeClr val="tx1"/>
                </a:solidFill>
              </a:rPr>
              <a:t>(50,shape = 1)) </a:t>
            </a:r>
          </a:p>
          <a:p>
            <a:r>
              <a:rPr lang="fr-FR" b="1" dirty="0" err="1">
                <a:solidFill>
                  <a:schemeClr val="tx1"/>
                </a:solidFill>
              </a:rPr>
              <a:t>hist</a:t>
            </a:r>
            <a:r>
              <a:rPr lang="fr-FR" dirty="0">
                <a:solidFill>
                  <a:schemeClr val="tx1"/>
                </a:solidFill>
              </a:rPr>
              <a:t>(</a:t>
            </a:r>
            <a:r>
              <a:rPr lang="fr-FR" dirty="0" err="1">
                <a:solidFill>
                  <a:schemeClr val="tx1"/>
                </a:solidFill>
              </a:rPr>
              <a:t>x,freq</a:t>
            </a:r>
            <a:r>
              <a:rPr lang="fr-FR" dirty="0">
                <a:solidFill>
                  <a:schemeClr val="tx1"/>
                </a:solidFill>
              </a:rPr>
              <a:t> = FALSE) </a:t>
            </a:r>
          </a:p>
          <a:p>
            <a:r>
              <a:rPr lang="fr-FR" dirty="0">
                <a:solidFill>
                  <a:schemeClr val="tx1"/>
                </a:solidFill>
              </a:rPr>
              <a:t>f = </a:t>
            </a:r>
            <a:r>
              <a:rPr lang="fr-FR" b="1" dirty="0" err="1">
                <a:solidFill>
                  <a:schemeClr val="tx1"/>
                </a:solidFill>
              </a:rPr>
              <a:t>density</a:t>
            </a:r>
            <a:r>
              <a:rPr lang="fr-FR" dirty="0">
                <a:solidFill>
                  <a:schemeClr val="tx1"/>
                </a:solidFill>
              </a:rPr>
              <a:t>(x) </a:t>
            </a:r>
          </a:p>
          <a:p>
            <a:r>
              <a:rPr lang="fr-FR" b="1" dirty="0" err="1">
                <a:solidFill>
                  <a:schemeClr val="tx1"/>
                </a:solidFill>
              </a:rPr>
              <a:t>lines</a:t>
            </a:r>
            <a:r>
              <a:rPr lang="fr-FR" dirty="0">
                <a:solidFill>
                  <a:schemeClr val="tx1"/>
                </a:solidFill>
              </a:rPr>
              <a:t>(</a:t>
            </a:r>
            <a:r>
              <a:rPr lang="fr-FR" dirty="0" err="1">
                <a:solidFill>
                  <a:schemeClr val="tx1"/>
                </a:solidFill>
              </a:rPr>
              <a:t>f,lwd</a:t>
            </a:r>
            <a:r>
              <a:rPr lang="fr-FR" dirty="0">
                <a:solidFill>
                  <a:schemeClr val="tx1"/>
                </a:solidFill>
              </a:rPr>
              <a:t>=2,col='</a:t>
            </a:r>
            <a:r>
              <a:rPr lang="fr-FR" dirty="0" err="1">
                <a:solidFill>
                  <a:schemeClr val="tx1"/>
                </a:solidFill>
              </a:rPr>
              <a:t>red</a:t>
            </a:r>
            <a:r>
              <a:rPr lang="fr-FR" dirty="0">
                <a:solidFill>
                  <a:schemeClr val="tx1"/>
                </a:solidFill>
              </a:rPr>
              <a:t>',</a:t>
            </a:r>
            <a:r>
              <a:rPr lang="fr-FR" dirty="0" err="1">
                <a:solidFill>
                  <a:schemeClr val="tx1"/>
                </a:solidFill>
              </a:rPr>
              <a:t>lty</a:t>
            </a:r>
            <a:r>
              <a:rPr lang="fr-FR" dirty="0">
                <a:solidFill>
                  <a:schemeClr val="tx1"/>
                </a:solidFill>
              </a:rPr>
              <a:t>=2)</a:t>
            </a:r>
            <a:endParaRPr lang="en-GB" dirty="0">
              <a:solidFill>
                <a:schemeClr val="tx1"/>
              </a:solidFill>
            </a:endParaRPr>
          </a:p>
        </p:txBody>
      </p:sp>
      <p:pic>
        <p:nvPicPr>
          <p:cNvPr id="5" name="Picture 4">
            <a:extLst>
              <a:ext uri="{FF2B5EF4-FFF2-40B4-BE49-F238E27FC236}">
                <a16:creationId xmlns:a16="http://schemas.microsoft.com/office/drawing/2014/main" id="{35192BCC-9EA0-1E48-ACF8-0CF20CA1F36E}"/>
              </a:ext>
            </a:extLst>
          </p:cNvPr>
          <p:cNvPicPr>
            <a:picLocks noChangeAspect="1"/>
          </p:cNvPicPr>
          <p:nvPr/>
        </p:nvPicPr>
        <p:blipFill>
          <a:blip r:embed="rId2"/>
          <a:stretch>
            <a:fillRect/>
          </a:stretch>
        </p:blipFill>
        <p:spPr>
          <a:xfrm>
            <a:off x="3185984" y="2780966"/>
            <a:ext cx="5476103" cy="3911502"/>
          </a:xfrm>
          <a:prstGeom prst="rect">
            <a:avLst/>
          </a:prstGeom>
        </p:spPr>
      </p:pic>
    </p:spTree>
    <p:extLst>
      <p:ext uri="{BB962C8B-B14F-4D97-AF65-F5344CB8AC3E}">
        <p14:creationId xmlns:p14="http://schemas.microsoft.com/office/powerpoint/2010/main" val="2134099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0F65-0A63-0342-B391-2ACF18BBC016}"/>
              </a:ext>
            </a:extLst>
          </p:cNvPr>
          <p:cNvSpPr>
            <a:spLocks noGrp="1"/>
          </p:cNvSpPr>
          <p:nvPr>
            <p:ph type="title"/>
          </p:nvPr>
        </p:nvSpPr>
        <p:spPr/>
        <p:txBody>
          <a:bodyPr/>
          <a:lstStyle/>
          <a:p>
            <a:r>
              <a:rPr lang="en-GB" dirty="0"/>
              <a:t>Compare distributions</a:t>
            </a:r>
          </a:p>
        </p:txBody>
      </p:sp>
      <p:sp>
        <p:nvSpPr>
          <p:cNvPr id="3" name="Rectangle 2">
            <a:extLst>
              <a:ext uri="{FF2B5EF4-FFF2-40B4-BE49-F238E27FC236}">
                <a16:creationId xmlns:a16="http://schemas.microsoft.com/office/drawing/2014/main" id="{B11EBF5D-19E0-CB48-AFA7-BC9C76C16535}"/>
              </a:ext>
            </a:extLst>
          </p:cNvPr>
          <p:cNvSpPr/>
          <p:nvPr/>
        </p:nvSpPr>
        <p:spPr>
          <a:xfrm>
            <a:off x="564904" y="1455403"/>
            <a:ext cx="11062192" cy="7890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x = </a:t>
            </a:r>
            <a:r>
              <a:rPr lang="fr-FR" b="1" dirty="0">
                <a:solidFill>
                  <a:schemeClr val="tx1"/>
                </a:solidFill>
              </a:rPr>
              <a:t>c</a:t>
            </a:r>
            <a:r>
              <a:rPr lang="fr-FR" dirty="0">
                <a:solidFill>
                  <a:schemeClr val="tx1"/>
                </a:solidFill>
              </a:rPr>
              <a:t>(</a:t>
            </a:r>
            <a:r>
              <a:rPr lang="fr-FR" b="1" dirty="0" err="1">
                <a:solidFill>
                  <a:schemeClr val="tx1"/>
                </a:solidFill>
              </a:rPr>
              <a:t>rnorm</a:t>
            </a:r>
            <a:r>
              <a:rPr lang="fr-FR" dirty="0">
                <a:solidFill>
                  <a:schemeClr val="tx1"/>
                </a:solidFill>
              </a:rPr>
              <a:t>(100,2,1),</a:t>
            </a:r>
            <a:r>
              <a:rPr lang="fr-FR" b="1" dirty="0" err="1">
                <a:solidFill>
                  <a:schemeClr val="tx1"/>
                </a:solidFill>
              </a:rPr>
              <a:t>rgamma</a:t>
            </a:r>
            <a:r>
              <a:rPr lang="fr-FR" dirty="0">
                <a:solidFill>
                  <a:schemeClr val="tx1"/>
                </a:solidFill>
              </a:rPr>
              <a:t>(50,shape = 1)) </a:t>
            </a:r>
          </a:p>
          <a:p>
            <a:r>
              <a:rPr lang="fr-FR" b="1" dirty="0" err="1">
                <a:solidFill>
                  <a:schemeClr val="tx1"/>
                </a:solidFill>
              </a:rPr>
              <a:t>qqnorm</a:t>
            </a:r>
            <a:r>
              <a:rPr lang="fr-FR" dirty="0">
                <a:solidFill>
                  <a:schemeClr val="tx1"/>
                </a:solidFill>
              </a:rPr>
              <a:t>(x)</a:t>
            </a:r>
            <a:endParaRPr lang="en-GB" dirty="0">
              <a:solidFill>
                <a:schemeClr val="tx1"/>
              </a:solidFill>
            </a:endParaRPr>
          </a:p>
        </p:txBody>
      </p:sp>
      <p:pic>
        <p:nvPicPr>
          <p:cNvPr id="5" name="Picture 4">
            <a:extLst>
              <a:ext uri="{FF2B5EF4-FFF2-40B4-BE49-F238E27FC236}">
                <a16:creationId xmlns:a16="http://schemas.microsoft.com/office/drawing/2014/main" id="{B14AAC9F-4C96-6742-A823-E6B0D8F53181}"/>
              </a:ext>
            </a:extLst>
          </p:cNvPr>
          <p:cNvPicPr>
            <a:picLocks noChangeAspect="1"/>
          </p:cNvPicPr>
          <p:nvPr/>
        </p:nvPicPr>
        <p:blipFill>
          <a:blip r:embed="rId2"/>
          <a:stretch>
            <a:fillRect/>
          </a:stretch>
        </p:blipFill>
        <p:spPr>
          <a:xfrm>
            <a:off x="3011959" y="2410679"/>
            <a:ext cx="6168081" cy="4405772"/>
          </a:xfrm>
          <a:prstGeom prst="rect">
            <a:avLst/>
          </a:prstGeom>
        </p:spPr>
      </p:pic>
    </p:spTree>
    <p:extLst>
      <p:ext uri="{BB962C8B-B14F-4D97-AF65-F5344CB8AC3E}">
        <p14:creationId xmlns:p14="http://schemas.microsoft.com/office/powerpoint/2010/main" val="4148742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0993-77BC-834F-B5D5-8D891B50B73C}"/>
              </a:ext>
            </a:extLst>
          </p:cNvPr>
          <p:cNvSpPr>
            <a:spLocks noGrp="1"/>
          </p:cNvSpPr>
          <p:nvPr>
            <p:ph type="title"/>
          </p:nvPr>
        </p:nvSpPr>
        <p:spPr/>
        <p:txBody>
          <a:bodyPr/>
          <a:lstStyle/>
          <a:p>
            <a:r>
              <a:rPr lang="en-GB" dirty="0"/>
              <a:t>Basic Statistics: </a:t>
            </a:r>
            <a:r>
              <a:rPr lang="en-GB" dirty="0" err="1"/>
              <a:t>piecharts</a:t>
            </a:r>
            <a:endParaRPr lang="en-GB" dirty="0"/>
          </a:p>
        </p:txBody>
      </p:sp>
      <p:sp>
        <p:nvSpPr>
          <p:cNvPr id="3" name="Rectangle 2">
            <a:extLst>
              <a:ext uri="{FF2B5EF4-FFF2-40B4-BE49-F238E27FC236}">
                <a16:creationId xmlns:a16="http://schemas.microsoft.com/office/drawing/2014/main" id="{51BE2A4C-820F-7F4A-9364-B3B8E6760C99}"/>
              </a:ext>
            </a:extLst>
          </p:cNvPr>
          <p:cNvSpPr/>
          <p:nvPr/>
        </p:nvSpPr>
        <p:spPr>
          <a:xfrm>
            <a:off x="390267" y="2271457"/>
            <a:ext cx="11213757" cy="484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pie(</a:t>
            </a:r>
            <a:r>
              <a:rPr lang="fr-FR" dirty="0" err="1">
                <a:solidFill>
                  <a:schemeClr val="accent1"/>
                </a:solidFill>
              </a:rPr>
              <a:t>summary</a:t>
            </a:r>
            <a:r>
              <a:rPr lang="fr-FR" dirty="0">
                <a:solidFill>
                  <a:schemeClr val="accent1"/>
                </a:solidFill>
              </a:rPr>
              <a:t>(</a:t>
            </a:r>
            <a:r>
              <a:rPr lang="fr-FR" dirty="0" err="1">
                <a:solidFill>
                  <a:schemeClr val="accent1"/>
                </a:solidFill>
              </a:rPr>
              <a:t>murders$region</a:t>
            </a:r>
            <a:r>
              <a:rPr lang="fr-FR" dirty="0">
                <a:solidFill>
                  <a:schemeClr val="accent1"/>
                </a:solidFill>
              </a:rPr>
              <a:t>))</a:t>
            </a:r>
            <a:endParaRPr lang="en-GB" dirty="0">
              <a:solidFill>
                <a:schemeClr val="accent1"/>
              </a:solidFill>
            </a:endParaRPr>
          </a:p>
        </p:txBody>
      </p:sp>
      <p:sp>
        <p:nvSpPr>
          <p:cNvPr id="4" name="Rectangle 3">
            <a:extLst>
              <a:ext uri="{FF2B5EF4-FFF2-40B4-BE49-F238E27FC236}">
                <a16:creationId xmlns:a16="http://schemas.microsoft.com/office/drawing/2014/main" id="{E571D01B-9578-034B-9DAF-3B523FB6FC80}"/>
              </a:ext>
            </a:extLst>
          </p:cNvPr>
          <p:cNvSpPr/>
          <p:nvPr/>
        </p:nvSpPr>
        <p:spPr>
          <a:xfrm>
            <a:off x="531069" y="1690688"/>
            <a:ext cx="5940024" cy="369332"/>
          </a:xfrm>
          <a:prstGeom prst="rect">
            <a:avLst/>
          </a:prstGeom>
        </p:spPr>
        <p:txBody>
          <a:bodyPr wrap="none">
            <a:spAutoFit/>
          </a:bodyPr>
          <a:lstStyle/>
          <a:p>
            <a:r>
              <a:rPr lang="fr-FR" b="0" i="0" dirty="0" err="1">
                <a:solidFill>
                  <a:srgbClr val="333333"/>
                </a:solidFill>
                <a:effectLst/>
                <a:latin typeface="Helvetica Neue" panose="02000503000000020004" pitchFamily="2" charset="0"/>
              </a:rPr>
              <a:t>Finally</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categorical</a:t>
            </a:r>
            <a:r>
              <a:rPr lang="fr-FR" b="0" i="0" dirty="0">
                <a:solidFill>
                  <a:srgbClr val="333333"/>
                </a:solidFill>
                <a:effectLst/>
                <a:latin typeface="Helvetica Neue" panose="02000503000000020004" pitchFamily="2" charset="0"/>
              </a:rPr>
              <a:t> variables, </a:t>
            </a:r>
            <a:r>
              <a:rPr lang="fr-FR" b="0" i="0" dirty="0" err="1">
                <a:solidFill>
                  <a:srgbClr val="333333"/>
                </a:solidFill>
                <a:effectLst/>
                <a:latin typeface="Helvetica Neue" panose="02000503000000020004" pitchFamily="2" charset="0"/>
              </a:rPr>
              <a:t>you</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draw</a:t>
            </a:r>
            <a:r>
              <a:rPr lang="fr-FR" b="0" i="0" dirty="0">
                <a:solidFill>
                  <a:srgbClr val="333333"/>
                </a:solidFill>
                <a:effectLst/>
                <a:latin typeface="Helvetica Neue" panose="02000503000000020004" pitchFamily="2" charset="0"/>
              </a:rPr>
              <a:t> pie plots:</a:t>
            </a:r>
            <a:endParaRPr lang="en-GB" dirty="0"/>
          </a:p>
        </p:txBody>
      </p:sp>
      <p:pic>
        <p:nvPicPr>
          <p:cNvPr id="6" name="Picture 5">
            <a:extLst>
              <a:ext uri="{FF2B5EF4-FFF2-40B4-BE49-F238E27FC236}">
                <a16:creationId xmlns:a16="http://schemas.microsoft.com/office/drawing/2014/main" id="{E22C82C7-36A3-2344-AB5B-8BC93A443BFA}"/>
              </a:ext>
            </a:extLst>
          </p:cNvPr>
          <p:cNvPicPr>
            <a:picLocks noChangeAspect="1"/>
          </p:cNvPicPr>
          <p:nvPr/>
        </p:nvPicPr>
        <p:blipFill rotWithShape="1">
          <a:blip r:embed="rId2"/>
          <a:srcRect l="23807" t="33121" r="17433" b="33514"/>
          <a:stretch/>
        </p:blipFill>
        <p:spPr>
          <a:xfrm>
            <a:off x="3558745" y="2966994"/>
            <a:ext cx="4732638" cy="3477681"/>
          </a:xfrm>
          <a:prstGeom prst="rect">
            <a:avLst/>
          </a:prstGeom>
        </p:spPr>
      </p:pic>
    </p:spTree>
    <p:extLst>
      <p:ext uri="{BB962C8B-B14F-4D97-AF65-F5344CB8AC3E}">
        <p14:creationId xmlns:p14="http://schemas.microsoft.com/office/powerpoint/2010/main" val="1618606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DEE9-CD69-6247-8981-09A78769CE07}"/>
              </a:ext>
            </a:extLst>
          </p:cNvPr>
          <p:cNvSpPr>
            <a:spLocks noGrp="1"/>
          </p:cNvSpPr>
          <p:nvPr>
            <p:ph type="title"/>
          </p:nvPr>
        </p:nvSpPr>
        <p:spPr/>
        <p:txBody>
          <a:bodyPr/>
          <a:lstStyle/>
          <a:p>
            <a:r>
              <a:rPr lang="en-GB" dirty="0"/>
              <a:t>Basic Statistics: </a:t>
            </a:r>
            <a:r>
              <a:rPr lang="en-GB" dirty="0" err="1"/>
              <a:t>pairplot</a:t>
            </a:r>
            <a:endParaRPr lang="en-GB" dirty="0"/>
          </a:p>
        </p:txBody>
      </p:sp>
      <p:sp>
        <p:nvSpPr>
          <p:cNvPr id="4" name="Rectangle 3">
            <a:extLst>
              <a:ext uri="{FF2B5EF4-FFF2-40B4-BE49-F238E27FC236}">
                <a16:creationId xmlns:a16="http://schemas.microsoft.com/office/drawing/2014/main" id="{C6035E3B-69CC-934D-941E-E11CCA6BC7F4}"/>
              </a:ext>
            </a:extLst>
          </p:cNvPr>
          <p:cNvSpPr/>
          <p:nvPr/>
        </p:nvSpPr>
        <p:spPr>
          <a:xfrm>
            <a:off x="390267" y="1779106"/>
            <a:ext cx="5182630" cy="939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x&lt;-</a:t>
            </a:r>
            <a:r>
              <a:rPr lang="fr-FR" dirty="0" err="1">
                <a:solidFill>
                  <a:schemeClr val="accent1"/>
                </a:solidFill>
              </a:rPr>
              <a:t>murders</a:t>
            </a:r>
            <a:r>
              <a:rPr lang="fr-FR" dirty="0">
                <a:solidFill>
                  <a:schemeClr val="accent1"/>
                </a:solidFill>
              </a:rPr>
              <a:t>[,4:6]</a:t>
            </a:r>
          </a:p>
          <a:p>
            <a:r>
              <a:rPr lang="en-GB" dirty="0">
                <a:solidFill>
                  <a:srgbClr val="FF0000"/>
                </a:solidFill>
              </a:rPr>
              <a:t>&gt; </a:t>
            </a:r>
            <a:r>
              <a:rPr lang="en-GB" dirty="0">
                <a:solidFill>
                  <a:schemeClr val="accent1"/>
                </a:solidFill>
              </a:rPr>
              <a:t>pairs(x)</a:t>
            </a:r>
          </a:p>
        </p:txBody>
      </p:sp>
      <p:pic>
        <p:nvPicPr>
          <p:cNvPr id="6" name="Picture 5">
            <a:extLst>
              <a:ext uri="{FF2B5EF4-FFF2-40B4-BE49-F238E27FC236}">
                <a16:creationId xmlns:a16="http://schemas.microsoft.com/office/drawing/2014/main" id="{3B201F57-1D95-3A48-B361-F031E8F8E699}"/>
              </a:ext>
            </a:extLst>
          </p:cNvPr>
          <p:cNvPicPr>
            <a:picLocks noChangeAspect="1"/>
          </p:cNvPicPr>
          <p:nvPr/>
        </p:nvPicPr>
        <p:blipFill>
          <a:blip r:embed="rId3"/>
          <a:stretch>
            <a:fillRect/>
          </a:stretch>
        </p:blipFill>
        <p:spPr>
          <a:xfrm>
            <a:off x="6340768" y="2564987"/>
            <a:ext cx="5460965" cy="4293013"/>
          </a:xfrm>
          <a:prstGeom prst="rect">
            <a:avLst/>
          </a:prstGeom>
        </p:spPr>
      </p:pic>
      <p:pic>
        <p:nvPicPr>
          <p:cNvPr id="8" name="Picture 7">
            <a:extLst>
              <a:ext uri="{FF2B5EF4-FFF2-40B4-BE49-F238E27FC236}">
                <a16:creationId xmlns:a16="http://schemas.microsoft.com/office/drawing/2014/main" id="{2E341F77-71C4-734D-9344-68FDF724CAE1}"/>
              </a:ext>
            </a:extLst>
          </p:cNvPr>
          <p:cNvPicPr>
            <a:picLocks noChangeAspect="1"/>
          </p:cNvPicPr>
          <p:nvPr/>
        </p:nvPicPr>
        <p:blipFill>
          <a:blip r:embed="rId4"/>
          <a:stretch>
            <a:fillRect/>
          </a:stretch>
        </p:blipFill>
        <p:spPr>
          <a:xfrm>
            <a:off x="324746" y="2564987"/>
            <a:ext cx="5460965" cy="4293013"/>
          </a:xfrm>
          <a:prstGeom prst="rect">
            <a:avLst/>
          </a:prstGeom>
        </p:spPr>
      </p:pic>
      <p:sp>
        <p:nvSpPr>
          <p:cNvPr id="9" name="Rectangle 8">
            <a:extLst>
              <a:ext uri="{FF2B5EF4-FFF2-40B4-BE49-F238E27FC236}">
                <a16:creationId xmlns:a16="http://schemas.microsoft.com/office/drawing/2014/main" id="{6FD9BA93-86B9-544C-96CF-38E96D88EDE4}"/>
              </a:ext>
            </a:extLst>
          </p:cNvPr>
          <p:cNvSpPr/>
          <p:nvPr/>
        </p:nvSpPr>
        <p:spPr>
          <a:xfrm>
            <a:off x="6479935" y="1779106"/>
            <a:ext cx="5321798" cy="939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x&lt;-</a:t>
            </a:r>
            <a:r>
              <a:rPr lang="fr-FR" dirty="0" err="1">
                <a:solidFill>
                  <a:schemeClr val="accent1"/>
                </a:solidFill>
              </a:rPr>
              <a:t>murders</a:t>
            </a:r>
            <a:r>
              <a:rPr lang="fr-FR" dirty="0">
                <a:solidFill>
                  <a:schemeClr val="accent1"/>
                </a:solidFill>
              </a:rPr>
              <a:t>[,4:6]</a:t>
            </a:r>
          </a:p>
          <a:p>
            <a:r>
              <a:rPr lang="en-GB" dirty="0">
                <a:solidFill>
                  <a:srgbClr val="FF0000"/>
                </a:solidFill>
              </a:rPr>
              <a:t>&gt; </a:t>
            </a:r>
            <a:r>
              <a:rPr lang="en-GB" dirty="0">
                <a:solidFill>
                  <a:schemeClr val="accent1"/>
                </a:solidFill>
              </a:rPr>
              <a:t>pairs(x, col=</a:t>
            </a:r>
            <a:r>
              <a:rPr lang="en-GB" dirty="0" err="1">
                <a:solidFill>
                  <a:schemeClr val="accent1"/>
                </a:solidFill>
              </a:rPr>
              <a:t>as.numeric</a:t>
            </a:r>
            <a:r>
              <a:rPr lang="en-GB" dirty="0">
                <a:solidFill>
                  <a:schemeClr val="accent1"/>
                </a:solidFill>
              </a:rPr>
              <a:t>(</a:t>
            </a:r>
            <a:r>
              <a:rPr lang="en-GB" dirty="0" err="1">
                <a:solidFill>
                  <a:schemeClr val="accent1"/>
                </a:solidFill>
              </a:rPr>
              <a:t>murders$region</a:t>
            </a:r>
            <a:r>
              <a:rPr lang="en-GB" dirty="0">
                <a:solidFill>
                  <a:schemeClr val="accent1"/>
                </a:solidFill>
              </a:rPr>
              <a:t>), </a:t>
            </a:r>
            <a:r>
              <a:rPr lang="en-GB" dirty="0" err="1">
                <a:solidFill>
                  <a:schemeClr val="accent1"/>
                </a:solidFill>
              </a:rPr>
              <a:t>pch</a:t>
            </a:r>
            <a:r>
              <a:rPr lang="en-GB" dirty="0">
                <a:solidFill>
                  <a:schemeClr val="accent1"/>
                </a:solidFill>
              </a:rPr>
              <a:t>=</a:t>
            </a:r>
            <a:r>
              <a:rPr lang="en-GB" dirty="0" err="1">
                <a:solidFill>
                  <a:schemeClr val="accent1"/>
                </a:solidFill>
              </a:rPr>
              <a:t>as.numeric</a:t>
            </a:r>
            <a:r>
              <a:rPr lang="en-GB" dirty="0">
                <a:solidFill>
                  <a:schemeClr val="accent1"/>
                </a:solidFill>
              </a:rPr>
              <a:t>(</a:t>
            </a:r>
            <a:r>
              <a:rPr lang="en-GB" dirty="0" err="1">
                <a:solidFill>
                  <a:schemeClr val="accent1"/>
                </a:solidFill>
              </a:rPr>
              <a:t>murders$region</a:t>
            </a:r>
            <a:r>
              <a:rPr lang="en-GB" dirty="0">
                <a:solidFill>
                  <a:schemeClr val="accent1"/>
                </a:solidFill>
              </a:rPr>
              <a:t>))</a:t>
            </a:r>
          </a:p>
        </p:txBody>
      </p:sp>
    </p:spTree>
    <p:extLst>
      <p:ext uri="{BB962C8B-B14F-4D97-AF65-F5344CB8AC3E}">
        <p14:creationId xmlns:p14="http://schemas.microsoft.com/office/powerpoint/2010/main" val="36872439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837F-832D-E84C-B2B7-B1801D999F4F}"/>
              </a:ext>
            </a:extLst>
          </p:cNvPr>
          <p:cNvSpPr>
            <a:spLocks noGrp="1"/>
          </p:cNvSpPr>
          <p:nvPr>
            <p:ph type="title"/>
          </p:nvPr>
        </p:nvSpPr>
        <p:spPr/>
        <p:txBody>
          <a:bodyPr/>
          <a:lstStyle/>
          <a:p>
            <a:r>
              <a:rPr lang="en-GB" dirty="0"/>
              <a:t>Exercises </a:t>
            </a:r>
          </a:p>
        </p:txBody>
      </p:sp>
      <p:sp>
        <p:nvSpPr>
          <p:cNvPr id="3" name="Rectangle 2">
            <a:extLst>
              <a:ext uri="{FF2B5EF4-FFF2-40B4-BE49-F238E27FC236}">
                <a16:creationId xmlns:a16="http://schemas.microsoft.com/office/drawing/2014/main" id="{38E12FCD-2E2A-C049-AF5D-D02B0E8152A2}"/>
              </a:ext>
            </a:extLst>
          </p:cNvPr>
          <p:cNvSpPr/>
          <p:nvPr/>
        </p:nvSpPr>
        <p:spPr>
          <a:xfrm>
            <a:off x="539577" y="2216149"/>
            <a:ext cx="11001633" cy="1200329"/>
          </a:xfrm>
          <a:prstGeom prst="rect">
            <a:avLst/>
          </a:prstGeom>
        </p:spPr>
        <p:txBody>
          <a:bodyPr wrap="square">
            <a:spAutoFit/>
          </a:bodyPr>
          <a:lstStyle/>
          <a:p>
            <a:pPr>
              <a:buFont typeface="+mj-lt"/>
              <a:buAutoNum type="arabicPeriod"/>
            </a:pPr>
            <a:r>
              <a:rPr lang="fr-FR" sz="2400" b="0" i="0" dirty="0" err="1">
                <a:solidFill>
                  <a:srgbClr val="333333"/>
                </a:solidFill>
                <a:effectLst/>
                <a:latin typeface="Helvetica Neue" panose="02000503000000020004" pitchFamily="2" charset="0"/>
              </a:rPr>
              <a:t>Create</a:t>
            </a:r>
            <a:r>
              <a:rPr lang="fr-FR" sz="2400" b="0" i="0" dirty="0">
                <a:solidFill>
                  <a:srgbClr val="333333"/>
                </a:solidFill>
                <a:effectLst/>
                <a:latin typeface="Helvetica Neue" panose="02000503000000020004" pitchFamily="2" charset="0"/>
              </a:rPr>
              <a:t> a </a:t>
            </a:r>
            <a:r>
              <a:rPr lang="fr-FR" sz="2400" b="0" i="0" dirty="0" err="1">
                <a:solidFill>
                  <a:srgbClr val="333333"/>
                </a:solidFill>
                <a:effectLst/>
                <a:latin typeface="Helvetica Neue" panose="02000503000000020004" pitchFamily="2" charset="0"/>
              </a:rPr>
              <a:t>histogram</a:t>
            </a:r>
            <a:r>
              <a:rPr lang="fr-FR" sz="2400" b="0" i="0" dirty="0">
                <a:solidFill>
                  <a:srgbClr val="333333"/>
                </a:solidFill>
                <a:effectLst/>
                <a:latin typeface="Helvetica Neue" panose="02000503000000020004" pitchFamily="2" charset="0"/>
              </a:rPr>
              <a:t> of the state populations.</a:t>
            </a:r>
          </a:p>
          <a:p>
            <a:pPr>
              <a:buFont typeface="+mj-lt"/>
              <a:buAutoNum type="arabicPeriod"/>
            </a:pPr>
            <a:endParaRPr lang="fr-FR" sz="2400" b="0" i="0" dirty="0">
              <a:solidFill>
                <a:srgbClr val="333333"/>
              </a:solidFill>
              <a:effectLst/>
              <a:latin typeface="Helvetica Neue" panose="02000503000000020004" pitchFamily="2" charset="0"/>
            </a:endParaRPr>
          </a:p>
          <a:p>
            <a:pPr>
              <a:buFont typeface="+mj-lt"/>
              <a:buAutoNum type="arabicPeriod"/>
            </a:pPr>
            <a:r>
              <a:rPr lang="fr-FR" sz="2400" b="0" i="0" dirty="0" err="1">
                <a:solidFill>
                  <a:srgbClr val="333333"/>
                </a:solidFill>
                <a:effectLst/>
                <a:latin typeface="Helvetica Neue" panose="02000503000000020004" pitchFamily="2" charset="0"/>
              </a:rPr>
              <a:t>Generate</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boxplots</a:t>
            </a:r>
            <a:r>
              <a:rPr lang="fr-FR" sz="2400" b="0" i="0" dirty="0">
                <a:solidFill>
                  <a:srgbClr val="333333"/>
                </a:solidFill>
                <a:effectLst/>
                <a:latin typeface="Helvetica Neue" panose="02000503000000020004" pitchFamily="2" charset="0"/>
              </a:rPr>
              <a:t> of the state populations by </a:t>
            </a:r>
            <a:r>
              <a:rPr lang="fr-FR" sz="2400" b="0" i="0" dirty="0" err="1">
                <a:solidFill>
                  <a:srgbClr val="333333"/>
                </a:solidFill>
                <a:effectLst/>
                <a:latin typeface="Helvetica Neue" panose="02000503000000020004" pitchFamily="2" charset="0"/>
              </a:rPr>
              <a:t>region</a:t>
            </a:r>
            <a:r>
              <a:rPr lang="fr-FR" sz="2400" b="0" i="0" dirty="0">
                <a:solidFill>
                  <a:srgbClr val="333333"/>
                </a:solidFill>
                <a:effectLst/>
                <a:latin typeface="Helvetica Neue" panose="02000503000000020004" pitchFamily="2" charset="0"/>
              </a:rPr>
              <a:t>.</a:t>
            </a:r>
          </a:p>
        </p:txBody>
      </p:sp>
    </p:spTree>
    <p:extLst>
      <p:ext uri="{BB962C8B-B14F-4D97-AF65-F5344CB8AC3E}">
        <p14:creationId xmlns:p14="http://schemas.microsoft.com/office/powerpoint/2010/main" val="486330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2DE9-E207-ED4C-A554-322C0A46FE27}"/>
              </a:ext>
            </a:extLst>
          </p:cNvPr>
          <p:cNvSpPr>
            <a:spLocks noGrp="1"/>
          </p:cNvSpPr>
          <p:nvPr>
            <p:ph type="title"/>
          </p:nvPr>
        </p:nvSpPr>
        <p:spPr/>
        <p:txBody>
          <a:bodyPr/>
          <a:lstStyle/>
          <a:p>
            <a:r>
              <a:rPr lang="en-GB" b="1" dirty="0"/>
              <a:t>Functions</a:t>
            </a:r>
            <a:endParaRPr lang="en-GB" dirty="0"/>
          </a:p>
        </p:txBody>
      </p:sp>
      <p:sp>
        <p:nvSpPr>
          <p:cNvPr id="3" name="Rectangle 2">
            <a:extLst>
              <a:ext uri="{FF2B5EF4-FFF2-40B4-BE49-F238E27FC236}">
                <a16:creationId xmlns:a16="http://schemas.microsoft.com/office/drawing/2014/main" id="{C561855D-1277-B94F-B120-2D7942E09F99}"/>
              </a:ext>
            </a:extLst>
          </p:cNvPr>
          <p:cNvSpPr/>
          <p:nvPr/>
        </p:nvSpPr>
        <p:spPr>
          <a:xfrm>
            <a:off x="425570" y="1690688"/>
            <a:ext cx="10928230" cy="2585323"/>
          </a:xfrm>
          <a:prstGeom prst="rect">
            <a:avLst/>
          </a:prstGeom>
        </p:spPr>
        <p:txBody>
          <a:bodyPr wrap="square">
            <a:spAutoFit/>
          </a:bodyPr>
          <a:lstStyle/>
          <a:p>
            <a:r>
              <a:rPr lang="en-GB" dirty="0">
                <a:solidFill>
                  <a:srgbClr val="333333"/>
                </a:solidFill>
                <a:latin typeface="Helvetica Neue" panose="02000503000000020004" pitchFamily="2" charset="0"/>
              </a:rPr>
              <a:t>Writing functions is a core activity of an R programmer. It represents the key step of the transition from a mere “user” to a developer who creates new functionality for R. Functions are often used to encapsulate a sequence of expressions that need to be executed numerous times, perhaps under slightly different conditions. Functions are also often written when code must be shared with others or the public.</a:t>
            </a:r>
          </a:p>
          <a:p>
            <a:r>
              <a:rPr lang="en-GB" dirty="0">
                <a:solidFill>
                  <a:srgbClr val="333333"/>
                </a:solidFill>
                <a:latin typeface="Helvetica Neue" panose="02000503000000020004" pitchFamily="2" charset="0"/>
              </a:rPr>
              <a:t>The writing of a function allows a developer to create an interface to the code, that is explicitly specified with a set of parameters. This interface provides an abstraction of the code to potential users. This abstraction simplifies the users’ lives because it relieves them from having to know every detail of how the code operates. In addition, the creation of an interface allows the developer to communicate to the user the aspects of the code that are important or are most relevant.</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4020993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D380-153F-3D44-9919-33B774C4FDD1}"/>
              </a:ext>
            </a:extLst>
          </p:cNvPr>
          <p:cNvSpPr>
            <a:spLocks noGrp="1"/>
          </p:cNvSpPr>
          <p:nvPr>
            <p:ph type="title"/>
          </p:nvPr>
        </p:nvSpPr>
        <p:spPr/>
        <p:txBody>
          <a:bodyPr/>
          <a:lstStyle/>
          <a:p>
            <a:r>
              <a:rPr lang="en-GB" b="1" dirty="0"/>
              <a:t>Functions in R</a:t>
            </a:r>
            <a:endParaRPr lang="en-GB" dirty="0"/>
          </a:p>
        </p:txBody>
      </p:sp>
      <p:sp>
        <p:nvSpPr>
          <p:cNvPr id="3" name="Rectangle 2">
            <a:extLst>
              <a:ext uri="{FF2B5EF4-FFF2-40B4-BE49-F238E27FC236}">
                <a16:creationId xmlns:a16="http://schemas.microsoft.com/office/drawing/2014/main" id="{BEC9F903-81B0-4747-A867-6EEC61FD1E72}"/>
              </a:ext>
            </a:extLst>
          </p:cNvPr>
          <p:cNvSpPr/>
          <p:nvPr/>
        </p:nvSpPr>
        <p:spPr>
          <a:xfrm>
            <a:off x="339305" y="1479778"/>
            <a:ext cx="11358113" cy="3139321"/>
          </a:xfrm>
          <a:prstGeom prst="rect">
            <a:avLst/>
          </a:prstGeom>
        </p:spPr>
        <p:txBody>
          <a:bodyPr wrap="square">
            <a:spAutoFit/>
          </a:bodyPr>
          <a:lstStyle/>
          <a:p>
            <a:r>
              <a:rPr lang="en-GB" dirty="0">
                <a:solidFill>
                  <a:srgbClr val="333333"/>
                </a:solidFill>
                <a:latin typeface="Helvetica Neue" panose="02000503000000020004" pitchFamily="2" charset="0"/>
              </a:rPr>
              <a:t>Functions in R are “first class objects”, which means that they can be treated much like any other R object.</a:t>
            </a:r>
          </a:p>
          <a:p>
            <a:endParaRPr lang="en-GB" dirty="0">
              <a:solidFill>
                <a:srgbClr val="333333"/>
              </a:solidFill>
              <a:latin typeface="Helvetica Neue" panose="02000503000000020004" pitchFamily="2" charset="0"/>
            </a:endParaRPr>
          </a:p>
          <a:p>
            <a:r>
              <a:rPr lang="en-GB" dirty="0">
                <a:solidFill>
                  <a:srgbClr val="333333"/>
                </a:solidFill>
                <a:latin typeface="Helvetica Neue" panose="02000503000000020004" pitchFamily="2" charset="0"/>
              </a:rPr>
              <a:t>Importantly,</a:t>
            </a:r>
          </a:p>
          <a:p>
            <a:endParaRPr lang="en-GB" dirty="0">
              <a:solidFill>
                <a:srgbClr val="333333"/>
              </a:solidFill>
              <a:latin typeface="Helvetica Neue" panose="02000503000000020004" pitchFamily="2" charset="0"/>
            </a:endParaRPr>
          </a:p>
          <a:p>
            <a:pPr>
              <a:buFont typeface="Arial" panose="020B0604020202020204" pitchFamily="34" charset="0"/>
              <a:buChar char="•"/>
            </a:pPr>
            <a:r>
              <a:rPr lang="en-GB" b="1" dirty="0">
                <a:solidFill>
                  <a:srgbClr val="333333"/>
                </a:solidFill>
                <a:latin typeface="Helvetica Neue" panose="02000503000000020004" pitchFamily="2" charset="0"/>
              </a:rPr>
              <a:t>Functions can be passed as arguments to other functions. This is very handy for the various apply functions, like </a:t>
            </a:r>
            <a:r>
              <a:rPr lang="en-GB" b="1" dirty="0" err="1">
                <a:solidFill>
                  <a:srgbClr val="333333"/>
                </a:solidFill>
                <a:latin typeface="Helvetica Neue" panose="02000503000000020004" pitchFamily="2" charset="0"/>
              </a:rPr>
              <a:t>lapply</a:t>
            </a:r>
            <a:r>
              <a:rPr lang="en-GB" b="1" dirty="0">
                <a:solidFill>
                  <a:srgbClr val="333333"/>
                </a:solidFill>
                <a:latin typeface="Helvetica Neue" panose="02000503000000020004" pitchFamily="2" charset="0"/>
              </a:rPr>
              <a:t>() and </a:t>
            </a:r>
            <a:r>
              <a:rPr lang="en-GB" b="1" dirty="0" err="1">
                <a:solidFill>
                  <a:srgbClr val="333333"/>
                </a:solidFill>
                <a:latin typeface="Helvetica Neue" panose="02000503000000020004" pitchFamily="2" charset="0"/>
              </a:rPr>
              <a:t>sapply</a:t>
            </a:r>
            <a:r>
              <a:rPr lang="en-GB" b="1" dirty="0">
                <a:solidFill>
                  <a:srgbClr val="333333"/>
                </a:solidFill>
                <a:latin typeface="Helvetica Neue" panose="02000503000000020004" pitchFamily="2" charset="0"/>
              </a:rPr>
              <a:t>().</a:t>
            </a:r>
          </a:p>
          <a:p>
            <a:pPr>
              <a:buFont typeface="Arial" panose="020B0604020202020204" pitchFamily="34" charset="0"/>
              <a:buChar char="•"/>
            </a:pPr>
            <a:endParaRPr lang="en-GB" b="1" dirty="0">
              <a:solidFill>
                <a:srgbClr val="333333"/>
              </a:solidFill>
              <a:latin typeface="Helvetica Neue" panose="02000503000000020004" pitchFamily="2" charset="0"/>
            </a:endParaRPr>
          </a:p>
          <a:p>
            <a:pPr>
              <a:buFont typeface="Arial" panose="020B0604020202020204" pitchFamily="34" charset="0"/>
              <a:buChar char="•"/>
            </a:pPr>
            <a:r>
              <a:rPr lang="en-GB" b="1" dirty="0">
                <a:solidFill>
                  <a:srgbClr val="333333"/>
                </a:solidFill>
                <a:latin typeface="Helvetica Neue" panose="02000503000000020004" pitchFamily="2" charset="0"/>
              </a:rPr>
              <a:t>Functions can be nested, so that you can define a function inside of another function</a:t>
            </a:r>
          </a:p>
          <a:p>
            <a:pPr>
              <a:buFont typeface="Arial" panose="020B0604020202020204" pitchFamily="34" charset="0"/>
              <a:buChar char="•"/>
            </a:pPr>
            <a:endParaRPr lang="en-GB" dirty="0">
              <a:solidFill>
                <a:srgbClr val="333333"/>
              </a:solidFill>
              <a:latin typeface="Helvetica Neue" panose="02000503000000020004" pitchFamily="2" charset="0"/>
            </a:endParaRPr>
          </a:p>
          <a:p>
            <a:r>
              <a:rPr lang="en-GB" dirty="0">
                <a:solidFill>
                  <a:srgbClr val="333333"/>
                </a:solidFill>
                <a:latin typeface="Helvetica Neue" panose="02000503000000020004" pitchFamily="2" charset="0"/>
              </a:rPr>
              <a:t>If you’re familiar with common language like C, these features might appear a bit strange. However, they are really important in R and can be useful for data analysis.</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68339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BF54F5-2F6D-974D-ACA2-11D33D3D2865}"/>
              </a:ext>
            </a:extLst>
          </p:cNvPr>
          <p:cNvSpPr>
            <a:spLocks noGrp="1"/>
          </p:cNvSpPr>
          <p:nvPr>
            <p:ph type="title"/>
          </p:nvPr>
        </p:nvSpPr>
        <p:spPr/>
        <p:txBody>
          <a:bodyPr/>
          <a:lstStyle/>
          <a:p>
            <a:r>
              <a:rPr lang="en-GB" dirty="0"/>
              <a:t>Why R?</a:t>
            </a:r>
          </a:p>
        </p:txBody>
      </p:sp>
      <p:sp>
        <p:nvSpPr>
          <p:cNvPr id="5" name="TextBox 4">
            <a:extLst>
              <a:ext uri="{FF2B5EF4-FFF2-40B4-BE49-F238E27FC236}">
                <a16:creationId xmlns:a16="http://schemas.microsoft.com/office/drawing/2014/main" id="{76BA660A-0AD8-9644-A74D-10A9C96C4825}"/>
              </a:ext>
            </a:extLst>
          </p:cNvPr>
          <p:cNvSpPr txBox="1"/>
          <p:nvPr/>
        </p:nvSpPr>
        <p:spPr>
          <a:xfrm>
            <a:off x="1855003" y="2505670"/>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Interactivity</a:t>
            </a:r>
          </a:p>
          <a:p>
            <a:pPr algn="ctr"/>
            <a:endParaRPr lang="en-GB" dirty="0"/>
          </a:p>
        </p:txBody>
      </p:sp>
      <p:sp>
        <p:nvSpPr>
          <p:cNvPr id="6" name="TextBox 5">
            <a:extLst>
              <a:ext uri="{FF2B5EF4-FFF2-40B4-BE49-F238E27FC236}">
                <a16:creationId xmlns:a16="http://schemas.microsoft.com/office/drawing/2014/main" id="{DABDF705-D1DA-B142-B9D4-72D061408431}"/>
              </a:ext>
            </a:extLst>
          </p:cNvPr>
          <p:cNvSpPr txBox="1"/>
          <p:nvPr/>
        </p:nvSpPr>
        <p:spPr>
          <a:xfrm>
            <a:off x="7341403" y="2505670"/>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Scripting</a:t>
            </a:r>
          </a:p>
          <a:p>
            <a:pPr algn="ctr"/>
            <a:endParaRPr lang="en-GB" dirty="0"/>
          </a:p>
        </p:txBody>
      </p:sp>
      <p:sp>
        <p:nvSpPr>
          <p:cNvPr id="7" name="TextBox 6">
            <a:extLst>
              <a:ext uri="{FF2B5EF4-FFF2-40B4-BE49-F238E27FC236}">
                <a16:creationId xmlns:a16="http://schemas.microsoft.com/office/drawing/2014/main" id="{0E629158-0D9A-A441-8BB1-9B15B24493C9}"/>
              </a:ext>
            </a:extLst>
          </p:cNvPr>
          <p:cNvSpPr txBox="1"/>
          <p:nvPr/>
        </p:nvSpPr>
        <p:spPr>
          <a:xfrm>
            <a:off x="1855002" y="4583851"/>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Open Source</a:t>
            </a:r>
          </a:p>
          <a:p>
            <a:pPr algn="ctr"/>
            <a:endParaRPr lang="en-GB" dirty="0"/>
          </a:p>
        </p:txBody>
      </p:sp>
      <p:sp>
        <p:nvSpPr>
          <p:cNvPr id="8" name="TextBox 7">
            <a:extLst>
              <a:ext uri="{FF2B5EF4-FFF2-40B4-BE49-F238E27FC236}">
                <a16:creationId xmlns:a16="http://schemas.microsoft.com/office/drawing/2014/main" id="{22FBF5F4-F454-EB4C-860D-E638635EF726}"/>
              </a:ext>
            </a:extLst>
          </p:cNvPr>
          <p:cNvSpPr txBox="1"/>
          <p:nvPr/>
        </p:nvSpPr>
        <p:spPr>
          <a:xfrm>
            <a:off x="7341402" y="4583851"/>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Multi platform</a:t>
            </a:r>
          </a:p>
          <a:p>
            <a:pPr algn="ctr"/>
            <a:endParaRPr lang="en-GB" dirty="0"/>
          </a:p>
        </p:txBody>
      </p:sp>
      <p:pic>
        <p:nvPicPr>
          <p:cNvPr id="12" name="Picture 11">
            <a:extLst>
              <a:ext uri="{FF2B5EF4-FFF2-40B4-BE49-F238E27FC236}">
                <a16:creationId xmlns:a16="http://schemas.microsoft.com/office/drawing/2014/main" id="{4DE43D61-DEC7-BA42-B745-01148904098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770385" y="2017168"/>
            <a:ext cx="896208" cy="932871"/>
          </a:xfrm>
          <a:prstGeom prst="rect">
            <a:avLst/>
          </a:prstGeom>
          <a:effectLst>
            <a:outerShdw blurRad="50800" dist="215900" dir="2700000" algn="tl" rotWithShape="0">
              <a:prstClr val="black">
                <a:alpha val="40000"/>
              </a:prstClr>
            </a:outerShdw>
          </a:effectLst>
        </p:spPr>
      </p:pic>
      <p:pic>
        <p:nvPicPr>
          <p:cNvPr id="13" name="Picture 12">
            <a:extLst>
              <a:ext uri="{FF2B5EF4-FFF2-40B4-BE49-F238E27FC236}">
                <a16:creationId xmlns:a16="http://schemas.microsoft.com/office/drawing/2014/main" id="{9C64358D-E175-034B-991E-FCC6967905D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368141" y="2017167"/>
            <a:ext cx="896208" cy="932871"/>
          </a:xfrm>
          <a:prstGeom prst="rect">
            <a:avLst/>
          </a:prstGeom>
          <a:effectLst>
            <a:outerShdw blurRad="50800" dist="215900" dir="2700000" algn="tl" rotWithShape="0">
              <a:prstClr val="black">
                <a:alpha val="40000"/>
              </a:prstClr>
            </a:outerShdw>
          </a:effectLst>
        </p:spPr>
      </p:pic>
      <p:pic>
        <p:nvPicPr>
          <p:cNvPr id="14" name="Picture 13">
            <a:extLst>
              <a:ext uri="{FF2B5EF4-FFF2-40B4-BE49-F238E27FC236}">
                <a16:creationId xmlns:a16="http://schemas.microsoft.com/office/drawing/2014/main" id="{8D1853E3-33BB-8B4D-9B19-A9379238F22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770385" y="4104890"/>
            <a:ext cx="896208" cy="932871"/>
          </a:xfrm>
          <a:prstGeom prst="rect">
            <a:avLst/>
          </a:prstGeom>
          <a:effectLst>
            <a:outerShdw blurRad="50800" dist="215900" dir="2700000" algn="tl" rotWithShape="0">
              <a:prstClr val="black">
                <a:alpha val="40000"/>
              </a:prstClr>
            </a:outerShdw>
          </a:effectLst>
        </p:spPr>
      </p:pic>
      <p:pic>
        <p:nvPicPr>
          <p:cNvPr id="15" name="Picture 14">
            <a:extLst>
              <a:ext uri="{FF2B5EF4-FFF2-40B4-BE49-F238E27FC236}">
                <a16:creationId xmlns:a16="http://schemas.microsoft.com/office/drawing/2014/main" id="{E8562168-A6D6-1C4A-96C8-B0956CC1DD1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368141" y="4104890"/>
            <a:ext cx="896208" cy="932871"/>
          </a:xfrm>
          <a:prstGeom prst="rect">
            <a:avLst/>
          </a:prstGeom>
          <a:effectLst>
            <a:outerShdw blurRad="50800" dist="215900" dir="2700000" algn="tl" rotWithShape="0">
              <a:prstClr val="black">
                <a:alpha val="40000"/>
              </a:prstClr>
            </a:outerShdw>
          </a:effectLst>
        </p:spPr>
      </p:pic>
    </p:spTree>
    <p:extLst>
      <p:ext uri="{BB962C8B-B14F-4D97-AF65-F5344CB8AC3E}">
        <p14:creationId xmlns:p14="http://schemas.microsoft.com/office/powerpoint/2010/main" val="397901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8C5F-611E-0D48-AD7E-FC0963E80ACE}"/>
              </a:ext>
            </a:extLst>
          </p:cNvPr>
          <p:cNvSpPr>
            <a:spLocks noGrp="1"/>
          </p:cNvSpPr>
          <p:nvPr>
            <p:ph type="title"/>
          </p:nvPr>
        </p:nvSpPr>
        <p:spPr/>
        <p:txBody>
          <a:bodyPr/>
          <a:lstStyle/>
          <a:p>
            <a:r>
              <a:rPr lang="en-GB" b="1" dirty="0"/>
              <a:t>Your First Function</a:t>
            </a:r>
            <a:endParaRPr lang="en-GB" dirty="0"/>
          </a:p>
        </p:txBody>
      </p:sp>
      <p:sp>
        <p:nvSpPr>
          <p:cNvPr id="3" name="Rectangle 2">
            <a:extLst>
              <a:ext uri="{FF2B5EF4-FFF2-40B4-BE49-F238E27FC236}">
                <a16:creationId xmlns:a16="http://schemas.microsoft.com/office/drawing/2014/main" id="{E3F2A3C7-E5E1-1D45-A05F-05DACDCB8AC1}"/>
              </a:ext>
            </a:extLst>
          </p:cNvPr>
          <p:cNvSpPr/>
          <p:nvPr/>
        </p:nvSpPr>
        <p:spPr>
          <a:xfrm>
            <a:off x="218536" y="1690688"/>
            <a:ext cx="11754928" cy="646331"/>
          </a:xfrm>
          <a:prstGeom prst="rect">
            <a:avLst/>
          </a:prstGeom>
        </p:spPr>
        <p:txBody>
          <a:bodyPr wrap="square">
            <a:spAutoFit/>
          </a:bodyPr>
          <a:lstStyle/>
          <a:p>
            <a:r>
              <a:rPr lang="en-GB" dirty="0">
                <a:solidFill>
                  <a:srgbClr val="333333"/>
                </a:solidFill>
                <a:latin typeface="Helvetica Neue" panose="02000503000000020004" pitchFamily="2" charset="0"/>
              </a:rPr>
              <a:t>Functions are defined using the function() directive and are stored as R objects just like anything else. In particular, they are R objects of class “function”.</a:t>
            </a:r>
          </a:p>
        </p:txBody>
      </p:sp>
      <p:sp>
        <p:nvSpPr>
          <p:cNvPr id="4" name="Rectangle 3">
            <a:extLst>
              <a:ext uri="{FF2B5EF4-FFF2-40B4-BE49-F238E27FC236}">
                <a16:creationId xmlns:a16="http://schemas.microsoft.com/office/drawing/2014/main" id="{E867D142-D0AA-CE4C-9F8A-DD9F09A7110F}"/>
              </a:ext>
            </a:extLst>
          </p:cNvPr>
          <p:cNvSpPr/>
          <p:nvPr/>
        </p:nvSpPr>
        <p:spPr>
          <a:xfrm>
            <a:off x="442823" y="3429000"/>
            <a:ext cx="5181599" cy="2585323"/>
          </a:xfrm>
          <a:prstGeom prst="rect">
            <a:avLst/>
          </a:prstGeom>
          <a:solidFill>
            <a:schemeClr val="bg2"/>
          </a:solidFill>
        </p:spPr>
        <p:txBody>
          <a:bodyPr wrap="square">
            <a:spAutoFit/>
          </a:bodyPr>
          <a:lstStyle/>
          <a:p>
            <a:r>
              <a:rPr lang="en-GB" dirty="0"/>
              <a:t>&gt; f &lt;- function() {</a:t>
            </a:r>
          </a:p>
          <a:p>
            <a:r>
              <a:rPr lang="en-GB" dirty="0"/>
              <a:t>+         ## This is an empty function</a:t>
            </a:r>
          </a:p>
          <a:p>
            <a:r>
              <a:rPr lang="en-GB" dirty="0"/>
              <a:t>+ }</a:t>
            </a:r>
          </a:p>
          <a:p>
            <a:r>
              <a:rPr lang="en-GB" dirty="0"/>
              <a:t>&gt; ## Functions have their own class</a:t>
            </a:r>
          </a:p>
          <a:p>
            <a:r>
              <a:rPr lang="en-GB" dirty="0"/>
              <a:t>&gt; class(f)  </a:t>
            </a:r>
          </a:p>
          <a:p>
            <a:r>
              <a:rPr lang="en-GB" dirty="0"/>
              <a:t>[1] "function"</a:t>
            </a:r>
          </a:p>
          <a:p>
            <a:r>
              <a:rPr lang="en-GB" dirty="0"/>
              <a:t>&gt; ## Execute this function</a:t>
            </a:r>
          </a:p>
          <a:p>
            <a:r>
              <a:rPr lang="en-GB" dirty="0"/>
              <a:t>&gt; f()       </a:t>
            </a:r>
          </a:p>
          <a:p>
            <a:r>
              <a:rPr lang="en-GB" dirty="0"/>
              <a:t>NULL</a:t>
            </a:r>
          </a:p>
        </p:txBody>
      </p:sp>
      <p:sp>
        <p:nvSpPr>
          <p:cNvPr id="5" name="Rectangle 4">
            <a:extLst>
              <a:ext uri="{FF2B5EF4-FFF2-40B4-BE49-F238E27FC236}">
                <a16:creationId xmlns:a16="http://schemas.microsoft.com/office/drawing/2014/main" id="{E57314CC-4588-A54C-8A86-73DEC06FB4EA}"/>
              </a:ext>
            </a:extLst>
          </p:cNvPr>
          <p:cNvSpPr/>
          <p:nvPr/>
        </p:nvSpPr>
        <p:spPr>
          <a:xfrm>
            <a:off x="6314536" y="2561087"/>
            <a:ext cx="5658928" cy="646331"/>
          </a:xfrm>
          <a:prstGeom prst="rect">
            <a:avLst/>
          </a:prstGeom>
        </p:spPr>
        <p:txBody>
          <a:bodyPr wrap="square">
            <a:spAutoFit/>
          </a:bodyPr>
          <a:lstStyle/>
          <a:p>
            <a:r>
              <a:rPr lang="en-GB" dirty="0">
                <a:solidFill>
                  <a:srgbClr val="333333"/>
                </a:solidFill>
                <a:latin typeface="Helvetica Neue" panose="02000503000000020004" pitchFamily="2" charset="0"/>
              </a:rPr>
              <a:t>Here we create a function that actually has a non-trivial </a:t>
            </a:r>
            <a:r>
              <a:rPr lang="en-GB" i="1" dirty="0">
                <a:solidFill>
                  <a:srgbClr val="333333"/>
                </a:solidFill>
                <a:latin typeface="Helvetica Neue" panose="02000503000000020004" pitchFamily="2" charset="0"/>
              </a:rPr>
              <a:t>function body</a:t>
            </a:r>
            <a:r>
              <a:rPr lang="en-GB" dirty="0">
                <a:solidFill>
                  <a:srgbClr val="333333"/>
                </a:solidFill>
                <a:latin typeface="Helvetica Neue" panose="02000503000000020004" pitchFamily="2" charset="0"/>
              </a:rPr>
              <a:t>.</a:t>
            </a:r>
            <a:endParaRPr lang="en-GB" dirty="0"/>
          </a:p>
        </p:txBody>
      </p:sp>
      <p:sp>
        <p:nvSpPr>
          <p:cNvPr id="6" name="Rectangle 5">
            <a:extLst>
              <a:ext uri="{FF2B5EF4-FFF2-40B4-BE49-F238E27FC236}">
                <a16:creationId xmlns:a16="http://schemas.microsoft.com/office/drawing/2014/main" id="{0ED29FF3-0252-5C4D-B564-3B36743BC4B7}"/>
              </a:ext>
            </a:extLst>
          </p:cNvPr>
          <p:cNvSpPr/>
          <p:nvPr/>
        </p:nvSpPr>
        <p:spPr>
          <a:xfrm>
            <a:off x="218536" y="2567242"/>
            <a:ext cx="6096000" cy="646331"/>
          </a:xfrm>
          <a:prstGeom prst="rect">
            <a:avLst/>
          </a:prstGeom>
        </p:spPr>
        <p:txBody>
          <a:bodyPr>
            <a:spAutoFit/>
          </a:bodyPr>
          <a:lstStyle/>
          <a:p>
            <a:r>
              <a:rPr lang="en-GB" dirty="0">
                <a:solidFill>
                  <a:srgbClr val="333333"/>
                </a:solidFill>
                <a:latin typeface="Helvetica Neue" panose="02000503000000020004" pitchFamily="2" charset="0"/>
              </a:rPr>
              <a:t>Here’s a simple function that takes no arguments and does nothing.</a:t>
            </a:r>
          </a:p>
        </p:txBody>
      </p:sp>
      <p:sp>
        <p:nvSpPr>
          <p:cNvPr id="7" name="Rectangle 6">
            <a:extLst>
              <a:ext uri="{FF2B5EF4-FFF2-40B4-BE49-F238E27FC236}">
                <a16:creationId xmlns:a16="http://schemas.microsoft.com/office/drawing/2014/main" id="{A4880755-50B8-DD49-A90D-F00D3E75A4A6}"/>
              </a:ext>
            </a:extLst>
          </p:cNvPr>
          <p:cNvSpPr/>
          <p:nvPr/>
        </p:nvSpPr>
        <p:spPr>
          <a:xfrm>
            <a:off x="6567580" y="3644428"/>
            <a:ext cx="4786220" cy="1477328"/>
          </a:xfrm>
          <a:prstGeom prst="rect">
            <a:avLst/>
          </a:prstGeom>
          <a:solidFill>
            <a:schemeClr val="bg2"/>
          </a:solidFill>
        </p:spPr>
        <p:txBody>
          <a:bodyPr wrap="square">
            <a:spAutoFit/>
          </a:bodyPr>
          <a:lstStyle/>
          <a:p>
            <a:r>
              <a:rPr lang="en-GB" dirty="0"/>
              <a:t>&gt; f &lt;- function() {</a:t>
            </a:r>
          </a:p>
          <a:p>
            <a:r>
              <a:rPr lang="en-GB" dirty="0"/>
              <a:t>+         cat("Hello, world!\n")</a:t>
            </a:r>
          </a:p>
          <a:p>
            <a:r>
              <a:rPr lang="en-GB" dirty="0"/>
              <a:t>+ }</a:t>
            </a:r>
          </a:p>
          <a:p>
            <a:r>
              <a:rPr lang="en-GB" dirty="0"/>
              <a:t>&gt; f()</a:t>
            </a:r>
          </a:p>
          <a:p>
            <a:r>
              <a:rPr lang="en-GB" dirty="0"/>
              <a:t>Hello, world!</a:t>
            </a:r>
          </a:p>
        </p:txBody>
      </p:sp>
    </p:spTree>
    <p:extLst>
      <p:ext uri="{BB962C8B-B14F-4D97-AF65-F5344CB8AC3E}">
        <p14:creationId xmlns:p14="http://schemas.microsoft.com/office/powerpoint/2010/main" val="990345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1E8A-EF58-6045-BC9E-31ECF10A8EE7}"/>
              </a:ext>
            </a:extLst>
          </p:cNvPr>
          <p:cNvSpPr>
            <a:spLocks noGrp="1"/>
          </p:cNvSpPr>
          <p:nvPr>
            <p:ph type="title"/>
          </p:nvPr>
        </p:nvSpPr>
        <p:spPr/>
        <p:txBody>
          <a:bodyPr/>
          <a:lstStyle/>
          <a:p>
            <a:r>
              <a:rPr lang="en-GB" b="1" dirty="0"/>
              <a:t>Your First Function</a:t>
            </a:r>
            <a:endParaRPr lang="en-GB" dirty="0"/>
          </a:p>
        </p:txBody>
      </p:sp>
      <p:sp>
        <p:nvSpPr>
          <p:cNvPr id="3" name="Rectangle 2">
            <a:extLst>
              <a:ext uri="{FF2B5EF4-FFF2-40B4-BE49-F238E27FC236}">
                <a16:creationId xmlns:a16="http://schemas.microsoft.com/office/drawing/2014/main" id="{3635029C-75AD-5C41-8112-FD50E9E77982}"/>
              </a:ext>
            </a:extLst>
          </p:cNvPr>
          <p:cNvSpPr/>
          <p:nvPr/>
        </p:nvSpPr>
        <p:spPr>
          <a:xfrm>
            <a:off x="313426" y="1644958"/>
            <a:ext cx="11565147" cy="646331"/>
          </a:xfrm>
          <a:prstGeom prst="rect">
            <a:avLst/>
          </a:prstGeom>
        </p:spPr>
        <p:txBody>
          <a:bodyPr wrap="square">
            <a:spAutoFit/>
          </a:bodyPr>
          <a:lstStyle/>
          <a:p>
            <a:r>
              <a:rPr lang="en-GB" dirty="0">
                <a:solidFill>
                  <a:srgbClr val="333333"/>
                </a:solidFill>
                <a:latin typeface="Helvetica Neue" panose="02000503000000020004" pitchFamily="2" charset="0"/>
              </a:rPr>
              <a:t>The last aspect of a basic function is the </a:t>
            </a:r>
            <a:r>
              <a:rPr lang="en-GB" i="1" dirty="0">
                <a:solidFill>
                  <a:srgbClr val="333333"/>
                </a:solidFill>
                <a:latin typeface="Helvetica Neue" panose="02000503000000020004" pitchFamily="2" charset="0"/>
              </a:rPr>
              <a:t>function arguments</a:t>
            </a:r>
            <a:r>
              <a:rPr lang="en-GB" dirty="0">
                <a:solidFill>
                  <a:srgbClr val="333333"/>
                </a:solidFill>
                <a:latin typeface="Helvetica Neue" panose="02000503000000020004" pitchFamily="2" charset="0"/>
              </a:rPr>
              <a:t>. These are the options that you can specify to the user that the user may </a:t>
            </a:r>
            <a:r>
              <a:rPr lang="en-GB" dirty="0" err="1">
                <a:solidFill>
                  <a:srgbClr val="333333"/>
                </a:solidFill>
                <a:latin typeface="Helvetica Neue" panose="02000503000000020004" pitchFamily="2" charset="0"/>
              </a:rPr>
              <a:t>explicity</a:t>
            </a:r>
            <a:r>
              <a:rPr lang="en-GB" dirty="0">
                <a:solidFill>
                  <a:srgbClr val="333333"/>
                </a:solidFill>
                <a:latin typeface="Helvetica Neue" panose="02000503000000020004" pitchFamily="2" charset="0"/>
              </a:rPr>
              <a:t> set. </a:t>
            </a:r>
            <a:endParaRPr lang="en-GB" dirty="0"/>
          </a:p>
        </p:txBody>
      </p:sp>
      <p:sp>
        <p:nvSpPr>
          <p:cNvPr id="4" name="Rectangle 3">
            <a:extLst>
              <a:ext uri="{FF2B5EF4-FFF2-40B4-BE49-F238E27FC236}">
                <a16:creationId xmlns:a16="http://schemas.microsoft.com/office/drawing/2014/main" id="{F9E246EB-1A07-EB43-8110-4F7BC046F377}"/>
              </a:ext>
            </a:extLst>
          </p:cNvPr>
          <p:cNvSpPr/>
          <p:nvPr/>
        </p:nvSpPr>
        <p:spPr>
          <a:xfrm>
            <a:off x="838200" y="3774056"/>
            <a:ext cx="3958087" cy="2585323"/>
          </a:xfrm>
          <a:prstGeom prst="rect">
            <a:avLst/>
          </a:prstGeom>
          <a:solidFill>
            <a:schemeClr val="bg2"/>
          </a:solidFill>
        </p:spPr>
        <p:txBody>
          <a:bodyPr wrap="square">
            <a:spAutoFit/>
          </a:bodyPr>
          <a:lstStyle/>
          <a:p>
            <a:r>
              <a:rPr lang="en-GB" dirty="0"/>
              <a:t>&gt; f &lt;- function(</a:t>
            </a:r>
            <a:r>
              <a:rPr lang="en-GB" dirty="0" err="1"/>
              <a:t>num</a:t>
            </a:r>
            <a:r>
              <a:rPr lang="en-GB" dirty="0"/>
              <a:t>) {</a:t>
            </a:r>
          </a:p>
          <a:p>
            <a:r>
              <a:rPr lang="en-GB" dirty="0"/>
              <a:t>+         for(</a:t>
            </a:r>
            <a:r>
              <a:rPr lang="en-GB" dirty="0" err="1"/>
              <a:t>i</a:t>
            </a:r>
            <a:r>
              <a:rPr lang="en-GB" dirty="0"/>
              <a:t> in </a:t>
            </a:r>
            <a:r>
              <a:rPr lang="en-GB" dirty="0" err="1"/>
              <a:t>seq_len</a:t>
            </a:r>
            <a:r>
              <a:rPr lang="en-GB" dirty="0"/>
              <a:t>(</a:t>
            </a:r>
            <a:r>
              <a:rPr lang="en-GB" dirty="0" err="1"/>
              <a:t>num</a:t>
            </a:r>
            <a:r>
              <a:rPr lang="en-GB" dirty="0"/>
              <a:t>)) {</a:t>
            </a:r>
          </a:p>
          <a:p>
            <a:r>
              <a:rPr lang="en-GB" dirty="0"/>
              <a:t>+                 cat("Hello, world!\n")</a:t>
            </a:r>
          </a:p>
          <a:p>
            <a:r>
              <a:rPr lang="en-GB" dirty="0"/>
              <a:t>+         }</a:t>
            </a:r>
          </a:p>
          <a:p>
            <a:r>
              <a:rPr lang="en-GB" dirty="0"/>
              <a:t>+ }</a:t>
            </a:r>
          </a:p>
          <a:p>
            <a:r>
              <a:rPr lang="en-GB" dirty="0"/>
              <a:t>&gt; f(3)</a:t>
            </a:r>
          </a:p>
          <a:p>
            <a:r>
              <a:rPr lang="en-GB" dirty="0"/>
              <a:t>Hello, world!</a:t>
            </a:r>
          </a:p>
          <a:p>
            <a:r>
              <a:rPr lang="en-GB" dirty="0"/>
              <a:t>Hello, world!</a:t>
            </a:r>
          </a:p>
          <a:p>
            <a:r>
              <a:rPr lang="en-GB" dirty="0"/>
              <a:t>Hello, world!</a:t>
            </a:r>
          </a:p>
        </p:txBody>
      </p:sp>
      <p:sp>
        <p:nvSpPr>
          <p:cNvPr id="5" name="Rectangle 4">
            <a:extLst>
              <a:ext uri="{FF2B5EF4-FFF2-40B4-BE49-F238E27FC236}">
                <a16:creationId xmlns:a16="http://schemas.microsoft.com/office/drawing/2014/main" id="{78CA5969-09D7-FF4F-89A5-E6F3C426E8B8}"/>
              </a:ext>
            </a:extLst>
          </p:cNvPr>
          <p:cNvSpPr/>
          <p:nvPr/>
        </p:nvSpPr>
        <p:spPr>
          <a:xfrm>
            <a:off x="6672532" y="2676277"/>
            <a:ext cx="4681268" cy="3970318"/>
          </a:xfrm>
          <a:prstGeom prst="rect">
            <a:avLst/>
          </a:prstGeom>
          <a:solidFill>
            <a:schemeClr val="bg2"/>
          </a:solidFill>
        </p:spPr>
        <p:txBody>
          <a:bodyPr wrap="square">
            <a:spAutoFit/>
          </a:bodyPr>
          <a:lstStyle/>
          <a:p>
            <a:r>
              <a:rPr lang="en-GB" dirty="0"/>
              <a:t>&gt; f &lt;- function(</a:t>
            </a:r>
            <a:r>
              <a:rPr lang="en-GB" dirty="0" err="1"/>
              <a:t>num</a:t>
            </a:r>
            <a:r>
              <a:rPr lang="en-GB" dirty="0"/>
              <a:t>) {</a:t>
            </a:r>
          </a:p>
          <a:p>
            <a:r>
              <a:rPr lang="en-GB" dirty="0"/>
              <a:t>+         hello &lt;- "Hello, world!\n"</a:t>
            </a:r>
          </a:p>
          <a:p>
            <a:r>
              <a:rPr lang="en-GB" dirty="0"/>
              <a:t>+         for(</a:t>
            </a:r>
            <a:r>
              <a:rPr lang="en-GB" dirty="0" err="1"/>
              <a:t>i</a:t>
            </a:r>
            <a:r>
              <a:rPr lang="en-GB" dirty="0"/>
              <a:t> in </a:t>
            </a:r>
            <a:r>
              <a:rPr lang="en-GB" dirty="0" err="1"/>
              <a:t>seq_len</a:t>
            </a:r>
            <a:r>
              <a:rPr lang="en-GB" dirty="0"/>
              <a:t>(</a:t>
            </a:r>
            <a:r>
              <a:rPr lang="en-GB" dirty="0" err="1"/>
              <a:t>num</a:t>
            </a:r>
            <a:r>
              <a:rPr lang="en-GB" dirty="0"/>
              <a:t>)) {</a:t>
            </a:r>
          </a:p>
          <a:p>
            <a:r>
              <a:rPr lang="en-GB" dirty="0"/>
              <a:t>+                 cat(hello)</a:t>
            </a:r>
          </a:p>
          <a:p>
            <a:r>
              <a:rPr lang="en-GB" dirty="0"/>
              <a:t>+         }</a:t>
            </a:r>
          </a:p>
          <a:p>
            <a:r>
              <a:rPr lang="en-GB" dirty="0"/>
              <a:t>+         chars &lt;- </a:t>
            </a:r>
            <a:r>
              <a:rPr lang="en-GB" dirty="0" err="1"/>
              <a:t>nchar</a:t>
            </a:r>
            <a:r>
              <a:rPr lang="en-GB" dirty="0"/>
              <a:t>(hello) * </a:t>
            </a:r>
            <a:r>
              <a:rPr lang="en-GB" dirty="0" err="1"/>
              <a:t>num</a:t>
            </a:r>
            <a:endParaRPr lang="en-GB" dirty="0"/>
          </a:p>
          <a:p>
            <a:r>
              <a:rPr lang="en-GB" dirty="0"/>
              <a:t>+         chars</a:t>
            </a:r>
          </a:p>
          <a:p>
            <a:r>
              <a:rPr lang="en-GB" dirty="0"/>
              <a:t>+ }</a:t>
            </a:r>
          </a:p>
          <a:p>
            <a:r>
              <a:rPr lang="en-GB" dirty="0"/>
              <a:t>&gt; </a:t>
            </a:r>
            <a:r>
              <a:rPr lang="en-GB" dirty="0" err="1"/>
              <a:t>meaningoflife</a:t>
            </a:r>
            <a:r>
              <a:rPr lang="en-GB" dirty="0"/>
              <a:t> &lt;- f(3)</a:t>
            </a:r>
          </a:p>
          <a:p>
            <a:r>
              <a:rPr lang="en-GB" dirty="0"/>
              <a:t>Hello, world!</a:t>
            </a:r>
          </a:p>
          <a:p>
            <a:r>
              <a:rPr lang="en-GB" dirty="0"/>
              <a:t>Hello, world!</a:t>
            </a:r>
          </a:p>
          <a:p>
            <a:r>
              <a:rPr lang="en-GB" dirty="0"/>
              <a:t>Hello, world!</a:t>
            </a:r>
          </a:p>
          <a:p>
            <a:r>
              <a:rPr lang="en-GB" dirty="0"/>
              <a:t>&gt; print(</a:t>
            </a:r>
            <a:r>
              <a:rPr lang="en-GB" dirty="0" err="1"/>
              <a:t>meaningoflife</a:t>
            </a:r>
            <a:r>
              <a:rPr lang="en-GB" dirty="0"/>
              <a:t>)</a:t>
            </a:r>
          </a:p>
          <a:p>
            <a:r>
              <a:rPr lang="en-GB" dirty="0"/>
              <a:t>[1] 42</a:t>
            </a:r>
          </a:p>
        </p:txBody>
      </p:sp>
      <p:sp>
        <p:nvSpPr>
          <p:cNvPr id="6" name="Rectangle 5">
            <a:extLst>
              <a:ext uri="{FF2B5EF4-FFF2-40B4-BE49-F238E27FC236}">
                <a16:creationId xmlns:a16="http://schemas.microsoft.com/office/drawing/2014/main" id="{369BCDC9-12C0-9F46-A0E3-29BD8A8C8DAB}"/>
              </a:ext>
            </a:extLst>
          </p:cNvPr>
          <p:cNvSpPr/>
          <p:nvPr/>
        </p:nvSpPr>
        <p:spPr>
          <a:xfrm>
            <a:off x="261669" y="2647792"/>
            <a:ext cx="6096000" cy="923330"/>
          </a:xfrm>
          <a:prstGeom prst="rect">
            <a:avLst/>
          </a:prstGeom>
        </p:spPr>
        <p:txBody>
          <a:bodyPr>
            <a:spAutoFit/>
          </a:bodyPr>
          <a:lstStyle/>
          <a:p>
            <a:r>
              <a:rPr lang="en-GB" dirty="0">
                <a:solidFill>
                  <a:srgbClr val="333333"/>
                </a:solidFill>
                <a:latin typeface="Helvetica Neue" panose="02000503000000020004" pitchFamily="2" charset="0"/>
              </a:rPr>
              <a:t>For this basic function, we can add an argument that determines how many times “Hello, world!” is printed to the console.</a:t>
            </a:r>
            <a:endParaRPr lang="en-GB" dirty="0"/>
          </a:p>
        </p:txBody>
      </p:sp>
      <p:sp>
        <p:nvSpPr>
          <p:cNvPr id="7" name="Rectangle 6">
            <a:extLst>
              <a:ext uri="{FF2B5EF4-FFF2-40B4-BE49-F238E27FC236}">
                <a16:creationId xmlns:a16="http://schemas.microsoft.com/office/drawing/2014/main" id="{996C096F-7489-EC4C-9DA1-E27C8FAAAB84}"/>
              </a:ext>
            </a:extLst>
          </p:cNvPr>
          <p:cNvSpPr/>
          <p:nvPr/>
        </p:nvSpPr>
        <p:spPr>
          <a:xfrm>
            <a:off x="5965166" y="2069591"/>
            <a:ext cx="6096000" cy="646331"/>
          </a:xfrm>
          <a:prstGeom prst="rect">
            <a:avLst/>
          </a:prstGeom>
        </p:spPr>
        <p:txBody>
          <a:bodyPr>
            <a:spAutoFit/>
          </a:bodyPr>
          <a:lstStyle/>
          <a:p>
            <a:r>
              <a:rPr lang="en-GB" dirty="0">
                <a:solidFill>
                  <a:srgbClr val="333333"/>
                </a:solidFill>
                <a:latin typeface="Helvetica Neue" panose="02000503000000020004" pitchFamily="2" charset="0"/>
              </a:rPr>
              <a:t>This next function returns the total number of characters printed to the console.</a:t>
            </a:r>
            <a:endParaRPr lang="en-GB" dirty="0"/>
          </a:p>
        </p:txBody>
      </p:sp>
    </p:spTree>
    <p:extLst>
      <p:ext uri="{BB962C8B-B14F-4D97-AF65-F5344CB8AC3E}">
        <p14:creationId xmlns:p14="http://schemas.microsoft.com/office/powerpoint/2010/main" val="3381213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F0F1-1082-574F-BE0A-7FD903893EF9}"/>
              </a:ext>
            </a:extLst>
          </p:cNvPr>
          <p:cNvSpPr>
            <a:spLocks noGrp="1"/>
          </p:cNvSpPr>
          <p:nvPr>
            <p:ph type="title"/>
          </p:nvPr>
        </p:nvSpPr>
        <p:spPr/>
        <p:txBody>
          <a:bodyPr/>
          <a:lstStyle/>
          <a:p>
            <a:r>
              <a:rPr lang="en-GB" b="1" dirty="0"/>
              <a:t>Your First Function</a:t>
            </a:r>
            <a:endParaRPr lang="en-GB" dirty="0"/>
          </a:p>
        </p:txBody>
      </p:sp>
      <p:sp>
        <p:nvSpPr>
          <p:cNvPr id="3" name="Rectangle 2">
            <a:extLst>
              <a:ext uri="{FF2B5EF4-FFF2-40B4-BE49-F238E27FC236}">
                <a16:creationId xmlns:a16="http://schemas.microsoft.com/office/drawing/2014/main" id="{9A0DCD37-1CD7-C443-9061-A58424F6206F}"/>
              </a:ext>
            </a:extLst>
          </p:cNvPr>
          <p:cNvSpPr/>
          <p:nvPr/>
        </p:nvSpPr>
        <p:spPr>
          <a:xfrm>
            <a:off x="253042" y="1367959"/>
            <a:ext cx="11100758" cy="1200329"/>
          </a:xfrm>
          <a:prstGeom prst="rect">
            <a:avLst/>
          </a:prstGeom>
        </p:spPr>
        <p:txBody>
          <a:bodyPr wrap="square">
            <a:spAutoFit/>
          </a:bodyPr>
          <a:lstStyle/>
          <a:p>
            <a:r>
              <a:rPr lang="en-GB" dirty="0"/>
              <a:t>Here, for example, we could set the default value for </a:t>
            </a:r>
            <a:r>
              <a:rPr lang="en-GB" dirty="0" err="1"/>
              <a:t>num</a:t>
            </a:r>
            <a:r>
              <a:rPr lang="en-GB" dirty="0"/>
              <a:t> to be 1, so that if the function is called without the </a:t>
            </a:r>
            <a:r>
              <a:rPr lang="en-GB" dirty="0" err="1"/>
              <a:t>num</a:t>
            </a:r>
            <a:r>
              <a:rPr lang="en-GB" dirty="0"/>
              <a:t> argument being explicitly specified, then it will print “Hello, world!” to the console once.</a:t>
            </a:r>
          </a:p>
          <a:p>
            <a:br>
              <a:rPr lang="en-GB" dirty="0"/>
            </a:br>
            <a:endParaRPr lang="en-GB" dirty="0">
              <a:effectLst/>
            </a:endParaRPr>
          </a:p>
        </p:txBody>
      </p:sp>
      <p:sp>
        <p:nvSpPr>
          <p:cNvPr id="4" name="Rectangle 3">
            <a:extLst>
              <a:ext uri="{FF2B5EF4-FFF2-40B4-BE49-F238E27FC236}">
                <a16:creationId xmlns:a16="http://schemas.microsoft.com/office/drawing/2014/main" id="{03CC5767-C182-9147-82DC-6F331F1F41F4}"/>
              </a:ext>
            </a:extLst>
          </p:cNvPr>
          <p:cNvSpPr/>
          <p:nvPr/>
        </p:nvSpPr>
        <p:spPr>
          <a:xfrm>
            <a:off x="838200" y="2245558"/>
            <a:ext cx="6096000" cy="4247317"/>
          </a:xfrm>
          <a:prstGeom prst="rect">
            <a:avLst/>
          </a:prstGeom>
          <a:solidFill>
            <a:schemeClr val="bg2"/>
          </a:solidFill>
        </p:spPr>
        <p:txBody>
          <a:bodyPr>
            <a:spAutoFit/>
          </a:bodyPr>
          <a:lstStyle/>
          <a:p>
            <a:r>
              <a:rPr lang="en-GB" dirty="0"/>
              <a:t>&gt; f &lt;- function(</a:t>
            </a:r>
            <a:r>
              <a:rPr lang="en-GB" dirty="0" err="1"/>
              <a:t>num</a:t>
            </a:r>
            <a:r>
              <a:rPr lang="en-GB" dirty="0"/>
              <a:t> = 1) {</a:t>
            </a:r>
          </a:p>
          <a:p>
            <a:r>
              <a:rPr lang="en-GB" dirty="0"/>
              <a:t>+         hello &lt;- "Hello, world!\n"</a:t>
            </a:r>
          </a:p>
          <a:p>
            <a:r>
              <a:rPr lang="en-GB" dirty="0"/>
              <a:t>+         for(</a:t>
            </a:r>
            <a:r>
              <a:rPr lang="en-GB" dirty="0" err="1"/>
              <a:t>i</a:t>
            </a:r>
            <a:r>
              <a:rPr lang="en-GB" dirty="0"/>
              <a:t> in </a:t>
            </a:r>
            <a:r>
              <a:rPr lang="en-GB" dirty="0" err="1"/>
              <a:t>seq_len</a:t>
            </a:r>
            <a:r>
              <a:rPr lang="en-GB" dirty="0"/>
              <a:t>(</a:t>
            </a:r>
            <a:r>
              <a:rPr lang="en-GB" dirty="0" err="1"/>
              <a:t>num</a:t>
            </a:r>
            <a:r>
              <a:rPr lang="en-GB" dirty="0"/>
              <a:t>)) {</a:t>
            </a:r>
          </a:p>
          <a:p>
            <a:r>
              <a:rPr lang="en-GB" dirty="0"/>
              <a:t>+                 cat(hello)</a:t>
            </a:r>
          </a:p>
          <a:p>
            <a:r>
              <a:rPr lang="en-GB" dirty="0"/>
              <a:t>+         }</a:t>
            </a:r>
          </a:p>
          <a:p>
            <a:r>
              <a:rPr lang="en-GB" dirty="0"/>
              <a:t>+         chars &lt;- </a:t>
            </a:r>
            <a:r>
              <a:rPr lang="en-GB" dirty="0" err="1"/>
              <a:t>nchar</a:t>
            </a:r>
            <a:r>
              <a:rPr lang="en-GB" dirty="0"/>
              <a:t>(hello) * </a:t>
            </a:r>
            <a:r>
              <a:rPr lang="en-GB" dirty="0" err="1"/>
              <a:t>num</a:t>
            </a:r>
            <a:endParaRPr lang="en-GB" dirty="0"/>
          </a:p>
          <a:p>
            <a:r>
              <a:rPr lang="en-GB" dirty="0"/>
              <a:t>+         chars</a:t>
            </a:r>
          </a:p>
          <a:p>
            <a:r>
              <a:rPr lang="en-GB" dirty="0"/>
              <a:t>+ }</a:t>
            </a:r>
          </a:p>
          <a:p>
            <a:r>
              <a:rPr lang="en-GB" dirty="0"/>
              <a:t>&gt; f()    ## Use default value for '</a:t>
            </a:r>
            <a:r>
              <a:rPr lang="en-GB" dirty="0" err="1"/>
              <a:t>num</a:t>
            </a:r>
            <a:r>
              <a:rPr lang="en-GB" dirty="0"/>
              <a:t>'</a:t>
            </a:r>
          </a:p>
          <a:p>
            <a:r>
              <a:rPr lang="en-GB" dirty="0"/>
              <a:t>Hello, world!</a:t>
            </a:r>
          </a:p>
          <a:p>
            <a:r>
              <a:rPr lang="en-GB" dirty="0"/>
              <a:t>[1] 14</a:t>
            </a:r>
          </a:p>
          <a:p>
            <a:r>
              <a:rPr lang="en-GB" dirty="0"/>
              <a:t>&gt; f(2)   ## Use user-specified value</a:t>
            </a:r>
          </a:p>
          <a:p>
            <a:r>
              <a:rPr lang="en-GB" dirty="0"/>
              <a:t>Hello, world!</a:t>
            </a:r>
          </a:p>
          <a:p>
            <a:r>
              <a:rPr lang="en-GB" dirty="0"/>
              <a:t>Hello, world!</a:t>
            </a:r>
          </a:p>
          <a:p>
            <a:r>
              <a:rPr lang="en-GB" dirty="0"/>
              <a:t>[1] 28</a:t>
            </a:r>
          </a:p>
        </p:txBody>
      </p:sp>
      <p:sp>
        <p:nvSpPr>
          <p:cNvPr id="5" name="Rectangle 4">
            <a:extLst>
              <a:ext uri="{FF2B5EF4-FFF2-40B4-BE49-F238E27FC236}">
                <a16:creationId xmlns:a16="http://schemas.microsoft.com/office/drawing/2014/main" id="{728DE983-ABD3-E243-86FC-E4BB314F8DC7}"/>
              </a:ext>
            </a:extLst>
          </p:cNvPr>
          <p:cNvSpPr/>
          <p:nvPr/>
        </p:nvSpPr>
        <p:spPr>
          <a:xfrm>
            <a:off x="7366958" y="2384057"/>
            <a:ext cx="3986842" cy="3970318"/>
          </a:xfrm>
          <a:prstGeom prst="rect">
            <a:avLst/>
          </a:prstGeom>
          <a:ln>
            <a:solidFill>
              <a:schemeClr val="accent1"/>
            </a:solidFill>
          </a:ln>
        </p:spPr>
        <p:txBody>
          <a:bodyPr wrap="square">
            <a:spAutoFit/>
          </a:bodyPr>
          <a:lstStyle/>
          <a:p>
            <a:r>
              <a:rPr lang="en-GB" dirty="0">
                <a:solidFill>
                  <a:srgbClr val="333333"/>
                </a:solidFill>
                <a:latin typeface="Helvetica Neue" panose="02000503000000020004" pitchFamily="2" charset="0"/>
              </a:rPr>
              <a:t>At this point, we have written a function that</a:t>
            </a:r>
          </a:p>
          <a:p>
            <a:pPr>
              <a:buFont typeface="Arial" panose="020B0604020202020204" pitchFamily="34" charset="0"/>
              <a:buChar char="•"/>
            </a:pPr>
            <a:r>
              <a:rPr lang="en-GB" dirty="0">
                <a:solidFill>
                  <a:srgbClr val="333333"/>
                </a:solidFill>
                <a:latin typeface="Helvetica Neue" panose="02000503000000020004" pitchFamily="2" charset="0"/>
              </a:rPr>
              <a:t>has one </a:t>
            </a:r>
            <a:r>
              <a:rPr lang="en-GB" i="1" dirty="0">
                <a:solidFill>
                  <a:srgbClr val="333333"/>
                </a:solidFill>
                <a:latin typeface="Helvetica Neue" panose="02000503000000020004" pitchFamily="2" charset="0"/>
              </a:rPr>
              <a:t>formal argument</a:t>
            </a:r>
            <a:r>
              <a:rPr lang="en-GB" dirty="0">
                <a:solidFill>
                  <a:srgbClr val="333333"/>
                </a:solidFill>
                <a:latin typeface="Helvetica Neue" panose="02000503000000020004" pitchFamily="2" charset="0"/>
              </a:rPr>
              <a:t> named </a:t>
            </a:r>
            <a:r>
              <a:rPr lang="en-GB" dirty="0" err="1">
                <a:solidFill>
                  <a:srgbClr val="333333"/>
                </a:solidFill>
                <a:latin typeface="Helvetica Neue" panose="02000503000000020004" pitchFamily="2" charset="0"/>
              </a:rPr>
              <a:t>num</a:t>
            </a:r>
            <a:r>
              <a:rPr lang="en-GB" dirty="0">
                <a:solidFill>
                  <a:srgbClr val="333333"/>
                </a:solidFill>
                <a:latin typeface="Helvetica Neue" panose="02000503000000020004" pitchFamily="2" charset="0"/>
              </a:rPr>
              <a:t> with a </a:t>
            </a:r>
            <a:r>
              <a:rPr lang="en-GB" i="1" dirty="0">
                <a:solidFill>
                  <a:srgbClr val="333333"/>
                </a:solidFill>
                <a:latin typeface="Helvetica Neue" panose="02000503000000020004" pitchFamily="2" charset="0"/>
              </a:rPr>
              <a:t>default value</a:t>
            </a:r>
            <a:r>
              <a:rPr lang="en-GB" dirty="0">
                <a:solidFill>
                  <a:srgbClr val="333333"/>
                </a:solidFill>
                <a:latin typeface="Helvetica Neue" panose="02000503000000020004" pitchFamily="2" charset="0"/>
              </a:rPr>
              <a:t> of 1. The </a:t>
            </a:r>
            <a:r>
              <a:rPr lang="en-GB" i="1" dirty="0">
                <a:solidFill>
                  <a:srgbClr val="333333"/>
                </a:solidFill>
                <a:latin typeface="Helvetica Neue" panose="02000503000000020004" pitchFamily="2" charset="0"/>
              </a:rPr>
              <a:t>formal arguments</a:t>
            </a:r>
            <a:r>
              <a:rPr lang="en-GB" dirty="0">
                <a:solidFill>
                  <a:srgbClr val="333333"/>
                </a:solidFill>
                <a:latin typeface="Helvetica Neue" panose="02000503000000020004" pitchFamily="2" charset="0"/>
              </a:rPr>
              <a:t> are the arguments included in the function definition. The formals() function returns a list of all the formal arguments of a function</a:t>
            </a:r>
          </a:p>
          <a:p>
            <a:pPr>
              <a:buFont typeface="Arial" panose="020B0604020202020204" pitchFamily="34" charset="0"/>
              <a:buChar char="•"/>
            </a:pPr>
            <a:r>
              <a:rPr lang="en-GB" dirty="0">
                <a:solidFill>
                  <a:srgbClr val="333333"/>
                </a:solidFill>
                <a:latin typeface="Helvetica Neue" panose="02000503000000020004" pitchFamily="2" charset="0"/>
              </a:rPr>
              <a:t>prints the message “Hello, world!” to the console a number of times indicated by the argument </a:t>
            </a:r>
            <a:r>
              <a:rPr lang="en-GB" dirty="0" err="1">
                <a:solidFill>
                  <a:srgbClr val="333333"/>
                </a:solidFill>
                <a:latin typeface="Helvetica Neue" panose="02000503000000020004" pitchFamily="2" charset="0"/>
              </a:rPr>
              <a:t>num</a:t>
            </a: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i="1" dirty="0">
                <a:solidFill>
                  <a:srgbClr val="333333"/>
                </a:solidFill>
                <a:latin typeface="Helvetica Neue" panose="02000503000000020004" pitchFamily="2" charset="0"/>
              </a:rPr>
              <a:t>returns</a:t>
            </a:r>
            <a:r>
              <a:rPr lang="en-GB" dirty="0">
                <a:solidFill>
                  <a:srgbClr val="333333"/>
                </a:solidFill>
                <a:latin typeface="Helvetica Neue" panose="02000503000000020004" pitchFamily="2" charset="0"/>
              </a:rPr>
              <a:t> the number of characters printed to the console</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42707268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8A0D-0822-B445-A9D8-28A2026850F3}"/>
              </a:ext>
            </a:extLst>
          </p:cNvPr>
          <p:cNvSpPr>
            <a:spLocks noGrp="1"/>
          </p:cNvSpPr>
          <p:nvPr>
            <p:ph type="title"/>
          </p:nvPr>
        </p:nvSpPr>
        <p:spPr/>
        <p:txBody>
          <a:bodyPr/>
          <a:lstStyle/>
          <a:p>
            <a:r>
              <a:rPr lang="en-GB" b="1" dirty="0"/>
              <a:t>Argument Matching</a:t>
            </a:r>
            <a:endParaRPr lang="en-GB" dirty="0"/>
          </a:p>
        </p:txBody>
      </p:sp>
      <p:sp>
        <p:nvSpPr>
          <p:cNvPr id="4" name="TextBox 3">
            <a:extLst>
              <a:ext uri="{FF2B5EF4-FFF2-40B4-BE49-F238E27FC236}">
                <a16:creationId xmlns:a16="http://schemas.microsoft.com/office/drawing/2014/main" id="{8941E3A4-0A6F-0245-BCD6-DA122E1E1C09}"/>
              </a:ext>
            </a:extLst>
          </p:cNvPr>
          <p:cNvSpPr txBox="1"/>
          <p:nvPr/>
        </p:nvSpPr>
        <p:spPr>
          <a:xfrm>
            <a:off x="339305" y="1897810"/>
            <a:ext cx="11565148" cy="1200329"/>
          </a:xfrm>
          <a:prstGeom prst="rect">
            <a:avLst/>
          </a:prstGeom>
          <a:noFill/>
        </p:spPr>
        <p:txBody>
          <a:bodyPr wrap="square" rtlCol="0">
            <a:spAutoFit/>
          </a:bodyPr>
          <a:lstStyle/>
          <a:p>
            <a:r>
              <a:rPr lang="en-GB" dirty="0"/>
              <a:t>Calling an R function with arguments can be done in a variety of ways. This may be confusing at first, but it’s really handing when doing interactive work at the command line. R functions arguments can be matched </a:t>
            </a:r>
            <a:r>
              <a:rPr lang="en-GB" i="1" dirty="0"/>
              <a:t>positionally</a:t>
            </a:r>
            <a:r>
              <a:rPr lang="en-GB" dirty="0"/>
              <a:t> or by name. Positional matching just means that R assigns the first value to the first argument, the second value to second argument, etc. So in the following call to </a:t>
            </a:r>
            <a:r>
              <a:rPr lang="en-GB" dirty="0" err="1"/>
              <a:t>rnorm</a:t>
            </a:r>
            <a:r>
              <a:rPr lang="en-GB" dirty="0"/>
              <a:t>()</a:t>
            </a:r>
          </a:p>
        </p:txBody>
      </p:sp>
      <p:sp>
        <p:nvSpPr>
          <p:cNvPr id="5" name="Rectangle 4">
            <a:extLst>
              <a:ext uri="{FF2B5EF4-FFF2-40B4-BE49-F238E27FC236}">
                <a16:creationId xmlns:a16="http://schemas.microsoft.com/office/drawing/2014/main" id="{61CE1B8F-D967-2D42-8EBA-175403BD3EEE}"/>
              </a:ext>
            </a:extLst>
          </p:cNvPr>
          <p:cNvSpPr/>
          <p:nvPr/>
        </p:nvSpPr>
        <p:spPr>
          <a:xfrm>
            <a:off x="667110" y="3098139"/>
            <a:ext cx="6096000" cy="923330"/>
          </a:xfrm>
          <a:prstGeom prst="rect">
            <a:avLst/>
          </a:prstGeom>
          <a:solidFill>
            <a:schemeClr val="bg2"/>
          </a:solidFill>
        </p:spPr>
        <p:txBody>
          <a:bodyPr>
            <a:spAutoFit/>
          </a:bodyPr>
          <a:lstStyle/>
          <a:p>
            <a:r>
              <a:rPr lang="en-GB" dirty="0"/>
              <a:t>&gt; str(</a:t>
            </a:r>
            <a:r>
              <a:rPr lang="en-GB" dirty="0" err="1"/>
              <a:t>rnorm</a:t>
            </a:r>
            <a:r>
              <a:rPr lang="en-GB" dirty="0"/>
              <a:t>)</a:t>
            </a:r>
          </a:p>
          <a:p>
            <a:r>
              <a:rPr lang="en-GB" dirty="0"/>
              <a:t>function (n, mean = 0, </a:t>
            </a:r>
            <a:r>
              <a:rPr lang="en-GB" dirty="0" err="1"/>
              <a:t>sd</a:t>
            </a:r>
            <a:r>
              <a:rPr lang="en-GB" dirty="0"/>
              <a:t> = 1)  </a:t>
            </a:r>
          </a:p>
          <a:p>
            <a:r>
              <a:rPr lang="en-GB" dirty="0"/>
              <a:t>&gt; </a:t>
            </a:r>
            <a:r>
              <a:rPr lang="en-GB" dirty="0" err="1"/>
              <a:t>mydata</a:t>
            </a:r>
            <a:r>
              <a:rPr lang="en-GB" dirty="0"/>
              <a:t> &lt;- </a:t>
            </a:r>
            <a:r>
              <a:rPr lang="en-GB" dirty="0" err="1"/>
              <a:t>rnorm</a:t>
            </a:r>
            <a:r>
              <a:rPr lang="en-GB" dirty="0"/>
              <a:t>(100, 2, 1)              ## Generate some data</a:t>
            </a:r>
          </a:p>
        </p:txBody>
      </p:sp>
      <p:sp>
        <p:nvSpPr>
          <p:cNvPr id="6" name="Rectangle 5">
            <a:extLst>
              <a:ext uri="{FF2B5EF4-FFF2-40B4-BE49-F238E27FC236}">
                <a16:creationId xmlns:a16="http://schemas.microsoft.com/office/drawing/2014/main" id="{1B17163D-1BAC-C148-9FBD-54168EC83545}"/>
              </a:ext>
            </a:extLst>
          </p:cNvPr>
          <p:cNvSpPr/>
          <p:nvPr/>
        </p:nvSpPr>
        <p:spPr>
          <a:xfrm>
            <a:off x="339304" y="4298468"/>
            <a:ext cx="11427125" cy="646331"/>
          </a:xfrm>
          <a:prstGeom prst="rect">
            <a:avLst/>
          </a:prstGeom>
        </p:spPr>
        <p:txBody>
          <a:bodyPr wrap="square">
            <a:spAutoFit/>
          </a:bodyPr>
          <a:lstStyle/>
          <a:p>
            <a:r>
              <a:rPr lang="en-GB" dirty="0">
                <a:solidFill>
                  <a:srgbClr val="333333"/>
                </a:solidFill>
                <a:latin typeface="Helvetica Neue" panose="02000503000000020004" pitchFamily="2" charset="0"/>
              </a:rPr>
              <a:t>100 is assigned to the </a:t>
            </a:r>
            <a:r>
              <a:rPr lang="en-GB" dirty="0"/>
              <a:t>n</a:t>
            </a:r>
            <a:r>
              <a:rPr lang="en-GB" dirty="0">
                <a:solidFill>
                  <a:srgbClr val="333333"/>
                </a:solidFill>
                <a:latin typeface="Helvetica Neue" panose="02000503000000020004" pitchFamily="2" charset="0"/>
              </a:rPr>
              <a:t> argument, 2 is assigned to the </a:t>
            </a:r>
            <a:r>
              <a:rPr lang="en-GB" dirty="0"/>
              <a:t>mean</a:t>
            </a:r>
            <a:r>
              <a:rPr lang="en-GB" dirty="0">
                <a:solidFill>
                  <a:srgbClr val="333333"/>
                </a:solidFill>
                <a:latin typeface="Helvetica Neue" panose="02000503000000020004" pitchFamily="2" charset="0"/>
              </a:rPr>
              <a:t> argument, and 1 is assigned to the </a:t>
            </a:r>
            <a:r>
              <a:rPr lang="en-GB" dirty="0" err="1"/>
              <a:t>sd</a:t>
            </a:r>
            <a:r>
              <a:rPr lang="en-GB" dirty="0">
                <a:solidFill>
                  <a:srgbClr val="333333"/>
                </a:solidFill>
                <a:latin typeface="Helvetica Neue" panose="02000503000000020004" pitchFamily="2" charset="0"/>
              </a:rPr>
              <a:t> argument, all by positional matching.</a:t>
            </a:r>
            <a:endParaRPr lang="en-GB" dirty="0"/>
          </a:p>
        </p:txBody>
      </p:sp>
    </p:spTree>
    <p:extLst>
      <p:ext uri="{BB962C8B-B14F-4D97-AF65-F5344CB8AC3E}">
        <p14:creationId xmlns:p14="http://schemas.microsoft.com/office/powerpoint/2010/main" val="608118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CB86-99F6-9F49-91EA-63616FB04CAE}"/>
              </a:ext>
            </a:extLst>
          </p:cNvPr>
          <p:cNvSpPr>
            <a:spLocks noGrp="1"/>
          </p:cNvSpPr>
          <p:nvPr>
            <p:ph type="title"/>
          </p:nvPr>
        </p:nvSpPr>
        <p:spPr/>
        <p:txBody>
          <a:bodyPr/>
          <a:lstStyle/>
          <a:p>
            <a:r>
              <a:rPr lang="en-GB" b="1" dirty="0"/>
              <a:t>Argument Matching</a:t>
            </a:r>
            <a:endParaRPr lang="en-GB" dirty="0"/>
          </a:p>
        </p:txBody>
      </p:sp>
      <p:sp>
        <p:nvSpPr>
          <p:cNvPr id="3" name="Rectangle 2">
            <a:extLst>
              <a:ext uri="{FF2B5EF4-FFF2-40B4-BE49-F238E27FC236}">
                <a16:creationId xmlns:a16="http://schemas.microsoft.com/office/drawing/2014/main" id="{52F9C60F-7DB4-054E-86F1-2224F408E2FC}"/>
              </a:ext>
            </a:extLst>
          </p:cNvPr>
          <p:cNvSpPr/>
          <p:nvPr/>
        </p:nvSpPr>
        <p:spPr>
          <a:xfrm>
            <a:off x="340745" y="1516668"/>
            <a:ext cx="11013055" cy="923330"/>
          </a:xfrm>
          <a:prstGeom prst="rect">
            <a:avLst/>
          </a:prstGeom>
        </p:spPr>
        <p:txBody>
          <a:bodyPr wrap="square">
            <a:spAutoFit/>
          </a:bodyPr>
          <a:lstStyle/>
          <a:p>
            <a:r>
              <a:rPr lang="en-GB" dirty="0">
                <a:solidFill>
                  <a:srgbClr val="333333"/>
                </a:solidFill>
                <a:latin typeface="Helvetica Neue" panose="02000503000000020004" pitchFamily="2" charset="0"/>
              </a:rPr>
              <a:t>The following calls to the </a:t>
            </a:r>
            <a:r>
              <a:rPr lang="en-GB" dirty="0" err="1"/>
              <a:t>sd</a:t>
            </a:r>
            <a:r>
              <a:rPr lang="en-GB" dirty="0"/>
              <a:t>()</a:t>
            </a:r>
            <a:r>
              <a:rPr lang="en-GB" dirty="0">
                <a:solidFill>
                  <a:srgbClr val="333333"/>
                </a:solidFill>
                <a:latin typeface="Helvetica Neue" panose="02000503000000020004" pitchFamily="2" charset="0"/>
              </a:rPr>
              <a:t> function (which computes the empirical standard deviation of a vector of numbers) are all equivalent. Note that </a:t>
            </a:r>
            <a:r>
              <a:rPr lang="en-GB" dirty="0" err="1"/>
              <a:t>sd</a:t>
            </a:r>
            <a:r>
              <a:rPr lang="en-GB" dirty="0"/>
              <a:t>()</a:t>
            </a:r>
            <a:r>
              <a:rPr lang="en-GB" dirty="0">
                <a:solidFill>
                  <a:srgbClr val="333333"/>
                </a:solidFill>
                <a:latin typeface="Helvetica Neue" panose="02000503000000020004" pitchFamily="2" charset="0"/>
              </a:rPr>
              <a:t> has two arguments: </a:t>
            </a:r>
            <a:r>
              <a:rPr lang="en-GB" dirty="0"/>
              <a:t>x</a:t>
            </a:r>
            <a:r>
              <a:rPr lang="en-GB" dirty="0">
                <a:solidFill>
                  <a:srgbClr val="333333"/>
                </a:solidFill>
                <a:latin typeface="Helvetica Neue" panose="02000503000000020004" pitchFamily="2" charset="0"/>
              </a:rPr>
              <a:t> indicates the vector of numbers and </a:t>
            </a:r>
            <a:r>
              <a:rPr lang="en-GB" dirty="0" err="1"/>
              <a:t>na.rm</a:t>
            </a:r>
            <a:r>
              <a:rPr lang="en-GB" dirty="0">
                <a:solidFill>
                  <a:srgbClr val="333333"/>
                </a:solidFill>
                <a:latin typeface="Helvetica Neue" panose="02000503000000020004" pitchFamily="2" charset="0"/>
              </a:rPr>
              <a:t> is a logical indicating whether missing values should be removed or not.</a:t>
            </a:r>
            <a:endParaRPr lang="en-GB" dirty="0"/>
          </a:p>
        </p:txBody>
      </p:sp>
      <p:sp>
        <p:nvSpPr>
          <p:cNvPr id="4" name="Rectangle 3">
            <a:extLst>
              <a:ext uri="{FF2B5EF4-FFF2-40B4-BE49-F238E27FC236}">
                <a16:creationId xmlns:a16="http://schemas.microsoft.com/office/drawing/2014/main" id="{39E7E53E-475D-C443-8FCB-75B621CC0E58}"/>
              </a:ext>
            </a:extLst>
          </p:cNvPr>
          <p:cNvSpPr/>
          <p:nvPr/>
        </p:nvSpPr>
        <p:spPr>
          <a:xfrm>
            <a:off x="340745" y="2567659"/>
            <a:ext cx="6096000" cy="2585323"/>
          </a:xfrm>
          <a:prstGeom prst="rect">
            <a:avLst/>
          </a:prstGeom>
          <a:solidFill>
            <a:schemeClr val="bg2"/>
          </a:solidFill>
        </p:spPr>
        <p:txBody>
          <a:bodyPr>
            <a:spAutoFit/>
          </a:bodyPr>
          <a:lstStyle/>
          <a:p>
            <a:r>
              <a:rPr lang="en-GB" dirty="0"/>
              <a:t>&gt; ## Positional match first argument, default for '</a:t>
            </a:r>
            <a:r>
              <a:rPr lang="en-GB" dirty="0" err="1"/>
              <a:t>na.rm</a:t>
            </a:r>
            <a:r>
              <a:rPr lang="en-GB" dirty="0"/>
              <a:t>'</a:t>
            </a:r>
          </a:p>
          <a:p>
            <a:r>
              <a:rPr lang="en-GB" dirty="0"/>
              <a:t>&gt; </a:t>
            </a:r>
            <a:r>
              <a:rPr lang="en-GB" dirty="0" err="1"/>
              <a:t>sd</a:t>
            </a:r>
            <a:r>
              <a:rPr lang="en-GB" dirty="0"/>
              <a:t>(</a:t>
            </a:r>
            <a:r>
              <a:rPr lang="en-GB" dirty="0" err="1"/>
              <a:t>mydata</a:t>
            </a:r>
            <a:r>
              <a:rPr lang="en-GB" dirty="0"/>
              <a:t>)                     </a:t>
            </a:r>
          </a:p>
          <a:p>
            <a:r>
              <a:rPr lang="en-GB" dirty="0"/>
              <a:t>[1] 1.014325</a:t>
            </a:r>
          </a:p>
          <a:p>
            <a:r>
              <a:rPr lang="en-GB" dirty="0"/>
              <a:t>&gt; ## Specify 'x' argument by name, default for '</a:t>
            </a:r>
            <a:r>
              <a:rPr lang="en-GB" dirty="0" err="1"/>
              <a:t>na.rm</a:t>
            </a:r>
            <a:r>
              <a:rPr lang="en-GB" dirty="0"/>
              <a:t>'</a:t>
            </a:r>
          </a:p>
          <a:p>
            <a:r>
              <a:rPr lang="en-GB" dirty="0"/>
              <a:t>&gt; </a:t>
            </a:r>
            <a:r>
              <a:rPr lang="en-GB" dirty="0" err="1"/>
              <a:t>sd</a:t>
            </a:r>
            <a:r>
              <a:rPr lang="en-GB" dirty="0"/>
              <a:t>(x = </a:t>
            </a:r>
            <a:r>
              <a:rPr lang="en-GB" dirty="0" err="1"/>
              <a:t>mydata</a:t>
            </a:r>
            <a:r>
              <a:rPr lang="en-GB" dirty="0"/>
              <a:t>)                 </a:t>
            </a:r>
          </a:p>
          <a:p>
            <a:r>
              <a:rPr lang="en-GB" dirty="0"/>
              <a:t>[1] 1.014325</a:t>
            </a:r>
          </a:p>
          <a:p>
            <a:r>
              <a:rPr lang="en-GB" dirty="0"/>
              <a:t>&gt; ## Specify both arguments by name</a:t>
            </a:r>
          </a:p>
          <a:p>
            <a:r>
              <a:rPr lang="en-GB" dirty="0"/>
              <a:t>&gt; </a:t>
            </a:r>
            <a:r>
              <a:rPr lang="en-GB" dirty="0" err="1"/>
              <a:t>sd</a:t>
            </a:r>
            <a:r>
              <a:rPr lang="en-GB" dirty="0"/>
              <a:t>(x = </a:t>
            </a:r>
            <a:r>
              <a:rPr lang="en-GB" dirty="0" err="1"/>
              <a:t>mydata</a:t>
            </a:r>
            <a:r>
              <a:rPr lang="en-GB" dirty="0"/>
              <a:t>, </a:t>
            </a:r>
            <a:r>
              <a:rPr lang="en-GB" dirty="0" err="1"/>
              <a:t>na.rm</a:t>
            </a:r>
            <a:r>
              <a:rPr lang="en-GB" dirty="0"/>
              <a:t> = FALSE)  </a:t>
            </a:r>
          </a:p>
          <a:p>
            <a:r>
              <a:rPr lang="en-GB" dirty="0"/>
              <a:t>[1] 1.014325</a:t>
            </a:r>
          </a:p>
        </p:txBody>
      </p:sp>
    </p:spTree>
    <p:extLst>
      <p:ext uri="{BB962C8B-B14F-4D97-AF65-F5344CB8AC3E}">
        <p14:creationId xmlns:p14="http://schemas.microsoft.com/office/powerpoint/2010/main" val="24308876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8177-7757-214B-BA01-D9EA2DCEC8E6}"/>
              </a:ext>
            </a:extLst>
          </p:cNvPr>
          <p:cNvSpPr>
            <a:spLocks noGrp="1"/>
          </p:cNvSpPr>
          <p:nvPr>
            <p:ph type="title"/>
          </p:nvPr>
        </p:nvSpPr>
        <p:spPr/>
        <p:txBody>
          <a:bodyPr/>
          <a:lstStyle/>
          <a:p>
            <a:r>
              <a:rPr lang="en-GB" b="1" dirty="0"/>
              <a:t>Lazy Evaluation</a:t>
            </a:r>
            <a:endParaRPr lang="en-GB" dirty="0"/>
          </a:p>
        </p:txBody>
      </p:sp>
      <p:sp>
        <p:nvSpPr>
          <p:cNvPr id="3" name="Rectangle 2">
            <a:extLst>
              <a:ext uri="{FF2B5EF4-FFF2-40B4-BE49-F238E27FC236}">
                <a16:creationId xmlns:a16="http://schemas.microsoft.com/office/drawing/2014/main" id="{387F800E-9A95-0840-BF25-4F440FA9E2BB}"/>
              </a:ext>
            </a:extLst>
          </p:cNvPr>
          <p:cNvSpPr/>
          <p:nvPr/>
        </p:nvSpPr>
        <p:spPr>
          <a:xfrm>
            <a:off x="391063" y="1500368"/>
            <a:ext cx="11392619" cy="646331"/>
          </a:xfrm>
          <a:prstGeom prst="rect">
            <a:avLst/>
          </a:prstGeom>
        </p:spPr>
        <p:txBody>
          <a:bodyPr wrap="square">
            <a:spAutoFit/>
          </a:bodyPr>
          <a:lstStyle/>
          <a:p>
            <a:r>
              <a:rPr lang="en-GB" dirty="0">
                <a:solidFill>
                  <a:srgbClr val="333333"/>
                </a:solidFill>
                <a:latin typeface="Helvetica Neue" panose="02000503000000020004" pitchFamily="2" charset="0"/>
              </a:rPr>
              <a:t>Arguments to functions are evaluated </a:t>
            </a:r>
            <a:r>
              <a:rPr lang="en-GB" i="1" dirty="0">
                <a:solidFill>
                  <a:srgbClr val="333333"/>
                </a:solidFill>
                <a:latin typeface="Helvetica Neue" panose="02000503000000020004" pitchFamily="2" charset="0"/>
              </a:rPr>
              <a:t>lazily</a:t>
            </a:r>
            <a:r>
              <a:rPr lang="en-GB" dirty="0">
                <a:solidFill>
                  <a:srgbClr val="333333"/>
                </a:solidFill>
                <a:latin typeface="Helvetica Neue" panose="02000503000000020004" pitchFamily="2" charset="0"/>
              </a:rPr>
              <a:t>, so they are evaluated only as needed in the body of the function.</a:t>
            </a:r>
          </a:p>
          <a:p>
            <a:r>
              <a:rPr lang="en-GB" dirty="0">
                <a:solidFill>
                  <a:srgbClr val="333333"/>
                </a:solidFill>
                <a:latin typeface="Helvetica Neue" panose="02000503000000020004" pitchFamily="2" charset="0"/>
              </a:rPr>
              <a:t>In this example, the function f() has two arguments: a and b.</a:t>
            </a:r>
            <a:endParaRPr lang="en-GB" b="0" i="0" dirty="0">
              <a:solidFill>
                <a:srgbClr val="333333"/>
              </a:solidFill>
              <a:effectLst/>
              <a:latin typeface="Helvetica Neue" panose="02000503000000020004" pitchFamily="2" charset="0"/>
            </a:endParaRPr>
          </a:p>
        </p:txBody>
      </p:sp>
      <p:sp>
        <p:nvSpPr>
          <p:cNvPr id="4" name="Rectangle 3">
            <a:extLst>
              <a:ext uri="{FF2B5EF4-FFF2-40B4-BE49-F238E27FC236}">
                <a16:creationId xmlns:a16="http://schemas.microsoft.com/office/drawing/2014/main" id="{56C1C44A-9990-DD40-8911-12FD502B8BA8}"/>
              </a:ext>
            </a:extLst>
          </p:cNvPr>
          <p:cNvSpPr/>
          <p:nvPr/>
        </p:nvSpPr>
        <p:spPr>
          <a:xfrm>
            <a:off x="598098" y="2146699"/>
            <a:ext cx="6096000" cy="1477328"/>
          </a:xfrm>
          <a:prstGeom prst="rect">
            <a:avLst/>
          </a:prstGeom>
          <a:solidFill>
            <a:schemeClr val="bg2"/>
          </a:solidFill>
        </p:spPr>
        <p:txBody>
          <a:bodyPr>
            <a:spAutoFit/>
          </a:bodyPr>
          <a:lstStyle/>
          <a:p>
            <a:r>
              <a:rPr lang="en-GB" dirty="0"/>
              <a:t>&gt; f &lt;- function(a, b) {</a:t>
            </a:r>
          </a:p>
          <a:p>
            <a:r>
              <a:rPr lang="en-GB" dirty="0"/>
              <a:t>+         a^2</a:t>
            </a:r>
          </a:p>
          <a:p>
            <a:r>
              <a:rPr lang="en-GB" dirty="0"/>
              <a:t>+ } </a:t>
            </a:r>
          </a:p>
          <a:p>
            <a:r>
              <a:rPr lang="en-GB" dirty="0"/>
              <a:t>&gt; f(2)</a:t>
            </a:r>
          </a:p>
          <a:p>
            <a:r>
              <a:rPr lang="en-GB" dirty="0"/>
              <a:t>[1] 4</a:t>
            </a:r>
          </a:p>
        </p:txBody>
      </p:sp>
      <p:sp>
        <p:nvSpPr>
          <p:cNvPr id="5" name="Rectangle 4">
            <a:extLst>
              <a:ext uri="{FF2B5EF4-FFF2-40B4-BE49-F238E27FC236}">
                <a16:creationId xmlns:a16="http://schemas.microsoft.com/office/drawing/2014/main" id="{A6FE1DF3-88F8-9441-89FB-A6D3577654FE}"/>
              </a:ext>
            </a:extLst>
          </p:cNvPr>
          <p:cNvSpPr/>
          <p:nvPr/>
        </p:nvSpPr>
        <p:spPr>
          <a:xfrm>
            <a:off x="391062" y="4019936"/>
            <a:ext cx="10962737" cy="923330"/>
          </a:xfrm>
          <a:prstGeom prst="rect">
            <a:avLst/>
          </a:prstGeom>
        </p:spPr>
        <p:txBody>
          <a:bodyPr wrap="square">
            <a:spAutoFit/>
          </a:bodyPr>
          <a:lstStyle/>
          <a:p>
            <a:r>
              <a:rPr lang="en-GB" dirty="0">
                <a:solidFill>
                  <a:srgbClr val="333333"/>
                </a:solidFill>
                <a:latin typeface="Helvetica Neue" panose="02000503000000020004" pitchFamily="2" charset="0"/>
              </a:rPr>
              <a:t>This function never actually uses the argument </a:t>
            </a:r>
            <a:r>
              <a:rPr lang="en-GB" dirty="0"/>
              <a:t>b</a:t>
            </a:r>
            <a:r>
              <a:rPr lang="en-GB" dirty="0">
                <a:solidFill>
                  <a:srgbClr val="333333"/>
                </a:solidFill>
                <a:latin typeface="Helvetica Neue" panose="02000503000000020004" pitchFamily="2" charset="0"/>
              </a:rPr>
              <a:t>, so calling </a:t>
            </a:r>
            <a:r>
              <a:rPr lang="en-GB" dirty="0"/>
              <a:t>f(2)</a:t>
            </a:r>
            <a:r>
              <a:rPr lang="en-GB" dirty="0">
                <a:solidFill>
                  <a:srgbClr val="333333"/>
                </a:solidFill>
                <a:latin typeface="Helvetica Neue" panose="02000503000000020004" pitchFamily="2" charset="0"/>
              </a:rPr>
              <a:t> will not produce an error because the 2 gets positionally matched to </a:t>
            </a:r>
            <a:r>
              <a:rPr lang="en-GB" dirty="0"/>
              <a:t>a</a:t>
            </a:r>
            <a:r>
              <a:rPr lang="en-GB" dirty="0">
                <a:solidFill>
                  <a:srgbClr val="333333"/>
                </a:solidFill>
                <a:latin typeface="Helvetica Neue" panose="02000503000000020004" pitchFamily="2" charset="0"/>
              </a:rPr>
              <a:t>. This </a:t>
            </a:r>
            <a:r>
              <a:rPr lang="en-GB" dirty="0" err="1">
                <a:solidFill>
                  <a:srgbClr val="333333"/>
                </a:solidFill>
                <a:latin typeface="Helvetica Neue" panose="02000503000000020004" pitchFamily="2" charset="0"/>
              </a:rPr>
              <a:t>behavior</a:t>
            </a:r>
            <a:r>
              <a:rPr lang="en-GB" dirty="0">
                <a:solidFill>
                  <a:srgbClr val="333333"/>
                </a:solidFill>
                <a:latin typeface="Helvetica Neue" panose="02000503000000020004" pitchFamily="2" charset="0"/>
              </a:rPr>
              <a:t> can be good or bad. It’s common to write a function that doesn’t use an argument and not notice it simply because R never throws an error.</a:t>
            </a:r>
            <a:endParaRPr lang="en-GB" dirty="0"/>
          </a:p>
        </p:txBody>
      </p:sp>
    </p:spTree>
    <p:extLst>
      <p:ext uri="{BB962C8B-B14F-4D97-AF65-F5344CB8AC3E}">
        <p14:creationId xmlns:p14="http://schemas.microsoft.com/office/powerpoint/2010/main" val="40999065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0F46-AA36-4F49-86F1-9803F9C1D5FA}"/>
              </a:ext>
            </a:extLst>
          </p:cNvPr>
          <p:cNvSpPr>
            <a:spLocks noGrp="1"/>
          </p:cNvSpPr>
          <p:nvPr>
            <p:ph type="title"/>
          </p:nvPr>
        </p:nvSpPr>
        <p:spPr/>
        <p:txBody>
          <a:bodyPr/>
          <a:lstStyle/>
          <a:p>
            <a:r>
              <a:rPr lang="en-GB" b="1" dirty="0"/>
              <a:t>Lazy Evaluation</a:t>
            </a:r>
            <a:endParaRPr lang="en-GB" dirty="0"/>
          </a:p>
        </p:txBody>
      </p:sp>
      <p:sp>
        <p:nvSpPr>
          <p:cNvPr id="3" name="Rectangle 2">
            <a:extLst>
              <a:ext uri="{FF2B5EF4-FFF2-40B4-BE49-F238E27FC236}">
                <a16:creationId xmlns:a16="http://schemas.microsoft.com/office/drawing/2014/main" id="{6F4EBD62-54A4-5345-86D5-C7BEBFCDCA52}"/>
              </a:ext>
            </a:extLst>
          </p:cNvPr>
          <p:cNvSpPr/>
          <p:nvPr/>
        </p:nvSpPr>
        <p:spPr>
          <a:xfrm>
            <a:off x="391064" y="2001654"/>
            <a:ext cx="9908876" cy="369332"/>
          </a:xfrm>
          <a:prstGeom prst="rect">
            <a:avLst/>
          </a:prstGeom>
        </p:spPr>
        <p:txBody>
          <a:bodyPr wrap="square">
            <a:spAutoFit/>
          </a:bodyPr>
          <a:lstStyle/>
          <a:p>
            <a:r>
              <a:rPr lang="en-GB" dirty="0">
                <a:solidFill>
                  <a:srgbClr val="333333"/>
                </a:solidFill>
                <a:latin typeface="Helvetica Neue" panose="02000503000000020004" pitchFamily="2" charset="0"/>
              </a:rPr>
              <a:t>This example also shows lazy evaluation at work, but does eventually result in an error.</a:t>
            </a:r>
            <a:endParaRPr lang="en-GB" dirty="0"/>
          </a:p>
        </p:txBody>
      </p:sp>
      <p:sp>
        <p:nvSpPr>
          <p:cNvPr id="4" name="Rectangle 3">
            <a:extLst>
              <a:ext uri="{FF2B5EF4-FFF2-40B4-BE49-F238E27FC236}">
                <a16:creationId xmlns:a16="http://schemas.microsoft.com/office/drawing/2014/main" id="{FD8D92A3-1829-3F4C-9C0A-E9402C597383}"/>
              </a:ext>
            </a:extLst>
          </p:cNvPr>
          <p:cNvSpPr/>
          <p:nvPr/>
        </p:nvSpPr>
        <p:spPr>
          <a:xfrm>
            <a:off x="838200" y="2474222"/>
            <a:ext cx="6096000" cy="2031325"/>
          </a:xfrm>
          <a:prstGeom prst="rect">
            <a:avLst/>
          </a:prstGeom>
          <a:solidFill>
            <a:schemeClr val="bg2"/>
          </a:solidFill>
        </p:spPr>
        <p:txBody>
          <a:bodyPr>
            <a:spAutoFit/>
          </a:bodyPr>
          <a:lstStyle/>
          <a:p>
            <a:r>
              <a:rPr lang="en-GB" dirty="0"/>
              <a:t>&gt; f &lt;- function(a, b) {</a:t>
            </a:r>
          </a:p>
          <a:p>
            <a:r>
              <a:rPr lang="en-GB" dirty="0"/>
              <a:t>+         print(a)</a:t>
            </a:r>
          </a:p>
          <a:p>
            <a:r>
              <a:rPr lang="en-GB" dirty="0"/>
              <a:t>+         print(b)</a:t>
            </a:r>
          </a:p>
          <a:p>
            <a:r>
              <a:rPr lang="en-GB" dirty="0"/>
              <a:t>+ }</a:t>
            </a:r>
          </a:p>
          <a:p>
            <a:r>
              <a:rPr lang="en-GB" dirty="0"/>
              <a:t>&gt; f(45)</a:t>
            </a:r>
          </a:p>
          <a:p>
            <a:r>
              <a:rPr lang="en-GB" dirty="0"/>
              <a:t>[1] 45</a:t>
            </a:r>
          </a:p>
          <a:p>
            <a:r>
              <a:rPr lang="en-GB" dirty="0"/>
              <a:t>Error in print(b): argument "b" is missing, with no default</a:t>
            </a:r>
          </a:p>
        </p:txBody>
      </p:sp>
      <p:sp>
        <p:nvSpPr>
          <p:cNvPr id="5" name="Rectangle 4">
            <a:extLst>
              <a:ext uri="{FF2B5EF4-FFF2-40B4-BE49-F238E27FC236}">
                <a16:creationId xmlns:a16="http://schemas.microsoft.com/office/drawing/2014/main" id="{34A3AFBB-6CA8-4444-9931-CC2ADAD8CBBF}"/>
              </a:ext>
            </a:extLst>
          </p:cNvPr>
          <p:cNvSpPr/>
          <p:nvPr/>
        </p:nvSpPr>
        <p:spPr>
          <a:xfrm>
            <a:off x="391064" y="4830164"/>
            <a:ext cx="10962736" cy="646331"/>
          </a:xfrm>
          <a:prstGeom prst="rect">
            <a:avLst/>
          </a:prstGeom>
        </p:spPr>
        <p:txBody>
          <a:bodyPr wrap="square">
            <a:spAutoFit/>
          </a:bodyPr>
          <a:lstStyle/>
          <a:p>
            <a:r>
              <a:rPr lang="en-GB" dirty="0">
                <a:solidFill>
                  <a:srgbClr val="333333"/>
                </a:solidFill>
                <a:latin typeface="Helvetica Neue" panose="02000503000000020004" pitchFamily="2" charset="0"/>
              </a:rPr>
              <a:t>Notice that “45” got printed first before the error was triggered. This is because </a:t>
            </a:r>
            <a:r>
              <a:rPr lang="en-GB" dirty="0"/>
              <a:t>b</a:t>
            </a:r>
            <a:r>
              <a:rPr lang="en-GB" dirty="0">
                <a:solidFill>
                  <a:srgbClr val="333333"/>
                </a:solidFill>
                <a:latin typeface="Helvetica Neue" panose="02000503000000020004" pitchFamily="2" charset="0"/>
              </a:rPr>
              <a:t> did not have to be evaluated until after </a:t>
            </a:r>
            <a:r>
              <a:rPr lang="en-GB" dirty="0"/>
              <a:t>print(a)</a:t>
            </a:r>
            <a:r>
              <a:rPr lang="en-GB" dirty="0">
                <a:solidFill>
                  <a:srgbClr val="333333"/>
                </a:solidFill>
                <a:latin typeface="Helvetica Neue" panose="02000503000000020004" pitchFamily="2" charset="0"/>
              </a:rPr>
              <a:t>. Once the function tried to evaluate </a:t>
            </a:r>
            <a:r>
              <a:rPr lang="en-GB" dirty="0"/>
              <a:t>print(b)</a:t>
            </a:r>
            <a:r>
              <a:rPr lang="en-GB" dirty="0">
                <a:solidFill>
                  <a:srgbClr val="333333"/>
                </a:solidFill>
                <a:latin typeface="Helvetica Neue" panose="02000503000000020004" pitchFamily="2" charset="0"/>
              </a:rPr>
              <a:t> the function had to throw an error.</a:t>
            </a:r>
            <a:endParaRPr lang="en-GB" dirty="0"/>
          </a:p>
        </p:txBody>
      </p:sp>
    </p:spTree>
    <p:extLst>
      <p:ext uri="{BB962C8B-B14F-4D97-AF65-F5344CB8AC3E}">
        <p14:creationId xmlns:p14="http://schemas.microsoft.com/office/powerpoint/2010/main" val="3685865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3FFB-6557-D64C-8386-A5BA2954931B}"/>
              </a:ext>
            </a:extLst>
          </p:cNvPr>
          <p:cNvSpPr>
            <a:spLocks noGrp="1"/>
          </p:cNvSpPr>
          <p:nvPr>
            <p:ph type="title"/>
          </p:nvPr>
        </p:nvSpPr>
        <p:spPr/>
        <p:txBody>
          <a:bodyPr/>
          <a:lstStyle/>
          <a:p>
            <a:r>
              <a:rPr lang="en-GB" b="1" dirty="0"/>
              <a:t>The ... Argument</a:t>
            </a:r>
            <a:endParaRPr lang="en-GB" dirty="0"/>
          </a:p>
        </p:txBody>
      </p:sp>
      <p:sp>
        <p:nvSpPr>
          <p:cNvPr id="3" name="Rectangle 2">
            <a:extLst>
              <a:ext uri="{FF2B5EF4-FFF2-40B4-BE49-F238E27FC236}">
                <a16:creationId xmlns:a16="http://schemas.microsoft.com/office/drawing/2014/main" id="{D2805306-9F76-EE4E-AF6D-77FD96514E71}"/>
              </a:ext>
            </a:extLst>
          </p:cNvPr>
          <p:cNvSpPr/>
          <p:nvPr/>
        </p:nvSpPr>
        <p:spPr>
          <a:xfrm>
            <a:off x="218535" y="1462525"/>
            <a:ext cx="11685917" cy="1754326"/>
          </a:xfrm>
          <a:prstGeom prst="rect">
            <a:avLst/>
          </a:prstGeom>
        </p:spPr>
        <p:txBody>
          <a:bodyPr wrap="square">
            <a:spAutoFit/>
          </a:bodyPr>
          <a:lstStyle/>
          <a:p>
            <a:r>
              <a:rPr lang="en-GB" dirty="0">
                <a:solidFill>
                  <a:srgbClr val="333333"/>
                </a:solidFill>
                <a:latin typeface="Helvetica Neue" panose="02000503000000020004" pitchFamily="2" charset="0"/>
              </a:rPr>
              <a:t>There is a special argument in R known as the ... argument, which indicate a variable number of arguments that are usually passed on to other functions. The ... argument is often used when extending another function and you don’t want to copy the entire argument list of the original function</a:t>
            </a:r>
          </a:p>
          <a:p>
            <a:r>
              <a:rPr lang="en-GB" dirty="0">
                <a:solidFill>
                  <a:srgbClr val="333333"/>
                </a:solidFill>
                <a:latin typeface="Helvetica Neue" panose="02000503000000020004" pitchFamily="2" charset="0"/>
              </a:rPr>
              <a:t>For example, a custom plotting function may want to make use of the default plot() function along with its entire argument list. The function below changes the default for the type argument to the value type = "l" (the original default was type = "p").</a:t>
            </a:r>
            <a:endParaRPr lang="en-GB" b="0" i="0" dirty="0">
              <a:solidFill>
                <a:srgbClr val="333333"/>
              </a:solidFill>
              <a:effectLst/>
              <a:latin typeface="Helvetica Neue" panose="02000503000000020004" pitchFamily="2" charset="0"/>
            </a:endParaRPr>
          </a:p>
        </p:txBody>
      </p:sp>
      <p:sp>
        <p:nvSpPr>
          <p:cNvPr id="4" name="Rectangle 3">
            <a:extLst>
              <a:ext uri="{FF2B5EF4-FFF2-40B4-BE49-F238E27FC236}">
                <a16:creationId xmlns:a16="http://schemas.microsoft.com/office/drawing/2014/main" id="{2406864F-001D-1741-AC22-872CF8A86FE0}"/>
              </a:ext>
            </a:extLst>
          </p:cNvPr>
          <p:cNvSpPr/>
          <p:nvPr/>
        </p:nvSpPr>
        <p:spPr>
          <a:xfrm>
            <a:off x="684362" y="3216851"/>
            <a:ext cx="6096000" cy="923330"/>
          </a:xfrm>
          <a:prstGeom prst="rect">
            <a:avLst/>
          </a:prstGeom>
          <a:solidFill>
            <a:schemeClr val="bg2"/>
          </a:solidFill>
        </p:spPr>
        <p:txBody>
          <a:bodyPr>
            <a:spAutoFit/>
          </a:bodyPr>
          <a:lstStyle/>
          <a:p>
            <a:r>
              <a:rPr lang="en-GB" dirty="0" err="1"/>
              <a:t>myplot</a:t>
            </a:r>
            <a:r>
              <a:rPr lang="en-GB" dirty="0"/>
              <a:t> &lt;- function(x, y, type = "l", ...) {</a:t>
            </a:r>
          </a:p>
          <a:p>
            <a:r>
              <a:rPr lang="en-GB" dirty="0"/>
              <a:t>        plot(x, y, type = type, ...)         ## Pass '...' to 'plot' function</a:t>
            </a:r>
          </a:p>
          <a:p>
            <a:r>
              <a:rPr lang="en-GB" dirty="0"/>
              <a:t>}</a:t>
            </a:r>
          </a:p>
        </p:txBody>
      </p:sp>
      <p:sp>
        <p:nvSpPr>
          <p:cNvPr id="5" name="Rectangle 4">
            <a:extLst>
              <a:ext uri="{FF2B5EF4-FFF2-40B4-BE49-F238E27FC236}">
                <a16:creationId xmlns:a16="http://schemas.microsoft.com/office/drawing/2014/main" id="{08AC3B8C-7F18-BA44-B5E2-AD0E7A04505B}"/>
              </a:ext>
            </a:extLst>
          </p:cNvPr>
          <p:cNvSpPr/>
          <p:nvPr/>
        </p:nvSpPr>
        <p:spPr>
          <a:xfrm>
            <a:off x="235787" y="4300661"/>
            <a:ext cx="8304363" cy="369332"/>
          </a:xfrm>
          <a:prstGeom prst="rect">
            <a:avLst/>
          </a:prstGeom>
        </p:spPr>
        <p:txBody>
          <a:bodyPr wrap="square">
            <a:spAutoFit/>
          </a:bodyPr>
          <a:lstStyle/>
          <a:p>
            <a:r>
              <a:rPr lang="en-GB" dirty="0">
                <a:solidFill>
                  <a:srgbClr val="333333"/>
                </a:solidFill>
                <a:latin typeface="Helvetica Neue" panose="02000503000000020004" pitchFamily="2" charset="0"/>
              </a:rPr>
              <a:t>Generic functions use </a:t>
            </a:r>
            <a:r>
              <a:rPr lang="en-GB" dirty="0"/>
              <a:t>...</a:t>
            </a:r>
            <a:r>
              <a:rPr lang="en-GB" dirty="0">
                <a:solidFill>
                  <a:srgbClr val="333333"/>
                </a:solidFill>
                <a:latin typeface="Helvetica Neue" panose="02000503000000020004" pitchFamily="2" charset="0"/>
              </a:rPr>
              <a:t> so that extra arguments can be passed to methods.</a:t>
            </a:r>
            <a:endParaRPr lang="en-GB" dirty="0"/>
          </a:p>
        </p:txBody>
      </p:sp>
      <p:sp>
        <p:nvSpPr>
          <p:cNvPr id="6" name="Rectangle 5">
            <a:extLst>
              <a:ext uri="{FF2B5EF4-FFF2-40B4-BE49-F238E27FC236}">
                <a16:creationId xmlns:a16="http://schemas.microsoft.com/office/drawing/2014/main" id="{854B0D3F-33C7-8C41-8A54-2ABAC3FCD279}"/>
              </a:ext>
            </a:extLst>
          </p:cNvPr>
          <p:cNvSpPr/>
          <p:nvPr/>
        </p:nvSpPr>
        <p:spPr>
          <a:xfrm>
            <a:off x="684362" y="4743711"/>
            <a:ext cx="6096000" cy="1477328"/>
          </a:xfrm>
          <a:prstGeom prst="rect">
            <a:avLst/>
          </a:prstGeom>
          <a:solidFill>
            <a:schemeClr val="bg2"/>
          </a:solidFill>
        </p:spPr>
        <p:txBody>
          <a:bodyPr>
            <a:spAutoFit/>
          </a:bodyPr>
          <a:lstStyle/>
          <a:p>
            <a:r>
              <a:rPr lang="en-GB" dirty="0"/>
              <a:t>&gt; mean</a:t>
            </a:r>
          </a:p>
          <a:p>
            <a:r>
              <a:rPr lang="en-GB" dirty="0"/>
              <a:t>function (x, ...) </a:t>
            </a:r>
          </a:p>
          <a:p>
            <a:r>
              <a:rPr lang="en-GB" dirty="0" err="1"/>
              <a:t>UseMethod</a:t>
            </a:r>
            <a:r>
              <a:rPr lang="en-GB" dirty="0"/>
              <a:t>("mean")</a:t>
            </a:r>
          </a:p>
          <a:p>
            <a:r>
              <a:rPr lang="en-GB" dirty="0"/>
              <a:t>&lt;bytecode: 0x7fe2e9aead40&gt;</a:t>
            </a:r>
          </a:p>
          <a:p>
            <a:r>
              <a:rPr lang="en-GB" dirty="0"/>
              <a:t>&lt;environment: </a:t>
            </a:r>
            <a:r>
              <a:rPr lang="en-GB" dirty="0" err="1"/>
              <a:t>namespace:base</a:t>
            </a:r>
            <a:r>
              <a:rPr lang="en-GB" dirty="0"/>
              <a:t>&gt;</a:t>
            </a:r>
          </a:p>
        </p:txBody>
      </p:sp>
    </p:spTree>
    <p:extLst>
      <p:ext uri="{BB962C8B-B14F-4D97-AF65-F5344CB8AC3E}">
        <p14:creationId xmlns:p14="http://schemas.microsoft.com/office/powerpoint/2010/main" val="3697655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622A-9958-E349-8682-58D0F999C55D}"/>
              </a:ext>
            </a:extLst>
          </p:cNvPr>
          <p:cNvSpPr>
            <a:spLocks noGrp="1"/>
          </p:cNvSpPr>
          <p:nvPr>
            <p:ph type="title"/>
          </p:nvPr>
        </p:nvSpPr>
        <p:spPr/>
        <p:txBody>
          <a:bodyPr/>
          <a:lstStyle/>
          <a:p>
            <a:r>
              <a:rPr lang="fr-FR" dirty="0" err="1"/>
              <a:t>Exercise</a:t>
            </a:r>
            <a:endParaRPr lang="en-GB" dirty="0"/>
          </a:p>
        </p:txBody>
      </p:sp>
      <p:sp>
        <p:nvSpPr>
          <p:cNvPr id="3" name="Espace réservé du contenu 1">
            <a:extLst>
              <a:ext uri="{FF2B5EF4-FFF2-40B4-BE49-F238E27FC236}">
                <a16:creationId xmlns:a16="http://schemas.microsoft.com/office/drawing/2014/main" id="{69005DED-FBE1-9B43-8B55-F7D7C5FF95EF}"/>
              </a:ext>
            </a:extLst>
          </p:cNvPr>
          <p:cNvSpPr txBox="1">
            <a:spLocks/>
          </p:cNvSpPr>
          <p:nvPr/>
        </p:nvSpPr>
        <p:spPr bwMode="auto">
          <a:xfrm>
            <a:off x="1141263" y="2228551"/>
            <a:ext cx="4832350" cy="3738563"/>
          </a:xfrm>
          <a:prstGeom prst="rect">
            <a:avLst/>
          </a:prstGeom>
          <a:ln w="9525">
            <a:solidFill>
              <a:srgbClr val="000000"/>
            </a:solidFill>
            <a:miter lim="800000"/>
            <a:headEnd/>
            <a:tailEnd/>
          </a:ln>
        </p:spPr>
        <p:style>
          <a:lnRef idx="0">
            <a:scrgbClr r="0" g="0" b="0"/>
          </a:lnRef>
          <a:fillRef idx="1001">
            <a:schemeClr val="lt2"/>
          </a:fillRef>
          <a:effectRef idx="0">
            <a:scrgbClr r="0" g="0" b="0"/>
          </a:effectRef>
          <a:fontRef idx="major"/>
        </p:style>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ontserrat" panose="020B0604020202020204"/>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ontserrat" panose="020B0604020202020204"/>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ontserrat" panose="020B0604020202020204"/>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eaLnBrk="1" hangingPunct="1">
              <a:buNone/>
              <a:defRPr/>
            </a:pPr>
            <a:r>
              <a:rPr lang="fr-FR" sz="2000" dirty="0"/>
              <a:t>Data </a:t>
            </a:r>
            <a:r>
              <a:rPr lang="fr-FR" sz="2000" dirty="0" err="1"/>
              <a:t>normalization</a:t>
            </a:r>
            <a:endParaRPr lang="fr-FR" sz="2000" dirty="0"/>
          </a:p>
          <a:p>
            <a:pPr marL="914400" lvl="1" indent="-457200" eaLnBrk="1" hangingPunct="1">
              <a:buFont typeface="+mj-lt"/>
              <a:buAutoNum type="arabicPeriod"/>
              <a:defRPr/>
            </a:pPr>
            <a:r>
              <a:rPr lang="fr-FR" sz="2000" dirty="0" err="1"/>
              <a:t>Create</a:t>
            </a:r>
            <a:r>
              <a:rPr lang="fr-FR" sz="2000" dirty="0"/>
              <a:t> a </a:t>
            </a:r>
            <a:r>
              <a:rPr lang="fr-FR" sz="2000" dirty="0" err="1"/>
              <a:t>function</a:t>
            </a:r>
            <a:r>
              <a:rPr lang="fr-FR" sz="2000" dirty="0"/>
              <a:t> </a:t>
            </a:r>
            <a:r>
              <a:rPr lang="fr-FR" sz="2000" dirty="0" err="1"/>
              <a:t>that</a:t>
            </a:r>
            <a:r>
              <a:rPr lang="fr-FR" sz="2000" dirty="0"/>
              <a:t> </a:t>
            </a:r>
            <a:r>
              <a:rPr lang="fr-FR" sz="2000" dirty="0" err="1"/>
              <a:t>normalizes</a:t>
            </a:r>
            <a:r>
              <a:rPr lang="fr-FR" sz="2000" dirty="0"/>
              <a:t> a </a:t>
            </a:r>
            <a:r>
              <a:rPr lang="fr-FR" sz="2000" dirty="0" err="1"/>
              <a:t>vector</a:t>
            </a:r>
            <a:r>
              <a:rPr lang="fr-FR" sz="2000" dirty="0"/>
              <a:t>:</a:t>
            </a:r>
          </a:p>
          <a:p>
            <a:pPr marL="457200" lvl="1" indent="0" eaLnBrk="1" hangingPunct="1">
              <a:buFont typeface="Arial" panose="020B0604020202020204" pitchFamily="34" charset="0"/>
              <a:buNone/>
              <a:defRPr/>
            </a:pPr>
            <a:r>
              <a:rPr lang="fr-FR" sz="2000" dirty="0"/>
              <a:t>	</a:t>
            </a:r>
            <a:r>
              <a:rPr lang="fr-FR" sz="2000" dirty="0" err="1"/>
              <a:t>x_new</a:t>
            </a:r>
            <a:r>
              <a:rPr lang="fr-FR" sz="2000" dirty="0"/>
              <a:t> = (x-</a:t>
            </a:r>
            <a:r>
              <a:rPr lang="fr-FR" sz="2000" dirty="0" err="1"/>
              <a:t>mean</a:t>
            </a:r>
            <a:r>
              <a:rPr lang="fr-FR" sz="2000" dirty="0"/>
              <a:t>(x))/std(x)</a:t>
            </a:r>
          </a:p>
          <a:p>
            <a:pPr marL="914400" lvl="1" indent="-457200" eaLnBrk="1" hangingPunct="1">
              <a:buFont typeface="+mj-lt"/>
              <a:buAutoNum type="arabicPeriod" startAt="2"/>
              <a:defRPr/>
            </a:pPr>
            <a:r>
              <a:rPr lang="fr-FR" sz="2000" dirty="0"/>
              <a:t>Use </a:t>
            </a:r>
            <a:r>
              <a:rPr lang="fr-FR" sz="2000" dirty="0" err="1"/>
              <a:t>this</a:t>
            </a:r>
            <a:r>
              <a:rPr lang="fr-FR" sz="2000" dirty="0"/>
              <a:t> </a:t>
            </a:r>
            <a:r>
              <a:rPr lang="fr-FR" sz="2000" dirty="0" err="1"/>
              <a:t>function</a:t>
            </a:r>
            <a:r>
              <a:rPr lang="fr-FR" sz="2000" dirty="0"/>
              <a:t> on the iris </a:t>
            </a:r>
            <a:r>
              <a:rPr lang="fr-FR" sz="2000" dirty="0" err="1"/>
              <a:t>dataset</a:t>
            </a:r>
            <a:r>
              <a:rPr lang="fr-FR" sz="2000" dirty="0"/>
              <a:t> </a:t>
            </a:r>
            <a:r>
              <a:rPr lang="fr-FR" sz="2000" dirty="0" err="1"/>
              <a:t>so</a:t>
            </a:r>
            <a:r>
              <a:rPr lang="fr-FR" sz="2000" dirty="0"/>
              <a:t> </a:t>
            </a:r>
            <a:r>
              <a:rPr lang="fr-FR" sz="2000" dirty="0" err="1"/>
              <a:t>that</a:t>
            </a:r>
            <a:r>
              <a:rPr lang="fr-FR" sz="2000" dirty="0"/>
              <a:t> </a:t>
            </a:r>
            <a:r>
              <a:rPr lang="fr-FR" sz="2000" dirty="0" err="1"/>
              <a:t>each</a:t>
            </a:r>
            <a:r>
              <a:rPr lang="fr-FR" sz="2000" dirty="0"/>
              <a:t> </a:t>
            </a:r>
            <a:r>
              <a:rPr lang="fr-FR" sz="2000" dirty="0" err="1"/>
              <a:t>column</a:t>
            </a:r>
            <a:r>
              <a:rPr lang="fr-FR" sz="2000" dirty="0"/>
              <a:t> </a:t>
            </a:r>
            <a:r>
              <a:rPr lang="fr-FR" sz="2000" dirty="0" err="1"/>
              <a:t>is</a:t>
            </a:r>
            <a:r>
              <a:rPr lang="fr-FR" sz="2000" dirty="0"/>
              <a:t> </a:t>
            </a:r>
            <a:r>
              <a:rPr lang="fr-FR" sz="2000" dirty="0" err="1"/>
              <a:t>normalized</a:t>
            </a:r>
            <a:endParaRPr lang="fr-FR" sz="2000" dirty="0"/>
          </a:p>
          <a:p>
            <a:pPr marL="914400" lvl="1" indent="-457200" eaLnBrk="1" hangingPunct="1">
              <a:buFont typeface="+mj-lt"/>
              <a:buAutoNum type="arabicPeriod" startAt="2"/>
              <a:defRPr/>
            </a:pPr>
            <a:r>
              <a:rPr lang="fr-FR" sz="2000" dirty="0"/>
              <a:t>You can </a:t>
            </a:r>
            <a:r>
              <a:rPr lang="fr-FR" sz="2000" dirty="0" err="1"/>
              <a:t>also</a:t>
            </a:r>
            <a:r>
              <a:rPr lang="fr-FR" sz="2000" dirty="0"/>
              <a:t> </a:t>
            </a:r>
            <a:r>
              <a:rPr lang="fr-FR" sz="2000" dirty="0" err="1"/>
              <a:t>make</a:t>
            </a:r>
            <a:r>
              <a:rPr lang="fr-FR" sz="2000" dirty="0"/>
              <a:t> the </a:t>
            </a:r>
            <a:r>
              <a:rPr lang="fr-FR" sz="2000" dirty="0" err="1"/>
              <a:t>function</a:t>
            </a:r>
            <a:r>
              <a:rPr lang="fr-FR" sz="2000" dirty="0"/>
              <a:t> more </a:t>
            </a:r>
            <a:r>
              <a:rPr lang="fr-FR" sz="2000" dirty="0" err="1"/>
              <a:t>general</a:t>
            </a:r>
            <a:endParaRPr lang="fr-FR" sz="2000" dirty="0"/>
          </a:p>
          <a:p>
            <a:pPr marL="457200" lvl="1" indent="0" eaLnBrk="1" hangingPunct="1">
              <a:buFont typeface="Arial" panose="020B0604020202020204" pitchFamily="34" charset="0"/>
              <a:buNone/>
              <a:defRPr/>
            </a:pPr>
            <a:r>
              <a:rPr lang="fr-FR" sz="2000" dirty="0"/>
              <a:t>	</a:t>
            </a:r>
            <a:r>
              <a:rPr lang="fr-FR" sz="2000" dirty="0" err="1"/>
              <a:t>x_new</a:t>
            </a:r>
            <a:r>
              <a:rPr lang="fr-FR" sz="2000" dirty="0"/>
              <a:t> = (x-a)/b</a:t>
            </a:r>
          </a:p>
          <a:p>
            <a:pPr marL="457200" lvl="1" indent="0" eaLnBrk="1" hangingPunct="1">
              <a:buFont typeface="Arial" panose="020B0604020202020204" pitchFamily="34" charset="0"/>
              <a:buNone/>
              <a:defRPr/>
            </a:pPr>
            <a:r>
              <a:rPr lang="fr-FR" sz="2000" dirty="0"/>
              <a:t>and use </a:t>
            </a:r>
            <a:r>
              <a:rPr lang="fr-FR" sz="2000" dirty="0" err="1"/>
              <a:t>it</a:t>
            </a:r>
            <a:r>
              <a:rPr lang="fr-FR" sz="2000" dirty="0"/>
              <a:t> to </a:t>
            </a:r>
            <a:r>
              <a:rPr lang="fr-FR" sz="2000" dirty="0" err="1"/>
              <a:t>preprocess</a:t>
            </a:r>
            <a:r>
              <a:rPr lang="fr-FR" sz="2000" dirty="0"/>
              <a:t> the data </a:t>
            </a:r>
            <a:r>
              <a:rPr lang="fr-FR" sz="2000" dirty="0" err="1"/>
              <a:t>with</a:t>
            </a:r>
            <a:r>
              <a:rPr lang="fr-FR" sz="2000" dirty="0"/>
              <a:t> min/(max-min) </a:t>
            </a:r>
            <a:r>
              <a:rPr lang="fr-FR" sz="2000" dirty="0" err="1"/>
              <a:t>instead</a:t>
            </a:r>
            <a:r>
              <a:rPr lang="fr-FR" sz="2000" dirty="0"/>
              <a:t> of </a:t>
            </a:r>
            <a:r>
              <a:rPr lang="fr-FR" sz="2000" dirty="0" err="1"/>
              <a:t>mean</a:t>
            </a:r>
            <a:r>
              <a:rPr lang="fr-FR" sz="2000" dirty="0"/>
              <a:t>/std</a:t>
            </a:r>
          </a:p>
          <a:p>
            <a:pPr marL="914400" lvl="1" indent="-457200" eaLnBrk="1" hangingPunct="1">
              <a:buFont typeface="+mj-lt"/>
              <a:buAutoNum type="arabicPeriod" startAt="2"/>
              <a:defRPr/>
            </a:pPr>
            <a:endParaRPr lang="fr-FR" sz="2000" dirty="0">
              <a:solidFill>
                <a:srgbClr val="FF0000"/>
              </a:solidFill>
            </a:endParaRPr>
          </a:p>
          <a:p>
            <a:pPr marL="457200" lvl="1" indent="0" eaLnBrk="1" hangingPunct="1">
              <a:buFont typeface="Arial" panose="020B0604020202020204" pitchFamily="34" charset="0"/>
              <a:buNone/>
              <a:defRPr/>
            </a:pPr>
            <a:endParaRPr lang="fr-FR" dirty="0"/>
          </a:p>
        </p:txBody>
      </p:sp>
      <p:sp>
        <p:nvSpPr>
          <p:cNvPr id="4" name="Espace réservé du contenu 1">
            <a:extLst>
              <a:ext uri="{FF2B5EF4-FFF2-40B4-BE49-F238E27FC236}">
                <a16:creationId xmlns:a16="http://schemas.microsoft.com/office/drawing/2014/main" id="{344AC548-7A36-9840-92CF-4745698AC6F2}"/>
              </a:ext>
            </a:extLst>
          </p:cNvPr>
          <p:cNvSpPr txBox="1">
            <a:spLocks/>
          </p:cNvSpPr>
          <p:nvPr/>
        </p:nvSpPr>
        <p:spPr bwMode="auto">
          <a:xfrm>
            <a:off x="6896340" y="2686544"/>
            <a:ext cx="4832350" cy="1411288"/>
          </a:xfrm>
          <a:prstGeom prst="rect">
            <a:avLst/>
          </a:prstGeom>
          <a:ln w="9525">
            <a:solidFill>
              <a:srgbClr val="000000"/>
            </a:solidFill>
            <a:miter lim="800000"/>
            <a:headEnd/>
            <a:tailEnd/>
          </a:ln>
        </p:spPr>
        <p:style>
          <a:lnRef idx="0">
            <a:scrgbClr r="0" g="0" b="0"/>
          </a:lnRef>
          <a:fillRef idx="1001">
            <a:schemeClr val="lt2"/>
          </a:fillRef>
          <a:effectRef idx="0">
            <a:scrgbClr r="0" g="0" b="0"/>
          </a:effectRef>
          <a:fontRef idx="major"/>
        </p:style>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ontserrat" panose="020B0604020202020204"/>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ontserrat" panose="020B0604020202020204"/>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ontserrat" panose="020B0604020202020204"/>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Arial" panose="020B0604020202020204" pitchFamily="34" charset="0"/>
              <a:buNone/>
              <a:defRPr/>
            </a:pPr>
            <a:r>
              <a:rPr lang="fr-FR" sz="2000" dirty="0" err="1"/>
              <a:t>Trainig</a:t>
            </a:r>
            <a:r>
              <a:rPr lang="fr-FR" sz="2000" dirty="0"/>
              <a:t>/test sets</a:t>
            </a:r>
          </a:p>
          <a:p>
            <a:pPr marL="0" indent="0" eaLnBrk="1" hangingPunct="1">
              <a:buFont typeface="Arial" panose="020B0604020202020204" pitchFamily="34" charset="0"/>
              <a:buNone/>
              <a:defRPr/>
            </a:pPr>
            <a:r>
              <a:rPr lang="fr-FR" sz="2000" dirty="0" err="1"/>
              <a:t>Create</a:t>
            </a:r>
            <a:r>
              <a:rPr lang="fr-FR" sz="2000" dirty="0"/>
              <a:t> a new file </a:t>
            </a:r>
            <a:r>
              <a:rPr lang="fr-FR" sz="2000" dirty="0" err="1"/>
              <a:t>with</a:t>
            </a:r>
            <a:r>
              <a:rPr lang="fr-FR" sz="2000" dirty="0"/>
              <a:t> a </a:t>
            </a:r>
            <a:r>
              <a:rPr lang="fr-FR" sz="2000" dirty="0" err="1"/>
              <a:t>function</a:t>
            </a:r>
            <a:r>
              <a:rPr lang="fr-FR" sz="2000" dirty="0"/>
              <a:t> </a:t>
            </a:r>
            <a:r>
              <a:rPr lang="fr-FR" sz="2000" dirty="0" err="1"/>
              <a:t>that</a:t>
            </a:r>
            <a:r>
              <a:rPr lang="fr-FR" sz="2000" dirty="0"/>
              <a:t> split a </a:t>
            </a:r>
            <a:r>
              <a:rPr lang="fr-FR" sz="2000" dirty="0" err="1"/>
              <a:t>dataframe</a:t>
            </a:r>
            <a:r>
              <a:rPr lang="fr-FR" sz="2000" dirty="0"/>
              <a:t> </a:t>
            </a:r>
            <a:r>
              <a:rPr lang="fr-FR" sz="2000" dirty="0" err="1"/>
              <a:t>into</a:t>
            </a:r>
            <a:r>
              <a:rPr lang="fr-FR" sz="2000" dirty="0"/>
              <a:t> train-</a:t>
            </a:r>
            <a:r>
              <a:rPr lang="fr-FR" sz="2000" dirty="0" err="1"/>
              <a:t>valid</a:t>
            </a:r>
            <a:r>
              <a:rPr lang="fr-FR" sz="2000" dirty="0"/>
              <a:t>-test set, </a:t>
            </a:r>
            <a:r>
              <a:rPr lang="fr-FR" sz="2000" dirty="0" err="1"/>
              <a:t>given</a:t>
            </a:r>
            <a:r>
              <a:rPr lang="fr-FR" sz="2000" dirty="0"/>
              <a:t> 3 ratios</a:t>
            </a:r>
          </a:p>
          <a:p>
            <a:pPr marL="457200" lvl="1" indent="0" eaLnBrk="1" hangingPunct="1">
              <a:buFont typeface="Arial" panose="020B0604020202020204" pitchFamily="34" charset="0"/>
              <a:buNone/>
              <a:defRPr/>
            </a:pPr>
            <a:endParaRPr lang="fr-FR" dirty="0"/>
          </a:p>
        </p:txBody>
      </p:sp>
    </p:spTree>
    <p:extLst>
      <p:ext uri="{BB962C8B-B14F-4D97-AF65-F5344CB8AC3E}">
        <p14:creationId xmlns:p14="http://schemas.microsoft.com/office/powerpoint/2010/main" val="3623449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178C-832B-894B-902E-F1E59045448A}"/>
              </a:ext>
            </a:extLst>
          </p:cNvPr>
          <p:cNvSpPr>
            <a:spLocks noGrp="1"/>
          </p:cNvSpPr>
          <p:nvPr>
            <p:ph type="title"/>
          </p:nvPr>
        </p:nvSpPr>
        <p:spPr/>
        <p:txBody>
          <a:bodyPr/>
          <a:lstStyle/>
          <a:p>
            <a:r>
              <a:rPr lang="en-GB" dirty="0"/>
              <a:t>Summary</a:t>
            </a:r>
          </a:p>
        </p:txBody>
      </p:sp>
      <p:sp>
        <p:nvSpPr>
          <p:cNvPr id="3" name="Rectangle 2">
            <a:extLst>
              <a:ext uri="{FF2B5EF4-FFF2-40B4-BE49-F238E27FC236}">
                <a16:creationId xmlns:a16="http://schemas.microsoft.com/office/drawing/2014/main" id="{AC4E403E-F878-8C40-8138-A193C46E730B}"/>
              </a:ext>
            </a:extLst>
          </p:cNvPr>
          <p:cNvSpPr/>
          <p:nvPr/>
        </p:nvSpPr>
        <p:spPr>
          <a:xfrm>
            <a:off x="425570" y="1690688"/>
            <a:ext cx="11220090" cy="2862322"/>
          </a:xfrm>
          <a:prstGeom prst="rect">
            <a:avLst/>
          </a:prstGeom>
        </p:spPr>
        <p:txBody>
          <a:bodyPr wrap="square">
            <a:spAutoFit/>
          </a:bodyPr>
          <a:lstStyle/>
          <a:p>
            <a:pPr>
              <a:buFont typeface="Arial" panose="020B0604020202020204" pitchFamily="34" charset="0"/>
              <a:buChar char="•"/>
            </a:pPr>
            <a:r>
              <a:rPr lang="en-GB" dirty="0">
                <a:solidFill>
                  <a:srgbClr val="333333"/>
                </a:solidFill>
                <a:latin typeface="Helvetica Neue" panose="02000503000000020004" pitchFamily="2" charset="0"/>
              </a:rPr>
              <a:t>Functions can be defined using the function() directive and are assigned to R objects just like any other R object</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Functions have can be defined with named arguments; these function arguments can have default values</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Functions arguments can be specified by name or by position in the argument list</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Functions always return the last expression evaluated in the function body</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A variable number of arguments can be specified using the special ... argument in a function definition.</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83421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1360C-1062-3842-A193-59AD78A0EA6E}"/>
              </a:ext>
            </a:extLst>
          </p:cNvPr>
          <p:cNvSpPr>
            <a:spLocks noGrp="1"/>
          </p:cNvSpPr>
          <p:nvPr>
            <p:ph type="title"/>
          </p:nvPr>
        </p:nvSpPr>
        <p:spPr/>
        <p:txBody>
          <a:bodyPr/>
          <a:lstStyle/>
          <a:p>
            <a:r>
              <a:rPr lang="en-GB" dirty="0"/>
              <a:t>Drawbacks </a:t>
            </a:r>
          </a:p>
        </p:txBody>
      </p:sp>
      <p:sp>
        <p:nvSpPr>
          <p:cNvPr id="3" name="TextBox 2">
            <a:extLst>
              <a:ext uri="{FF2B5EF4-FFF2-40B4-BE49-F238E27FC236}">
                <a16:creationId xmlns:a16="http://schemas.microsoft.com/office/drawing/2014/main" id="{9D5229BB-A9AA-9140-A101-4EFEBE383036}"/>
              </a:ext>
            </a:extLst>
          </p:cNvPr>
          <p:cNvSpPr txBox="1"/>
          <p:nvPr/>
        </p:nvSpPr>
        <p:spPr>
          <a:xfrm>
            <a:off x="1855003" y="2505670"/>
            <a:ext cx="2474843" cy="1200329"/>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Not user friendly @ start</a:t>
            </a:r>
          </a:p>
          <a:p>
            <a:pPr algn="ctr"/>
            <a:endParaRPr lang="en-GB" dirty="0"/>
          </a:p>
        </p:txBody>
      </p:sp>
      <p:sp>
        <p:nvSpPr>
          <p:cNvPr id="4" name="TextBox 3">
            <a:extLst>
              <a:ext uri="{FF2B5EF4-FFF2-40B4-BE49-F238E27FC236}">
                <a16:creationId xmlns:a16="http://schemas.microsoft.com/office/drawing/2014/main" id="{3566AE61-303F-7B44-B5ED-B4182C56221D}"/>
              </a:ext>
            </a:extLst>
          </p:cNvPr>
          <p:cNvSpPr txBox="1"/>
          <p:nvPr/>
        </p:nvSpPr>
        <p:spPr>
          <a:xfrm>
            <a:off x="7244421" y="2505670"/>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Data preparation</a:t>
            </a:r>
          </a:p>
          <a:p>
            <a:pPr algn="ctr"/>
            <a:endParaRPr lang="en-GB" dirty="0"/>
          </a:p>
        </p:txBody>
      </p:sp>
      <p:sp>
        <p:nvSpPr>
          <p:cNvPr id="5" name="TextBox 4">
            <a:extLst>
              <a:ext uri="{FF2B5EF4-FFF2-40B4-BE49-F238E27FC236}">
                <a16:creationId xmlns:a16="http://schemas.microsoft.com/office/drawing/2014/main" id="{3C4D9B1C-30F0-8B4B-8689-AECE7EE0C143}"/>
              </a:ext>
            </a:extLst>
          </p:cNvPr>
          <p:cNvSpPr txBox="1"/>
          <p:nvPr/>
        </p:nvSpPr>
        <p:spPr>
          <a:xfrm>
            <a:off x="1855003" y="4520981"/>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No easy debugging </a:t>
            </a:r>
          </a:p>
          <a:p>
            <a:pPr algn="ctr"/>
            <a:endParaRPr lang="en-GB" dirty="0"/>
          </a:p>
        </p:txBody>
      </p:sp>
      <p:sp>
        <p:nvSpPr>
          <p:cNvPr id="6" name="TextBox 5">
            <a:extLst>
              <a:ext uri="{FF2B5EF4-FFF2-40B4-BE49-F238E27FC236}">
                <a16:creationId xmlns:a16="http://schemas.microsoft.com/office/drawing/2014/main" id="{5D55CFC2-57E1-4C4A-A6F5-967436241C32}"/>
              </a:ext>
            </a:extLst>
          </p:cNvPr>
          <p:cNvSpPr txBox="1"/>
          <p:nvPr/>
        </p:nvSpPr>
        <p:spPr>
          <a:xfrm>
            <a:off x="7244421" y="4520981"/>
            <a:ext cx="2474843" cy="1567096"/>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spcBef>
                <a:spcPts val="688"/>
              </a:spcBef>
              <a:buClr>
                <a:srgbClr val="F90A12"/>
              </a:buClr>
              <a:buSzPct val="100000"/>
            </a:pPr>
            <a:r>
              <a:rPr lang="en-US" altLang="fr-FR" dirty="0">
                <a:cs typeface="Arial" panose="020B0604020202020204" pitchFamily="34" charset="0"/>
              </a:rPr>
              <a:t>Working with large datasets is limited by RAM</a:t>
            </a:r>
          </a:p>
          <a:p>
            <a:pPr algn="ctr"/>
            <a:endParaRPr lang="en-GB" dirty="0"/>
          </a:p>
        </p:txBody>
      </p:sp>
      <p:pic>
        <p:nvPicPr>
          <p:cNvPr id="12" name="Picture 11">
            <a:extLst>
              <a:ext uri="{FF2B5EF4-FFF2-40B4-BE49-F238E27FC236}">
                <a16:creationId xmlns:a16="http://schemas.microsoft.com/office/drawing/2014/main" id="{0BFC63C3-DB94-D348-8407-97C30400D82E}"/>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3937279" y="1905900"/>
            <a:ext cx="1233236" cy="1061435"/>
          </a:xfrm>
          <a:prstGeom prst="rect">
            <a:avLst/>
          </a:prstGeom>
          <a:effectLst>
            <a:outerShdw blurRad="50800" dist="215900" dir="2700000" algn="tl" rotWithShape="0">
              <a:prstClr val="black">
                <a:alpha val="40000"/>
              </a:prstClr>
            </a:outerShdw>
          </a:effectLst>
        </p:spPr>
      </p:pic>
      <p:pic>
        <p:nvPicPr>
          <p:cNvPr id="13" name="Picture 12">
            <a:extLst>
              <a:ext uri="{FF2B5EF4-FFF2-40B4-BE49-F238E27FC236}">
                <a16:creationId xmlns:a16="http://schemas.microsoft.com/office/drawing/2014/main" id="{163DCF16-EF3F-9E4C-9184-D1B571DFB463}"/>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9116734" y="1905899"/>
            <a:ext cx="1233236" cy="1061435"/>
          </a:xfrm>
          <a:prstGeom prst="rect">
            <a:avLst/>
          </a:prstGeom>
          <a:effectLst>
            <a:outerShdw blurRad="50800" dist="215900" dir="2700000" algn="tl" rotWithShape="0">
              <a:prstClr val="black">
                <a:alpha val="40000"/>
              </a:prstClr>
            </a:outerShdw>
          </a:effectLst>
        </p:spPr>
      </p:pic>
      <p:pic>
        <p:nvPicPr>
          <p:cNvPr id="14" name="Picture 13">
            <a:extLst>
              <a:ext uri="{FF2B5EF4-FFF2-40B4-BE49-F238E27FC236}">
                <a16:creationId xmlns:a16="http://schemas.microsoft.com/office/drawing/2014/main" id="{D5F26F94-479C-F547-AF76-6FFD137B8D57}"/>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3937279" y="3990263"/>
            <a:ext cx="1233236" cy="1061435"/>
          </a:xfrm>
          <a:prstGeom prst="rect">
            <a:avLst/>
          </a:prstGeom>
          <a:effectLst>
            <a:outerShdw blurRad="50800" dist="215900" dir="2700000" algn="tl" rotWithShape="0">
              <a:prstClr val="black">
                <a:alpha val="40000"/>
              </a:prstClr>
            </a:outerShdw>
          </a:effectLst>
        </p:spPr>
      </p:pic>
      <p:pic>
        <p:nvPicPr>
          <p:cNvPr id="15" name="Picture 14">
            <a:extLst>
              <a:ext uri="{FF2B5EF4-FFF2-40B4-BE49-F238E27FC236}">
                <a16:creationId xmlns:a16="http://schemas.microsoft.com/office/drawing/2014/main" id="{EB57E9A3-8B19-6E4C-A75C-3647108DF272}"/>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9117232" y="3990262"/>
            <a:ext cx="1233236" cy="1061435"/>
          </a:xfrm>
          <a:prstGeom prst="rect">
            <a:avLst/>
          </a:prstGeom>
          <a:effectLst>
            <a:outerShdw blurRad="50800" dist="215900" dir="2700000" algn="tl" rotWithShape="0">
              <a:prstClr val="black">
                <a:alpha val="40000"/>
              </a:prstClr>
            </a:outerShdw>
          </a:effectLst>
        </p:spPr>
      </p:pic>
    </p:spTree>
    <p:extLst>
      <p:ext uri="{BB962C8B-B14F-4D97-AF65-F5344CB8AC3E}">
        <p14:creationId xmlns:p14="http://schemas.microsoft.com/office/powerpoint/2010/main" val="333517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2B85-4A6B-584F-A91F-042791EBE69B}"/>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7393CEB4-5680-2442-869D-BF99528113AB}"/>
              </a:ext>
            </a:extLst>
          </p:cNvPr>
          <p:cNvSpPr txBox="1"/>
          <p:nvPr/>
        </p:nvSpPr>
        <p:spPr>
          <a:xfrm>
            <a:off x="290945" y="1690688"/>
            <a:ext cx="8118764" cy="369332"/>
          </a:xfrm>
          <a:prstGeom prst="rect">
            <a:avLst/>
          </a:prstGeom>
          <a:noFill/>
        </p:spPr>
        <p:txBody>
          <a:bodyPr wrap="square" rtlCol="0">
            <a:spAutoFit/>
          </a:bodyPr>
          <a:lstStyle/>
          <a:p>
            <a:pPr marL="342900" indent="-342900">
              <a:buFont typeface="+mj-lt"/>
              <a:buAutoNum type="arabicPeriod"/>
            </a:pPr>
            <a:r>
              <a:rPr lang="en-GB" dirty="0"/>
              <a:t>Download R: Console &amp; RStudio</a:t>
            </a:r>
          </a:p>
        </p:txBody>
      </p:sp>
      <p:pic>
        <p:nvPicPr>
          <p:cNvPr id="7" name="Picture 6">
            <a:extLst>
              <a:ext uri="{FF2B5EF4-FFF2-40B4-BE49-F238E27FC236}">
                <a16:creationId xmlns:a16="http://schemas.microsoft.com/office/drawing/2014/main" id="{2DA91435-E139-9340-B299-AE94C269D1AA}"/>
              </a:ext>
            </a:extLst>
          </p:cNvPr>
          <p:cNvPicPr>
            <a:picLocks noChangeAspect="1"/>
          </p:cNvPicPr>
          <p:nvPr/>
        </p:nvPicPr>
        <p:blipFill>
          <a:blip r:embed="rId2"/>
          <a:stretch>
            <a:fillRect/>
          </a:stretch>
        </p:blipFill>
        <p:spPr>
          <a:xfrm>
            <a:off x="3807737" y="2120512"/>
            <a:ext cx="3310179" cy="2482634"/>
          </a:xfrm>
          <a:prstGeom prst="rect">
            <a:avLst/>
          </a:prstGeom>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0A4A3A59-F01A-CA41-9221-1C29C2DF95A2}"/>
              </a:ext>
            </a:extLst>
          </p:cNvPr>
          <p:cNvPicPr>
            <a:picLocks noChangeAspect="1"/>
          </p:cNvPicPr>
          <p:nvPr/>
        </p:nvPicPr>
        <p:blipFill>
          <a:blip r:embed="rId3"/>
          <a:stretch>
            <a:fillRect/>
          </a:stretch>
        </p:blipFill>
        <p:spPr>
          <a:xfrm>
            <a:off x="4797851" y="4042939"/>
            <a:ext cx="3310179" cy="2482634"/>
          </a:xfrm>
          <a:prstGeom prst="rect">
            <a:avLst/>
          </a:prstGeom>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139F1E2C-816C-4C43-9746-C7B2286582BC}"/>
              </a:ext>
            </a:extLst>
          </p:cNvPr>
          <p:cNvPicPr>
            <a:picLocks noChangeAspect="1"/>
          </p:cNvPicPr>
          <p:nvPr/>
        </p:nvPicPr>
        <p:blipFill>
          <a:blip r:embed="rId4"/>
          <a:stretch>
            <a:fillRect/>
          </a:stretch>
        </p:blipFill>
        <p:spPr>
          <a:xfrm>
            <a:off x="9807226" y="3498427"/>
            <a:ext cx="1678192" cy="1298224"/>
          </a:xfrm>
          <a:prstGeom prst="rect">
            <a:avLst/>
          </a:prstGeom>
        </p:spPr>
      </p:pic>
      <p:pic>
        <p:nvPicPr>
          <p:cNvPr id="11" name="Picture 10">
            <a:extLst>
              <a:ext uri="{FF2B5EF4-FFF2-40B4-BE49-F238E27FC236}">
                <a16:creationId xmlns:a16="http://schemas.microsoft.com/office/drawing/2014/main" id="{A45B5197-EA84-844F-BB06-45DEBD2A3117}"/>
              </a:ext>
            </a:extLst>
          </p:cNvPr>
          <p:cNvPicPr>
            <a:picLocks noChangeAspect="1"/>
          </p:cNvPicPr>
          <p:nvPr/>
        </p:nvPicPr>
        <p:blipFill>
          <a:blip r:embed="rId5"/>
          <a:stretch>
            <a:fillRect/>
          </a:stretch>
        </p:blipFill>
        <p:spPr>
          <a:xfrm>
            <a:off x="613899" y="3429000"/>
            <a:ext cx="1033835" cy="1033835"/>
          </a:xfrm>
          <a:prstGeom prst="rect">
            <a:avLst/>
          </a:prstGeom>
        </p:spPr>
      </p:pic>
      <p:sp>
        <p:nvSpPr>
          <p:cNvPr id="12" name="Right Arrow 11">
            <a:extLst>
              <a:ext uri="{FF2B5EF4-FFF2-40B4-BE49-F238E27FC236}">
                <a16:creationId xmlns:a16="http://schemas.microsoft.com/office/drawing/2014/main" id="{EF81BBF1-F19F-224E-9758-852E878FAAB5}"/>
              </a:ext>
            </a:extLst>
          </p:cNvPr>
          <p:cNvSpPr/>
          <p:nvPr/>
        </p:nvSpPr>
        <p:spPr>
          <a:xfrm rot="19833314">
            <a:off x="1925780" y="3386280"/>
            <a:ext cx="678873" cy="419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a:extLst>
              <a:ext uri="{FF2B5EF4-FFF2-40B4-BE49-F238E27FC236}">
                <a16:creationId xmlns:a16="http://schemas.microsoft.com/office/drawing/2014/main" id="{0F38C5BC-BA16-BC40-9A90-5A02F75711E9}"/>
              </a:ext>
            </a:extLst>
          </p:cNvPr>
          <p:cNvSpPr/>
          <p:nvPr/>
        </p:nvSpPr>
        <p:spPr>
          <a:xfrm rot="1766686" flipV="1">
            <a:off x="1899613" y="4182683"/>
            <a:ext cx="678873" cy="419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a:extLst>
              <a:ext uri="{FF2B5EF4-FFF2-40B4-BE49-F238E27FC236}">
                <a16:creationId xmlns:a16="http://schemas.microsoft.com/office/drawing/2014/main" id="{5DF0ACC4-25AC-6A47-B6C7-040464E04936}"/>
              </a:ext>
            </a:extLst>
          </p:cNvPr>
          <p:cNvSpPr/>
          <p:nvPr/>
        </p:nvSpPr>
        <p:spPr>
          <a:xfrm>
            <a:off x="8584491" y="3832992"/>
            <a:ext cx="678873" cy="419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5050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5F7-6B52-9A4D-BD3F-3AE8DB5D32DF}"/>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4C674AE1-95F1-624B-B129-9C52481F9DC7}"/>
              </a:ext>
            </a:extLst>
          </p:cNvPr>
          <p:cNvSpPr txBox="1"/>
          <p:nvPr/>
        </p:nvSpPr>
        <p:spPr>
          <a:xfrm>
            <a:off x="290945" y="1690688"/>
            <a:ext cx="8118764" cy="646331"/>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p>
        </p:txBody>
      </p:sp>
      <p:pic>
        <p:nvPicPr>
          <p:cNvPr id="5" name="Picture 4">
            <a:extLst>
              <a:ext uri="{FF2B5EF4-FFF2-40B4-BE49-F238E27FC236}">
                <a16:creationId xmlns:a16="http://schemas.microsoft.com/office/drawing/2014/main" id="{15BFD46B-8406-0046-9675-B66A9285122D}"/>
              </a:ext>
            </a:extLst>
          </p:cNvPr>
          <p:cNvPicPr>
            <a:picLocks noChangeAspect="1"/>
          </p:cNvPicPr>
          <p:nvPr/>
        </p:nvPicPr>
        <p:blipFill>
          <a:blip r:embed="rId3"/>
          <a:stretch>
            <a:fillRect/>
          </a:stretch>
        </p:blipFill>
        <p:spPr>
          <a:xfrm>
            <a:off x="581892" y="2598656"/>
            <a:ext cx="5126203" cy="3844652"/>
          </a:xfrm>
          <a:prstGeom prst="rect">
            <a:avLst/>
          </a:prstGeom>
        </p:spPr>
      </p:pic>
      <p:pic>
        <p:nvPicPr>
          <p:cNvPr id="10" name="Picture 9">
            <a:extLst>
              <a:ext uri="{FF2B5EF4-FFF2-40B4-BE49-F238E27FC236}">
                <a16:creationId xmlns:a16="http://schemas.microsoft.com/office/drawing/2014/main" id="{BCF4DABA-5172-ED43-8F44-73CDD6AB1EC7}"/>
              </a:ext>
            </a:extLst>
          </p:cNvPr>
          <p:cNvPicPr>
            <a:picLocks noChangeAspect="1"/>
          </p:cNvPicPr>
          <p:nvPr/>
        </p:nvPicPr>
        <p:blipFill>
          <a:blip r:embed="rId4"/>
          <a:stretch>
            <a:fillRect/>
          </a:stretch>
        </p:blipFill>
        <p:spPr>
          <a:xfrm>
            <a:off x="6351103" y="2499054"/>
            <a:ext cx="5259005" cy="3944254"/>
          </a:xfrm>
          <a:prstGeom prst="rect">
            <a:avLst/>
          </a:prstGeom>
        </p:spPr>
      </p:pic>
    </p:spTree>
    <p:extLst>
      <p:ext uri="{BB962C8B-B14F-4D97-AF65-F5344CB8AC3E}">
        <p14:creationId xmlns:p14="http://schemas.microsoft.com/office/powerpoint/2010/main" val="3895590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5F7-6B52-9A4D-BD3F-3AE8DB5D32DF}"/>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4C674AE1-95F1-624B-B129-9C52481F9DC7}"/>
              </a:ext>
            </a:extLst>
          </p:cNvPr>
          <p:cNvSpPr txBox="1"/>
          <p:nvPr/>
        </p:nvSpPr>
        <p:spPr>
          <a:xfrm>
            <a:off x="290945" y="1690688"/>
            <a:ext cx="8118764" cy="923330"/>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p>
          <a:p>
            <a:pPr marL="342900" indent="-342900">
              <a:buFont typeface="+mj-lt"/>
              <a:buAutoNum type="arabicPeriod"/>
            </a:pPr>
            <a:r>
              <a:rPr lang="en-GB" dirty="0"/>
              <a:t>Make simple calculation</a:t>
            </a:r>
          </a:p>
        </p:txBody>
      </p:sp>
      <p:pic>
        <p:nvPicPr>
          <p:cNvPr id="6" name="Picture 5">
            <a:extLst>
              <a:ext uri="{FF2B5EF4-FFF2-40B4-BE49-F238E27FC236}">
                <a16:creationId xmlns:a16="http://schemas.microsoft.com/office/drawing/2014/main" id="{5ECDBB09-5533-4F49-B39C-B7B010A05C3D}"/>
              </a:ext>
            </a:extLst>
          </p:cNvPr>
          <p:cNvPicPr>
            <a:picLocks noChangeAspect="1"/>
          </p:cNvPicPr>
          <p:nvPr/>
        </p:nvPicPr>
        <p:blipFill rotWithShape="1">
          <a:blip r:embed="rId3"/>
          <a:srcRect t="13489" r="15247" b="9754"/>
          <a:stretch/>
        </p:blipFill>
        <p:spPr>
          <a:xfrm>
            <a:off x="144264" y="3546764"/>
            <a:ext cx="3345146" cy="2272146"/>
          </a:xfrm>
          <a:prstGeom prst="rect">
            <a:avLst/>
          </a:prstGeom>
        </p:spPr>
      </p:pic>
      <p:sp>
        <p:nvSpPr>
          <p:cNvPr id="9" name="Rectangle 8">
            <a:extLst>
              <a:ext uri="{FF2B5EF4-FFF2-40B4-BE49-F238E27FC236}">
                <a16:creationId xmlns:a16="http://schemas.microsoft.com/office/drawing/2014/main" id="{61216625-AA7C-4745-9F2E-3880F8018635}"/>
              </a:ext>
            </a:extLst>
          </p:cNvPr>
          <p:cNvSpPr/>
          <p:nvPr/>
        </p:nvSpPr>
        <p:spPr>
          <a:xfrm>
            <a:off x="4350327" y="2493818"/>
            <a:ext cx="7467600"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2 * 2</a:t>
            </a:r>
          </a:p>
          <a:p>
            <a:r>
              <a:rPr lang="en-GB" sz="4400" dirty="0"/>
              <a:t> </a:t>
            </a:r>
            <a:r>
              <a:rPr lang="en-GB" sz="4400" dirty="0">
                <a:solidFill>
                  <a:schemeClr val="tx1"/>
                </a:solidFill>
              </a:rPr>
              <a:t>[1] 4</a:t>
            </a:r>
          </a:p>
          <a:p>
            <a:r>
              <a:rPr lang="en-GB" sz="4400" dirty="0">
                <a:solidFill>
                  <a:srgbClr val="FF0000"/>
                </a:solidFill>
              </a:rPr>
              <a:t>&gt; </a:t>
            </a:r>
            <a:r>
              <a:rPr lang="en-GB" sz="4400" dirty="0">
                <a:solidFill>
                  <a:schemeClr val="accent1"/>
                </a:solidFill>
              </a:rPr>
              <a:t>0.15 * 19.71</a:t>
            </a:r>
          </a:p>
          <a:p>
            <a:r>
              <a:rPr lang="en-GB" sz="4400" dirty="0"/>
              <a:t> </a:t>
            </a:r>
            <a:r>
              <a:rPr lang="en-GB" sz="4400" dirty="0">
                <a:solidFill>
                  <a:schemeClr val="tx1"/>
                </a:solidFill>
              </a:rPr>
              <a:t>[1] 2.96</a:t>
            </a:r>
          </a:p>
          <a:p>
            <a:r>
              <a:rPr lang="en-GB" sz="4400" dirty="0">
                <a:solidFill>
                  <a:srgbClr val="FF0000"/>
                </a:solidFill>
              </a:rPr>
              <a:t>&gt; </a:t>
            </a:r>
            <a:r>
              <a:rPr lang="en-GB" sz="4400" dirty="0">
                <a:solidFill>
                  <a:schemeClr val="accent1"/>
                </a:solidFill>
              </a:rPr>
              <a:t>exp(-2)</a:t>
            </a:r>
          </a:p>
          <a:p>
            <a:r>
              <a:rPr lang="en-GB" sz="4400" dirty="0"/>
              <a:t> </a:t>
            </a:r>
            <a:r>
              <a:rPr lang="en-GB" sz="4400" dirty="0">
                <a:solidFill>
                  <a:schemeClr val="tx1"/>
                </a:solidFill>
              </a:rPr>
              <a:t>[1] </a:t>
            </a:r>
            <a:r>
              <a:rPr lang="fr-FR" sz="4400" dirty="0">
                <a:solidFill>
                  <a:schemeClr val="tx1"/>
                </a:solidFill>
              </a:rPr>
              <a:t>0.1353353</a:t>
            </a:r>
            <a:endParaRPr lang="en-GB" sz="4400" dirty="0">
              <a:solidFill>
                <a:schemeClr val="tx1"/>
              </a:solidFill>
            </a:endParaRPr>
          </a:p>
          <a:p>
            <a:endParaRPr lang="en-GB" sz="4400" dirty="0">
              <a:solidFill>
                <a:schemeClr val="tx1"/>
              </a:solidFill>
            </a:endParaRPr>
          </a:p>
        </p:txBody>
      </p:sp>
    </p:spTree>
    <p:extLst>
      <p:ext uri="{BB962C8B-B14F-4D97-AF65-F5344CB8AC3E}">
        <p14:creationId xmlns:p14="http://schemas.microsoft.com/office/powerpoint/2010/main" val="1359312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36245</TotalTime>
  <Words>5841</Words>
  <Application>Microsoft Macintosh PowerPoint</Application>
  <PresentationFormat>Widescreen</PresentationFormat>
  <Paragraphs>691</Paragraphs>
  <Slides>59</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Calibri</vt:lpstr>
      <vt:lpstr>Calibri Light</vt:lpstr>
      <vt:lpstr>Helvetica Neue</vt:lpstr>
      <vt:lpstr>MJXc-TeX-main-R</vt:lpstr>
      <vt:lpstr>MJXc-TeX-math-I</vt:lpstr>
      <vt:lpstr>Montserrat</vt:lpstr>
      <vt:lpstr>Office Theme</vt:lpstr>
      <vt:lpstr>Basic R</vt:lpstr>
      <vt:lpstr>Instructors </vt:lpstr>
      <vt:lpstr>Syllabus</vt:lpstr>
      <vt:lpstr>Syllabus</vt:lpstr>
      <vt:lpstr>Why R?</vt:lpstr>
      <vt:lpstr>Drawbacks </vt:lpstr>
      <vt:lpstr>Let’s start</vt:lpstr>
      <vt:lpstr>Let’s start</vt:lpstr>
      <vt:lpstr>Let’s start</vt:lpstr>
      <vt:lpstr>Let’s start</vt:lpstr>
      <vt:lpstr>Let’s start</vt:lpstr>
      <vt:lpstr>Let’s do some scripting</vt:lpstr>
      <vt:lpstr>Let’s do some scripting</vt:lpstr>
      <vt:lpstr>The very basic: variables &amp; functions</vt:lpstr>
      <vt:lpstr>The very basic: variables &amp; functions</vt:lpstr>
      <vt:lpstr>The very basic: variables &amp; functions</vt:lpstr>
      <vt:lpstr>Exercise</vt:lpstr>
      <vt:lpstr>Data types &amp; data frame</vt:lpstr>
      <vt:lpstr>Data types &amp; data frame</vt:lpstr>
      <vt:lpstr>The data frame “murders”</vt:lpstr>
      <vt:lpstr>Examining data frame</vt:lpstr>
      <vt:lpstr>Vectors</vt:lpstr>
      <vt:lpstr>Lists</vt:lpstr>
      <vt:lpstr>Matrices</vt:lpstr>
      <vt:lpstr>Exercise</vt:lpstr>
      <vt:lpstr>Vectors</vt:lpstr>
      <vt:lpstr>Create vectors</vt:lpstr>
      <vt:lpstr>Create vectors</vt:lpstr>
      <vt:lpstr>Create vectors</vt:lpstr>
      <vt:lpstr>Coercion</vt:lpstr>
      <vt:lpstr>Coercion</vt:lpstr>
      <vt:lpstr>Coercion</vt:lpstr>
      <vt:lpstr>Exercise</vt:lpstr>
      <vt:lpstr>Importing data</vt:lpstr>
      <vt:lpstr>The filesystem</vt:lpstr>
      <vt:lpstr>The readr and readxl packages</vt:lpstr>
      <vt:lpstr>Exercises</vt:lpstr>
      <vt:lpstr>Basic plots</vt:lpstr>
      <vt:lpstr>Basic plots </vt:lpstr>
      <vt:lpstr>Basic Statistics: histograms</vt:lpstr>
      <vt:lpstr>Basic Statistics: boxplots</vt:lpstr>
      <vt:lpstr>Histograms</vt:lpstr>
      <vt:lpstr>Density plot</vt:lpstr>
      <vt:lpstr>Compare distributions</vt:lpstr>
      <vt:lpstr>Basic Statistics: piecharts</vt:lpstr>
      <vt:lpstr>Basic Statistics: pairplot</vt:lpstr>
      <vt:lpstr>Exercises </vt:lpstr>
      <vt:lpstr>Functions</vt:lpstr>
      <vt:lpstr>Functions in R</vt:lpstr>
      <vt:lpstr>Your First Function</vt:lpstr>
      <vt:lpstr>Your First Function</vt:lpstr>
      <vt:lpstr>Your First Function</vt:lpstr>
      <vt:lpstr>Argument Matching</vt:lpstr>
      <vt:lpstr>Argument Matching</vt:lpstr>
      <vt:lpstr>Lazy Evaluation</vt:lpstr>
      <vt:lpstr>Lazy Evaluation</vt:lpstr>
      <vt:lpstr>The ... Argument</vt:lpstr>
      <vt:lpstr>Exercise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42</cp:revision>
  <dcterms:created xsi:type="dcterms:W3CDTF">2019-09-24T07:49:12Z</dcterms:created>
  <dcterms:modified xsi:type="dcterms:W3CDTF">2020-09-29T13:41:54Z</dcterms:modified>
</cp:coreProperties>
</file>