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8" r:id="rId30"/>
    <p:sldId id="289" r:id="rId31"/>
    <p:sldId id="290" r:id="rId32"/>
    <p:sldId id="291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85268"/>
  </p:normalViewPr>
  <p:slideViewPr>
    <p:cSldViewPr snapToGrid="0" snapToObjects="1">
      <p:cViewPr varScale="1">
        <p:scale>
          <a:sx n="98" d="100"/>
          <a:sy n="9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82FA-3DAB-0F41-BF1F-1481A278BDAC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D870-23D1-0C41-ACFF-058A4CF5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er.com/us/book/978038724544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Exploratory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strength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R. One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data to plot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unique balance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flexibility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Excel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for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plots, but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nowhere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flexible. D3.js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flexible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R, but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longer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plot.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grammar of graphics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fr-F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ggplot2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analogous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grammar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beginner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sentences by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handful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adjectives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sentence. 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cases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possible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informative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elegant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readable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possible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geometries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barplot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histogram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smooth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densities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qqplot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boxplot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learn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more about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 the Data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Visualization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part of the book.</a:t>
            </a:r>
          </a:p>
          <a:p>
            <a:endParaRPr lang="en-GB" dirty="0"/>
          </a:p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two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most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important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 are the point positions on the x-axis and y-axis,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which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population size and the total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number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respectively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point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observation,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1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data about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observations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x- and y-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scale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region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refer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as the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component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How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depends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2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3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4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points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 </a:t>
            </a:r>
            <a:r>
              <a:rPr lang="fr-FR" dirty="0"/>
              <a:t>col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argument in the </a:t>
            </a:r>
            <a:r>
              <a:rPr lang="fr-FR" dirty="0" err="1"/>
              <a:t>geom_point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new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redefine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/>
              <a:t>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points layer: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points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 </a:t>
            </a:r>
            <a:r>
              <a:rPr lang="fr-FR" dirty="0"/>
              <a:t>col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argument in the </a:t>
            </a:r>
            <a:r>
              <a:rPr lang="fr-FR" dirty="0" err="1"/>
              <a:t>geom_point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new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redefine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/>
              <a:t>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points layer: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7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annotation to figures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not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aesthetic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labels, boxes,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areas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instances in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quick plot of, for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values in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 of the values in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categorical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 err="1"/>
              <a:t>hist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dirty="0"/>
              <a:t>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fr-FR" dirty="0" err="1"/>
              <a:t>boxplot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consistent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 err="1"/>
              <a:t>qplot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11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15E0-AB55-2545-9B22-3E83A0581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7630E-9420-8446-BD4D-0A5AA719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89618-32D1-1D46-8FF1-2FD055AB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BD34-734C-E448-B94B-80D23E27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E454-C99D-4D43-B80B-67F95C8E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6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6F8E-4A45-D044-8A48-3944D8A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0C293-DE87-F14B-8E32-65B413B6E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84B2-90AE-3842-B48E-5D0788C9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5B8E9-DDF2-C941-AE5C-81EEDFD3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831F-82F6-9E44-A2A7-0811E6E3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73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C86D4-A62C-8640-8232-E657ED27D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0D9CA-1FB6-F448-A829-ADB05FD3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61AB-3761-C74B-9D7B-F9EB2B24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4101-8504-5C47-9DE3-5DBA8E40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3F06-2ECB-8247-8B5F-3E4F3ADC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5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E9ED-8D51-0A4E-8D58-ED40BAA6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F58F-3D34-D545-9BA7-ADFC6A7F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A038-089B-DB4E-9678-EFE163BF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4FCF-18A7-A746-8170-79466E2B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5AA4-BE3C-E745-93A9-B31877F6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51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8EBC-80C3-3648-9F75-28B60878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C2ED-0AEF-A34B-9D99-A82FAFE0F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8A7D-F09C-9B45-B2C8-B2696273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D422-C984-4942-B00F-B90B768F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B594-DBA3-1A46-B5CD-F952D8DF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9540-C381-164A-A99B-D8F578E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02AD-BBAF-0840-BD8C-8E5D325C1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DE914-6506-FC48-B0F7-4F08546D5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4AD4B-F5EE-0447-8939-69DE2B35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BC429-82C6-BA4A-B7F9-7AA3A575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0FF2-33E6-5643-895C-A1166CD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1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5A51-A1C0-5441-B1E2-C1559726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E8FF-A8FD-BA44-BC57-7285E73F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28F59-BA9D-CD43-B514-C9FFAEE5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80270-C6E0-7A40-B790-E025B9F01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7EA3F-94EA-6047-815C-5165194DA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ABCA6-FDE4-C84F-9240-F50EABFC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2D503-1F3C-A249-98AF-2754BB80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DA486-43DC-9C40-9211-A2C7C2F0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EDCE-1ED3-3145-B886-E65148E0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8CFA-00AA-F148-BB59-00A13ECB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C9E11-9F64-BA41-B6FB-E56C9DA7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5941E-A4A9-3945-98F5-B5D7CCA7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28E8F-23C9-F740-989A-294830EC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3A811-25AB-EA48-8457-A94E0B94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8B29-74C6-EF4B-B14A-DB637B7D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8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B4DD-3868-B84F-976E-5F6332E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3964-A3FA-6440-BAA0-5FEB18D6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1E04-58D9-794D-A79A-4E089236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11075-2B7B-B34C-A06E-315E8591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6DB92-F6AB-0143-A0DF-C4DC478E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C0CF-FDA8-5047-8639-90CB31A1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8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0340-9FD6-B849-8D4F-224BC0D3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B6F36-6707-6645-AE97-F0B1186D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DFFE-7E92-314C-8B88-25B13D3A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D08E5-F4E9-8547-826F-99FCB1C9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6D2CC-F63A-E64D-BABD-16D27240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C29D-F34E-4243-BE6D-580AA2A2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FE835-798A-C444-8800-66ADD859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3732E-C927-0A4F-906D-AD1E2531F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F862-3E73-FA48-A964-2877C8ACE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6EE3-F158-9C40-8076-BDE40313DB9D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7B73-EB03-F24D-A6C0-4C9417679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E0F7-7B73-3D46-A1EB-F5A9D0A4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1EBE-F59D-7647-BBF8-EF6CFDCDD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9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gplot2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6575-B9CD-B04E-BF70-C915A52FE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graphical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2B09-150F-2B42-BFAA-F388EA50F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“Processing large dataset with R”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94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82C7-0612-224D-A6AF-996DDDD6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BE912C-7601-2648-BEFB-EADA3962DAC0}"/>
              </a:ext>
            </a:extLst>
          </p:cNvPr>
          <p:cNvSpPr/>
          <p:nvPr/>
        </p:nvSpPr>
        <p:spPr>
          <a:xfrm>
            <a:off x="460575" y="1847964"/>
            <a:ext cx="4244009" cy="135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 err="1">
                <a:solidFill>
                  <a:schemeClr val="tx1"/>
                </a:solidFill>
              </a:rPr>
              <a:t>scale_x_continuous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 = "log10") + </a:t>
            </a:r>
            <a:r>
              <a:rPr lang="fr-FR" b="1" dirty="0" err="1">
                <a:solidFill>
                  <a:schemeClr val="tx1"/>
                </a:solidFill>
              </a:rPr>
              <a:t>scale_y_continuous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 = "log10")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C41D93-AC2E-ED42-836C-13F2D35D535D}"/>
              </a:ext>
            </a:extLst>
          </p:cNvPr>
          <p:cNvSpPr/>
          <p:nvPr/>
        </p:nvSpPr>
        <p:spPr>
          <a:xfrm>
            <a:off x="6947513" y="1843229"/>
            <a:ext cx="4244009" cy="135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676BB-D441-BB47-8923-0F60DB77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13" y="3224523"/>
            <a:ext cx="5887152" cy="36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4F54-74C3-8D40-88C8-F1F21126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Labels and </a:t>
            </a:r>
            <a:r>
              <a:rPr lang="fr-FR" dirty="0" err="1"/>
              <a:t>titles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6E5DAD-687C-7040-AA88-39C4D6C724FC}"/>
              </a:ext>
            </a:extLst>
          </p:cNvPr>
          <p:cNvSpPr/>
          <p:nvPr/>
        </p:nvSpPr>
        <p:spPr>
          <a:xfrm>
            <a:off x="520208" y="2671349"/>
            <a:ext cx="4244009" cy="21191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DEE59-4376-2D4B-A3D7-22CED982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593" y="2076087"/>
            <a:ext cx="5844207" cy="36069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0A0EF7-727C-1E47-9DF4-D90EB9699352}"/>
              </a:ext>
            </a:extLst>
          </p:cNvPr>
          <p:cNvSpPr/>
          <p:nvPr/>
        </p:nvSpPr>
        <p:spPr>
          <a:xfrm>
            <a:off x="2461593" y="5984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almost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! All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left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do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legend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optional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changes to the style.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74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D766-56C6-7240-B396-B2726D7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Categories</a:t>
            </a:r>
            <a:r>
              <a:rPr lang="fr-FR" dirty="0"/>
              <a:t> as </a:t>
            </a:r>
            <a:r>
              <a:rPr lang="fr-FR" dirty="0" err="1"/>
              <a:t>colors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E3392-AED6-8049-839D-DFBEF7889DE5}"/>
              </a:ext>
            </a:extLst>
          </p:cNvPr>
          <p:cNvSpPr/>
          <p:nvPr/>
        </p:nvSpPr>
        <p:spPr>
          <a:xfrm>
            <a:off x="564904" y="1571419"/>
            <a:ext cx="11062192" cy="162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color</a:t>
            </a:r>
            <a:r>
              <a:rPr lang="fr-FR" dirty="0">
                <a:solidFill>
                  <a:schemeClr val="tx1"/>
                </a:solidFill>
              </a:rPr>
              <a:t> ="</a:t>
            </a:r>
            <a:r>
              <a:rPr lang="fr-FR" dirty="0" err="1">
                <a:solidFill>
                  <a:schemeClr val="tx1"/>
                </a:solidFill>
              </a:rPr>
              <a:t>blue</a:t>
            </a:r>
            <a:r>
              <a:rPr lang="fr-FR" dirty="0">
                <a:solidFill>
                  <a:schemeClr val="tx1"/>
                </a:solidFill>
              </a:rPr>
              <a:t> ", size = 3 )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35066-C7F6-924A-8BEA-D84F6FA8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4" y="3364226"/>
            <a:ext cx="5417760" cy="33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5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D766-56C6-7240-B396-B2726D7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Categories</a:t>
            </a:r>
            <a:r>
              <a:rPr lang="fr-FR" dirty="0"/>
              <a:t> as </a:t>
            </a:r>
            <a:r>
              <a:rPr lang="fr-FR" dirty="0" err="1"/>
              <a:t>colors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E3392-AED6-8049-839D-DFBEF7889DE5}"/>
              </a:ext>
            </a:extLst>
          </p:cNvPr>
          <p:cNvSpPr/>
          <p:nvPr/>
        </p:nvSpPr>
        <p:spPr>
          <a:xfrm>
            <a:off x="564904" y="1571419"/>
            <a:ext cx="11062192" cy="162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rgbClr val="FF0000"/>
                </a:solidFill>
              </a:rPr>
              <a:t>aes</a:t>
            </a:r>
            <a:r>
              <a:rPr lang="fr-FR" dirty="0">
                <a:solidFill>
                  <a:srgbClr val="FF0000"/>
                </a:solidFill>
              </a:rPr>
              <a:t>(col=</a:t>
            </a:r>
            <a:r>
              <a:rPr lang="fr-FR" dirty="0" err="1">
                <a:solidFill>
                  <a:srgbClr val="FF0000"/>
                </a:solidFill>
              </a:rPr>
              <a:t>region</a:t>
            </a:r>
            <a:r>
              <a:rPr lang="fr-FR" dirty="0">
                <a:solidFill>
                  <a:srgbClr val="FF0000"/>
                </a:solidFill>
              </a:rPr>
              <a:t>), </a:t>
            </a:r>
            <a:r>
              <a:rPr lang="fr-FR" dirty="0">
                <a:solidFill>
                  <a:schemeClr val="tx1"/>
                </a:solidFill>
              </a:rPr>
              <a:t>size = 3 )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35066-C7F6-924A-8BEA-D84F6FA8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4" y="3364226"/>
            <a:ext cx="5417760" cy="3343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3F42A-7895-CE42-AA66-EF2A9C2D5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843" y="3429000"/>
            <a:ext cx="5417760" cy="33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9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4851-A226-8F45-9A09-7049D466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Annotation, </a:t>
            </a:r>
            <a:r>
              <a:rPr lang="fr-FR" dirty="0" err="1"/>
              <a:t>shapes</a:t>
            </a:r>
            <a:r>
              <a:rPr lang="fr-FR" dirty="0"/>
              <a:t>, and </a:t>
            </a:r>
            <a:r>
              <a:rPr lang="fr-FR" dirty="0" err="1"/>
              <a:t>adjustments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051D5-DE10-9F4F-ACB2-A4BB774A11B2}"/>
              </a:ext>
            </a:extLst>
          </p:cNvPr>
          <p:cNvSpPr/>
          <p:nvPr/>
        </p:nvSpPr>
        <p:spPr>
          <a:xfrm>
            <a:off x="265044" y="169068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want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line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average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rate for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entire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country. 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5143A-F41F-D849-B89C-7622F0F9F9BF}"/>
              </a:ext>
            </a:extLst>
          </p:cNvPr>
          <p:cNvSpPr/>
          <p:nvPr/>
        </p:nvSpPr>
        <p:spPr>
          <a:xfrm>
            <a:off x="564904" y="2205073"/>
            <a:ext cx="11062192" cy="551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r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summarize</a:t>
            </a:r>
            <a:r>
              <a:rPr lang="fr-FR" dirty="0">
                <a:solidFill>
                  <a:schemeClr val="tx1"/>
                </a:solidFill>
              </a:rPr>
              <a:t>(rate =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(total) /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(population) * 10^6) %&gt;% </a:t>
            </a:r>
            <a:r>
              <a:rPr lang="fr-FR" b="1" dirty="0">
                <a:solidFill>
                  <a:schemeClr val="tx1"/>
                </a:solidFill>
              </a:rPr>
              <a:t>pull</a:t>
            </a:r>
            <a:r>
              <a:rPr lang="fr-FR" dirty="0">
                <a:solidFill>
                  <a:schemeClr val="tx1"/>
                </a:solidFill>
              </a:rPr>
              <a:t>(rate)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E916F-F08A-FB4D-A841-9EB9A11FD7AA}"/>
              </a:ext>
            </a:extLst>
          </p:cNvPr>
          <p:cNvSpPr/>
          <p:nvPr/>
        </p:nvSpPr>
        <p:spPr>
          <a:xfrm>
            <a:off x="265044" y="2901505"/>
            <a:ext cx="11569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line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use the </a:t>
            </a:r>
            <a:r>
              <a:rPr lang="fr-FR" dirty="0" err="1"/>
              <a:t>geom_abline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uses </a:t>
            </a:r>
            <a:r>
              <a:rPr lang="fr-FR" dirty="0"/>
              <a:t>ab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in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name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remind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us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supplying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intercept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fr-FR" dirty="0"/>
              <a:t>a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slope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fr-FR" dirty="0"/>
              <a:t>b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). The default line has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slope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intercept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0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only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intercept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E4545-6B0C-E545-8ABF-5BA9589118AB}"/>
              </a:ext>
            </a:extLst>
          </p:cNvPr>
          <p:cNvSpPr/>
          <p:nvPr/>
        </p:nvSpPr>
        <p:spPr>
          <a:xfrm>
            <a:off x="518521" y="3692889"/>
            <a:ext cx="11062192" cy="551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(col=</a:t>
            </a:r>
            <a:r>
              <a:rPr lang="fr-FR" dirty="0" err="1">
                <a:solidFill>
                  <a:schemeClr val="tx1"/>
                </a:solidFill>
              </a:rPr>
              <a:t>region</a:t>
            </a:r>
            <a:r>
              <a:rPr lang="fr-FR" dirty="0">
                <a:solidFill>
                  <a:schemeClr val="tx1"/>
                </a:solidFill>
              </a:rPr>
              <a:t>), size = 3) + </a:t>
            </a:r>
            <a:r>
              <a:rPr lang="fr-FR" b="1" dirty="0" err="1">
                <a:solidFill>
                  <a:schemeClr val="tx1"/>
                </a:solidFill>
              </a:rPr>
              <a:t>geom_abline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intercept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>
                <a:solidFill>
                  <a:schemeClr val="tx1"/>
                </a:solidFill>
              </a:rPr>
              <a:t>log10</a:t>
            </a:r>
            <a:r>
              <a:rPr lang="fr-FR" dirty="0">
                <a:solidFill>
                  <a:schemeClr val="tx1"/>
                </a:solidFill>
              </a:rPr>
              <a:t>(r))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99963-400C-9641-BBC1-63B11AB6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361781"/>
            <a:ext cx="3962400" cy="24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7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925-D802-2647-AFD4-5CEFF5A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Add-on</a:t>
            </a:r>
            <a:r>
              <a:rPr lang="fr-FR" dirty="0"/>
              <a:t> packages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30F25D-BBD7-4449-8613-B8515F3A80C5}"/>
              </a:ext>
            </a:extLst>
          </p:cNvPr>
          <p:cNvSpPr/>
          <p:nvPr/>
        </p:nvSpPr>
        <p:spPr>
          <a:xfrm>
            <a:off x="344556" y="1544672"/>
            <a:ext cx="11595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power of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augmented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further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due to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availability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add-on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packages.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remaining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changes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needed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put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finishing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touches 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our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require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ggthemes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ggrepel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packages.</a:t>
            </a:r>
          </a:p>
          <a:p>
            <a:br>
              <a:rPr lang="fr-FR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50735-F586-6B46-895D-6E563CDF3647}"/>
              </a:ext>
            </a:extLst>
          </p:cNvPr>
          <p:cNvSpPr/>
          <p:nvPr/>
        </p:nvSpPr>
        <p:spPr>
          <a:xfrm>
            <a:off x="564904" y="2496940"/>
            <a:ext cx="11062192" cy="746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library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ggthemes</a:t>
            </a:r>
            <a:r>
              <a:rPr lang="fr-FR" dirty="0">
                <a:solidFill>
                  <a:schemeClr val="tx1"/>
                </a:solidFill>
              </a:rPr>
              <a:t>) </a:t>
            </a: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theme_economist</a:t>
            </a:r>
            <a:r>
              <a:rPr lang="fr-FR" dirty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5731E-671E-FB44-BE5C-37F287C0141F}"/>
              </a:ext>
            </a:extLst>
          </p:cNvPr>
          <p:cNvSpPr/>
          <p:nvPr/>
        </p:nvSpPr>
        <p:spPr>
          <a:xfrm>
            <a:off x="344556" y="3924548"/>
            <a:ext cx="11282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add-on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package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ggrepel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includes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labels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while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ensuring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don’t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fall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on top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simply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change </a:t>
            </a:r>
            <a:r>
              <a:rPr lang="fr-FR" dirty="0" err="1"/>
              <a:t>geom_text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dirty="0" err="1"/>
              <a:t>geom_text_repel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75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B850-5012-9C4A-ACA6-42774256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Putting </a:t>
            </a:r>
            <a:r>
              <a:rPr lang="fr-FR" dirty="0" err="1"/>
              <a:t>it</a:t>
            </a:r>
            <a:r>
              <a:rPr lang="fr-FR" dirty="0"/>
              <a:t> all </a:t>
            </a:r>
            <a:r>
              <a:rPr lang="fr-FR" dirty="0" err="1"/>
              <a:t>together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38BA2-241B-454C-A91B-729C0A3BD26C}"/>
              </a:ext>
            </a:extLst>
          </p:cNvPr>
          <p:cNvSpPr/>
          <p:nvPr/>
        </p:nvSpPr>
        <p:spPr>
          <a:xfrm>
            <a:off x="371061" y="1690688"/>
            <a:ext cx="1115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Now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done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testing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write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one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piece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code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produces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our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desired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from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scratch.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23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1BC7-90B7-3547-9C53-99F7AD6E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Putting </a:t>
            </a:r>
            <a:r>
              <a:rPr lang="fr-FR" dirty="0" err="1"/>
              <a:t>it</a:t>
            </a:r>
            <a:r>
              <a:rPr lang="fr-FR" dirty="0"/>
              <a:t> all </a:t>
            </a:r>
            <a:r>
              <a:rPr lang="fr-FR" dirty="0" err="1"/>
              <a:t>together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10DBD-E335-C246-A3C3-3517B1CD830D}"/>
              </a:ext>
            </a:extLst>
          </p:cNvPr>
          <p:cNvSpPr/>
          <p:nvPr/>
        </p:nvSpPr>
        <p:spPr>
          <a:xfrm>
            <a:off x="564904" y="1917966"/>
            <a:ext cx="11062192" cy="4814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library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ggthemes</a:t>
            </a:r>
            <a:r>
              <a:rPr lang="fr-FR" dirty="0">
                <a:solidFill>
                  <a:schemeClr val="tx1"/>
                </a:solidFill>
              </a:rPr>
              <a:t>)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library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ggrepel</a:t>
            </a:r>
            <a:r>
              <a:rPr lang="fr-FR" dirty="0">
                <a:solidFill>
                  <a:schemeClr val="tx1"/>
                </a:solidFill>
              </a:rPr>
              <a:t>)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summarize</a:t>
            </a:r>
            <a:r>
              <a:rPr lang="fr-FR" dirty="0">
                <a:solidFill>
                  <a:schemeClr val="tx1"/>
                </a:solidFill>
              </a:rPr>
              <a:t>(rate =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(total) /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(population) * 10^6) %&gt;% </a:t>
            </a:r>
          </a:p>
          <a:p>
            <a:r>
              <a:rPr lang="fr-FR" b="1" dirty="0">
                <a:solidFill>
                  <a:schemeClr val="tx1"/>
                </a:solidFill>
              </a:rPr>
              <a:t>pull</a:t>
            </a:r>
            <a:r>
              <a:rPr lang="fr-FR" dirty="0">
                <a:solidFill>
                  <a:schemeClr val="tx1"/>
                </a:solidFill>
              </a:rPr>
              <a:t>(rate)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geom_abline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intercept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>
                <a:solidFill>
                  <a:schemeClr val="tx1"/>
                </a:solidFill>
              </a:rPr>
              <a:t>log10</a:t>
            </a:r>
            <a:r>
              <a:rPr lang="fr-FR" dirty="0">
                <a:solidFill>
                  <a:schemeClr val="tx1"/>
                </a:solidFill>
              </a:rPr>
              <a:t>(r), </a:t>
            </a:r>
            <a:r>
              <a:rPr lang="fr-FR" dirty="0" err="1">
                <a:solidFill>
                  <a:schemeClr val="tx1"/>
                </a:solidFill>
              </a:rPr>
              <a:t>lty</a:t>
            </a:r>
            <a:r>
              <a:rPr lang="fr-FR" dirty="0">
                <a:solidFill>
                  <a:schemeClr val="tx1"/>
                </a:solidFill>
              </a:rPr>
              <a:t> = 2, </a:t>
            </a:r>
            <a:r>
              <a:rPr lang="fr-FR" dirty="0" err="1">
                <a:solidFill>
                  <a:schemeClr val="tx1"/>
                </a:solidFill>
              </a:rPr>
              <a:t>color</a:t>
            </a:r>
            <a:r>
              <a:rPr lang="fr-FR" dirty="0">
                <a:solidFill>
                  <a:schemeClr val="tx1"/>
                </a:solidFill>
              </a:rPr>
              <a:t> = "</a:t>
            </a:r>
            <a:r>
              <a:rPr lang="fr-FR" dirty="0" err="1">
                <a:solidFill>
                  <a:schemeClr val="tx1"/>
                </a:solidFill>
              </a:rPr>
              <a:t>darkgrey</a:t>
            </a:r>
            <a:r>
              <a:rPr lang="fr-FR" dirty="0">
                <a:solidFill>
                  <a:schemeClr val="tx1"/>
                </a:solidFill>
              </a:rPr>
              <a:t>")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(col=</a:t>
            </a:r>
            <a:r>
              <a:rPr lang="fr-FR" dirty="0" err="1">
                <a:solidFill>
                  <a:schemeClr val="tx1"/>
                </a:solidFill>
              </a:rPr>
              <a:t>region</a:t>
            </a:r>
            <a:r>
              <a:rPr lang="fr-FR" dirty="0">
                <a:solidFill>
                  <a:schemeClr val="tx1"/>
                </a:solidFill>
              </a:rPr>
              <a:t>), size = 3)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geom_text_repel</a:t>
            </a:r>
            <a:r>
              <a:rPr lang="fr-FR" dirty="0">
                <a:solidFill>
                  <a:schemeClr val="tx1"/>
                </a:solidFill>
              </a:rPr>
              <a:t>() + </a:t>
            </a:r>
          </a:p>
          <a:p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</a:p>
          <a:p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scale_color_discrete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= "</a:t>
            </a:r>
            <a:r>
              <a:rPr lang="fr-FR" dirty="0" err="1">
                <a:solidFill>
                  <a:schemeClr val="tx1"/>
                </a:solidFill>
              </a:rPr>
              <a:t>Region</a:t>
            </a:r>
            <a:r>
              <a:rPr lang="fr-FR" dirty="0">
                <a:solidFill>
                  <a:schemeClr val="tx1"/>
                </a:solidFill>
              </a:rPr>
              <a:t>") +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theme_economist</a:t>
            </a:r>
            <a:r>
              <a:rPr lang="fr-FR" dirty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62F4-5257-7E47-B6C3-D8843C66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Quick plots </a:t>
            </a:r>
            <a:r>
              <a:rPr lang="fr-FR" dirty="0" err="1"/>
              <a:t>with</a:t>
            </a:r>
            <a:r>
              <a:rPr lang="fr-FR" dirty="0"/>
              <a:t> </a:t>
            </a:r>
            <a:r>
              <a:rPr lang="fr-FR" dirty="0" err="1"/>
              <a:t>qplot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392D2-E838-C740-87D1-BFE5DE27CEC9}"/>
              </a:ext>
            </a:extLst>
          </p:cNvPr>
          <p:cNvSpPr/>
          <p:nvPr/>
        </p:nvSpPr>
        <p:spPr>
          <a:xfrm>
            <a:off x="564904" y="1997479"/>
            <a:ext cx="11062192" cy="11697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data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x &lt;- </a:t>
            </a:r>
            <a:r>
              <a:rPr lang="fr-FR" b="1" dirty="0">
                <a:solidFill>
                  <a:schemeClr val="tx1"/>
                </a:solidFill>
              </a:rPr>
              <a:t>log10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murders$population</a:t>
            </a:r>
            <a:r>
              <a:rPr lang="fr-FR" dirty="0">
                <a:solidFill>
                  <a:schemeClr val="tx1"/>
                </a:solidFill>
              </a:rPr>
              <a:t>) </a:t>
            </a:r>
          </a:p>
          <a:p>
            <a:r>
              <a:rPr lang="fr-FR" dirty="0">
                <a:solidFill>
                  <a:schemeClr val="tx1"/>
                </a:solidFill>
              </a:rPr>
              <a:t>y &lt;- </a:t>
            </a:r>
            <a:r>
              <a:rPr lang="fr-FR" dirty="0" err="1">
                <a:solidFill>
                  <a:schemeClr val="tx1"/>
                </a:solidFill>
              </a:rPr>
              <a:t>murders$total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9A07C3-CCC0-D945-9126-692233684DE7}"/>
              </a:ext>
            </a:extLst>
          </p:cNvPr>
          <p:cNvSpPr/>
          <p:nvPr/>
        </p:nvSpPr>
        <p:spPr>
          <a:xfrm>
            <a:off x="301163" y="1506022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values 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two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vectors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say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47A19E-7658-9744-A59A-0E49BB1C8392}"/>
              </a:ext>
            </a:extLst>
          </p:cNvPr>
          <p:cNvSpPr/>
          <p:nvPr/>
        </p:nvSpPr>
        <p:spPr>
          <a:xfrm>
            <a:off x="564904" y="3690732"/>
            <a:ext cx="11062192" cy="549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data.frame</a:t>
            </a:r>
            <a:r>
              <a:rPr lang="fr-FR" dirty="0">
                <a:solidFill>
                  <a:schemeClr val="tx1"/>
                </a:solidFill>
              </a:rPr>
              <a:t>(x = x, y = y)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(x, y))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437B4-186C-3F41-B42B-F8F3F3CD02DA}"/>
              </a:ext>
            </a:extLst>
          </p:cNvPr>
          <p:cNvSpPr/>
          <p:nvPr/>
        </p:nvSpPr>
        <p:spPr>
          <a:xfrm>
            <a:off x="301163" y="3167268"/>
            <a:ext cx="9717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want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scatterplot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would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to type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something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FFF93-982A-B440-9DAA-BFC149DB7B18}"/>
              </a:ext>
            </a:extLst>
          </p:cNvPr>
          <p:cNvSpPr/>
          <p:nvPr/>
        </p:nvSpPr>
        <p:spPr>
          <a:xfrm>
            <a:off x="301163" y="4378045"/>
            <a:ext cx="11519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seems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too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code for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simple plot. The </a:t>
            </a:r>
            <a:r>
              <a:rPr lang="fr-FR" dirty="0" err="1"/>
              <a:t>qplot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sacrifices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flexibility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provided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by the </a:t>
            </a:r>
            <a:r>
              <a:rPr lang="fr-FR" dirty="0" err="1"/>
              <a:t>ggplot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approach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but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allows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us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generate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quickly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956C3C-08C0-E74E-A90D-F04F770EC286}"/>
              </a:ext>
            </a:extLst>
          </p:cNvPr>
          <p:cNvSpPr/>
          <p:nvPr/>
        </p:nvSpPr>
        <p:spPr>
          <a:xfrm>
            <a:off x="529955" y="5103889"/>
            <a:ext cx="4333593" cy="549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qplot</a:t>
            </a:r>
            <a:r>
              <a:rPr lang="fr-FR" dirty="0">
                <a:solidFill>
                  <a:schemeClr val="tx1"/>
                </a:solidFill>
              </a:rPr>
              <a:t>(x, y)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E269E-528B-4D4C-B932-946FDDC6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77" y="4751044"/>
            <a:ext cx="3413801" cy="21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05AC-8EF2-3C41-8CC8-81BFA45D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Grids</a:t>
            </a:r>
            <a:r>
              <a:rPr lang="fr-FR" dirty="0"/>
              <a:t> of plots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1A97D1-0DC9-D14A-B22D-79FF29BA93A5}"/>
              </a:ext>
            </a:extLst>
          </p:cNvPr>
          <p:cNvSpPr/>
          <p:nvPr/>
        </p:nvSpPr>
        <p:spPr>
          <a:xfrm>
            <a:off x="241852" y="1296914"/>
            <a:ext cx="6675783" cy="5382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rgbClr val="007020"/>
                </a:solidFill>
                <a:effectLst/>
              </a:rPr>
              <a:t>library</a:t>
            </a:r>
            <a:r>
              <a:rPr lang="fr-FR" dirty="0"/>
              <a:t>(</a:t>
            </a:r>
            <a:r>
              <a:rPr lang="fr-FR" dirty="0" err="1"/>
              <a:t>gridExtra</a:t>
            </a:r>
            <a:r>
              <a:rPr lang="fr-FR" dirty="0"/>
              <a:t>) </a:t>
            </a:r>
          </a:p>
          <a:p>
            <a:r>
              <a:rPr lang="fr-FR" i="1" dirty="0">
                <a:solidFill>
                  <a:srgbClr val="60A0B0"/>
                </a:solidFill>
                <a:effectLst/>
              </a:rPr>
              <a:t>#&gt;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Attaching</a:t>
            </a:r>
            <a:r>
              <a:rPr lang="fr-FR" i="1" dirty="0">
                <a:solidFill>
                  <a:srgbClr val="60A0B0"/>
                </a:solidFill>
                <a:effectLst/>
              </a:rPr>
              <a:t> package: '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gridExtra</a:t>
            </a:r>
            <a:r>
              <a:rPr lang="fr-FR" i="1" dirty="0">
                <a:solidFill>
                  <a:srgbClr val="60A0B0"/>
                </a:solidFill>
                <a:effectLst/>
              </a:rPr>
              <a:t>’</a:t>
            </a:r>
            <a:r>
              <a:rPr lang="fr-FR" dirty="0"/>
              <a:t> </a:t>
            </a:r>
          </a:p>
          <a:p>
            <a:r>
              <a:rPr lang="fr-FR" i="1" dirty="0">
                <a:solidFill>
                  <a:srgbClr val="60A0B0"/>
                </a:solidFill>
                <a:effectLst/>
              </a:rPr>
              <a:t>#&gt; The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following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object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is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masked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from</a:t>
            </a:r>
            <a:r>
              <a:rPr lang="fr-FR" i="1" dirty="0">
                <a:solidFill>
                  <a:srgbClr val="60A0B0"/>
                </a:solidFill>
                <a:effectLst/>
              </a:rPr>
              <a:t> '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package:dplyr</a:t>
            </a:r>
            <a:r>
              <a:rPr lang="fr-FR" i="1" dirty="0">
                <a:solidFill>
                  <a:srgbClr val="60A0B0"/>
                </a:solidFill>
                <a:effectLst/>
              </a:rPr>
              <a:t>’:</a:t>
            </a:r>
            <a:r>
              <a:rPr lang="fr-FR" dirty="0"/>
              <a:t> </a:t>
            </a:r>
            <a:endParaRPr lang="fr-FR" i="1" dirty="0">
              <a:solidFill>
                <a:srgbClr val="60A0B0"/>
              </a:solidFill>
              <a:effectLst/>
            </a:endParaRPr>
          </a:p>
          <a:p>
            <a:r>
              <a:rPr lang="fr-FR" i="1" dirty="0">
                <a:solidFill>
                  <a:srgbClr val="60A0B0"/>
                </a:solidFill>
                <a:effectLst/>
              </a:rPr>
              <a:t> #&gt; combine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p1 &lt;-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 err="1"/>
              <a:t>murders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mutate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  <a:effectLst/>
              </a:rPr>
              <a:t>rate =</a:t>
            </a:r>
            <a:r>
              <a:rPr lang="fr-FR" dirty="0"/>
              <a:t> total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/>
              <a:t>population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5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filter</a:t>
            </a:r>
            <a:r>
              <a:rPr lang="fr-FR" dirty="0"/>
              <a:t>(population </a:t>
            </a:r>
            <a:r>
              <a:rPr lang="fr-FR" dirty="0">
                <a:solidFill>
                  <a:srgbClr val="666666"/>
                </a:solidFill>
                <a:effectLst/>
              </a:rPr>
              <a:t>&lt;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>
                <a:solidFill>
                  <a:srgbClr val="40A070"/>
                </a:solidFill>
                <a:effectLst/>
              </a:rPr>
              <a:t>2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fr-FR" dirty="0"/>
              <a:t>(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aes</a:t>
            </a:r>
            <a:r>
              <a:rPr lang="fr-FR" dirty="0"/>
              <a:t>(population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, rate, </a:t>
            </a:r>
            <a:r>
              <a:rPr lang="fr-FR" dirty="0">
                <a:solidFill>
                  <a:srgbClr val="902000"/>
                </a:solidFill>
                <a:effectLst/>
              </a:rPr>
              <a:t>label =</a:t>
            </a:r>
            <a:r>
              <a:rPr lang="fr-FR" dirty="0"/>
              <a:t> </a:t>
            </a:r>
            <a:r>
              <a:rPr lang="fr-FR" dirty="0" err="1"/>
              <a:t>abb</a:t>
            </a:r>
            <a:r>
              <a:rPr lang="fr-FR" dirty="0"/>
              <a:t>)) </a:t>
            </a:r>
          </a:p>
          <a:p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geom_text</a:t>
            </a:r>
            <a:r>
              <a:rPr lang="fr-FR" dirty="0"/>
              <a:t>() </a:t>
            </a:r>
          </a:p>
          <a:p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ggtitle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effectLst/>
              </a:rPr>
              <a:t>"Small States"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/>
              <a:t>p2 &lt;-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 err="1"/>
              <a:t>murders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mutate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  <a:effectLst/>
              </a:rPr>
              <a:t>rate =</a:t>
            </a:r>
            <a:r>
              <a:rPr lang="fr-FR" dirty="0"/>
              <a:t> total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/>
              <a:t>population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5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filter</a:t>
            </a:r>
            <a:r>
              <a:rPr lang="fr-FR" dirty="0"/>
              <a:t>(population </a:t>
            </a:r>
            <a:r>
              <a:rPr lang="fr-FR" dirty="0">
                <a:solidFill>
                  <a:srgbClr val="666666"/>
                </a:solidFill>
                <a:effectLst/>
              </a:rPr>
              <a:t>&gt;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fr-FR" dirty="0"/>
              <a:t>(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aes</a:t>
            </a:r>
            <a:r>
              <a:rPr lang="fr-FR" dirty="0"/>
              <a:t>(population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, rate, </a:t>
            </a:r>
            <a:r>
              <a:rPr lang="fr-FR" dirty="0">
                <a:solidFill>
                  <a:srgbClr val="902000"/>
                </a:solidFill>
                <a:effectLst/>
              </a:rPr>
              <a:t>label =</a:t>
            </a:r>
            <a:r>
              <a:rPr lang="fr-FR" dirty="0"/>
              <a:t> </a:t>
            </a:r>
            <a:r>
              <a:rPr lang="fr-FR" dirty="0" err="1"/>
              <a:t>abb</a:t>
            </a:r>
            <a:r>
              <a:rPr lang="fr-FR" dirty="0"/>
              <a:t>)) </a:t>
            </a:r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geom_text</a:t>
            </a:r>
            <a:r>
              <a:rPr lang="fr-FR" dirty="0"/>
              <a:t>() </a:t>
            </a:r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ggtitle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effectLst/>
              </a:rPr>
              <a:t>"Large States"</a:t>
            </a:r>
            <a:r>
              <a:rPr lang="fr-FR" dirty="0"/>
              <a:t>) </a:t>
            </a:r>
          </a:p>
          <a:p>
            <a:endParaRPr lang="fr-FR" b="1" dirty="0">
              <a:solidFill>
                <a:srgbClr val="007020"/>
              </a:solidFill>
              <a:effectLst/>
            </a:endParaRP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grid.arrange</a:t>
            </a:r>
            <a:r>
              <a:rPr lang="fr-FR" dirty="0"/>
              <a:t>(p1, p2, </a:t>
            </a:r>
            <a:r>
              <a:rPr lang="fr-FR" dirty="0" err="1">
                <a:solidFill>
                  <a:srgbClr val="902000"/>
                </a:solidFill>
                <a:effectLst/>
              </a:rPr>
              <a:t>ncol</a:t>
            </a:r>
            <a:r>
              <a:rPr lang="fr-FR" dirty="0">
                <a:solidFill>
                  <a:srgbClr val="902000"/>
                </a:solidFill>
                <a:effectLst/>
              </a:rPr>
              <a:t> =</a:t>
            </a:r>
            <a:r>
              <a:rPr lang="fr-FR" dirty="0"/>
              <a:t> </a:t>
            </a:r>
            <a:r>
              <a:rPr lang="fr-FR" dirty="0">
                <a:solidFill>
                  <a:srgbClr val="40A070"/>
                </a:solidFill>
                <a:effectLst/>
              </a:rPr>
              <a:t>2</a:t>
            </a:r>
            <a:r>
              <a:rPr lang="fr-FR" dirty="0"/>
              <a:t>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FF941-5752-9442-895E-51FE90D8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66" y="2941982"/>
            <a:ext cx="5532782" cy="27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AD6431-223D-214A-9BF9-6ACFBB80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ggplot2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F3B8B-4A62-954E-8E79-9EF3800A1978}"/>
              </a:ext>
            </a:extLst>
          </p:cNvPr>
          <p:cNvSpPr/>
          <p:nvPr/>
        </p:nvSpPr>
        <p:spPr>
          <a:xfrm>
            <a:off x="514985" y="1506022"/>
            <a:ext cx="558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W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creating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 </a:t>
            </a:r>
            <a:r>
              <a:rPr lang="fr-FR" b="1" i="0" u="none" strike="noStrike" dirty="0">
                <a:solidFill>
                  <a:srgbClr val="4183C4"/>
                </a:solidFill>
                <a:effectLst/>
                <a:latin typeface="Helvetica Neue" panose="02000503000000020004" pitchFamily="2" charset="0"/>
                <a:hlinkClick r:id="rId3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package.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C63BB-A58F-DB43-B392-8319A4931D7A}"/>
              </a:ext>
            </a:extLst>
          </p:cNvPr>
          <p:cNvSpPr/>
          <p:nvPr/>
        </p:nvSpPr>
        <p:spPr>
          <a:xfrm>
            <a:off x="838200" y="1875354"/>
            <a:ext cx="5940971" cy="676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rgbClr val="FF0000"/>
                </a:solidFill>
              </a:rPr>
              <a:t>&gt;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library</a:t>
            </a:r>
            <a:r>
              <a:rPr lang="fr-FR" sz="1600" dirty="0">
                <a:solidFill>
                  <a:schemeClr val="accent1"/>
                </a:solidFill>
              </a:rPr>
              <a:t>(</a:t>
            </a:r>
            <a:r>
              <a:rPr lang="fr-FR" sz="1600" dirty="0" err="1">
                <a:solidFill>
                  <a:schemeClr val="accent1"/>
                </a:solidFill>
              </a:rPr>
              <a:t>dplyr</a:t>
            </a:r>
            <a:r>
              <a:rPr lang="fr-FR" sz="1600" dirty="0">
                <a:solidFill>
                  <a:schemeClr val="accent1"/>
                </a:solidFill>
              </a:rPr>
              <a:t>) </a:t>
            </a:r>
          </a:p>
          <a:p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fr-FR" b="1" dirty="0" err="1">
                <a:solidFill>
                  <a:schemeClr val="accent1"/>
                </a:solidFill>
              </a:rPr>
              <a:t>library</a:t>
            </a:r>
            <a:r>
              <a:rPr lang="fr-FR" sz="1600" dirty="0">
                <a:solidFill>
                  <a:schemeClr val="accent1"/>
                </a:solidFill>
              </a:rPr>
              <a:t>(ggplot2)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58B7F4-A861-F748-955F-96BAFE1572C0}"/>
              </a:ext>
            </a:extLst>
          </p:cNvPr>
          <p:cNvSpPr/>
          <p:nvPr/>
        </p:nvSpPr>
        <p:spPr>
          <a:xfrm>
            <a:off x="515910" y="2736503"/>
            <a:ext cx="11160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There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also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packages for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creating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graphics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as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grid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lattice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chose to use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book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because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breaks plots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components in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way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permits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beginners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create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relatively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complex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aesthetically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pleasing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syntax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intuitive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comparatively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easy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remember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D9202-C60D-6740-ACB1-577D34A0A4E8}"/>
              </a:ext>
            </a:extLst>
          </p:cNvPr>
          <p:cNvSpPr txBox="1"/>
          <p:nvPr/>
        </p:nvSpPr>
        <p:spPr>
          <a:xfrm>
            <a:off x="1701589" y="3952889"/>
            <a:ext cx="4214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Advantages of ggplot2:</a:t>
            </a:r>
          </a:p>
          <a:p>
            <a:endParaRPr lang="en-GB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Grammar of graphics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Default behaviour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/>
          </a:p>
          <a:p>
            <a:pPr marL="285750" indent="-285750">
              <a:buFont typeface="Wingdings" pitchFamily="2" charset="2"/>
              <a:buChar char="ü"/>
            </a:pPr>
            <a:r>
              <a:rPr lang="fr-FR" dirty="0"/>
              <a:t>ggplot2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cheat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7D9B3-BCAA-E14D-981C-C38FA4B85343}"/>
              </a:ext>
            </a:extLst>
          </p:cNvPr>
          <p:cNvSpPr/>
          <p:nvPr/>
        </p:nvSpPr>
        <p:spPr>
          <a:xfrm>
            <a:off x="6917633" y="3922643"/>
            <a:ext cx="4545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Disadvantages of ggplot2:</a:t>
            </a:r>
          </a:p>
          <a:p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.Apple Color Emoji UI"/>
              <a:buChar char="❌"/>
            </a:pP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One limitation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designed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work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exclusively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data tables 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tidy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format (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rows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observations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columns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variables).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31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39BC-B951-D041-8282-94B5A9F4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BB54F-F668-554A-99EF-A08E40ADA3FD}"/>
              </a:ext>
            </a:extLst>
          </p:cNvPr>
          <p:cNvSpPr txBox="1"/>
          <p:nvPr/>
        </p:nvSpPr>
        <p:spPr>
          <a:xfrm>
            <a:off x="838200" y="1881808"/>
            <a:ext cx="103764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Create a grid of plots with (including title, axis labels, </a:t>
            </a:r>
            <a:r>
              <a:rPr lang="en-GB" sz="2400" dirty="0" err="1"/>
              <a:t>colors</a:t>
            </a:r>
            <a:r>
              <a:rPr lang="en-GB" sz="2400" dirty="0"/>
              <a:t>….):</a:t>
            </a:r>
          </a:p>
          <a:p>
            <a:r>
              <a:rPr lang="fr-FR" dirty="0"/>
              <a:t>A. state and </a:t>
            </a:r>
            <a:r>
              <a:rPr lang="fr-FR" dirty="0" err="1"/>
              <a:t>abb</a:t>
            </a:r>
            <a:r>
              <a:rPr lang="fr-FR" dirty="0"/>
              <a:t>.</a:t>
            </a:r>
          </a:p>
          <a:p>
            <a:r>
              <a:rPr lang="fr-FR" dirty="0"/>
              <a:t>B. </a:t>
            </a:r>
            <a:r>
              <a:rPr lang="fr-FR" dirty="0" err="1"/>
              <a:t>total_murders</a:t>
            </a:r>
            <a:r>
              <a:rPr lang="fr-FR" dirty="0"/>
              <a:t> and </a:t>
            </a:r>
            <a:r>
              <a:rPr lang="fr-FR" dirty="0" err="1"/>
              <a:t>population_size</a:t>
            </a:r>
            <a:r>
              <a:rPr lang="fr-FR" dirty="0"/>
              <a:t>.</a:t>
            </a:r>
          </a:p>
          <a:p>
            <a:endParaRPr lang="en-GB" dirty="0"/>
          </a:p>
          <a:p>
            <a:r>
              <a:rPr lang="fr-FR" sz="2400" dirty="0"/>
              <a:t>2. </a:t>
            </a:r>
            <a:r>
              <a:rPr lang="fr-FR" sz="2400" dirty="0" err="1"/>
              <a:t>Repeat</a:t>
            </a:r>
            <a:r>
              <a:rPr lang="fr-FR" sz="2400" dirty="0"/>
              <a:t> the </a:t>
            </a:r>
            <a:r>
              <a:rPr lang="fr-FR" sz="2400" dirty="0" err="1"/>
              <a:t>previous</a:t>
            </a:r>
            <a:r>
              <a:rPr lang="fr-FR" sz="2400" dirty="0"/>
              <a:t> </a:t>
            </a:r>
            <a:r>
              <a:rPr lang="fr-FR" sz="2400" dirty="0" err="1"/>
              <a:t>exercise</a:t>
            </a:r>
            <a:r>
              <a:rPr lang="fr-FR" sz="2400" dirty="0"/>
              <a:t> but </a:t>
            </a:r>
            <a:r>
              <a:rPr lang="fr-FR" sz="2400" dirty="0" err="1"/>
              <a:t>now</a:t>
            </a:r>
            <a:r>
              <a:rPr lang="fr-FR" sz="2400" dirty="0"/>
              <a:t> change </a:t>
            </a:r>
            <a:r>
              <a:rPr lang="fr-FR" sz="2400" dirty="0" err="1"/>
              <a:t>both</a:t>
            </a:r>
            <a:r>
              <a:rPr lang="fr-FR" sz="2400" dirty="0"/>
              <a:t> axes to </a:t>
            </a:r>
            <a:r>
              <a:rPr lang="fr-FR" sz="2400" dirty="0" err="1"/>
              <a:t>be</a:t>
            </a:r>
            <a:r>
              <a:rPr lang="fr-FR" sz="2400" dirty="0"/>
              <a:t> in the log </a:t>
            </a:r>
            <a:r>
              <a:rPr lang="fr-FR" sz="2400" dirty="0" err="1"/>
              <a:t>scale</a:t>
            </a:r>
            <a:r>
              <a:rPr lang="fr-FR" sz="2400" dirty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0575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3AC7-8936-DA4F-938D-42DE30B5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6338E9-38B1-E54C-89E0-B0F91455238C}"/>
              </a:ext>
            </a:extLst>
          </p:cNvPr>
          <p:cNvSpPr/>
          <p:nvPr/>
        </p:nvSpPr>
        <p:spPr>
          <a:xfrm>
            <a:off x="564904" y="1690688"/>
            <a:ext cx="11062192" cy="7437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geom_histogram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, y = ..</a:t>
            </a:r>
            <a:r>
              <a:rPr lang="fr-FR" dirty="0" err="1">
                <a:solidFill>
                  <a:schemeClr val="tx1"/>
                </a:solidFill>
              </a:rPr>
              <a:t>density</a:t>
            </a:r>
            <a:r>
              <a:rPr lang="fr-FR" dirty="0">
                <a:solidFill>
                  <a:schemeClr val="tx1"/>
                </a:solidFill>
              </a:rPr>
              <a:t>..), </a:t>
            </a:r>
            <a:r>
              <a:rPr lang="fr-FR" dirty="0" err="1">
                <a:solidFill>
                  <a:schemeClr val="tx1"/>
                </a:solidFill>
              </a:rPr>
              <a:t>bins</a:t>
            </a:r>
            <a:r>
              <a:rPr lang="fr-FR" dirty="0">
                <a:solidFill>
                  <a:schemeClr val="tx1"/>
                </a:solidFill>
              </a:rPr>
              <a:t>=50, </a:t>
            </a:r>
            <a:r>
              <a:rPr lang="fr-FR" dirty="0" err="1">
                <a:solidFill>
                  <a:schemeClr val="tx1"/>
                </a:solidFill>
              </a:rPr>
              <a:t>fill</a:t>
            </a:r>
            <a:r>
              <a:rPr lang="fr-FR" dirty="0">
                <a:solidFill>
                  <a:schemeClr val="tx1"/>
                </a:solidFill>
              </a:rPr>
              <a:t> = '</a:t>
            </a:r>
            <a:r>
              <a:rPr lang="fr-FR" dirty="0" err="1">
                <a:solidFill>
                  <a:schemeClr val="tx1"/>
                </a:solidFill>
              </a:rPr>
              <a:t>pink</a:t>
            </a:r>
            <a:r>
              <a:rPr lang="fr-FR" dirty="0">
                <a:solidFill>
                  <a:schemeClr val="tx1"/>
                </a:solidFill>
              </a:rPr>
              <a:t>') + </a:t>
            </a:r>
            <a:r>
              <a:rPr lang="fr-FR" b="1" dirty="0" err="1">
                <a:solidFill>
                  <a:schemeClr val="tx1"/>
                </a:solidFill>
              </a:rPr>
              <a:t>geom_density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),col = 'green')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927CD-8C20-4A49-A043-8E8711C3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11" y="2416923"/>
            <a:ext cx="6217508" cy="44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0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DF05-8595-2244-9287-E9CEA11D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Boxplots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837D8-E4FF-AD47-8EF3-5B5E01500304}"/>
              </a:ext>
            </a:extLst>
          </p:cNvPr>
          <p:cNvSpPr/>
          <p:nvPr/>
        </p:nvSpPr>
        <p:spPr>
          <a:xfrm>
            <a:off x="564904" y="1690688"/>
            <a:ext cx="11062192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  <a:effectLst/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>
                <a:solidFill>
                  <a:schemeClr val="tx1"/>
                </a:solidFill>
                <a:effectLst/>
              </a:rPr>
              <a:t>data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</a:t>
            </a:r>
            <a:r>
              <a:rPr lang="fr-FR" dirty="0">
                <a:solidFill>
                  <a:schemeClr val="tx1"/>
                </a:solidFill>
                <a:effectLst/>
              </a:rPr>
              <a:t>+ 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geom_boxplot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>
                <a:solidFill>
                  <a:schemeClr val="tx1"/>
                </a:solidFill>
                <a:effectLst/>
              </a:rPr>
              <a:t>x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  <a:effectLst/>
              </a:rPr>
              <a:t>''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chemeClr val="tx1"/>
                </a:solidFill>
                <a:effectLst/>
              </a:rPr>
              <a:t>y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chemeClr val="tx1"/>
                </a:solidFill>
                <a:effectLst/>
              </a:rPr>
              <a:t>fill</a:t>
            </a:r>
            <a:r>
              <a:rPr lang="fr-FR" dirty="0">
                <a:solidFill>
                  <a:schemeClr val="tx1"/>
                </a:solidFill>
                <a:effectLst/>
              </a:rPr>
              <a:t>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  <a:effectLst/>
              </a:rPr>
              <a:t>'</a:t>
            </a:r>
            <a:r>
              <a:rPr lang="fr-FR" dirty="0" err="1">
                <a:solidFill>
                  <a:schemeClr val="tx1"/>
                </a:solidFill>
                <a:effectLst/>
              </a:rPr>
              <a:t>lightblue</a:t>
            </a:r>
            <a:r>
              <a:rPr lang="fr-FR" dirty="0">
                <a:solidFill>
                  <a:schemeClr val="tx1"/>
                </a:solidFill>
                <a:effectLst/>
              </a:rPr>
              <a:t>'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5454-A3C2-A44E-8A6E-C9FC52B0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81" y="2341018"/>
            <a:ext cx="5995086" cy="42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4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7B3-56FE-4C40-963B-3C73D81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distributions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BFDA5-00DD-3C4F-9821-B978FD9234C8}"/>
              </a:ext>
            </a:extLst>
          </p:cNvPr>
          <p:cNvSpPr/>
          <p:nvPr/>
        </p:nvSpPr>
        <p:spPr>
          <a:xfrm>
            <a:off x="564904" y="1690688"/>
            <a:ext cx="11062192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geom_qq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sample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geom_qq_line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sample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E5B6-045F-E246-9EE3-7D88B0F8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41" y="2435312"/>
            <a:ext cx="6155724" cy="43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6CAA-D2B1-C243-A242-0DEA420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Barplots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1B09BF-C140-9E46-87DE-B71BEDD5F11F}"/>
              </a:ext>
            </a:extLst>
          </p:cNvPr>
          <p:cNvSpPr/>
          <p:nvPr/>
        </p:nvSpPr>
        <p:spPr>
          <a:xfrm>
            <a:off x="564904" y="1690688"/>
            <a:ext cx="4996836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geom_bar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B1ED1-3D2C-234C-BFAB-C730EB08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1" y="2712910"/>
            <a:ext cx="5378449" cy="3841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4FE2ED-9299-0145-997E-91F0B9938DE1}"/>
              </a:ext>
            </a:extLst>
          </p:cNvPr>
          <p:cNvSpPr/>
          <p:nvPr/>
        </p:nvSpPr>
        <p:spPr>
          <a:xfrm>
            <a:off x="6096000" y="1707163"/>
            <a:ext cx="5976551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geom_bar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"", </a:t>
            </a:r>
            <a:r>
              <a:rPr lang="fr-FR" dirty="0" err="1">
                <a:solidFill>
                  <a:schemeClr val="tx1"/>
                </a:solidFill>
              </a:rPr>
              <a:t>fill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>
                <a:solidFill>
                  <a:schemeClr val="tx1"/>
                </a:solidFill>
              </a:rPr>
              <a:t>factor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)))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4ADA12-ED6B-BB4B-976C-C8D6A24F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66" y="2561239"/>
            <a:ext cx="5803126" cy="41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A2CC-8F37-294B-9C66-373DC072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19D01-9644-4949-B15F-DB3736BF69B9}"/>
              </a:ext>
            </a:extLst>
          </p:cNvPr>
          <p:cNvSpPr/>
          <p:nvPr/>
        </p:nvSpPr>
        <p:spPr>
          <a:xfrm>
            <a:off x="564904" y="1690687"/>
            <a:ext cx="11062192" cy="805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mapping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displ</a:t>
            </a:r>
            <a:r>
              <a:rPr lang="fr-FR" dirty="0">
                <a:solidFill>
                  <a:schemeClr val="tx1"/>
                </a:solidFill>
              </a:rPr>
              <a:t>, y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geom_smooth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mapping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displ</a:t>
            </a:r>
            <a:r>
              <a:rPr lang="fr-FR" dirty="0">
                <a:solidFill>
                  <a:schemeClr val="tx1"/>
                </a:solidFill>
              </a:rPr>
              <a:t>, y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),</a:t>
            </a:r>
            <a:r>
              <a:rPr lang="fr-FR" dirty="0" err="1">
                <a:solidFill>
                  <a:schemeClr val="tx1"/>
                </a:solidFill>
              </a:rPr>
              <a:t>method</a:t>
            </a:r>
            <a:r>
              <a:rPr lang="fr-FR" dirty="0">
                <a:solidFill>
                  <a:schemeClr val="tx1"/>
                </a:solidFill>
              </a:rPr>
              <a:t> = 'lm')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57BB7-80FD-374E-AD76-E3C206FF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85" y="2854410"/>
            <a:ext cx="5426676" cy="38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0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A2CC-8F37-294B-9C66-373DC072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19D01-9644-4949-B15F-DB3736BF69B9}"/>
              </a:ext>
            </a:extLst>
          </p:cNvPr>
          <p:cNvSpPr/>
          <p:nvPr/>
        </p:nvSpPr>
        <p:spPr>
          <a:xfrm>
            <a:off x="564904" y="1690687"/>
            <a:ext cx="11062192" cy="805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out = </a:t>
            </a:r>
            <a:r>
              <a:rPr lang="fr-FR" b="1" dirty="0">
                <a:solidFill>
                  <a:schemeClr val="tx1"/>
                </a:solidFill>
              </a:rPr>
              <a:t>lm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mpg$hwy</a:t>
            </a:r>
            <a:r>
              <a:rPr lang="fr-FR" dirty="0">
                <a:solidFill>
                  <a:schemeClr val="tx1"/>
                </a:solidFill>
              </a:rPr>
              <a:t> ~ 1 + </a:t>
            </a:r>
            <a:r>
              <a:rPr lang="fr-FR" dirty="0" err="1">
                <a:solidFill>
                  <a:schemeClr val="tx1"/>
                </a:solidFill>
              </a:rPr>
              <a:t>mpg$displ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b="1" dirty="0">
                <a:solidFill>
                  <a:schemeClr val="tx1"/>
                </a:solidFill>
              </a:rPr>
              <a:t>plot</a:t>
            </a:r>
            <a:r>
              <a:rPr lang="fr-FR" dirty="0">
                <a:solidFill>
                  <a:schemeClr val="tx1"/>
                </a:solidFill>
              </a:rPr>
              <a:t>(out)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F963B-E3C9-1E4F-AD7F-FC4E34D8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16" y="2628753"/>
            <a:ext cx="5920946" cy="42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38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F8D1-5B8E-FD43-A477-48221F38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C5794-93F0-BB48-AAA7-2EB29C30873A}"/>
              </a:ext>
            </a:extLst>
          </p:cNvPr>
          <p:cNvSpPr/>
          <p:nvPr/>
        </p:nvSpPr>
        <p:spPr>
          <a:xfrm>
            <a:off x="1507044" y="1884563"/>
            <a:ext cx="86744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effectLst/>
              </a:rPr>
              <a:t>Use the </a:t>
            </a:r>
            <a:r>
              <a:rPr lang="fr-FR" sz="2400" dirty="0" err="1">
                <a:effectLst/>
              </a:rPr>
              <a:t>starwars</a:t>
            </a:r>
            <a:r>
              <a:rPr lang="fr-FR" sz="2400" dirty="0">
                <a:effectLst/>
              </a:rPr>
              <a:t> data set in the </a:t>
            </a:r>
            <a:r>
              <a:rPr lang="fr-FR" sz="2400" dirty="0" err="1">
                <a:effectLst/>
              </a:rPr>
              <a:t>dplyr</a:t>
            </a:r>
            <a:r>
              <a:rPr lang="fr-FR" sz="2400" dirty="0">
                <a:effectLst/>
              </a:rPr>
              <a:t> package to:</a:t>
            </a:r>
          </a:p>
          <a:p>
            <a:endParaRPr lang="fr-FR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list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human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characters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list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worlds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compute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average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weight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height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character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types,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display on a plot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number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characters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type in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deacresing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order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fr-FR" b="1" dirty="0" err="1"/>
              <a:t>ggplot</a:t>
            </a:r>
            <a:r>
              <a:rPr lang="fr-FR" dirty="0"/>
              <a:t>(data = </a:t>
            </a:r>
            <a:r>
              <a:rPr lang="fr-FR" dirty="0" err="1"/>
              <a:t>mpg</a:t>
            </a:r>
            <a:r>
              <a:rPr lang="fr-FR" dirty="0"/>
              <a:t>) + </a:t>
            </a:r>
            <a:r>
              <a:rPr lang="fr-FR" b="1" dirty="0" err="1"/>
              <a:t>geom_bar</a:t>
            </a:r>
            <a:r>
              <a:rPr lang="fr-FR" dirty="0"/>
              <a:t>(</a:t>
            </a:r>
            <a:r>
              <a:rPr lang="fr-FR" b="1" dirty="0" err="1"/>
              <a:t>aes</a:t>
            </a:r>
            <a:r>
              <a:rPr lang="fr-FR" dirty="0"/>
              <a:t>(x = </a:t>
            </a:r>
            <a:r>
              <a:rPr lang="fr-FR" dirty="0" err="1"/>
              <a:t>trans</a:t>
            </a:r>
            <a:r>
              <a:rPr lang="fr-FR" dirty="0"/>
              <a:t>))</a:t>
            </a:r>
            <a:endParaRPr lang="en-GB"/>
          </a:p>
          <a:p>
            <a:endParaRPr lang="fr-FR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fr-FR" dirty="0" err="1"/>
              <a:t>Species$count</a:t>
            </a:r>
            <a:r>
              <a:rPr lang="fr-FR" dirty="0"/>
              <a:t> = </a:t>
            </a:r>
            <a:r>
              <a:rPr lang="fr-FR" b="1" dirty="0"/>
              <a:t>table</a:t>
            </a:r>
            <a:r>
              <a:rPr lang="fr-FR" dirty="0"/>
              <a:t>(</a:t>
            </a:r>
            <a:r>
              <a:rPr lang="fr-FR" dirty="0" err="1"/>
              <a:t>starwars$species</a:t>
            </a:r>
            <a:r>
              <a:rPr lang="fr-FR" dirty="0"/>
              <a:t>)</a:t>
            </a:r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visualize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relationship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between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height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weight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characters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224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E519-E16B-094D-9727-3DB2958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list</a:t>
            </a:r>
            <a:r>
              <a:rPr lang="fr-FR" dirty="0"/>
              <a:t>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characters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567E7-201F-0B48-9907-F2CC5A1A5BA1}"/>
              </a:ext>
            </a:extLst>
          </p:cNvPr>
          <p:cNvSpPr/>
          <p:nvPr/>
        </p:nvSpPr>
        <p:spPr>
          <a:xfrm>
            <a:off x="316268" y="1506022"/>
            <a:ext cx="4481740" cy="646331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fr-FR" dirty="0"/>
              <a:t>?</a:t>
            </a:r>
            <a:r>
              <a:rPr lang="fr-FR" dirty="0" err="1"/>
              <a:t>starwars</a:t>
            </a:r>
            <a:r>
              <a:rPr lang="fr-FR" dirty="0"/>
              <a:t> </a:t>
            </a:r>
          </a:p>
          <a:p>
            <a:r>
              <a:rPr lang="fr-FR" dirty="0" err="1"/>
              <a:t>starwars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name</a:t>
            </a:r>
            <a:r>
              <a:rPr lang="fr-FR" dirty="0"/>
              <a:t>[</a:t>
            </a:r>
            <a:r>
              <a:rPr lang="fr-FR" dirty="0" err="1"/>
              <a:t>starwars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species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</a:rPr>
              <a:t>==</a:t>
            </a:r>
            <a:r>
              <a:rPr lang="fr-FR" dirty="0">
                <a:solidFill>
                  <a:srgbClr val="4070A0"/>
                </a:solidFill>
              </a:rPr>
              <a:t> '</a:t>
            </a:r>
            <a:r>
              <a:rPr lang="fr-FR" dirty="0" err="1">
                <a:solidFill>
                  <a:srgbClr val="4070A0"/>
                </a:solidFill>
              </a:rPr>
              <a:t>Human</a:t>
            </a:r>
            <a:r>
              <a:rPr lang="fr-FR" dirty="0">
                <a:solidFill>
                  <a:srgbClr val="4070A0"/>
                </a:solidFill>
              </a:rPr>
              <a:t>'</a:t>
            </a:r>
            <a:r>
              <a:rPr lang="fr-FR" dirty="0"/>
              <a:t>]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C1179-BD6F-7340-9294-9E200AC81037}"/>
              </a:ext>
            </a:extLst>
          </p:cNvPr>
          <p:cNvSpPr/>
          <p:nvPr/>
        </p:nvSpPr>
        <p:spPr>
          <a:xfrm>
            <a:off x="316268" y="2564734"/>
            <a:ext cx="6096000" cy="397031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fr-FR" dirty="0"/>
              <a:t>## [1] "Luke </a:t>
            </a:r>
            <a:r>
              <a:rPr lang="fr-FR" dirty="0" err="1"/>
              <a:t>Skywalker</a:t>
            </a:r>
            <a:r>
              <a:rPr lang="fr-FR" dirty="0"/>
              <a:t>" "</a:t>
            </a:r>
            <a:r>
              <a:rPr lang="fr-FR" dirty="0" err="1"/>
              <a:t>Darth</a:t>
            </a:r>
            <a:r>
              <a:rPr lang="fr-FR" dirty="0"/>
              <a:t> </a:t>
            </a:r>
            <a:r>
              <a:rPr lang="fr-FR" dirty="0" err="1"/>
              <a:t>Vader</a:t>
            </a:r>
            <a:r>
              <a:rPr lang="fr-FR" dirty="0"/>
              <a:t>" "</a:t>
            </a:r>
            <a:r>
              <a:rPr lang="fr-FR" dirty="0" err="1"/>
              <a:t>Leia</a:t>
            </a:r>
            <a:r>
              <a:rPr lang="fr-FR" dirty="0"/>
              <a:t> </a:t>
            </a:r>
            <a:r>
              <a:rPr lang="fr-FR" dirty="0" err="1"/>
              <a:t>Organa</a:t>
            </a:r>
            <a:r>
              <a:rPr lang="fr-FR" dirty="0"/>
              <a:t> »</a:t>
            </a:r>
          </a:p>
          <a:p>
            <a:r>
              <a:rPr lang="fr-FR" dirty="0"/>
              <a:t> ## [4] "Owen Lars" "</a:t>
            </a:r>
            <a:r>
              <a:rPr lang="fr-FR" dirty="0" err="1"/>
              <a:t>Beru</a:t>
            </a:r>
            <a:r>
              <a:rPr lang="fr-FR" dirty="0"/>
              <a:t> </a:t>
            </a:r>
            <a:r>
              <a:rPr lang="fr-FR" dirty="0" err="1"/>
              <a:t>Whitesun</a:t>
            </a:r>
            <a:r>
              <a:rPr lang="fr-FR" dirty="0"/>
              <a:t> </a:t>
            </a:r>
            <a:r>
              <a:rPr lang="fr-FR" dirty="0" err="1"/>
              <a:t>lars</a:t>
            </a:r>
            <a:r>
              <a:rPr lang="fr-FR" dirty="0"/>
              <a:t>" "</a:t>
            </a:r>
            <a:r>
              <a:rPr lang="fr-FR" dirty="0" err="1"/>
              <a:t>Biggs</a:t>
            </a:r>
            <a:r>
              <a:rPr lang="fr-FR" dirty="0"/>
              <a:t> </a:t>
            </a:r>
            <a:r>
              <a:rPr lang="fr-FR" dirty="0" err="1"/>
              <a:t>Darklighter</a:t>
            </a:r>
            <a:r>
              <a:rPr lang="fr-FR" dirty="0"/>
              <a:t>" </a:t>
            </a:r>
          </a:p>
          <a:p>
            <a:r>
              <a:rPr lang="fr-FR" dirty="0"/>
              <a:t>## [7] "Obi-Wan </a:t>
            </a:r>
            <a:r>
              <a:rPr lang="fr-FR" dirty="0" err="1"/>
              <a:t>Kenobi</a:t>
            </a:r>
            <a:r>
              <a:rPr lang="fr-FR" dirty="0"/>
              <a:t>" "</a:t>
            </a:r>
            <a:r>
              <a:rPr lang="fr-FR" dirty="0" err="1"/>
              <a:t>Anakin</a:t>
            </a:r>
            <a:r>
              <a:rPr lang="fr-FR" dirty="0"/>
              <a:t> </a:t>
            </a:r>
            <a:r>
              <a:rPr lang="fr-FR" dirty="0" err="1"/>
              <a:t>Skywalker</a:t>
            </a:r>
            <a:r>
              <a:rPr lang="fr-FR" dirty="0"/>
              <a:t>" "</a:t>
            </a:r>
            <a:r>
              <a:rPr lang="fr-FR" dirty="0" err="1"/>
              <a:t>Wilhuff</a:t>
            </a:r>
            <a:r>
              <a:rPr lang="fr-FR" dirty="0"/>
              <a:t> </a:t>
            </a:r>
            <a:r>
              <a:rPr lang="fr-FR" dirty="0" err="1"/>
              <a:t>Tarkin</a:t>
            </a:r>
            <a:r>
              <a:rPr lang="fr-FR" dirty="0"/>
              <a:t>" ## [10] "Han Solo" "</a:t>
            </a:r>
            <a:r>
              <a:rPr lang="fr-FR" dirty="0" err="1"/>
              <a:t>Wedge</a:t>
            </a:r>
            <a:r>
              <a:rPr lang="fr-FR" dirty="0"/>
              <a:t> Antilles" "</a:t>
            </a:r>
            <a:r>
              <a:rPr lang="fr-FR" dirty="0" err="1"/>
              <a:t>Jek</a:t>
            </a:r>
            <a:r>
              <a:rPr lang="fr-FR" dirty="0"/>
              <a:t> </a:t>
            </a:r>
            <a:r>
              <a:rPr lang="fr-FR" dirty="0" err="1"/>
              <a:t>Tono</a:t>
            </a:r>
            <a:r>
              <a:rPr lang="fr-FR" dirty="0"/>
              <a:t> </a:t>
            </a:r>
            <a:r>
              <a:rPr lang="fr-FR" dirty="0" err="1"/>
              <a:t>Porkins</a:t>
            </a:r>
            <a:r>
              <a:rPr lang="fr-FR" dirty="0"/>
              <a:t>" </a:t>
            </a:r>
          </a:p>
          <a:p>
            <a:r>
              <a:rPr lang="fr-FR" dirty="0"/>
              <a:t>## [13] "</a:t>
            </a:r>
            <a:r>
              <a:rPr lang="fr-FR" dirty="0" err="1"/>
              <a:t>Palpatine</a:t>
            </a:r>
            <a:r>
              <a:rPr lang="fr-FR" dirty="0"/>
              <a:t>" "</a:t>
            </a:r>
            <a:r>
              <a:rPr lang="fr-FR" dirty="0" err="1"/>
              <a:t>Boba</a:t>
            </a:r>
            <a:r>
              <a:rPr lang="fr-FR" dirty="0"/>
              <a:t> </a:t>
            </a:r>
            <a:r>
              <a:rPr lang="fr-FR" dirty="0" err="1"/>
              <a:t>Fett</a:t>
            </a:r>
            <a:r>
              <a:rPr lang="fr-FR" dirty="0"/>
              <a:t>" "</a:t>
            </a:r>
            <a:r>
              <a:rPr lang="fr-FR" dirty="0" err="1"/>
              <a:t>Lando</a:t>
            </a:r>
            <a:r>
              <a:rPr lang="fr-FR" dirty="0"/>
              <a:t> </a:t>
            </a:r>
            <a:r>
              <a:rPr lang="fr-FR" dirty="0" err="1"/>
              <a:t>Calrissian</a:t>
            </a:r>
            <a:r>
              <a:rPr lang="fr-FR" dirty="0"/>
              <a:t>" </a:t>
            </a:r>
          </a:p>
          <a:p>
            <a:r>
              <a:rPr lang="fr-FR" dirty="0"/>
              <a:t>## [16] "</a:t>
            </a:r>
            <a:r>
              <a:rPr lang="fr-FR" dirty="0" err="1"/>
              <a:t>Lobot</a:t>
            </a:r>
            <a:r>
              <a:rPr lang="fr-FR" dirty="0"/>
              <a:t>" "Mon </a:t>
            </a:r>
            <a:r>
              <a:rPr lang="fr-FR" dirty="0" err="1"/>
              <a:t>Mothma</a:t>
            </a:r>
            <a:r>
              <a:rPr lang="fr-FR" dirty="0"/>
              <a:t>" "</a:t>
            </a:r>
            <a:r>
              <a:rPr lang="fr-FR" dirty="0" err="1"/>
              <a:t>Arvel</a:t>
            </a:r>
            <a:r>
              <a:rPr lang="fr-FR" dirty="0"/>
              <a:t> </a:t>
            </a:r>
            <a:r>
              <a:rPr lang="fr-FR" dirty="0" err="1"/>
              <a:t>Crynyd</a:t>
            </a:r>
            <a:r>
              <a:rPr lang="fr-FR" dirty="0"/>
              <a:t>" </a:t>
            </a:r>
          </a:p>
          <a:p>
            <a:r>
              <a:rPr lang="fr-FR" dirty="0"/>
              <a:t>## [19] "Qui-Gon </a:t>
            </a:r>
            <a:r>
              <a:rPr lang="fr-FR" dirty="0" err="1"/>
              <a:t>Jinn</a:t>
            </a:r>
            <a:r>
              <a:rPr lang="fr-FR" dirty="0"/>
              <a:t>" "Finis </a:t>
            </a:r>
            <a:r>
              <a:rPr lang="fr-FR" dirty="0" err="1"/>
              <a:t>Valorum</a:t>
            </a:r>
            <a:r>
              <a:rPr lang="fr-FR" dirty="0"/>
              <a:t>" NA </a:t>
            </a:r>
          </a:p>
          <a:p>
            <a:r>
              <a:rPr lang="fr-FR" dirty="0"/>
              <a:t>## [22] NA "</a:t>
            </a:r>
            <a:r>
              <a:rPr lang="fr-FR" dirty="0" err="1"/>
              <a:t>Shmi</a:t>
            </a:r>
            <a:r>
              <a:rPr lang="fr-FR" dirty="0"/>
              <a:t> </a:t>
            </a:r>
            <a:r>
              <a:rPr lang="fr-FR" dirty="0" err="1"/>
              <a:t>Skywalker</a:t>
            </a:r>
            <a:r>
              <a:rPr lang="fr-FR" dirty="0"/>
              <a:t>" "Mace </a:t>
            </a:r>
            <a:r>
              <a:rPr lang="fr-FR" dirty="0" err="1"/>
              <a:t>Windu</a:t>
            </a:r>
            <a:r>
              <a:rPr lang="fr-FR" dirty="0"/>
              <a:t>" </a:t>
            </a:r>
          </a:p>
          <a:p>
            <a:r>
              <a:rPr lang="fr-FR" dirty="0"/>
              <a:t>## [25] "</a:t>
            </a:r>
            <a:r>
              <a:rPr lang="fr-FR" dirty="0" err="1"/>
              <a:t>Gregar</a:t>
            </a:r>
            <a:r>
              <a:rPr lang="fr-FR" dirty="0"/>
              <a:t> </a:t>
            </a:r>
            <a:r>
              <a:rPr lang="fr-FR" dirty="0" err="1"/>
              <a:t>Typho</a:t>
            </a:r>
            <a:r>
              <a:rPr lang="fr-FR" dirty="0"/>
              <a:t>" "Cordé" "</a:t>
            </a:r>
            <a:r>
              <a:rPr lang="fr-FR" dirty="0" err="1"/>
              <a:t>Cliegg</a:t>
            </a:r>
            <a:r>
              <a:rPr lang="fr-FR" dirty="0"/>
              <a:t> Lars" </a:t>
            </a:r>
          </a:p>
          <a:p>
            <a:r>
              <a:rPr lang="fr-FR" dirty="0"/>
              <a:t>## [28] "</a:t>
            </a:r>
            <a:r>
              <a:rPr lang="fr-FR" dirty="0" err="1"/>
              <a:t>Dormé</a:t>
            </a:r>
            <a:r>
              <a:rPr lang="fr-FR" dirty="0"/>
              <a:t>" "</a:t>
            </a:r>
            <a:r>
              <a:rPr lang="fr-FR" dirty="0" err="1"/>
              <a:t>Dooku</a:t>
            </a:r>
            <a:r>
              <a:rPr lang="fr-FR" dirty="0"/>
              <a:t>" "Bail </a:t>
            </a:r>
            <a:r>
              <a:rPr lang="fr-FR" dirty="0" err="1"/>
              <a:t>Prestor</a:t>
            </a:r>
            <a:r>
              <a:rPr lang="fr-FR" dirty="0"/>
              <a:t> </a:t>
            </a:r>
            <a:r>
              <a:rPr lang="fr-FR" dirty="0" err="1"/>
              <a:t>Organa</a:t>
            </a:r>
            <a:r>
              <a:rPr lang="fr-FR" dirty="0"/>
              <a:t> »</a:t>
            </a:r>
          </a:p>
          <a:p>
            <a:r>
              <a:rPr lang="fr-FR" dirty="0"/>
              <a:t> ## [31] "</a:t>
            </a:r>
            <a:r>
              <a:rPr lang="fr-FR" dirty="0" err="1"/>
              <a:t>Jango</a:t>
            </a:r>
            <a:r>
              <a:rPr lang="fr-FR" dirty="0"/>
              <a:t> </a:t>
            </a:r>
            <a:r>
              <a:rPr lang="fr-FR" dirty="0" err="1"/>
              <a:t>Fett</a:t>
            </a:r>
            <a:r>
              <a:rPr lang="fr-FR" dirty="0"/>
              <a:t>" "</a:t>
            </a:r>
            <a:r>
              <a:rPr lang="fr-FR" dirty="0" err="1"/>
              <a:t>Jocasta</a:t>
            </a:r>
            <a:r>
              <a:rPr lang="fr-FR" dirty="0"/>
              <a:t> Nu" NA </a:t>
            </a:r>
          </a:p>
          <a:p>
            <a:r>
              <a:rPr lang="fr-FR" dirty="0"/>
              <a:t>## [34] "</a:t>
            </a:r>
            <a:r>
              <a:rPr lang="fr-FR" dirty="0" err="1"/>
              <a:t>Raymus</a:t>
            </a:r>
            <a:r>
              <a:rPr lang="fr-FR" dirty="0"/>
              <a:t> Antilles" NA "Finn" </a:t>
            </a:r>
          </a:p>
          <a:p>
            <a:r>
              <a:rPr lang="fr-FR" dirty="0"/>
              <a:t>## [37] "Rey" "Poe </a:t>
            </a:r>
            <a:r>
              <a:rPr lang="fr-FR" dirty="0" err="1"/>
              <a:t>Dameron</a:t>
            </a:r>
            <a:r>
              <a:rPr lang="fr-FR" dirty="0"/>
              <a:t>" NA </a:t>
            </a:r>
          </a:p>
          <a:p>
            <a:r>
              <a:rPr lang="fr-FR" dirty="0"/>
              <a:t>## [40] "</a:t>
            </a:r>
            <a:r>
              <a:rPr lang="fr-FR" dirty="0" err="1"/>
              <a:t>Padmé</a:t>
            </a:r>
            <a:r>
              <a:rPr lang="fr-FR" dirty="0"/>
              <a:t> </a:t>
            </a:r>
            <a:r>
              <a:rPr lang="fr-FR" dirty="0" err="1"/>
              <a:t>Amidala</a:t>
            </a:r>
            <a:r>
              <a:rPr lang="fr-FR" dirty="0"/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161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CDB6-E82F-4847-9A1B-BF402A61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list</a:t>
            </a:r>
            <a:r>
              <a:rPr lang="fr-FR" dirty="0"/>
              <a:t>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worlds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CE210E-D444-F242-A6FF-3CA9632A72E2}"/>
              </a:ext>
            </a:extLst>
          </p:cNvPr>
          <p:cNvSpPr/>
          <p:nvPr/>
        </p:nvSpPr>
        <p:spPr>
          <a:xfrm>
            <a:off x="437771" y="1690688"/>
            <a:ext cx="2982355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7020"/>
                </a:solidFill>
              </a:rPr>
              <a:t>unique</a:t>
            </a:r>
            <a:r>
              <a:rPr lang="fr-FR" dirty="0"/>
              <a:t>(</a:t>
            </a:r>
            <a:r>
              <a:rPr lang="fr-FR" dirty="0" err="1"/>
              <a:t>starwars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homeworld</a:t>
            </a:r>
            <a:r>
              <a:rPr lang="fr-FR" dirty="0"/>
              <a:t>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65B3C4-1B71-FC4B-B2A8-05284EDC5612}"/>
              </a:ext>
            </a:extLst>
          </p:cNvPr>
          <p:cNvSpPr/>
          <p:nvPr/>
        </p:nvSpPr>
        <p:spPr>
          <a:xfrm>
            <a:off x="437771" y="2533416"/>
            <a:ext cx="6096000" cy="369331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fr-FR" dirty="0"/>
              <a:t>## [1] "</a:t>
            </a:r>
            <a:r>
              <a:rPr lang="fr-FR" dirty="0" err="1"/>
              <a:t>Tatooine</a:t>
            </a:r>
            <a:r>
              <a:rPr lang="fr-FR" dirty="0"/>
              <a:t>" "</a:t>
            </a:r>
            <a:r>
              <a:rPr lang="fr-FR" dirty="0" err="1"/>
              <a:t>Naboo</a:t>
            </a:r>
            <a:r>
              <a:rPr lang="fr-FR" dirty="0"/>
              <a:t>" "</a:t>
            </a:r>
            <a:r>
              <a:rPr lang="fr-FR" dirty="0" err="1"/>
              <a:t>Alderaan</a:t>
            </a:r>
            <a:r>
              <a:rPr lang="fr-FR" dirty="0"/>
              <a:t>" "</a:t>
            </a:r>
            <a:r>
              <a:rPr lang="fr-FR" dirty="0" err="1"/>
              <a:t>Stewjon</a:t>
            </a:r>
            <a:r>
              <a:rPr lang="fr-FR" dirty="0"/>
              <a:t>" </a:t>
            </a:r>
          </a:p>
          <a:p>
            <a:r>
              <a:rPr lang="fr-FR" dirty="0"/>
              <a:t>## [5] "</a:t>
            </a:r>
            <a:r>
              <a:rPr lang="fr-FR" dirty="0" err="1"/>
              <a:t>Eriadu</a:t>
            </a:r>
            <a:r>
              <a:rPr lang="fr-FR" dirty="0"/>
              <a:t>" "</a:t>
            </a:r>
            <a:r>
              <a:rPr lang="fr-FR" dirty="0" err="1"/>
              <a:t>Kashyyyk</a:t>
            </a:r>
            <a:r>
              <a:rPr lang="fr-FR" dirty="0"/>
              <a:t>" "</a:t>
            </a:r>
            <a:r>
              <a:rPr lang="fr-FR" dirty="0" err="1"/>
              <a:t>Corellia</a:t>
            </a:r>
            <a:r>
              <a:rPr lang="fr-FR" dirty="0"/>
              <a:t>" "</a:t>
            </a:r>
            <a:r>
              <a:rPr lang="fr-FR" dirty="0" err="1"/>
              <a:t>Rodia</a:t>
            </a:r>
            <a:r>
              <a:rPr lang="fr-FR" dirty="0"/>
              <a:t> »</a:t>
            </a:r>
          </a:p>
          <a:p>
            <a:r>
              <a:rPr lang="fr-FR" dirty="0"/>
              <a:t> ## [9] "</a:t>
            </a:r>
            <a:r>
              <a:rPr lang="fr-FR" dirty="0" err="1"/>
              <a:t>Nal</a:t>
            </a:r>
            <a:r>
              <a:rPr lang="fr-FR" dirty="0"/>
              <a:t> Hutta" "</a:t>
            </a:r>
            <a:r>
              <a:rPr lang="fr-FR" dirty="0" err="1"/>
              <a:t>Bestine</a:t>
            </a:r>
            <a:r>
              <a:rPr lang="fr-FR" dirty="0"/>
              <a:t> IV" NA "</a:t>
            </a:r>
            <a:r>
              <a:rPr lang="fr-FR" dirty="0" err="1"/>
              <a:t>Kamino</a:t>
            </a:r>
            <a:r>
              <a:rPr lang="fr-FR" dirty="0"/>
              <a:t>" </a:t>
            </a:r>
          </a:p>
          <a:p>
            <a:r>
              <a:rPr lang="fr-FR" dirty="0"/>
              <a:t>## [13] "</a:t>
            </a:r>
            <a:r>
              <a:rPr lang="fr-FR" dirty="0" err="1"/>
              <a:t>Trandosha</a:t>
            </a:r>
            <a:r>
              <a:rPr lang="fr-FR" dirty="0"/>
              <a:t>" "Socorro" "</a:t>
            </a:r>
            <a:r>
              <a:rPr lang="fr-FR" dirty="0" err="1"/>
              <a:t>Bespin</a:t>
            </a:r>
            <a:r>
              <a:rPr lang="fr-FR" dirty="0"/>
              <a:t>" "Mon Cala" </a:t>
            </a:r>
          </a:p>
          <a:p>
            <a:r>
              <a:rPr lang="fr-FR" dirty="0"/>
              <a:t>## [17] "</a:t>
            </a:r>
            <a:r>
              <a:rPr lang="fr-FR" dirty="0" err="1"/>
              <a:t>Chandrila</a:t>
            </a:r>
            <a:r>
              <a:rPr lang="fr-FR" dirty="0"/>
              <a:t>" "Endor" "</a:t>
            </a:r>
            <a:r>
              <a:rPr lang="fr-FR" dirty="0" err="1"/>
              <a:t>Sullust</a:t>
            </a:r>
            <a:r>
              <a:rPr lang="fr-FR" dirty="0"/>
              <a:t>" "</a:t>
            </a:r>
            <a:r>
              <a:rPr lang="fr-FR" dirty="0" err="1"/>
              <a:t>Cato</a:t>
            </a:r>
            <a:r>
              <a:rPr lang="fr-FR" dirty="0"/>
              <a:t> </a:t>
            </a:r>
            <a:r>
              <a:rPr lang="fr-FR" dirty="0" err="1"/>
              <a:t>Neimoidia</a:t>
            </a:r>
            <a:r>
              <a:rPr lang="fr-FR" dirty="0"/>
              <a:t>" </a:t>
            </a:r>
          </a:p>
          <a:p>
            <a:r>
              <a:rPr lang="fr-FR" dirty="0"/>
              <a:t>## [21] "Coruscant" "</a:t>
            </a:r>
            <a:r>
              <a:rPr lang="fr-FR" dirty="0" err="1"/>
              <a:t>Toydaria</a:t>
            </a:r>
            <a:r>
              <a:rPr lang="fr-FR" dirty="0"/>
              <a:t>" "</a:t>
            </a:r>
            <a:r>
              <a:rPr lang="fr-FR" dirty="0" err="1"/>
              <a:t>Malastare</a:t>
            </a:r>
            <a:r>
              <a:rPr lang="fr-FR" dirty="0"/>
              <a:t>" "</a:t>
            </a:r>
            <a:r>
              <a:rPr lang="fr-FR" dirty="0" err="1"/>
              <a:t>Dathomir</a:t>
            </a:r>
            <a:r>
              <a:rPr lang="fr-FR" dirty="0"/>
              <a:t>" </a:t>
            </a:r>
          </a:p>
          <a:p>
            <a:r>
              <a:rPr lang="fr-FR" dirty="0"/>
              <a:t>## [25] "</a:t>
            </a:r>
            <a:r>
              <a:rPr lang="fr-FR" dirty="0" err="1"/>
              <a:t>Ryloth</a:t>
            </a:r>
            <a:r>
              <a:rPr lang="fr-FR" dirty="0"/>
              <a:t>" "</a:t>
            </a:r>
            <a:r>
              <a:rPr lang="fr-FR" dirty="0" err="1"/>
              <a:t>Vulpter</a:t>
            </a:r>
            <a:r>
              <a:rPr lang="fr-FR" dirty="0"/>
              <a:t>" "</a:t>
            </a:r>
            <a:r>
              <a:rPr lang="fr-FR" dirty="0" err="1"/>
              <a:t>Troiken</a:t>
            </a:r>
            <a:r>
              <a:rPr lang="fr-FR" dirty="0"/>
              <a:t>" "</a:t>
            </a:r>
            <a:r>
              <a:rPr lang="fr-FR" dirty="0" err="1"/>
              <a:t>Tund</a:t>
            </a:r>
            <a:r>
              <a:rPr lang="fr-FR" dirty="0"/>
              <a:t>" </a:t>
            </a:r>
          </a:p>
          <a:p>
            <a:r>
              <a:rPr lang="fr-FR" dirty="0"/>
              <a:t>## [29] "</a:t>
            </a:r>
            <a:r>
              <a:rPr lang="fr-FR" dirty="0" err="1"/>
              <a:t>Haruun</a:t>
            </a:r>
            <a:r>
              <a:rPr lang="fr-FR" dirty="0"/>
              <a:t> </a:t>
            </a:r>
            <a:r>
              <a:rPr lang="fr-FR" dirty="0" err="1"/>
              <a:t>Kal</a:t>
            </a:r>
            <a:r>
              <a:rPr lang="fr-FR" dirty="0"/>
              <a:t>" "</a:t>
            </a:r>
            <a:r>
              <a:rPr lang="fr-FR" dirty="0" err="1"/>
              <a:t>Cerea</a:t>
            </a:r>
            <a:r>
              <a:rPr lang="fr-FR" dirty="0"/>
              <a:t>" "</a:t>
            </a:r>
            <a:r>
              <a:rPr lang="fr-FR" dirty="0" err="1"/>
              <a:t>Glee</a:t>
            </a:r>
            <a:r>
              <a:rPr lang="fr-FR" dirty="0"/>
              <a:t> </a:t>
            </a:r>
            <a:r>
              <a:rPr lang="fr-FR" dirty="0" err="1"/>
              <a:t>Anselm</a:t>
            </a:r>
            <a:r>
              <a:rPr lang="fr-FR" dirty="0"/>
              <a:t>" "</a:t>
            </a:r>
            <a:r>
              <a:rPr lang="fr-FR" dirty="0" err="1"/>
              <a:t>Iridonia</a:t>
            </a:r>
            <a:r>
              <a:rPr lang="fr-FR" dirty="0"/>
              <a:t>" </a:t>
            </a:r>
          </a:p>
          <a:p>
            <a:r>
              <a:rPr lang="fr-FR" dirty="0"/>
              <a:t>## [33] "</a:t>
            </a:r>
            <a:r>
              <a:rPr lang="fr-FR" dirty="0" err="1"/>
              <a:t>Iktotch</a:t>
            </a:r>
            <a:r>
              <a:rPr lang="fr-FR" dirty="0"/>
              <a:t>" "</a:t>
            </a:r>
            <a:r>
              <a:rPr lang="fr-FR" dirty="0" err="1"/>
              <a:t>Quermia</a:t>
            </a:r>
            <a:r>
              <a:rPr lang="fr-FR" dirty="0"/>
              <a:t>" "</a:t>
            </a:r>
            <a:r>
              <a:rPr lang="fr-FR" dirty="0" err="1"/>
              <a:t>Dorin</a:t>
            </a:r>
            <a:r>
              <a:rPr lang="fr-FR" dirty="0"/>
              <a:t>" "</a:t>
            </a:r>
            <a:r>
              <a:rPr lang="fr-FR" dirty="0" err="1"/>
              <a:t>Champala</a:t>
            </a:r>
            <a:r>
              <a:rPr lang="fr-FR" dirty="0"/>
              <a:t>" </a:t>
            </a:r>
          </a:p>
          <a:p>
            <a:r>
              <a:rPr lang="fr-FR" dirty="0"/>
              <a:t>## [37] "</a:t>
            </a:r>
            <a:r>
              <a:rPr lang="fr-FR" dirty="0" err="1"/>
              <a:t>Geonosis</a:t>
            </a:r>
            <a:r>
              <a:rPr lang="fr-FR" dirty="0"/>
              <a:t>" "</a:t>
            </a:r>
            <a:r>
              <a:rPr lang="fr-FR" dirty="0" err="1"/>
              <a:t>Mirial</a:t>
            </a:r>
            <a:r>
              <a:rPr lang="fr-FR" dirty="0"/>
              <a:t>" "</a:t>
            </a:r>
            <a:r>
              <a:rPr lang="fr-FR" dirty="0" err="1"/>
              <a:t>Serenno</a:t>
            </a:r>
            <a:r>
              <a:rPr lang="fr-FR" dirty="0"/>
              <a:t>" "Concord Dawn" </a:t>
            </a:r>
          </a:p>
          <a:p>
            <a:r>
              <a:rPr lang="fr-FR" dirty="0"/>
              <a:t>## [41] "</a:t>
            </a:r>
            <a:r>
              <a:rPr lang="fr-FR" dirty="0" err="1"/>
              <a:t>Zolan</a:t>
            </a:r>
            <a:r>
              <a:rPr lang="fr-FR" dirty="0"/>
              <a:t>" "</a:t>
            </a:r>
            <a:r>
              <a:rPr lang="fr-FR" dirty="0" err="1"/>
              <a:t>Ojom</a:t>
            </a:r>
            <a:r>
              <a:rPr lang="fr-FR" dirty="0"/>
              <a:t>" "</a:t>
            </a:r>
            <a:r>
              <a:rPr lang="fr-FR" dirty="0" err="1"/>
              <a:t>Aleen</a:t>
            </a:r>
            <a:r>
              <a:rPr lang="fr-FR" dirty="0"/>
              <a:t> Minor" "</a:t>
            </a:r>
            <a:r>
              <a:rPr lang="fr-FR" dirty="0" err="1"/>
              <a:t>Skako</a:t>
            </a:r>
            <a:r>
              <a:rPr lang="fr-FR" dirty="0"/>
              <a:t>" </a:t>
            </a:r>
          </a:p>
          <a:p>
            <a:r>
              <a:rPr lang="fr-FR" dirty="0"/>
              <a:t>## [45] "</a:t>
            </a:r>
            <a:r>
              <a:rPr lang="fr-FR" dirty="0" err="1"/>
              <a:t>Muunilinst</a:t>
            </a:r>
            <a:r>
              <a:rPr lang="fr-FR" dirty="0"/>
              <a:t>" "</a:t>
            </a:r>
            <a:r>
              <a:rPr lang="fr-FR" dirty="0" err="1"/>
              <a:t>Shili</a:t>
            </a:r>
            <a:r>
              <a:rPr lang="fr-FR" dirty="0"/>
              <a:t>" "</a:t>
            </a:r>
            <a:r>
              <a:rPr lang="fr-FR" dirty="0" err="1"/>
              <a:t>Kalee</a:t>
            </a:r>
            <a:r>
              <a:rPr lang="fr-FR" dirty="0"/>
              <a:t>" "</a:t>
            </a:r>
            <a:r>
              <a:rPr lang="fr-FR" dirty="0" err="1"/>
              <a:t>Umbara</a:t>
            </a:r>
            <a:r>
              <a:rPr lang="fr-FR" dirty="0"/>
              <a:t>" </a:t>
            </a:r>
          </a:p>
          <a:p>
            <a:r>
              <a:rPr lang="fr-FR" dirty="0"/>
              <a:t>## [49] "</a:t>
            </a:r>
            <a:r>
              <a:rPr lang="fr-FR" dirty="0" err="1"/>
              <a:t>Utapau</a:t>
            </a:r>
            <a:r>
              <a:rPr lang="fr-FR" dirty="0"/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57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F780-EE7A-F944-9C27-C8DC2AE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components of a graph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724B8-A43D-6846-87CB-EE38AEFB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08" y="2389353"/>
            <a:ext cx="5118191" cy="31588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EEEB81-46C8-F04A-BBA2-ED561D8FE1FB}"/>
              </a:ext>
            </a:extLst>
          </p:cNvPr>
          <p:cNvSpPr/>
          <p:nvPr/>
        </p:nvSpPr>
        <p:spPr>
          <a:xfrm>
            <a:off x="371060" y="1807122"/>
            <a:ext cx="10164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construct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graph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summarizes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US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dataset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looks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88361-2425-8042-AE98-DFE8D1BCC115}"/>
              </a:ext>
            </a:extLst>
          </p:cNvPr>
          <p:cNvSpPr/>
          <p:nvPr/>
        </p:nvSpPr>
        <p:spPr>
          <a:xfrm>
            <a:off x="443946" y="5548237"/>
            <a:ext cx="11357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main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three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components to note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The US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data table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summarized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above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scatterplot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This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referred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as the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The plot uses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several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information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provided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by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dataset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980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9D12-8341-894D-AB4B-055872F2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</a:t>
            </a:r>
            <a:r>
              <a:rPr lang="fr-FR" dirty="0" err="1"/>
              <a:t>height</a:t>
            </a:r>
            <a:r>
              <a:rPr lang="fr-FR" dirty="0"/>
              <a:t> of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 types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70B0A-DF90-AB4B-B828-DE4614C75EFC}"/>
              </a:ext>
            </a:extLst>
          </p:cNvPr>
          <p:cNvSpPr/>
          <p:nvPr/>
        </p:nvSpPr>
        <p:spPr>
          <a:xfrm>
            <a:off x="670560" y="2055449"/>
            <a:ext cx="6096000" cy="2308324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fr-FR" dirty="0" err="1"/>
              <a:t>weight</a:t>
            </a:r>
            <a:r>
              <a:rPr lang="fr-FR" dirty="0"/>
              <a:t> =</a:t>
            </a:r>
            <a:r>
              <a:rPr lang="fr-FR" dirty="0">
                <a:solidFill>
                  <a:srgbClr val="4070A0"/>
                </a:solidFill>
              </a:rPr>
              <a:t> </a:t>
            </a:r>
            <a:r>
              <a:rPr lang="fr-FR" b="1" dirty="0" err="1">
                <a:solidFill>
                  <a:srgbClr val="007020"/>
                </a:solidFill>
              </a:rPr>
              <a:t>tapply</a:t>
            </a:r>
            <a:r>
              <a:rPr lang="fr-FR" dirty="0"/>
              <a:t>(</a:t>
            </a:r>
            <a:r>
              <a:rPr lang="fr-FR" dirty="0" err="1"/>
              <a:t>starwars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mass</a:t>
            </a:r>
            <a:r>
              <a:rPr lang="fr-FR" dirty="0"/>
              <a:t>, </a:t>
            </a:r>
            <a:r>
              <a:rPr lang="fr-FR" dirty="0" err="1"/>
              <a:t>starwars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species</a:t>
            </a:r>
            <a:r>
              <a:rPr lang="fr-FR" dirty="0"/>
              <a:t>, </a:t>
            </a:r>
            <a:r>
              <a:rPr lang="fr-FR" dirty="0" err="1"/>
              <a:t>mean</a:t>
            </a:r>
            <a:r>
              <a:rPr lang="fr-FR" dirty="0"/>
              <a:t>) </a:t>
            </a:r>
            <a:r>
              <a:rPr lang="fr-FR" dirty="0" err="1"/>
              <a:t>height</a:t>
            </a:r>
            <a:r>
              <a:rPr lang="fr-FR" dirty="0"/>
              <a:t> =</a:t>
            </a:r>
            <a:r>
              <a:rPr lang="fr-FR" dirty="0">
                <a:solidFill>
                  <a:srgbClr val="4070A0"/>
                </a:solidFill>
              </a:rPr>
              <a:t> </a:t>
            </a:r>
            <a:r>
              <a:rPr lang="fr-FR" b="1" dirty="0" err="1">
                <a:solidFill>
                  <a:srgbClr val="007020"/>
                </a:solidFill>
              </a:rPr>
              <a:t>tapply</a:t>
            </a:r>
            <a:r>
              <a:rPr lang="fr-FR" dirty="0"/>
              <a:t>(</a:t>
            </a:r>
            <a:r>
              <a:rPr lang="fr-FR" dirty="0" err="1"/>
              <a:t>starwars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starwars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species</a:t>
            </a:r>
            <a:r>
              <a:rPr lang="fr-FR" dirty="0"/>
              <a:t>, </a:t>
            </a:r>
            <a:r>
              <a:rPr lang="fr-FR" dirty="0" err="1"/>
              <a:t>mean</a:t>
            </a:r>
            <a:r>
              <a:rPr lang="fr-FR" dirty="0"/>
              <a:t>) </a:t>
            </a:r>
            <a:r>
              <a:rPr lang="fr-FR" dirty="0" err="1"/>
              <a:t>Species</a:t>
            </a:r>
            <a:r>
              <a:rPr lang="fr-FR" dirty="0"/>
              <a:t> =</a:t>
            </a:r>
            <a:r>
              <a:rPr lang="fr-FR" dirty="0">
                <a:solidFill>
                  <a:srgbClr val="4070A0"/>
                </a:solidFill>
              </a:rPr>
              <a:t> </a:t>
            </a:r>
            <a:r>
              <a:rPr lang="fr-FR" b="1" dirty="0" err="1">
                <a:solidFill>
                  <a:srgbClr val="007020"/>
                </a:solidFill>
              </a:rPr>
              <a:t>data.frame</a:t>
            </a:r>
            <a:r>
              <a:rPr lang="fr-FR" dirty="0"/>
              <a:t>(</a:t>
            </a:r>
            <a:r>
              <a:rPr lang="fr-FR" dirty="0" err="1"/>
              <a:t>weight,height</a:t>
            </a:r>
            <a:r>
              <a:rPr lang="fr-FR" dirty="0"/>
              <a:t>) </a:t>
            </a:r>
          </a:p>
          <a:p>
            <a:r>
              <a:rPr lang="fr-FR" b="1" dirty="0" err="1">
                <a:solidFill>
                  <a:srgbClr val="007020"/>
                </a:solidFill>
              </a:rPr>
              <a:t>library</a:t>
            </a:r>
            <a:r>
              <a:rPr lang="fr-FR" dirty="0"/>
              <a:t>(ggplot2)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7020"/>
                </a:solidFill>
              </a:rPr>
              <a:t>ggplot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</a:rPr>
              <a:t>data =</a:t>
            </a:r>
            <a:r>
              <a:rPr lang="fr-FR" dirty="0"/>
              <a:t> </a:t>
            </a:r>
            <a:r>
              <a:rPr lang="fr-FR" dirty="0" err="1"/>
              <a:t>Species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</a:rPr>
              <a:t>+</a:t>
            </a:r>
            <a:r>
              <a:rPr lang="fr-FR" dirty="0">
                <a:solidFill>
                  <a:srgbClr val="4070A0"/>
                </a:solidFill>
              </a:rPr>
              <a:t> </a:t>
            </a:r>
            <a:r>
              <a:rPr lang="fr-FR" b="1" dirty="0" err="1">
                <a:solidFill>
                  <a:srgbClr val="007020"/>
                </a:solidFill>
              </a:rPr>
              <a:t>geom_point</a:t>
            </a:r>
            <a:r>
              <a:rPr lang="fr-FR" dirty="0"/>
              <a:t>(</a:t>
            </a:r>
            <a:r>
              <a:rPr lang="fr-FR" b="1" dirty="0" err="1">
                <a:solidFill>
                  <a:srgbClr val="007020"/>
                </a:solidFill>
              </a:rPr>
              <a:t>aes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</a:rPr>
              <a:t>x =</a:t>
            </a:r>
            <a:r>
              <a:rPr lang="fr-FR" dirty="0"/>
              <a:t> </a:t>
            </a:r>
            <a:r>
              <a:rPr lang="fr-FR" dirty="0" err="1"/>
              <a:t>weight,</a:t>
            </a:r>
            <a:r>
              <a:rPr lang="fr-FR" dirty="0" err="1">
                <a:solidFill>
                  <a:srgbClr val="902000"/>
                </a:solidFill>
              </a:rPr>
              <a:t>y</a:t>
            </a:r>
            <a:r>
              <a:rPr lang="fr-FR" dirty="0">
                <a:solidFill>
                  <a:srgbClr val="902000"/>
                </a:solidFill>
              </a:rPr>
              <a:t> =</a:t>
            </a:r>
            <a:r>
              <a:rPr lang="fr-FR" dirty="0"/>
              <a:t> </a:t>
            </a:r>
            <a:r>
              <a:rPr lang="fr-FR" dirty="0" err="1"/>
              <a:t>height</a:t>
            </a:r>
            <a:r>
              <a:rPr lang="fr-FR" dirty="0"/>
              <a:t>)) </a:t>
            </a:r>
            <a:r>
              <a:rPr lang="fr-FR" dirty="0">
                <a:solidFill>
                  <a:srgbClr val="666666"/>
                </a:solidFill>
              </a:rPr>
              <a:t>+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</a:rPr>
              <a:t>geom_text</a:t>
            </a:r>
            <a:r>
              <a:rPr lang="fr-FR" dirty="0"/>
              <a:t>(</a:t>
            </a:r>
            <a:r>
              <a:rPr lang="fr-FR" b="1" dirty="0" err="1">
                <a:solidFill>
                  <a:srgbClr val="007020"/>
                </a:solidFill>
              </a:rPr>
              <a:t>aes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</a:rPr>
              <a:t>x =</a:t>
            </a:r>
            <a:r>
              <a:rPr lang="fr-FR" dirty="0"/>
              <a:t> </a:t>
            </a:r>
            <a:r>
              <a:rPr lang="fr-FR" dirty="0" err="1"/>
              <a:t>weight,</a:t>
            </a:r>
            <a:r>
              <a:rPr lang="fr-FR" dirty="0" err="1">
                <a:solidFill>
                  <a:srgbClr val="902000"/>
                </a:solidFill>
              </a:rPr>
              <a:t>y</a:t>
            </a:r>
            <a:r>
              <a:rPr lang="fr-FR" dirty="0">
                <a:solidFill>
                  <a:srgbClr val="902000"/>
                </a:solidFill>
              </a:rPr>
              <a:t> =</a:t>
            </a:r>
            <a:r>
              <a:rPr lang="fr-FR" dirty="0"/>
              <a:t> </a:t>
            </a:r>
            <a:r>
              <a:rPr lang="fr-FR" dirty="0" err="1"/>
              <a:t>height,</a:t>
            </a:r>
            <a:r>
              <a:rPr lang="fr-FR" dirty="0" err="1">
                <a:solidFill>
                  <a:srgbClr val="902000"/>
                </a:solidFill>
              </a:rPr>
              <a:t>label</a:t>
            </a:r>
            <a:r>
              <a:rPr lang="fr-FR" dirty="0">
                <a:solidFill>
                  <a:srgbClr val="902000"/>
                </a:solidFill>
              </a:rPr>
              <a:t> =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</a:rPr>
              <a:t>rownames</a:t>
            </a:r>
            <a:r>
              <a:rPr lang="fr-FR" dirty="0"/>
              <a:t>(</a:t>
            </a:r>
            <a:r>
              <a:rPr lang="fr-FR" dirty="0" err="1"/>
              <a:t>Species</a:t>
            </a:r>
            <a:r>
              <a:rPr lang="fr-FR" dirty="0"/>
              <a:t>)),</a:t>
            </a:r>
            <a:r>
              <a:rPr lang="fr-FR" dirty="0" err="1">
                <a:solidFill>
                  <a:srgbClr val="902000"/>
                </a:solidFill>
              </a:rPr>
              <a:t>nudge_y</a:t>
            </a:r>
            <a:r>
              <a:rPr lang="fr-FR" dirty="0">
                <a:solidFill>
                  <a:srgbClr val="902000"/>
                </a:solidFill>
              </a:rPr>
              <a:t> =</a:t>
            </a:r>
            <a:r>
              <a:rPr lang="fr-FR" dirty="0"/>
              <a:t> </a:t>
            </a:r>
            <a:r>
              <a:rPr lang="fr-FR" dirty="0">
                <a:solidFill>
                  <a:srgbClr val="40A070"/>
                </a:solidFill>
              </a:rPr>
              <a:t>10</a:t>
            </a:r>
            <a:r>
              <a:rPr lang="fr-FR" dirty="0"/>
              <a:t>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6415B-0F68-3743-A248-34344A02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758" y="1456765"/>
            <a:ext cx="4173682" cy="54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54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C57C-EF84-3446-B289-CC29E96E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display on a plot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characters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type in a </a:t>
            </a:r>
            <a:r>
              <a:rPr lang="fr-FR" dirty="0" err="1"/>
              <a:t>deacresing</a:t>
            </a:r>
            <a:r>
              <a:rPr lang="fr-FR" dirty="0"/>
              <a:t> </a:t>
            </a:r>
            <a:r>
              <a:rPr lang="fr-FR" dirty="0" err="1"/>
              <a:t>order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F3AFD-FA4F-0E41-8BD8-A868CFE9889E}"/>
              </a:ext>
            </a:extLst>
          </p:cNvPr>
          <p:cNvSpPr/>
          <p:nvPr/>
        </p:nvSpPr>
        <p:spPr>
          <a:xfrm>
            <a:off x="586014" y="1951672"/>
            <a:ext cx="6096000" cy="147732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fr-FR" dirty="0" err="1"/>
              <a:t>Species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count</a:t>
            </a:r>
            <a:r>
              <a:rPr lang="fr-FR" dirty="0"/>
              <a:t> =</a:t>
            </a:r>
            <a:r>
              <a:rPr lang="fr-FR" dirty="0">
                <a:solidFill>
                  <a:srgbClr val="4070A0"/>
                </a:solidFill>
              </a:rPr>
              <a:t> </a:t>
            </a:r>
            <a:r>
              <a:rPr lang="fr-FR" b="1" dirty="0">
                <a:solidFill>
                  <a:srgbClr val="007020"/>
                </a:solidFill>
              </a:rPr>
              <a:t>table</a:t>
            </a:r>
            <a:r>
              <a:rPr lang="fr-FR" dirty="0"/>
              <a:t>(</a:t>
            </a:r>
            <a:r>
              <a:rPr lang="fr-FR" dirty="0" err="1"/>
              <a:t>starwars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species</a:t>
            </a:r>
            <a:r>
              <a:rPr lang="fr-FR" dirty="0"/>
              <a:t>) </a:t>
            </a:r>
          </a:p>
          <a:p>
            <a:r>
              <a:rPr lang="fr-FR" dirty="0" err="1"/>
              <a:t>Species</a:t>
            </a:r>
            <a:r>
              <a:rPr lang="fr-FR" dirty="0"/>
              <a:t> =</a:t>
            </a:r>
            <a:r>
              <a:rPr lang="fr-FR" dirty="0">
                <a:solidFill>
                  <a:srgbClr val="4070A0"/>
                </a:solidFill>
              </a:rPr>
              <a:t> </a:t>
            </a:r>
            <a:r>
              <a:rPr lang="fr-FR" dirty="0" err="1"/>
              <a:t>Species</a:t>
            </a:r>
            <a:r>
              <a:rPr lang="fr-FR" dirty="0"/>
              <a:t>[</a:t>
            </a:r>
            <a:r>
              <a:rPr lang="fr-FR" b="1" dirty="0" err="1">
                <a:solidFill>
                  <a:srgbClr val="007020"/>
                </a:solidFill>
              </a:rPr>
              <a:t>order</a:t>
            </a:r>
            <a:r>
              <a:rPr lang="fr-FR" dirty="0"/>
              <a:t>(</a:t>
            </a:r>
            <a:r>
              <a:rPr lang="fr-FR" dirty="0" err="1"/>
              <a:t>Species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count,</a:t>
            </a:r>
            <a:r>
              <a:rPr lang="fr-FR" dirty="0" err="1">
                <a:solidFill>
                  <a:srgbClr val="902000"/>
                </a:solidFill>
              </a:rPr>
              <a:t>decreasing</a:t>
            </a:r>
            <a:r>
              <a:rPr lang="fr-FR" dirty="0">
                <a:solidFill>
                  <a:srgbClr val="902000"/>
                </a:solidFill>
              </a:rPr>
              <a:t> =</a:t>
            </a:r>
            <a:r>
              <a:rPr lang="fr-FR" dirty="0"/>
              <a:t> </a:t>
            </a:r>
            <a:r>
              <a:rPr lang="fr-FR" dirty="0">
                <a:solidFill>
                  <a:srgbClr val="007020"/>
                </a:solidFill>
              </a:rPr>
              <a:t>TRUE</a:t>
            </a:r>
            <a:r>
              <a:rPr lang="fr-FR" dirty="0"/>
              <a:t>),]</a:t>
            </a:r>
          </a:p>
          <a:p>
            <a:endParaRPr lang="fr-FR" dirty="0"/>
          </a:p>
          <a:p>
            <a:r>
              <a:rPr lang="fr-FR" dirty="0" err="1"/>
              <a:t>ggplot</a:t>
            </a:r>
            <a:r>
              <a:rPr lang="fr-FR" dirty="0"/>
              <a:t>(data = </a:t>
            </a:r>
            <a:r>
              <a:rPr lang="fr-FR" dirty="0" err="1"/>
              <a:t>Species</a:t>
            </a:r>
            <a:r>
              <a:rPr lang="fr-FR" dirty="0"/>
              <a:t>) + </a:t>
            </a:r>
            <a:r>
              <a:rPr lang="fr-FR" dirty="0" err="1"/>
              <a:t>geom_bar</a:t>
            </a:r>
            <a:r>
              <a:rPr lang="fr-FR" dirty="0"/>
              <a:t>(</a:t>
            </a:r>
            <a:r>
              <a:rPr lang="fr-FR" dirty="0" err="1"/>
              <a:t>aes</a:t>
            </a:r>
            <a:r>
              <a:rPr lang="fr-FR" dirty="0"/>
              <a:t>(x = count)) </a:t>
            </a:r>
            <a:r>
              <a:rPr lang="fr-FR" b="1" dirty="0" err="1">
                <a:solidFill>
                  <a:srgbClr val="007020"/>
                </a:solidFill>
              </a:rPr>
              <a:t>barplot</a:t>
            </a:r>
            <a:r>
              <a:rPr lang="fr-FR" dirty="0"/>
              <a:t>(</a:t>
            </a:r>
            <a:r>
              <a:rPr lang="fr-FR" dirty="0" err="1"/>
              <a:t>Species</a:t>
            </a:r>
            <a:r>
              <a:rPr lang="fr-FR" dirty="0" err="1">
                <a:solidFill>
                  <a:srgbClr val="666666"/>
                </a:solidFill>
              </a:rPr>
              <a:t>$</a:t>
            </a:r>
            <a:r>
              <a:rPr lang="fr-FR" dirty="0" err="1"/>
              <a:t>count</a:t>
            </a:r>
            <a:r>
              <a:rPr lang="fr-FR" dirty="0"/>
              <a:t>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8583-1853-444A-9684-94BC6D16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432" y="2690336"/>
            <a:ext cx="3235696" cy="4187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70A15-C694-C24A-ABE8-278EBA8F4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21" y="2670628"/>
            <a:ext cx="3235697" cy="41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20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0412-4625-1C4D-8C74-5CFCBDE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visualize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the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relationship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between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the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height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and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weight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of the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different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characters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FF2FC-17FA-AA41-B50B-E4A562B27711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B1292-E3A4-0C47-B6EF-89C307535FA3}"/>
              </a:ext>
            </a:extLst>
          </p:cNvPr>
          <p:cNvSpPr/>
          <p:nvPr/>
        </p:nvSpPr>
        <p:spPr>
          <a:xfrm>
            <a:off x="618308" y="2075096"/>
            <a:ext cx="6096000" cy="646331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007020"/>
                </a:solidFill>
              </a:rPr>
              <a:t>ggplot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</a:rPr>
              <a:t>data =</a:t>
            </a:r>
            <a:r>
              <a:rPr lang="fr-FR" dirty="0"/>
              <a:t> </a:t>
            </a:r>
            <a:r>
              <a:rPr lang="fr-FR" dirty="0" err="1"/>
              <a:t>starwars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</a:rPr>
              <a:t>+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</a:rPr>
              <a:t>geom_point</a:t>
            </a:r>
            <a:r>
              <a:rPr lang="fr-FR" dirty="0"/>
              <a:t>(</a:t>
            </a:r>
            <a:r>
              <a:rPr lang="fr-FR" b="1" dirty="0" err="1">
                <a:solidFill>
                  <a:srgbClr val="007020"/>
                </a:solidFill>
              </a:rPr>
              <a:t>aes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</a:rPr>
              <a:t>x =</a:t>
            </a:r>
            <a:r>
              <a:rPr lang="fr-FR" dirty="0"/>
              <a:t> </a:t>
            </a:r>
            <a:r>
              <a:rPr lang="fr-FR" dirty="0" err="1"/>
              <a:t>mass,</a:t>
            </a:r>
            <a:r>
              <a:rPr lang="fr-FR" dirty="0" err="1">
                <a:solidFill>
                  <a:srgbClr val="902000"/>
                </a:solidFill>
              </a:rPr>
              <a:t>y</a:t>
            </a:r>
            <a:r>
              <a:rPr lang="fr-FR" dirty="0">
                <a:solidFill>
                  <a:srgbClr val="902000"/>
                </a:solidFill>
              </a:rPr>
              <a:t> =</a:t>
            </a:r>
            <a:r>
              <a:rPr lang="fr-FR" dirty="0"/>
              <a:t> </a:t>
            </a:r>
            <a:r>
              <a:rPr lang="fr-FR" dirty="0" err="1"/>
              <a:t>height</a:t>
            </a:r>
            <a:r>
              <a:rPr lang="fr-FR" dirty="0"/>
              <a:t>)) </a:t>
            </a:r>
            <a:r>
              <a:rPr lang="fr-FR" dirty="0">
                <a:solidFill>
                  <a:srgbClr val="666666"/>
                </a:solidFill>
              </a:rPr>
              <a:t>+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</a:rPr>
              <a:t>geom_smooth</a:t>
            </a:r>
            <a:r>
              <a:rPr lang="fr-FR" dirty="0"/>
              <a:t>(</a:t>
            </a:r>
            <a:r>
              <a:rPr lang="fr-FR" b="1" dirty="0" err="1">
                <a:solidFill>
                  <a:srgbClr val="007020"/>
                </a:solidFill>
              </a:rPr>
              <a:t>aes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</a:rPr>
              <a:t>x =</a:t>
            </a:r>
            <a:r>
              <a:rPr lang="fr-FR" dirty="0"/>
              <a:t> </a:t>
            </a:r>
            <a:r>
              <a:rPr lang="fr-FR" dirty="0" err="1"/>
              <a:t>mass,</a:t>
            </a:r>
            <a:r>
              <a:rPr lang="fr-FR" dirty="0" err="1">
                <a:solidFill>
                  <a:srgbClr val="902000"/>
                </a:solidFill>
              </a:rPr>
              <a:t>y</a:t>
            </a:r>
            <a:r>
              <a:rPr lang="fr-FR" dirty="0">
                <a:solidFill>
                  <a:srgbClr val="902000"/>
                </a:solidFill>
              </a:rPr>
              <a:t> =</a:t>
            </a:r>
            <a:r>
              <a:rPr lang="fr-FR" dirty="0"/>
              <a:t> </a:t>
            </a:r>
            <a:r>
              <a:rPr lang="fr-FR" dirty="0" err="1"/>
              <a:t>height</a:t>
            </a:r>
            <a:r>
              <a:rPr lang="fr-FR" dirty="0"/>
              <a:t>),</a:t>
            </a:r>
            <a:r>
              <a:rPr lang="fr-FR" dirty="0" err="1">
                <a:solidFill>
                  <a:srgbClr val="902000"/>
                </a:solidFill>
              </a:rPr>
              <a:t>method</a:t>
            </a:r>
            <a:r>
              <a:rPr lang="fr-FR" dirty="0">
                <a:solidFill>
                  <a:srgbClr val="902000"/>
                </a:solidFill>
              </a:rPr>
              <a:t> =</a:t>
            </a:r>
            <a:r>
              <a:rPr lang="fr-FR" dirty="0"/>
              <a:t> </a:t>
            </a:r>
            <a:r>
              <a:rPr lang="fr-FR" dirty="0">
                <a:solidFill>
                  <a:srgbClr val="4070A0"/>
                </a:solidFill>
              </a:rPr>
              <a:t>'lm'</a:t>
            </a:r>
            <a:r>
              <a:rPr lang="fr-FR" dirty="0"/>
              <a:t>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782E6-9A90-7441-8818-6B2C9E49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753" y="1690688"/>
            <a:ext cx="3926939" cy="50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68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E3E4-E3C1-BC41-AA48-B5632597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6070C-A3F2-5F47-B1D0-3152DB766CFF}"/>
              </a:ext>
            </a:extLst>
          </p:cNvPr>
          <p:cNvSpPr/>
          <p:nvPr/>
        </p:nvSpPr>
        <p:spPr>
          <a:xfrm>
            <a:off x="592182" y="1674674"/>
            <a:ext cx="10761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Compare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two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simulated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datasets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with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a plot and a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hypothesis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test. </a:t>
            </a:r>
          </a:p>
          <a:p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Use the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functions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below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: </a:t>
            </a:r>
          </a:p>
          <a:p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 visualises the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two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distributions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with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a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histogram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</a:p>
          <a:p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 uses a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-test to compares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means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and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summarises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the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results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with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 a string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838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C98F-2EAA-5740-81F5-608192A0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DAFB5-4506-3145-B07B-5D1DBCB20246}"/>
              </a:ext>
            </a:extLst>
          </p:cNvPr>
          <p:cNvSpPr/>
          <p:nvPr/>
        </p:nvSpPr>
        <p:spPr>
          <a:xfrm>
            <a:off x="3048000" y="1433649"/>
            <a:ext cx="6096000" cy="541686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GB" sz="1600" dirty="0"/>
              <a:t>library(ggplot2)</a:t>
            </a:r>
          </a:p>
          <a:p>
            <a:endParaRPr lang="en-GB" sz="1600" dirty="0"/>
          </a:p>
          <a:p>
            <a:r>
              <a:rPr lang="en-GB" sz="1600" dirty="0"/>
              <a:t>histogram &lt;- function(x1, x2, </a:t>
            </a:r>
            <a:r>
              <a:rPr lang="en-GB" sz="1600" dirty="0" err="1"/>
              <a:t>binwidth</a:t>
            </a:r>
            <a:r>
              <a:rPr lang="en-GB" sz="1600" dirty="0"/>
              <a:t> = 0.1, </a:t>
            </a:r>
            <a:r>
              <a:rPr lang="en-GB" sz="1600" dirty="0" err="1"/>
              <a:t>xlim</a:t>
            </a:r>
            <a:r>
              <a:rPr lang="en-GB" sz="1600" dirty="0"/>
              <a:t> = c(-3, 3)) {</a:t>
            </a:r>
          </a:p>
          <a:p>
            <a:r>
              <a:rPr lang="en-GB" sz="1600" dirty="0"/>
              <a:t>  df &lt;- </a:t>
            </a:r>
            <a:r>
              <a:rPr lang="en-GB" sz="1600" dirty="0" err="1"/>
              <a:t>data.frame</a:t>
            </a:r>
            <a:r>
              <a:rPr lang="en-GB" sz="1600" dirty="0"/>
              <a:t>(</a:t>
            </a:r>
          </a:p>
          <a:p>
            <a:r>
              <a:rPr lang="en-GB" sz="1600" dirty="0"/>
              <a:t>    x = c(x1, x2),</a:t>
            </a:r>
          </a:p>
          <a:p>
            <a:r>
              <a:rPr lang="en-GB" sz="1600" dirty="0"/>
              <a:t>    g = c(rep("x1", length(x1)), rep("x2", length(x2)))</a:t>
            </a:r>
          </a:p>
          <a:p>
            <a:r>
              <a:rPr lang="en-GB" sz="1600" dirty="0"/>
              <a:t>  )</a:t>
            </a:r>
          </a:p>
          <a:p>
            <a:endParaRPr lang="en-GB" sz="1600" dirty="0"/>
          </a:p>
          <a:p>
            <a:r>
              <a:rPr lang="en-GB" sz="1600" dirty="0"/>
              <a:t>  </a:t>
            </a:r>
            <a:r>
              <a:rPr lang="en-GB" sz="1600" dirty="0" err="1"/>
              <a:t>ggplot</a:t>
            </a:r>
            <a:r>
              <a:rPr lang="en-GB" sz="1600" dirty="0"/>
              <a:t>(df, </a:t>
            </a:r>
            <a:r>
              <a:rPr lang="en-GB" sz="1600" dirty="0" err="1"/>
              <a:t>aes</a:t>
            </a:r>
            <a:r>
              <a:rPr lang="en-GB" sz="1600" dirty="0"/>
              <a:t>(x, fill = g)) +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geom_histogram</a:t>
            </a:r>
            <a:r>
              <a:rPr lang="en-GB" sz="1600" dirty="0"/>
              <a:t>(</a:t>
            </a:r>
            <a:r>
              <a:rPr lang="en-GB" sz="1600" dirty="0" err="1"/>
              <a:t>binwidth</a:t>
            </a:r>
            <a:r>
              <a:rPr lang="en-GB" sz="1600" dirty="0"/>
              <a:t> = </a:t>
            </a:r>
            <a:r>
              <a:rPr lang="en-GB" sz="1600" dirty="0" err="1"/>
              <a:t>binwidth</a:t>
            </a:r>
            <a:r>
              <a:rPr lang="en-GB" sz="1600" dirty="0"/>
              <a:t>) +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coord_cartesian</a:t>
            </a:r>
            <a:r>
              <a:rPr lang="en-GB" sz="1600" dirty="0"/>
              <a:t>(</a:t>
            </a:r>
            <a:r>
              <a:rPr lang="en-GB" sz="1600" dirty="0" err="1"/>
              <a:t>xlim</a:t>
            </a:r>
            <a:r>
              <a:rPr lang="en-GB" sz="1600" dirty="0"/>
              <a:t> = </a:t>
            </a:r>
            <a:r>
              <a:rPr lang="en-GB" sz="1600" dirty="0" err="1"/>
              <a:t>xlim</a:t>
            </a:r>
            <a:r>
              <a:rPr lang="en-GB" sz="1600" dirty="0"/>
              <a:t>)</a:t>
            </a:r>
          </a:p>
          <a:p>
            <a:r>
              <a:rPr lang="en-GB" sz="1600" dirty="0"/>
              <a:t>}</a:t>
            </a:r>
          </a:p>
          <a:p>
            <a:endParaRPr lang="en-GB" sz="1600" dirty="0"/>
          </a:p>
          <a:p>
            <a:r>
              <a:rPr lang="en-GB" sz="1600" dirty="0" err="1"/>
              <a:t>t_test</a:t>
            </a:r>
            <a:r>
              <a:rPr lang="en-GB" sz="1600" dirty="0"/>
              <a:t> &lt;- function(x1, x2) {</a:t>
            </a:r>
          </a:p>
          <a:p>
            <a:r>
              <a:rPr lang="en-GB" sz="1600" dirty="0"/>
              <a:t>  test &lt;- </a:t>
            </a:r>
            <a:r>
              <a:rPr lang="en-GB" sz="1600" dirty="0" err="1"/>
              <a:t>t.test</a:t>
            </a:r>
            <a:r>
              <a:rPr lang="en-GB" sz="1600" dirty="0"/>
              <a:t>(x1, x2)</a:t>
            </a:r>
          </a:p>
          <a:p>
            <a:r>
              <a:rPr lang="en-GB" sz="1600" dirty="0"/>
              <a:t>  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sprintf</a:t>
            </a:r>
            <a:r>
              <a:rPr lang="en-GB" sz="1600" dirty="0"/>
              <a:t>(</a:t>
            </a:r>
          </a:p>
          <a:p>
            <a:r>
              <a:rPr lang="en-GB" sz="1600" dirty="0"/>
              <a:t>    "p value: %0.3f\n[%0.2f, %0.2f]",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test$p.value</a:t>
            </a:r>
            <a:r>
              <a:rPr lang="en-GB" sz="1600" dirty="0"/>
              <a:t>, </a:t>
            </a:r>
            <a:r>
              <a:rPr lang="en-GB" sz="1600" dirty="0" err="1"/>
              <a:t>test$conf.int</a:t>
            </a:r>
            <a:r>
              <a:rPr lang="en-GB" sz="1600" dirty="0"/>
              <a:t>[1], </a:t>
            </a:r>
            <a:r>
              <a:rPr lang="en-GB" sz="1600" dirty="0" err="1"/>
              <a:t>test$conf.int</a:t>
            </a:r>
            <a:r>
              <a:rPr lang="en-GB" sz="1600" dirty="0"/>
              <a:t>[2]</a:t>
            </a:r>
          </a:p>
          <a:p>
            <a:r>
              <a:rPr lang="en-GB" sz="1600" dirty="0"/>
              <a:t>  )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043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BF6E-CB36-5A44-A136-9704DAA9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41A626-CB9D-2743-BB22-ED2834C2E6B3}"/>
              </a:ext>
            </a:extLst>
          </p:cNvPr>
          <p:cNvSpPr/>
          <p:nvPr/>
        </p:nvSpPr>
        <p:spPr>
          <a:xfrm>
            <a:off x="409303" y="2008389"/>
            <a:ext cx="6096000" cy="203132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GB" dirty="0"/>
              <a:t>x1 &lt;- </a:t>
            </a:r>
            <a:r>
              <a:rPr lang="en-GB" dirty="0" err="1"/>
              <a:t>rnorm</a:t>
            </a:r>
            <a:r>
              <a:rPr lang="en-GB" dirty="0"/>
              <a:t>(100, mean = 0, </a:t>
            </a:r>
            <a:r>
              <a:rPr lang="en-GB" dirty="0" err="1"/>
              <a:t>sd</a:t>
            </a:r>
            <a:r>
              <a:rPr lang="en-GB" dirty="0"/>
              <a:t> = 0.5)</a:t>
            </a:r>
          </a:p>
          <a:p>
            <a:r>
              <a:rPr lang="en-GB" dirty="0"/>
              <a:t>x2 &lt;- </a:t>
            </a:r>
            <a:r>
              <a:rPr lang="en-GB" dirty="0" err="1"/>
              <a:t>rnorm</a:t>
            </a:r>
            <a:r>
              <a:rPr lang="en-GB" dirty="0"/>
              <a:t>(200, mean = 0.15, </a:t>
            </a:r>
            <a:r>
              <a:rPr lang="en-GB" dirty="0" err="1"/>
              <a:t>sd</a:t>
            </a:r>
            <a:r>
              <a:rPr lang="en-GB" dirty="0"/>
              <a:t> = 0.9)</a:t>
            </a:r>
          </a:p>
          <a:p>
            <a:endParaRPr lang="en-GB" dirty="0"/>
          </a:p>
          <a:p>
            <a:r>
              <a:rPr lang="en-GB" dirty="0"/>
              <a:t>histogram(x1, x2)</a:t>
            </a:r>
          </a:p>
          <a:p>
            <a:r>
              <a:rPr lang="en-GB" dirty="0"/>
              <a:t>cat(</a:t>
            </a:r>
            <a:r>
              <a:rPr lang="en-GB" dirty="0" err="1"/>
              <a:t>t_test</a:t>
            </a:r>
            <a:r>
              <a:rPr lang="en-GB" dirty="0"/>
              <a:t>(x1, x2))</a:t>
            </a:r>
          </a:p>
          <a:p>
            <a:r>
              <a:rPr lang="en-GB" dirty="0"/>
              <a:t>#&gt; p value: 0.131</a:t>
            </a:r>
          </a:p>
          <a:p>
            <a:r>
              <a:rPr lang="en-GB" dirty="0"/>
              <a:t>#&gt; [-0.30, 0.04]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69011-4F30-864A-B10F-F6F0937F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24051"/>
            <a:ext cx="5486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0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F6F-B2C8-D944-9E7F-868DD5D8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ggplot</a:t>
            </a:r>
            <a:r>
              <a:rPr lang="fr-FR" dirty="0"/>
              <a:t> </a:t>
            </a:r>
            <a:r>
              <a:rPr lang="fr-FR" dirty="0" err="1"/>
              <a:t>objects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253D61-090E-3748-A206-C64E1CD9608A}"/>
              </a:ext>
            </a:extLst>
          </p:cNvPr>
          <p:cNvSpPr/>
          <p:nvPr/>
        </p:nvSpPr>
        <p:spPr>
          <a:xfrm>
            <a:off x="838199" y="1875354"/>
            <a:ext cx="10386391" cy="3510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rgbClr val="FF0000"/>
                </a:solidFill>
              </a:rPr>
              <a:t>&gt;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ggplot</a:t>
            </a:r>
            <a:r>
              <a:rPr lang="fr-FR" dirty="0">
                <a:solidFill>
                  <a:schemeClr val="accent1"/>
                </a:solidFill>
              </a:rPr>
              <a:t>(data = </a:t>
            </a:r>
            <a:r>
              <a:rPr lang="fr-FR" dirty="0" err="1">
                <a:solidFill>
                  <a:schemeClr val="accent1"/>
                </a:solidFill>
              </a:rPr>
              <a:t>murders</a:t>
            </a:r>
            <a:r>
              <a:rPr lang="fr-FR" dirty="0">
                <a:solidFill>
                  <a:schemeClr val="accent1"/>
                </a:solidFill>
              </a:rPr>
              <a:t>)           </a:t>
            </a:r>
            <a:r>
              <a:rPr lang="fr-FR" i="1" dirty="0">
                <a:solidFill>
                  <a:schemeClr val="tx1"/>
                </a:solidFill>
              </a:rPr>
              <a:t>or     </a:t>
            </a:r>
            <a:r>
              <a:rPr lang="fr-FR" dirty="0">
                <a:solidFill>
                  <a:schemeClr val="accent1"/>
                </a:solidFill>
              </a:rPr>
              <a:t>     </a:t>
            </a:r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fr-FR" dirty="0" err="1">
                <a:solidFill>
                  <a:schemeClr val="accent1"/>
                </a:solidFill>
              </a:rPr>
              <a:t>murders</a:t>
            </a:r>
            <a:r>
              <a:rPr lang="fr-FR" dirty="0">
                <a:solidFill>
                  <a:schemeClr val="accent1"/>
                </a:solidFill>
              </a:rPr>
              <a:t> %&gt;% </a:t>
            </a:r>
            <a:r>
              <a:rPr lang="fr-FR" b="1" dirty="0" err="1">
                <a:solidFill>
                  <a:schemeClr val="accent1"/>
                </a:solidFill>
              </a:rPr>
              <a:t>ggplot</a:t>
            </a:r>
            <a:r>
              <a:rPr lang="fr-FR" dirty="0">
                <a:solidFill>
                  <a:schemeClr val="accent1"/>
                </a:solidFill>
              </a:rPr>
              <a:t>()        </a:t>
            </a:r>
            <a:r>
              <a:rPr lang="fr-FR" i="1" dirty="0">
                <a:solidFill>
                  <a:schemeClr val="tx1"/>
                </a:solidFill>
              </a:rPr>
              <a:t>or     </a:t>
            </a:r>
            <a:r>
              <a:rPr lang="fr-FR" dirty="0">
                <a:solidFill>
                  <a:schemeClr val="accent1"/>
                </a:solidFill>
              </a:rPr>
              <a:t>           </a:t>
            </a:r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fr-FR" dirty="0">
                <a:solidFill>
                  <a:schemeClr val="accent1"/>
                </a:solidFill>
              </a:rPr>
              <a:t> p &lt;- </a:t>
            </a:r>
            <a:r>
              <a:rPr lang="fr-FR" b="1" dirty="0" err="1">
                <a:solidFill>
                  <a:schemeClr val="accent1"/>
                </a:solidFill>
              </a:rPr>
              <a:t>ggplot</a:t>
            </a:r>
            <a:r>
              <a:rPr lang="fr-FR" dirty="0">
                <a:solidFill>
                  <a:schemeClr val="accent1"/>
                </a:solidFill>
              </a:rPr>
              <a:t>(data = </a:t>
            </a:r>
            <a:r>
              <a:rPr lang="fr-FR" dirty="0" err="1">
                <a:solidFill>
                  <a:schemeClr val="accent1"/>
                </a:solidFill>
              </a:rPr>
              <a:t>murders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5D542-77D7-F44C-9E81-922FC612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524" y="2411031"/>
            <a:ext cx="6006422" cy="37070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159AEC-82A3-A149-9A03-D613D7D6AE2E}"/>
              </a:ext>
            </a:extLst>
          </p:cNvPr>
          <p:cNvSpPr/>
          <p:nvPr/>
        </p:nvSpPr>
        <p:spPr>
          <a:xfrm>
            <a:off x="4121406" y="6308209"/>
            <a:ext cx="338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has been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defined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89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A7AC-DABB-8348-BF8D-FEFE06D8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E5F70-1D81-3B4F-B2D0-B0EBEC2C8ED3}"/>
              </a:ext>
            </a:extLst>
          </p:cNvPr>
          <p:cNvSpPr/>
          <p:nvPr/>
        </p:nvSpPr>
        <p:spPr>
          <a:xfrm>
            <a:off x="387626" y="1532716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</a:rPr>
              <a:t>In ggplot2 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create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graphs by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adding</a:t>
            </a:r>
            <a:r>
              <a:rPr lang="fr-FR" b="0" i="0" dirty="0">
                <a:solidFill>
                  <a:srgbClr val="333333"/>
                </a:solidFill>
                <a:effectLst/>
              </a:rPr>
              <a:t> </a:t>
            </a:r>
            <a:r>
              <a:rPr lang="fr-FR" b="0" i="1" dirty="0" err="1">
                <a:solidFill>
                  <a:srgbClr val="333333"/>
                </a:solidFill>
                <a:effectLst/>
              </a:rPr>
              <a:t>layers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Layers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can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geometries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compute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summary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statistics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what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scales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to use, or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even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change styles. To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layers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use the the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symbol</a:t>
            </a:r>
            <a:r>
              <a:rPr lang="fr-FR" b="0" i="0" dirty="0">
                <a:solidFill>
                  <a:srgbClr val="333333"/>
                </a:solidFill>
                <a:effectLst/>
              </a:rPr>
              <a:t> +. In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general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a line of code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look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:</a:t>
            </a:r>
          </a:p>
          <a:p>
            <a:endParaRPr lang="fr-FR" b="0" i="0" dirty="0">
              <a:solidFill>
                <a:srgbClr val="333333"/>
              </a:solidFill>
              <a:effectLst/>
            </a:endParaRPr>
          </a:p>
          <a:p>
            <a:pPr algn="ctr"/>
            <a:r>
              <a:rPr lang="fr-FR" dirty="0">
                <a:effectLst/>
              </a:rPr>
              <a:t>DATA %&gt;% </a:t>
            </a:r>
            <a:r>
              <a:rPr lang="fr-FR" dirty="0" err="1">
                <a:effectLst/>
              </a:rPr>
              <a:t>ggplot</a:t>
            </a:r>
            <a:r>
              <a:rPr lang="fr-FR" dirty="0">
                <a:effectLst/>
              </a:rPr>
              <a:t>() + LAYER 1 + LAYER 2 + … + LAYER N</a:t>
            </a:r>
          </a:p>
          <a:p>
            <a:pPr algn="ctr"/>
            <a:endParaRPr lang="fr-FR" dirty="0"/>
          </a:p>
          <a:p>
            <a:pPr algn="ctr"/>
            <a:endParaRPr lang="fr-FR" dirty="0">
              <a:effectLst/>
            </a:endParaRPr>
          </a:p>
          <a:p>
            <a:r>
              <a:rPr lang="fr-FR" dirty="0" err="1"/>
              <a:t>Geometry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follow</a:t>
            </a:r>
            <a:r>
              <a:rPr lang="fr-FR" dirty="0"/>
              <a:t> the pattern: </a:t>
            </a:r>
            <a:r>
              <a:rPr lang="fr-FR" dirty="0" err="1"/>
              <a:t>geom_X</a:t>
            </a:r>
            <a:r>
              <a:rPr lang="fr-FR" dirty="0"/>
              <a:t> </a:t>
            </a:r>
            <a:r>
              <a:rPr lang="fr-FR" dirty="0" err="1"/>
              <a:t>where</a:t>
            </a:r>
            <a:r>
              <a:rPr lang="fr-FR" dirty="0"/>
              <a:t> X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geometry</a:t>
            </a:r>
            <a:r>
              <a:rPr lang="fr-FR" dirty="0"/>
              <a:t>.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 </a:t>
            </a:r>
            <a:r>
              <a:rPr lang="fr-FR" dirty="0" err="1"/>
              <a:t>geom_point</a:t>
            </a:r>
            <a:r>
              <a:rPr lang="fr-FR" dirty="0"/>
              <a:t>, </a:t>
            </a:r>
            <a:r>
              <a:rPr lang="fr-FR" dirty="0" err="1"/>
              <a:t>geom_bar</a:t>
            </a:r>
            <a:r>
              <a:rPr lang="fr-FR" dirty="0"/>
              <a:t> and </a:t>
            </a:r>
            <a:r>
              <a:rPr lang="fr-FR" dirty="0" err="1"/>
              <a:t>geom_histogram</a:t>
            </a:r>
            <a:r>
              <a:rPr lang="fr-FR" dirty="0"/>
              <a:t>.</a:t>
            </a:r>
            <a:endParaRPr lang="fr-FR" dirty="0">
              <a:effectLst/>
            </a:endParaRPr>
          </a:p>
          <a:p>
            <a:br>
              <a:rPr lang="fr-FR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B2B690-41E5-874E-A81A-712AF15CDBE7}"/>
              </a:ext>
            </a:extLst>
          </p:cNvPr>
          <p:cNvSpPr/>
          <p:nvPr/>
        </p:nvSpPr>
        <p:spPr>
          <a:xfrm>
            <a:off x="1121465" y="4035458"/>
            <a:ext cx="9949070" cy="19545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</a:rPr>
              <a:t>&gt; </a:t>
            </a:r>
            <a:r>
              <a:rPr lang="fr-FR" sz="1600" dirty="0" err="1">
                <a:solidFill>
                  <a:schemeClr val="tx1"/>
                </a:solidFill>
              </a:rPr>
              <a:t>Aesthetics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</a:t>
            </a:r>
            <a:r>
              <a:rPr lang="fr-FR" sz="1600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understands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following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aesthetics</a:t>
            </a:r>
            <a:r>
              <a:rPr lang="fr-FR" sz="1600" dirty="0">
                <a:solidFill>
                  <a:schemeClr val="tx1"/>
                </a:solidFill>
              </a:rPr>
              <a:t> (</a:t>
            </a:r>
            <a:r>
              <a:rPr lang="fr-FR" sz="1600" dirty="0" err="1">
                <a:solidFill>
                  <a:schemeClr val="tx1"/>
                </a:solidFill>
              </a:rPr>
              <a:t>required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aesthetics</a:t>
            </a:r>
            <a:r>
              <a:rPr lang="fr-FR" sz="1600" dirty="0">
                <a:solidFill>
                  <a:schemeClr val="tx1"/>
                </a:solidFill>
              </a:rPr>
              <a:t> are in </a:t>
            </a:r>
            <a:r>
              <a:rPr lang="fr-FR" sz="1600" dirty="0" err="1">
                <a:solidFill>
                  <a:schemeClr val="tx1"/>
                </a:solidFill>
              </a:rPr>
              <a:t>bold</a:t>
            </a:r>
            <a:r>
              <a:rPr lang="fr-FR" sz="1600" dirty="0">
                <a:solidFill>
                  <a:schemeClr val="tx1"/>
                </a:solidFill>
              </a:rPr>
              <a:t>): 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x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y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alpha </a:t>
            </a:r>
          </a:p>
          <a:p>
            <a:r>
              <a:rPr lang="fr-FR" sz="1600" dirty="0">
                <a:solidFill>
                  <a:schemeClr val="tx1"/>
                </a:solidFill>
              </a:rPr>
              <a:t>&gt; </a:t>
            </a:r>
            <a:r>
              <a:rPr lang="fr-FR" sz="1600" dirty="0" err="1">
                <a:solidFill>
                  <a:schemeClr val="tx1"/>
                </a:solidFill>
              </a:rPr>
              <a:t>colour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46A6-A90E-E54D-8F1B-F974DD0E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Aesthetic</a:t>
            </a:r>
            <a:r>
              <a:rPr lang="fr-FR" dirty="0"/>
              <a:t> </a:t>
            </a:r>
            <a:r>
              <a:rPr lang="fr-FR" dirty="0" err="1"/>
              <a:t>mappings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DD0F4C-1917-DB48-A64F-D3B009A8C46E}"/>
              </a:ext>
            </a:extLst>
          </p:cNvPr>
          <p:cNvSpPr/>
          <p:nvPr/>
        </p:nvSpPr>
        <p:spPr>
          <a:xfrm>
            <a:off x="371060" y="1549353"/>
            <a:ext cx="11383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describe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how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properties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the data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connect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features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the graph,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as distance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along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 axis, size or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 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A88A5-B001-E742-B4ED-BCD22AA44DC2}"/>
              </a:ext>
            </a:extLst>
          </p:cNvPr>
          <p:cNvSpPr/>
          <p:nvPr/>
        </p:nvSpPr>
        <p:spPr>
          <a:xfrm>
            <a:off x="935935" y="2378937"/>
            <a:ext cx="9949070" cy="14906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chemeClr val="tx1"/>
                </a:solidFill>
              </a:rPr>
              <a:t>murders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sz="1600" dirty="0">
                <a:solidFill>
                  <a:schemeClr val="tx1"/>
                </a:solidFill>
              </a:rPr>
              <a:t>() </a:t>
            </a:r>
            <a:r>
              <a:rPr lang="fr-FR" dirty="0">
                <a:solidFill>
                  <a:schemeClr val="tx1"/>
                </a:solidFill>
              </a:rPr>
              <a:t>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dirty="0">
                <a:solidFill>
                  <a:schemeClr val="tx1"/>
                </a:solidFill>
              </a:rPr>
              <a:t>x =</a:t>
            </a:r>
            <a:r>
              <a:rPr lang="fr-FR" sz="1600" dirty="0">
                <a:solidFill>
                  <a:schemeClr val="tx1"/>
                </a:solidFill>
              </a:rPr>
              <a:t> 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dirty="0">
                <a:solidFill>
                  <a:schemeClr val="tx1"/>
                </a:solidFill>
              </a:rPr>
              <a:t>y =</a:t>
            </a:r>
            <a:r>
              <a:rPr lang="fr-FR" sz="1600" dirty="0">
                <a:solidFill>
                  <a:schemeClr val="tx1"/>
                </a:solidFill>
              </a:rPr>
              <a:t> total))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i="1" dirty="0">
                <a:solidFill>
                  <a:schemeClr val="tx1"/>
                </a:solidFill>
              </a:rPr>
              <a:t>Or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9DBEC-CE21-A140-BB84-EBB45B74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396" y="4018892"/>
            <a:ext cx="4369526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6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07B2-684E-E74F-8A8A-C8B998A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D2AA9-0DFC-7044-B1FF-85B4A5F69989}"/>
              </a:ext>
            </a:extLst>
          </p:cNvPr>
          <p:cNvSpPr/>
          <p:nvPr/>
        </p:nvSpPr>
        <p:spPr>
          <a:xfrm>
            <a:off x="344556" y="1537397"/>
            <a:ext cx="11410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second layer in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wish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involves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label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point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identify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state. The </a:t>
            </a:r>
            <a:r>
              <a:rPr lang="fr-FR" dirty="0" err="1"/>
              <a:t>geom_label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dirty="0" err="1"/>
              <a:t>geom_text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permit us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without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rectangle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behind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respectively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FF6A2-B495-EA47-8BAE-F79893DC4221}"/>
              </a:ext>
            </a:extLst>
          </p:cNvPr>
          <p:cNvSpPr/>
          <p:nvPr/>
        </p:nvSpPr>
        <p:spPr>
          <a:xfrm>
            <a:off x="935935" y="2683651"/>
            <a:ext cx="9949070" cy="10932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</a:rPr>
              <a:t>p </a:t>
            </a:r>
            <a:r>
              <a:rPr lang="fr-FR" dirty="0">
                <a:solidFill>
                  <a:schemeClr val="tx1"/>
                </a:solidFill>
              </a:rPr>
              <a:t>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total)) </a:t>
            </a:r>
            <a:r>
              <a:rPr lang="fr-FR" dirty="0">
                <a:solidFill>
                  <a:schemeClr val="tx1"/>
                </a:solidFill>
              </a:rPr>
              <a:t>+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total, </a:t>
            </a:r>
            <a:r>
              <a:rPr lang="fr-FR" dirty="0">
                <a:solidFill>
                  <a:schemeClr val="tx1"/>
                </a:solidFill>
              </a:rPr>
              <a:t>label =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abb</a:t>
            </a:r>
            <a:r>
              <a:rPr lang="fr-FR" sz="1600" dirty="0">
                <a:solidFill>
                  <a:schemeClr val="tx1"/>
                </a:solidFill>
              </a:rPr>
              <a:t>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0E374-1F3B-424F-986B-519F9801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52" y="3887028"/>
            <a:ext cx="4813726" cy="29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07B2-684E-E74F-8A8A-C8B998A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D2AA9-0DFC-7044-B1FF-85B4A5F69989}"/>
              </a:ext>
            </a:extLst>
          </p:cNvPr>
          <p:cNvSpPr/>
          <p:nvPr/>
        </p:nvSpPr>
        <p:spPr>
          <a:xfrm>
            <a:off x="344556" y="1537397"/>
            <a:ext cx="11410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second layer in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wish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involves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label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point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identify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state. The </a:t>
            </a:r>
            <a:r>
              <a:rPr lang="fr-FR" dirty="0" err="1"/>
              <a:t>geom_label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dirty="0" err="1"/>
              <a:t>geom_text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permit us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without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rectangle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behind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respectively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FF6A2-B495-EA47-8BAE-F79893DC4221}"/>
              </a:ext>
            </a:extLst>
          </p:cNvPr>
          <p:cNvSpPr/>
          <p:nvPr/>
        </p:nvSpPr>
        <p:spPr>
          <a:xfrm>
            <a:off x="935935" y="2683651"/>
            <a:ext cx="9949070" cy="10932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</a:rPr>
              <a:t>p </a:t>
            </a:r>
            <a:r>
              <a:rPr lang="fr-FR" dirty="0">
                <a:solidFill>
                  <a:schemeClr val="tx1"/>
                </a:solidFill>
              </a:rPr>
              <a:t>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total)) </a:t>
            </a:r>
            <a:r>
              <a:rPr lang="fr-FR" dirty="0">
                <a:solidFill>
                  <a:schemeClr val="tx1"/>
                </a:solidFill>
              </a:rPr>
              <a:t>+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total, </a:t>
            </a:r>
            <a:r>
              <a:rPr lang="fr-FR" dirty="0">
                <a:solidFill>
                  <a:schemeClr val="tx1"/>
                </a:solidFill>
              </a:rPr>
              <a:t>label =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abb</a:t>
            </a:r>
            <a:r>
              <a:rPr lang="fr-FR" sz="1600" dirty="0">
                <a:solidFill>
                  <a:schemeClr val="tx1"/>
                </a:solidFill>
              </a:rPr>
              <a:t>))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total), </a:t>
            </a:r>
            <a:r>
              <a:rPr lang="fr-FR" dirty="0">
                <a:solidFill>
                  <a:srgbClr val="FF0000"/>
                </a:solidFill>
              </a:rPr>
              <a:t>size = 3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rgbClr val="FF0000"/>
                </a:solidFill>
              </a:rPr>
              <a:t>nudge_x</a:t>
            </a:r>
            <a:r>
              <a:rPr lang="fr-FR" dirty="0">
                <a:solidFill>
                  <a:srgbClr val="FF0000"/>
                </a:solidFill>
              </a:rPr>
              <a:t> = 1.(-5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0E374-1F3B-424F-986B-519F9801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52" y="3887028"/>
            <a:ext cx="4813726" cy="2970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54A48-CFDD-2B43-A450-87D3B037B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87028"/>
            <a:ext cx="4813726" cy="29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6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C565-424E-664F-A271-ED3BF985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Global versus local </a:t>
            </a:r>
            <a:r>
              <a:rPr lang="fr-FR" dirty="0" err="1"/>
              <a:t>aesthetic</a:t>
            </a:r>
            <a:r>
              <a:rPr lang="fr-FR" dirty="0"/>
              <a:t> </a:t>
            </a:r>
            <a:r>
              <a:rPr lang="fr-FR" dirty="0" err="1"/>
              <a:t>mappings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E6E46-3A42-5944-B3DB-1200997BC20A}"/>
              </a:ext>
            </a:extLst>
          </p:cNvPr>
          <p:cNvSpPr/>
          <p:nvPr/>
        </p:nvSpPr>
        <p:spPr>
          <a:xfrm>
            <a:off x="838199" y="1543964"/>
            <a:ext cx="10412897" cy="2444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total), 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1.(-5)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Or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1.5)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B273D-E877-C049-891C-E03BA9949D35}"/>
              </a:ext>
            </a:extLst>
          </p:cNvPr>
          <p:cNvSpPr/>
          <p:nvPr/>
        </p:nvSpPr>
        <p:spPr>
          <a:xfrm>
            <a:off x="357808" y="4113707"/>
            <a:ext cx="11343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necessary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override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global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by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new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within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layer.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local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definitions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override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 </a:t>
            </a:r>
            <a:r>
              <a:rPr lang="fr-FR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global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example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687BC-0322-1E49-834A-5D95CC31ED1B}"/>
              </a:ext>
            </a:extLst>
          </p:cNvPr>
          <p:cNvSpPr/>
          <p:nvPr/>
        </p:nvSpPr>
        <p:spPr>
          <a:xfrm>
            <a:off x="1560506" y="5054990"/>
            <a:ext cx="4244009" cy="135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10, y = 800, label = "Hello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!"))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B820F-0DFC-E849-A3DA-B09000C3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13" y="4583613"/>
            <a:ext cx="3727048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2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21968</TotalTime>
  <Words>3520</Words>
  <Application>Microsoft Macintosh PowerPoint</Application>
  <PresentationFormat>Widescreen</PresentationFormat>
  <Paragraphs>271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.Apple Color Emoji UI</vt:lpstr>
      <vt:lpstr>Arial</vt:lpstr>
      <vt:lpstr>Calibri</vt:lpstr>
      <vt:lpstr>Calibri Light</vt:lpstr>
      <vt:lpstr>Helvetica Neue</vt:lpstr>
      <vt:lpstr>Wingdings</vt:lpstr>
      <vt:lpstr>Office Theme</vt:lpstr>
      <vt:lpstr>The graphical system</vt:lpstr>
      <vt:lpstr>Introduction to ggplot2</vt:lpstr>
      <vt:lpstr>The components of a graph</vt:lpstr>
      <vt:lpstr>ggplot objects</vt:lpstr>
      <vt:lpstr>Geometries </vt:lpstr>
      <vt:lpstr>Aesthetic mappings</vt:lpstr>
      <vt:lpstr>Layers</vt:lpstr>
      <vt:lpstr>Layers</vt:lpstr>
      <vt:lpstr>Global versus local aesthetic mappings</vt:lpstr>
      <vt:lpstr>Scales</vt:lpstr>
      <vt:lpstr>Labels and titles</vt:lpstr>
      <vt:lpstr>Categories as colors</vt:lpstr>
      <vt:lpstr>Categories as colors</vt:lpstr>
      <vt:lpstr>Annotation, shapes, and adjustments</vt:lpstr>
      <vt:lpstr>Add-on packages</vt:lpstr>
      <vt:lpstr>Putting it all together</vt:lpstr>
      <vt:lpstr>Putting it all together</vt:lpstr>
      <vt:lpstr>Quick plots with qplot</vt:lpstr>
      <vt:lpstr>Grids of plots</vt:lpstr>
      <vt:lpstr>Exercise</vt:lpstr>
      <vt:lpstr>Histograms</vt:lpstr>
      <vt:lpstr>Boxplots</vt:lpstr>
      <vt:lpstr>Compare distributions</vt:lpstr>
      <vt:lpstr>Barplots</vt:lpstr>
      <vt:lpstr>Linear model</vt:lpstr>
      <vt:lpstr>Linear model</vt:lpstr>
      <vt:lpstr>Exercise</vt:lpstr>
      <vt:lpstr>list the different human characters</vt:lpstr>
      <vt:lpstr>list the different worlds</vt:lpstr>
      <vt:lpstr>compute the average weight and height of the different character types</vt:lpstr>
      <vt:lpstr>display on a plot the number of characters of each type in a deacresing order</vt:lpstr>
      <vt:lpstr>visualize the relationship between the height and weight of the different characters</vt:lpstr>
      <vt:lpstr>Exercise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graphical system</dc:title>
  <dc:creator>Microsoft Office User</dc:creator>
  <cp:lastModifiedBy>Microsoft Office User</cp:lastModifiedBy>
  <cp:revision>26</cp:revision>
  <dcterms:created xsi:type="dcterms:W3CDTF">2019-09-25T13:47:18Z</dcterms:created>
  <dcterms:modified xsi:type="dcterms:W3CDTF">2020-10-01T17:07:28Z</dcterms:modified>
</cp:coreProperties>
</file>