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20"/>
  </p:notesMasterIdLst>
  <p:handoutMasterIdLst>
    <p:handoutMasterId r:id="rId21"/>
  </p:handoutMasterIdLst>
  <p:sldIdLst>
    <p:sldId id="257" r:id="rId4"/>
    <p:sldId id="266" r:id="rId5"/>
    <p:sldId id="258" r:id="rId6"/>
    <p:sldId id="261" r:id="rId7"/>
    <p:sldId id="316" r:id="rId8"/>
    <p:sldId id="317" r:id="rId9"/>
    <p:sldId id="318" r:id="rId10"/>
    <p:sldId id="298" r:id="rId11"/>
    <p:sldId id="331" r:id="rId12"/>
    <p:sldId id="321" r:id="rId13"/>
    <p:sldId id="332" r:id="rId14"/>
    <p:sldId id="322" r:id="rId15"/>
    <p:sldId id="323" r:id="rId16"/>
    <p:sldId id="301" r:id="rId17"/>
    <p:sldId id="334" r:id="rId18"/>
    <p:sldId id="333" r:id="rId19"/>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73891"/>
    <a:srgbClr val="2B1245"/>
    <a:srgbClr val="48759D"/>
    <a:srgbClr val="48739D"/>
    <a:srgbClr val="5B268D"/>
    <a:srgbClr val="5A2C8E"/>
    <a:srgbClr val="BEC0CA"/>
    <a:srgbClr val="5A2B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2"/>
      </p:cViewPr>
      <p:guideLst>
        <p:guide orient="horz" pos="2100"/>
        <p:guide pos="3852"/>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DF2726-E723-498A-A9B3-8786D6B781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EA29C1-821C-4BD2-93DC-E00CB8D755A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DF2726-E723-498A-A9B3-8786D6B781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EA29C1-821C-4BD2-93DC-E00CB8D755A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DF2726-E723-498A-A9B3-8786D6B781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EA29C1-821C-4BD2-93DC-E00CB8D755A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CDF2726-E723-498A-A9B3-8786D6B781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EA29C1-821C-4BD2-93DC-E00CB8D755A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DF2726-E723-498A-A9B3-8786D6B781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EA29C1-821C-4BD2-93DC-E00CB8D755A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DF2726-E723-498A-A9B3-8786D6B781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EA29C1-821C-4BD2-93DC-E00CB8D755A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DF2726-E723-498A-A9B3-8786D6B781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EA29C1-821C-4BD2-93DC-E00CB8D755A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DF2726-E723-498A-A9B3-8786D6B781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EA29C1-821C-4BD2-93DC-E00CB8D755A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DF2726-E723-498A-A9B3-8786D6B781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EA29C1-821C-4BD2-93DC-E00CB8D755A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DF2726-E723-498A-A9B3-8786D6B781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EA29C1-821C-4BD2-93DC-E00CB8D755A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DF2726-E723-498A-A9B3-8786D6B781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EA29C1-821C-4BD2-93DC-E00CB8D755A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2" Type="http://schemas.openxmlformats.org/officeDocument/2006/relationships/theme" Target="../theme/theme2.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p:txStyles>
    <p:titleStyle>
      <a:lvl1pPr marL="914400" indent="-914400" algn="l" rtl="0" fontAlgn="base">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CCDF2726-E723-498A-A9B3-8786D6B781C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F3EA29C1-821C-4BD2-93DC-E00CB8D755A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等腰三角形 4"/>
          <p:cNvSpPr>
            <a:spLocks noChangeArrowheads="1"/>
          </p:cNvSpPr>
          <p:nvPr/>
        </p:nvSpPr>
        <p:spPr bwMode="auto">
          <a:xfrm flipV="1">
            <a:off x="3254375" y="1438275"/>
            <a:ext cx="5694363" cy="4906963"/>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075" name="等腰三角形 2"/>
          <p:cNvSpPr>
            <a:spLocks noChangeArrowheads="1"/>
          </p:cNvSpPr>
          <p:nvPr/>
        </p:nvSpPr>
        <p:spPr bwMode="auto">
          <a:xfrm flipV="1">
            <a:off x="3254375" y="812800"/>
            <a:ext cx="5694363" cy="4908550"/>
          </a:xfrm>
          <a:prstGeom prst="hexagon">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076" name="任意多边形 25"/>
          <p:cNvSpPr>
            <a:spLocks noChangeArrowheads="1"/>
          </p:cNvSpPr>
          <p:nvPr/>
        </p:nvSpPr>
        <p:spPr bwMode="auto">
          <a:xfrm rot="1800000">
            <a:off x="1408113" y="-146050"/>
            <a:ext cx="203200" cy="1446213"/>
          </a:xfrm>
          <a:custGeom>
            <a:avLst/>
            <a:gdLst>
              <a:gd name="T0" fmla="*/ 0 w 202739"/>
              <a:gd name="T1" fmla="*/ 117051 h 1446522"/>
              <a:gd name="T2" fmla="*/ 202739 w 202739"/>
              <a:gd name="T3" fmla="*/ 0 h 1446522"/>
              <a:gd name="T4" fmla="*/ 202739 w 202739"/>
              <a:gd name="T5" fmla="*/ 1446522 h 1446522"/>
              <a:gd name="T6" fmla="*/ 0 w 202739"/>
              <a:gd name="T7" fmla="*/ 1446522 h 1446522"/>
              <a:gd name="T8" fmla="*/ 0 60000 65536"/>
              <a:gd name="T9" fmla="*/ 0 60000 65536"/>
              <a:gd name="T10" fmla="*/ 0 60000 65536"/>
              <a:gd name="T11" fmla="*/ 0 60000 65536"/>
              <a:gd name="T12" fmla="*/ 0 w 202739"/>
              <a:gd name="T13" fmla="*/ 0 h 1446522"/>
              <a:gd name="T14" fmla="*/ 202739 w 202739"/>
              <a:gd name="T15" fmla="*/ 1446522 h 1446522"/>
            </a:gdLst>
            <a:ahLst/>
            <a:cxnLst>
              <a:cxn ang="T8">
                <a:pos x="T0" y="T1"/>
              </a:cxn>
              <a:cxn ang="T9">
                <a:pos x="T2" y="T3"/>
              </a:cxn>
              <a:cxn ang="T10">
                <a:pos x="T4" y="T5"/>
              </a:cxn>
              <a:cxn ang="T11">
                <a:pos x="T6" y="T7"/>
              </a:cxn>
            </a:cxnLst>
            <a:rect l="T12" t="T13" r="T14" b="T15"/>
            <a:pathLst>
              <a:path w="202739" h="1446522">
                <a:moveTo>
                  <a:pt x="0" y="117051"/>
                </a:moveTo>
                <a:lnTo>
                  <a:pt x="202739" y="0"/>
                </a:lnTo>
                <a:lnTo>
                  <a:pt x="202739" y="1446522"/>
                </a:lnTo>
                <a:lnTo>
                  <a:pt x="0" y="1446522"/>
                </a:lnTo>
                <a:close/>
              </a:path>
            </a:pathLst>
          </a:cu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077" name="任意多边形 27"/>
          <p:cNvSpPr>
            <a:spLocks noChangeArrowheads="1"/>
          </p:cNvSpPr>
          <p:nvPr/>
        </p:nvSpPr>
        <p:spPr bwMode="auto">
          <a:xfrm rot="1800000">
            <a:off x="1304925" y="-219075"/>
            <a:ext cx="46038" cy="3121025"/>
          </a:xfrm>
          <a:custGeom>
            <a:avLst/>
            <a:gdLst>
              <a:gd name="T0" fmla="*/ 0 w 45719"/>
              <a:gd name="T1" fmla="*/ 26396 h 3121422"/>
              <a:gd name="T2" fmla="*/ 45719 w 45719"/>
              <a:gd name="T3" fmla="*/ 0 h 3121422"/>
              <a:gd name="T4" fmla="*/ 45719 w 45719"/>
              <a:gd name="T5" fmla="*/ 3121422 h 3121422"/>
              <a:gd name="T6" fmla="*/ 0 w 45719"/>
              <a:gd name="T7" fmla="*/ 3121422 h 3121422"/>
              <a:gd name="T8" fmla="*/ 0 60000 65536"/>
              <a:gd name="T9" fmla="*/ 0 60000 65536"/>
              <a:gd name="T10" fmla="*/ 0 60000 65536"/>
              <a:gd name="T11" fmla="*/ 0 60000 65536"/>
              <a:gd name="T12" fmla="*/ 0 w 45719"/>
              <a:gd name="T13" fmla="*/ 0 h 3121422"/>
              <a:gd name="T14" fmla="*/ 45719 w 45719"/>
              <a:gd name="T15" fmla="*/ 3121422 h 3121422"/>
            </a:gdLst>
            <a:ahLst/>
            <a:cxnLst>
              <a:cxn ang="T8">
                <a:pos x="T0" y="T1"/>
              </a:cxn>
              <a:cxn ang="T9">
                <a:pos x="T2" y="T3"/>
              </a:cxn>
              <a:cxn ang="T10">
                <a:pos x="T4" y="T5"/>
              </a:cxn>
              <a:cxn ang="T11">
                <a:pos x="T6" y="T7"/>
              </a:cxn>
            </a:cxnLst>
            <a:rect l="T12" t="T13" r="T14" b="T15"/>
            <a:pathLst>
              <a:path w="45719" h="3121422">
                <a:moveTo>
                  <a:pt x="0" y="26396"/>
                </a:moveTo>
                <a:lnTo>
                  <a:pt x="45719" y="0"/>
                </a:lnTo>
                <a:lnTo>
                  <a:pt x="45719" y="3121422"/>
                </a:lnTo>
                <a:lnTo>
                  <a:pt x="0" y="3121422"/>
                </a:lnTo>
                <a:close/>
              </a:path>
            </a:pathLst>
          </a:custGeom>
          <a:solidFill>
            <a:srgbClr val="FFFFFF">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078" name="任意多边形 31"/>
          <p:cNvSpPr>
            <a:spLocks noChangeArrowheads="1"/>
          </p:cNvSpPr>
          <p:nvPr/>
        </p:nvSpPr>
        <p:spPr bwMode="auto">
          <a:xfrm rot="1800000">
            <a:off x="2024063" y="4803775"/>
            <a:ext cx="46037" cy="2219325"/>
          </a:xfrm>
          <a:custGeom>
            <a:avLst/>
            <a:gdLst>
              <a:gd name="T0" fmla="*/ 0 w 45719"/>
              <a:gd name="T1" fmla="*/ 0 h 2219821"/>
              <a:gd name="T2" fmla="*/ 45719 w 45719"/>
              <a:gd name="T3" fmla="*/ 0 h 2219821"/>
              <a:gd name="T4" fmla="*/ 45719 w 45719"/>
              <a:gd name="T5" fmla="*/ 2193425 h 2219821"/>
              <a:gd name="T6" fmla="*/ 0 w 45719"/>
              <a:gd name="T7" fmla="*/ 2219821 h 2219821"/>
              <a:gd name="T8" fmla="*/ 0 60000 65536"/>
              <a:gd name="T9" fmla="*/ 0 60000 65536"/>
              <a:gd name="T10" fmla="*/ 0 60000 65536"/>
              <a:gd name="T11" fmla="*/ 0 60000 65536"/>
              <a:gd name="T12" fmla="*/ 0 w 45719"/>
              <a:gd name="T13" fmla="*/ 0 h 2219821"/>
              <a:gd name="T14" fmla="*/ 45719 w 45719"/>
              <a:gd name="T15" fmla="*/ 2219821 h 2219821"/>
            </a:gdLst>
            <a:ahLst/>
            <a:cxnLst>
              <a:cxn ang="T8">
                <a:pos x="T0" y="T1"/>
              </a:cxn>
              <a:cxn ang="T9">
                <a:pos x="T2" y="T3"/>
              </a:cxn>
              <a:cxn ang="T10">
                <a:pos x="T4" y="T5"/>
              </a:cxn>
              <a:cxn ang="T11">
                <a:pos x="T6" y="T7"/>
              </a:cxn>
            </a:cxnLst>
            <a:rect l="T12" t="T13" r="T14" b="T15"/>
            <a:pathLst>
              <a:path w="45719" h="2219821">
                <a:moveTo>
                  <a:pt x="0" y="0"/>
                </a:moveTo>
                <a:lnTo>
                  <a:pt x="45719" y="0"/>
                </a:lnTo>
                <a:lnTo>
                  <a:pt x="45719" y="2193425"/>
                </a:lnTo>
                <a:lnTo>
                  <a:pt x="0" y="2219821"/>
                </a:lnTo>
                <a:close/>
              </a:path>
            </a:pathLst>
          </a:custGeom>
          <a:solidFill>
            <a:srgbClr val="FFFFFF">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079" name="任意多边形 34"/>
          <p:cNvSpPr>
            <a:spLocks noChangeArrowheads="1"/>
          </p:cNvSpPr>
          <p:nvPr/>
        </p:nvSpPr>
        <p:spPr bwMode="auto">
          <a:xfrm rot="1800000">
            <a:off x="1930400" y="6380163"/>
            <a:ext cx="238125" cy="582612"/>
          </a:xfrm>
          <a:custGeom>
            <a:avLst/>
            <a:gdLst>
              <a:gd name="T0" fmla="*/ 0 w 239049"/>
              <a:gd name="T1" fmla="*/ 0 h 581981"/>
              <a:gd name="T2" fmla="*/ 239049 w 239049"/>
              <a:gd name="T3" fmla="*/ 0 h 581981"/>
              <a:gd name="T4" fmla="*/ 239049 w 239049"/>
              <a:gd name="T5" fmla="*/ 443965 h 581981"/>
              <a:gd name="T6" fmla="*/ 0 w 239049"/>
              <a:gd name="T7" fmla="*/ 581981 h 581981"/>
              <a:gd name="T8" fmla="*/ 0 60000 65536"/>
              <a:gd name="T9" fmla="*/ 0 60000 65536"/>
              <a:gd name="T10" fmla="*/ 0 60000 65536"/>
              <a:gd name="T11" fmla="*/ 0 60000 65536"/>
              <a:gd name="T12" fmla="*/ 0 w 239049"/>
              <a:gd name="T13" fmla="*/ 0 h 581981"/>
              <a:gd name="T14" fmla="*/ 239049 w 239049"/>
              <a:gd name="T15" fmla="*/ 581981 h 581981"/>
            </a:gdLst>
            <a:ahLst/>
            <a:cxnLst>
              <a:cxn ang="T8">
                <a:pos x="T0" y="T1"/>
              </a:cxn>
              <a:cxn ang="T9">
                <a:pos x="T2" y="T3"/>
              </a:cxn>
              <a:cxn ang="T10">
                <a:pos x="T4" y="T5"/>
              </a:cxn>
              <a:cxn ang="T11">
                <a:pos x="T6" y="T7"/>
              </a:cxn>
            </a:cxnLst>
            <a:rect l="T12" t="T13" r="T14" b="T15"/>
            <a:pathLst>
              <a:path w="239049" h="581981">
                <a:moveTo>
                  <a:pt x="0" y="0"/>
                </a:moveTo>
                <a:lnTo>
                  <a:pt x="239049" y="0"/>
                </a:lnTo>
                <a:lnTo>
                  <a:pt x="239049" y="443965"/>
                </a:lnTo>
                <a:lnTo>
                  <a:pt x="0" y="581981"/>
                </a:lnTo>
                <a:close/>
              </a:path>
            </a:pathLst>
          </a:cu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080" name="矩形 14"/>
          <p:cNvSpPr>
            <a:spLocks noChangeArrowheads="1"/>
          </p:cNvSpPr>
          <p:nvPr/>
        </p:nvSpPr>
        <p:spPr bwMode="auto">
          <a:xfrm rot="1800000">
            <a:off x="11090275" y="2316163"/>
            <a:ext cx="44450" cy="3463925"/>
          </a:xfrm>
          <a:prstGeom prst="rect">
            <a:avLst/>
          </a:prstGeom>
          <a:solidFill>
            <a:srgbClr val="FFFFFF">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081" name="任意多边形 36"/>
          <p:cNvSpPr>
            <a:spLocks noChangeArrowheads="1"/>
          </p:cNvSpPr>
          <p:nvPr/>
        </p:nvSpPr>
        <p:spPr bwMode="auto">
          <a:xfrm rot="1800000">
            <a:off x="11558588" y="2481263"/>
            <a:ext cx="239712" cy="2520950"/>
          </a:xfrm>
          <a:custGeom>
            <a:avLst/>
            <a:gdLst>
              <a:gd name="T0" fmla="*/ 0 w 239049"/>
              <a:gd name="T1" fmla="*/ 0 h 2521176"/>
              <a:gd name="T2" fmla="*/ 239049 w 239049"/>
              <a:gd name="T3" fmla="*/ 414046 h 2521176"/>
              <a:gd name="T4" fmla="*/ 239049 w 239049"/>
              <a:gd name="T5" fmla="*/ 2521176 h 2521176"/>
              <a:gd name="T6" fmla="*/ 0 w 239049"/>
              <a:gd name="T7" fmla="*/ 2521176 h 2521176"/>
              <a:gd name="T8" fmla="*/ 0 60000 65536"/>
              <a:gd name="T9" fmla="*/ 0 60000 65536"/>
              <a:gd name="T10" fmla="*/ 0 60000 65536"/>
              <a:gd name="T11" fmla="*/ 0 60000 65536"/>
              <a:gd name="T12" fmla="*/ 0 w 239049"/>
              <a:gd name="T13" fmla="*/ 0 h 2521176"/>
              <a:gd name="T14" fmla="*/ 239049 w 239049"/>
              <a:gd name="T15" fmla="*/ 2521176 h 2521176"/>
            </a:gdLst>
            <a:ahLst/>
            <a:cxnLst>
              <a:cxn ang="T8">
                <a:pos x="T0" y="T1"/>
              </a:cxn>
              <a:cxn ang="T9">
                <a:pos x="T2" y="T3"/>
              </a:cxn>
              <a:cxn ang="T10">
                <a:pos x="T4" y="T5"/>
              </a:cxn>
              <a:cxn ang="T11">
                <a:pos x="T6" y="T7"/>
              </a:cxn>
            </a:cxnLst>
            <a:rect l="T12" t="T13" r="T14" b="T15"/>
            <a:pathLst>
              <a:path w="239049" h="2521176">
                <a:moveTo>
                  <a:pt x="0" y="0"/>
                </a:moveTo>
                <a:lnTo>
                  <a:pt x="239049" y="414046"/>
                </a:lnTo>
                <a:lnTo>
                  <a:pt x="239049" y="2521176"/>
                </a:lnTo>
                <a:lnTo>
                  <a:pt x="0" y="2521176"/>
                </a:lnTo>
                <a:close/>
              </a:path>
            </a:pathLst>
          </a:cu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084" name="直接连接符 11"/>
          <p:cNvSpPr>
            <a:spLocks noChangeShapeType="1"/>
          </p:cNvSpPr>
          <p:nvPr/>
        </p:nvSpPr>
        <p:spPr bwMode="auto">
          <a:xfrm>
            <a:off x="4689475" y="3267075"/>
            <a:ext cx="2824163" cy="0"/>
          </a:xfrm>
          <a:prstGeom prst="line">
            <a:avLst/>
          </a:prstGeom>
          <a:noFill/>
          <a:ln w="22225" cap="flat" cmpd="sng">
            <a:solidFill>
              <a:srgbClr val="5A2B8E">
                <a:alpha val="58000"/>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85" name="直接连接符 37"/>
          <p:cNvSpPr>
            <a:spLocks noChangeShapeType="1"/>
          </p:cNvSpPr>
          <p:nvPr/>
        </p:nvSpPr>
        <p:spPr bwMode="auto">
          <a:xfrm>
            <a:off x="5341938" y="4496118"/>
            <a:ext cx="1476375" cy="1587"/>
          </a:xfrm>
          <a:prstGeom prst="line">
            <a:avLst/>
          </a:prstGeom>
          <a:noFill/>
          <a:ln w="22225" cap="flat" cmpd="sng">
            <a:solidFill>
              <a:srgbClr val="5A2B8E">
                <a:alpha val="58000"/>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3254375" y="2058035"/>
            <a:ext cx="5694680" cy="1198880"/>
          </a:xfrm>
          <a:prstGeom prst="rect">
            <a:avLst/>
          </a:prstGeom>
          <a:noFill/>
        </p:spPr>
        <p:txBody>
          <a:bodyPr wrap="square" rtlCol="0">
            <a:spAutoFit/>
          </a:bodyPr>
          <a:lstStyle/>
          <a:p>
            <a:pPr algn="dist"/>
            <a:r>
              <a:rPr lang="en-US" altLang="zh-CN" sz="3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Spring Cloud Ribbon</a:t>
            </a:r>
            <a:endParaRPr lang="en-US" altLang="zh-CN" sz="3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3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客户端负载均衡</a:t>
            </a:r>
            <a:endParaRPr lang="zh-CN" altLang="en-US" sz="3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 name="组合 6"/>
          <p:cNvGrpSpPr/>
          <p:nvPr/>
        </p:nvGrpSpPr>
        <p:grpSpPr>
          <a:xfrm>
            <a:off x="4727575" y="4016375"/>
            <a:ext cx="3301365" cy="337185"/>
            <a:chOff x="7709" y="6109"/>
            <a:chExt cx="5199" cy="531"/>
          </a:xfrm>
        </p:grpSpPr>
        <p:sp>
          <p:nvSpPr>
            <p:cNvPr id="5" name="头像"/>
            <p:cNvSpPr/>
            <p:nvPr/>
          </p:nvSpPr>
          <p:spPr bwMode="auto">
            <a:xfrm>
              <a:off x="7709" y="6172"/>
              <a:ext cx="316" cy="356"/>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lumMod val="95000"/>
                <a:alpha val="48000"/>
              </a:schemeClr>
            </a:solidFill>
            <a:ln>
              <a:noFill/>
            </a:ln>
          </p:spPr>
          <p:txBody>
            <a:bodyPr anchor="ctr">
              <a:scene3d>
                <a:camera prst="orthographicFront"/>
                <a:lightRig rig="threePt" dir="t"/>
              </a:scene3d>
              <a:sp3d>
                <a:contourClr>
                  <a:srgbClr val="FFFFFF"/>
                </a:contourClr>
              </a:sp3d>
            </a:bodyPr>
            <a:lstStyle>
              <a:defPPr>
                <a:defRPr lang="zh-CN"/>
              </a:defPPr>
              <a:lvl1pPr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anose="02000000000000000000" pitchFamily="2" charset="-122"/>
                  <a:ea typeface="方正兰亭黑_GBK" panose="02000000000000000000" pitchFamily="2" charset="-122"/>
                  <a:cs typeface="+mn-cs"/>
                </a:defRPr>
              </a:lvl1pPr>
              <a:lvl2pPr marL="342900" indent="1143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anose="02000000000000000000" pitchFamily="2" charset="-122"/>
                  <a:ea typeface="方正兰亭黑_GBK" panose="02000000000000000000" pitchFamily="2" charset="-122"/>
                  <a:cs typeface="+mn-cs"/>
                </a:defRPr>
              </a:lvl2pPr>
              <a:lvl3pPr marL="685800" indent="2286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anose="02000000000000000000" pitchFamily="2" charset="-122"/>
                  <a:ea typeface="方正兰亭黑_GBK" panose="02000000000000000000" pitchFamily="2" charset="-122"/>
                  <a:cs typeface="+mn-cs"/>
                </a:defRPr>
              </a:lvl3pPr>
              <a:lvl4pPr marL="1028700" indent="3429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anose="02000000000000000000" pitchFamily="2" charset="-122"/>
                  <a:ea typeface="方正兰亭黑_GBK" panose="02000000000000000000" pitchFamily="2" charset="-122"/>
                  <a:cs typeface="+mn-cs"/>
                </a:defRPr>
              </a:lvl4pPr>
              <a:lvl5pPr marL="1371600" indent="4572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anose="02000000000000000000" pitchFamily="2" charset="-122"/>
                  <a:ea typeface="方正兰亭黑_GBK" panose="02000000000000000000" pitchFamily="2" charset="-122"/>
                  <a:cs typeface="+mn-cs"/>
                </a:defRPr>
              </a:lvl5pPr>
              <a:lvl6pPr marL="2286000" algn="l" defTabSz="914400" rtl="0" eaLnBrk="1" latinLnBrk="0" hangingPunct="1">
                <a:defRPr sz="1300" kern="1200">
                  <a:solidFill>
                    <a:schemeClr val="tx1"/>
                  </a:solidFill>
                  <a:latin typeface="方正兰亭黑_GBK" panose="02000000000000000000" pitchFamily="2" charset="-122"/>
                  <a:ea typeface="方正兰亭黑_GBK" panose="02000000000000000000" pitchFamily="2" charset="-122"/>
                  <a:cs typeface="+mn-cs"/>
                </a:defRPr>
              </a:lvl6pPr>
              <a:lvl7pPr marL="2743200" algn="l" defTabSz="914400" rtl="0" eaLnBrk="1" latinLnBrk="0" hangingPunct="1">
                <a:defRPr sz="1300" kern="1200">
                  <a:solidFill>
                    <a:schemeClr val="tx1"/>
                  </a:solidFill>
                  <a:latin typeface="方正兰亭黑_GBK" panose="02000000000000000000" pitchFamily="2" charset="-122"/>
                  <a:ea typeface="方正兰亭黑_GBK" panose="02000000000000000000" pitchFamily="2" charset="-122"/>
                  <a:cs typeface="+mn-cs"/>
                </a:defRPr>
              </a:lvl7pPr>
              <a:lvl8pPr marL="3200400" algn="l" defTabSz="914400" rtl="0" eaLnBrk="1" latinLnBrk="0" hangingPunct="1">
                <a:defRPr sz="1300" kern="1200">
                  <a:solidFill>
                    <a:schemeClr val="tx1"/>
                  </a:solidFill>
                  <a:latin typeface="方正兰亭黑_GBK" panose="02000000000000000000" pitchFamily="2" charset="-122"/>
                  <a:ea typeface="方正兰亭黑_GBK" panose="02000000000000000000" pitchFamily="2" charset="-122"/>
                  <a:cs typeface="+mn-cs"/>
                </a:defRPr>
              </a:lvl8pPr>
              <a:lvl9pPr marL="3657600" algn="l" defTabSz="914400" rtl="0" eaLnBrk="1" latinLnBrk="0" hangingPunct="1">
                <a:defRPr sz="1300" kern="1200">
                  <a:solidFill>
                    <a:schemeClr val="tx1"/>
                  </a:solidFill>
                  <a:latin typeface="方正兰亭黑_GBK" panose="02000000000000000000" pitchFamily="2" charset="-122"/>
                  <a:ea typeface="方正兰亭黑_GBK" panose="02000000000000000000" pitchFamily="2" charset="-122"/>
                  <a:cs typeface="+mn-cs"/>
                </a:defRPr>
              </a:lvl9pPr>
            </a:lstStyle>
            <a:p>
              <a:pPr algn="ctr">
                <a:defRPr/>
              </a:pPr>
              <a:endParaRPr lang="zh-CN" altLang="en-US">
                <a:solidFill>
                  <a:srgbClr val="FFFFFF"/>
                </a:solidFill>
              </a:endParaRPr>
            </a:p>
          </p:txBody>
        </p:sp>
        <p:sp>
          <p:nvSpPr>
            <p:cNvPr id="6" name="时钟"/>
            <p:cNvSpPr/>
            <p:nvPr/>
          </p:nvSpPr>
          <p:spPr>
            <a:xfrm>
              <a:off x="10237" y="6204"/>
              <a:ext cx="342" cy="342"/>
            </a:xfrm>
            <a:custGeom>
              <a:avLst/>
              <a:gdLst>
                <a:gd name="connsiteX0" fmla="*/ 320662 w 792088"/>
                <a:gd name="connsiteY0" fmla="*/ 99114 h 792088"/>
                <a:gd name="connsiteX1" fmla="*/ 320662 w 792088"/>
                <a:gd name="connsiteY1" fmla="*/ 475062 h 792088"/>
                <a:gd name="connsiteX2" fmla="*/ 696610 w 792088"/>
                <a:gd name="connsiteY2" fmla="*/ 475062 h 792088"/>
                <a:gd name="connsiteX3" fmla="*/ 696610 w 792088"/>
                <a:gd name="connsiteY3" fmla="*/ 434076 h 792088"/>
                <a:gd name="connsiteX4" fmla="*/ 361648 w 792088"/>
                <a:gd name="connsiteY4" fmla="*/ 434076 h 792088"/>
                <a:gd name="connsiteX5" fmla="*/ 361648 w 792088"/>
                <a:gd name="connsiteY5" fmla="*/ 99114 h 792088"/>
                <a:gd name="connsiteX6" fmla="*/ 396044 w 792088"/>
                <a:gd name="connsiteY6" fmla="*/ 0 h 792088"/>
                <a:gd name="connsiteX7" fmla="*/ 792088 w 792088"/>
                <a:gd name="connsiteY7" fmla="*/ 396044 h 792088"/>
                <a:gd name="connsiteX8" fmla="*/ 396044 w 792088"/>
                <a:gd name="connsiteY8" fmla="*/ 792088 h 792088"/>
                <a:gd name="connsiteX9" fmla="*/ 0 w 792088"/>
                <a:gd name="connsiteY9" fmla="*/ 396044 h 792088"/>
                <a:gd name="connsiteX10" fmla="*/ 396044 w 792088"/>
                <a:gd name="connsiteY10" fmla="*/ 0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2088" h="792088">
                  <a:moveTo>
                    <a:pt x="320662" y="99114"/>
                  </a:moveTo>
                  <a:lnTo>
                    <a:pt x="320662" y="475062"/>
                  </a:lnTo>
                  <a:lnTo>
                    <a:pt x="696610" y="475062"/>
                  </a:lnTo>
                  <a:lnTo>
                    <a:pt x="696610" y="434076"/>
                  </a:lnTo>
                  <a:lnTo>
                    <a:pt x="361648" y="434076"/>
                  </a:lnTo>
                  <a:lnTo>
                    <a:pt x="361648" y="99114"/>
                  </a:lnTo>
                  <a:close/>
                  <a:moveTo>
                    <a:pt x="396044" y="0"/>
                  </a:moveTo>
                  <a:cubicBezTo>
                    <a:pt x="614773" y="0"/>
                    <a:pt x="792088" y="177315"/>
                    <a:pt x="792088" y="396044"/>
                  </a:cubicBezTo>
                  <a:cubicBezTo>
                    <a:pt x="792088" y="614773"/>
                    <a:pt x="614773" y="792088"/>
                    <a:pt x="396044" y="792088"/>
                  </a:cubicBezTo>
                  <a:cubicBezTo>
                    <a:pt x="177315" y="792088"/>
                    <a:pt x="0" y="614773"/>
                    <a:pt x="0" y="396044"/>
                  </a:cubicBezTo>
                  <a:cubicBezTo>
                    <a:pt x="0" y="177315"/>
                    <a:pt x="177315" y="0"/>
                    <a:pt x="396044" y="0"/>
                  </a:cubicBezTo>
                  <a:close/>
                </a:path>
              </a:pathLst>
            </a:custGeom>
            <a:solidFill>
              <a:schemeClr val="bg1">
                <a:lumMod val="95000"/>
                <a:alpha val="48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defTabSz="685800" rtl="0" eaLnBrk="0" fontAlgn="base" hangingPunct="0">
                <a:spcBef>
                  <a:spcPct val="0"/>
                </a:spcBef>
                <a:spcAft>
                  <a:spcPct val="0"/>
                </a:spcAft>
                <a:buFont typeface="Arial" panose="020B0604020202020204" pitchFamily="34" charset="0"/>
                <a:defRPr sz="1300" kern="1200">
                  <a:solidFill>
                    <a:schemeClr val="lt1"/>
                  </a:solidFill>
                  <a:latin typeface="+mn-lt"/>
                  <a:ea typeface="+mn-ea"/>
                  <a:cs typeface="+mn-cs"/>
                </a:defRPr>
              </a:lvl1pPr>
              <a:lvl2pPr marL="342900" indent="114300" algn="l" defTabSz="685800" rtl="0" eaLnBrk="0" fontAlgn="base" hangingPunct="0">
                <a:spcBef>
                  <a:spcPct val="0"/>
                </a:spcBef>
                <a:spcAft>
                  <a:spcPct val="0"/>
                </a:spcAft>
                <a:buFont typeface="Arial" panose="020B0604020202020204" pitchFamily="34" charset="0"/>
                <a:defRPr sz="1300" kern="1200">
                  <a:solidFill>
                    <a:schemeClr val="lt1"/>
                  </a:solidFill>
                  <a:latin typeface="+mn-lt"/>
                  <a:ea typeface="+mn-ea"/>
                  <a:cs typeface="+mn-cs"/>
                </a:defRPr>
              </a:lvl2pPr>
              <a:lvl3pPr marL="685800" indent="228600" algn="l" defTabSz="685800" rtl="0" eaLnBrk="0" fontAlgn="base" hangingPunct="0">
                <a:spcBef>
                  <a:spcPct val="0"/>
                </a:spcBef>
                <a:spcAft>
                  <a:spcPct val="0"/>
                </a:spcAft>
                <a:buFont typeface="Arial" panose="020B0604020202020204" pitchFamily="34" charset="0"/>
                <a:defRPr sz="1300" kern="1200">
                  <a:solidFill>
                    <a:schemeClr val="lt1"/>
                  </a:solidFill>
                  <a:latin typeface="+mn-lt"/>
                  <a:ea typeface="+mn-ea"/>
                  <a:cs typeface="+mn-cs"/>
                </a:defRPr>
              </a:lvl3pPr>
              <a:lvl4pPr marL="1028700" indent="342900" algn="l" defTabSz="685800" rtl="0" eaLnBrk="0" fontAlgn="base" hangingPunct="0">
                <a:spcBef>
                  <a:spcPct val="0"/>
                </a:spcBef>
                <a:spcAft>
                  <a:spcPct val="0"/>
                </a:spcAft>
                <a:buFont typeface="Arial" panose="020B0604020202020204" pitchFamily="34" charset="0"/>
                <a:defRPr sz="1300" kern="1200">
                  <a:solidFill>
                    <a:schemeClr val="lt1"/>
                  </a:solidFill>
                  <a:latin typeface="+mn-lt"/>
                  <a:ea typeface="+mn-ea"/>
                  <a:cs typeface="+mn-cs"/>
                </a:defRPr>
              </a:lvl4pPr>
              <a:lvl5pPr marL="1371600" indent="457200" algn="l" defTabSz="685800" rtl="0" eaLnBrk="0" fontAlgn="base" hangingPunct="0">
                <a:spcBef>
                  <a:spcPct val="0"/>
                </a:spcBef>
                <a:spcAft>
                  <a:spcPct val="0"/>
                </a:spcAft>
                <a:buFont typeface="Arial" panose="020B0604020202020204" pitchFamily="34" charset="0"/>
                <a:defRPr sz="1300" kern="1200">
                  <a:solidFill>
                    <a:schemeClr val="lt1"/>
                  </a:solidFill>
                  <a:latin typeface="+mn-lt"/>
                  <a:ea typeface="+mn-ea"/>
                  <a:cs typeface="+mn-cs"/>
                </a:defRPr>
              </a:lvl5pPr>
              <a:lvl6pPr marL="2286000" algn="l" defTabSz="914400" rtl="0" eaLnBrk="1" latinLnBrk="0" hangingPunct="1">
                <a:defRPr sz="1300" kern="1200">
                  <a:solidFill>
                    <a:schemeClr val="lt1"/>
                  </a:solidFill>
                  <a:latin typeface="+mn-lt"/>
                  <a:ea typeface="+mn-ea"/>
                  <a:cs typeface="+mn-cs"/>
                </a:defRPr>
              </a:lvl6pPr>
              <a:lvl7pPr marL="2743200" algn="l" defTabSz="914400" rtl="0" eaLnBrk="1" latinLnBrk="0" hangingPunct="1">
                <a:defRPr sz="1300" kern="1200">
                  <a:solidFill>
                    <a:schemeClr val="lt1"/>
                  </a:solidFill>
                  <a:latin typeface="+mn-lt"/>
                  <a:ea typeface="+mn-ea"/>
                  <a:cs typeface="+mn-cs"/>
                </a:defRPr>
              </a:lvl7pPr>
              <a:lvl8pPr marL="3200400" algn="l" defTabSz="914400" rtl="0" eaLnBrk="1" latinLnBrk="0" hangingPunct="1">
                <a:defRPr sz="1300" kern="1200">
                  <a:solidFill>
                    <a:schemeClr val="lt1"/>
                  </a:solidFill>
                  <a:latin typeface="+mn-lt"/>
                  <a:ea typeface="+mn-ea"/>
                  <a:cs typeface="+mn-cs"/>
                </a:defRPr>
              </a:lvl8pPr>
              <a:lvl9pPr marL="3657600" algn="l" defTabSz="914400" rtl="0" eaLnBrk="1" latinLnBrk="0" hangingPunct="1">
                <a:defRPr sz="1300" kern="1200">
                  <a:solidFill>
                    <a:schemeClr val="lt1"/>
                  </a:solidFill>
                  <a:latin typeface="+mn-lt"/>
                  <a:ea typeface="+mn-ea"/>
                  <a:cs typeface="+mn-cs"/>
                </a:defRPr>
              </a:lvl9pPr>
            </a:lstStyle>
            <a:p>
              <a:pPr algn="ctr" eaLnBrk="1" fontAlgn="auto" hangingPunct="1">
                <a:spcBef>
                  <a:spcPts val="0"/>
                </a:spcBef>
                <a:spcAft>
                  <a:spcPts val="0"/>
                </a:spcAft>
                <a:defRPr/>
              </a:pPr>
              <a:endParaRPr lang="en-US">
                <a:solidFill>
                  <a:srgbClr val="FFFFFF"/>
                </a:solidFill>
              </a:endParaRPr>
            </a:p>
          </p:txBody>
        </p:sp>
        <p:sp>
          <p:nvSpPr>
            <p:cNvPr id="4" name="文本框 3"/>
            <p:cNvSpPr txBox="1"/>
            <p:nvPr/>
          </p:nvSpPr>
          <p:spPr>
            <a:xfrm>
              <a:off x="8084" y="6109"/>
              <a:ext cx="4824" cy="531"/>
            </a:xfrm>
            <a:prstGeom prst="rect">
              <a:avLst/>
            </a:prstGeom>
            <a:noFill/>
          </p:spPr>
          <p:txBody>
            <a:bodyPr wrap="square" rtlCol="0">
              <a:spAutoFit/>
            </a:bodyPr>
            <a:lstStyle/>
            <a:p>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刘孟洋     </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2019/10/21</a:t>
              </a:r>
              <a:endPar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4135" y="178435"/>
            <a:ext cx="12102465" cy="757555"/>
            <a:chOff x="101" y="281"/>
            <a:chExt cx="19059" cy="1193"/>
          </a:xfrm>
        </p:grpSpPr>
        <p:sp>
          <p:nvSpPr>
            <p:cNvPr id="6149" name="文本框 10"/>
            <p:cNvSpPr>
              <a:spLocks noChangeArrowheads="1"/>
            </p:cNvSpPr>
            <p:nvPr/>
          </p:nvSpPr>
          <p:spPr bwMode="auto">
            <a:xfrm>
              <a:off x="102" y="390"/>
              <a:ext cx="19058"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RestTemplate</a:t>
              </a:r>
              <a:endParaRPr 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
          <p:nvSpPr>
            <p:cNvPr id="7" name="等腰三角形 26"/>
            <p:cNvSpPr>
              <a:spLocks noChangeArrowheads="1"/>
            </p:cNvSpPr>
            <p:nvPr/>
          </p:nvSpPr>
          <p:spPr bwMode="auto">
            <a:xfrm>
              <a:off x="101" y="281"/>
              <a:ext cx="1027" cy="90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 name="等腰三角形 26"/>
            <p:cNvSpPr>
              <a:spLocks noChangeArrowheads="1"/>
            </p:cNvSpPr>
            <p:nvPr/>
          </p:nvSpPr>
          <p:spPr bwMode="auto">
            <a:xfrm>
              <a:off x="501" y="594"/>
              <a:ext cx="811" cy="716"/>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5125" name="直接连接符 21"/>
            <p:cNvSpPr>
              <a:spLocks noChangeShapeType="1"/>
            </p:cNvSpPr>
            <p:nvPr/>
          </p:nvSpPr>
          <p:spPr bwMode="auto">
            <a:xfrm rot="5400000" flipH="1">
              <a:off x="9562" y="-3214"/>
              <a:ext cx="77" cy="9298"/>
            </a:xfrm>
            <a:prstGeom prst="line">
              <a:avLst/>
            </a:prstGeom>
            <a:noFill/>
            <a:ln w="12700" cap="flat" cmpd="sng">
              <a:solidFill>
                <a:srgbClr val="FFFFFF">
                  <a:alpha val="50000"/>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1" name="组合 30"/>
          <p:cNvGrpSpPr/>
          <p:nvPr/>
        </p:nvGrpSpPr>
        <p:grpSpPr>
          <a:xfrm>
            <a:off x="318135" y="1733256"/>
            <a:ext cx="11053445" cy="4587394"/>
            <a:chOff x="1615" y="3567"/>
            <a:chExt cx="14456" cy="5887"/>
          </a:xfrm>
        </p:grpSpPr>
        <p:grpSp>
          <p:nvGrpSpPr>
            <p:cNvPr id="30" name="组合 29"/>
            <p:cNvGrpSpPr/>
            <p:nvPr/>
          </p:nvGrpSpPr>
          <p:grpSpPr>
            <a:xfrm>
              <a:off x="8939" y="3567"/>
              <a:ext cx="7132" cy="5887"/>
              <a:chOff x="11009" y="3525"/>
              <a:chExt cx="7132" cy="5887"/>
            </a:xfrm>
          </p:grpSpPr>
          <p:sp>
            <p:nvSpPr>
              <p:cNvPr id="19487" name="矩形 30"/>
              <p:cNvSpPr>
                <a:spLocks noChangeArrowheads="1"/>
              </p:cNvSpPr>
              <p:nvPr/>
            </p:nvSpPr>
            <p:spPr bwMode="auto">
              <a:xfrm>
                <a:off x="11021" y="4193"/>
                <a:ext cx="1250" cy="994"/>
              </a:xfrm>
              <a:prstGeom prst="hexagon">
                <a:avLst/>
              </a:prstGeom>
              <a:solidFill>
                <a:srgbClr val="FFFFFF">
                  <a:alpha val="39999"/>
                </a:srgbClr>
              </a:solidFill>
              <a:ln>
                <a:noFill/>
              </a:ln>
              <a:effectLst>
                <a:reflection blurRad="6350" stA="50000" endA="300" endPos="55000" dist="38100" dir="5400000" sy="-100000" algn="bl" rotWithShape="0"/>
              </a:effectLst>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9491" name="矩形 34"/>
              <p:cNvSpPr>
                <a:spLocks noChangeArrowheads="1"/>
              </p:cNvSpPr>
              <p:nvPr/>
            </p:nvSpPr>
            <p:spPr bwMode="auto">
              <a:xfrm>
                <a:off x="11009" y="7751"/>
                <a:ext cx="1250" cy="994"/>
              </a:xfrm>
              <a:prstGeom prst="hexagon">
                <a:avLst/>
              </a:prstGeom>
              <a:solidFill>
                <a:srgbClr val="FFFFFF">
                  <a:alpha val="39999"/>
                </a:srgbClr>
              </a:solidFill>
              <a:ln>
                <a:noFill/>
              </a:ln>
              <a:effectLst>
                <a:reflection blurRad="6350" stA="50000" endA="300" endPos="55000" dist="38100" dir="5400000" sy="-100000" algn="bl" rotWithShape="0"/>
              </a:effectLst>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nvGrpSpPr>
              <p:cNvPr id="19492" name="组合 35"/>
              <p:cNvGrpSpPr/>
              <p:nvPr/>
            </p:nvGrpSpPr>
            <p:grpSpPr bwMode="auto">
              <a:xfrm>
                <a:off x="11408" y="4445"/>
                <a:ext cx="556" cy="536"/>
                <a:chOff x="-1045364" y="637382"/>
                <a:chExt cx="462508" cy="445437"/>
              </a:xfrm>
              <a:solidFill>
                <a:srgbClr val="FFFFFF">
                  <a:alpha val="95000"/>
                </a:srgbClr>
              </a:solidFill>
            </p:grpSpPr>
            <p:sp>
              <p:nvSpPr>
                <p:cNvPr id="19493" name="Freeform 136"/>
                <p:cNvSpPr>
                  <a:spLocks noChangeArrowheads="1"/>
                </p:cNvSpPr>
                <p:nvPr/>
              </p:nvSpPr>
              <p:spPr bwMode="auto">
                <a:xfrm>
                  <a:off x="-1035961" y="885695"/>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9494" name="Freeform 137"/>
                <p:cNvSpPr>
                  <a:spLocks noEditPoints="1" noChangeArrowheads="1"/>
                </p:cNvSpPr>
                <p:nvPr/>
              </p:nvSpPr>
              <p:spPr bwMode="auto">
                <a:xfrm>
                  <a:off x="-1045364" y="637382"/>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grpSp>
            <p:nvGrpSpPr>
              <p:cNvPr id="19498" name="组合 41"/>
              <p:cNvGrpSpPr/>
              <p:nvPr/>
            </p:nvGrpSpPr>
            <p:grpSpPr bwMode="auto">
              <a:xfrm>
                <a:off x="11387" y="7873"/>
                <a:ext cx="539" cy="708"/>
                <a:chOff x="-838129" y="-424288"/>
                <a:chExt cx="358991" cy="471726"/>
              </a:xfrm>
              <a:solidFill>
                <a:srgbClr val="FFFFFF">
                  <a:alpha val="95000"/>
                </a:srgbClr>
              </a:solidFill>
            </p:grpSpPr>
            <p:sp>
              <p:nvSpPr>
                <p:cNvPr id="19499" name="Freeform 148"/>
                <p:cNvSpPr>
                  <a:spLocks noEditPoints="1" noChangeArrowheads="1"/>
                </p:cNvSpPr>
                <p:nvPr/>
              </p:nvSpPr>
              <p:spPr bwMode="auto">
                <a:xfrm>
                  <a:off x="-830411" y="-424288"/>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9500" name="Freeform 149"/>
                <p:cNvSpPr>
                  <a:spLocks noEditPoints="1" noChangeArrowheads="1"/>
                </p:cNvSpPr>
                <p:nvPr/>
              </p:nvSpPr>
              <p:spPr bwMode="auto">
                <a:xfrm>
                  <a:off x="-838129" y="-180516"/>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9501" name="Oval 150"/>
                <p:cNvSpPr>
                  <a:spLocks noChangeArrowheads="1"/>
                </p:cNvSpPr>
                <p:nvPr/>
              </p:nvSpPr>
              <p:spPr bwMode="auto">
                <a:xfrm>
                  <a:off x="-787456" y="-403411"/>
                  <a:ext cx="37370" cy="37370"/>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sp>
            <p:nvSpPr>
              <p:cNvPr id="13" name="文本框 83"/>
              <p:cNvSpPr>
                <a:spLocks noChangeArrowheads="1"/>
              </p:cNvSpPr>
              <p:nvPr/>
            </p:nvSpPr>
            <p:spPr bwMode="auto">
              <a:xfrm>
                <a:off x="12271" y="3525"/>
                <a:ext cx="5870" cy="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postForEntity(String url, Object request, </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Class responseType, Object... uriVariables)；</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postForEntity(String url, Object request, </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Class responseType, Map uriVariables)；</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postForEntity(URI url, Object request, </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Class responseType)；</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21" name="文本框 83"/>
              <p:cNvSpPr>
                <a:spLocks noChangeArrowheads="1"/>
              </p:cNvSpPr>
              <p:nvPr/>
            </p:nvSpPr>
            <p:spPr bwMode="auto">
              <a:xfrm>
                <a:off x="12259" y="7083"/>
                <a:ext cx="5870" cy="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postForObject(String url, Object request, </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Class responseType, Object... uriVariables)；</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postForObject(String url, Object request, </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Class responseType, Map uriVariables)；</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postForObject(URI url, Object request, </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Class responseType)；</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grpSp>
          <p:nvGrpSpPr>
            <p:cNvPr id="29" name="组合 28"/>
            <p:cNvGrpSpPr/>
            <p:nvPr/>
          </p:nvGrpSpPr>
          <p:grpSpPr>
            <a:xfrm>
              <a:off x="1615" y="5418"/>
              <a:ext cx="6452" cy="2053"/>
              <a:chOff x="-35" y="5448"/>
              <a:chExt cx="6452" cy="2053"/>
            </a:xfrm>
          </p:grpSpPr>
          <p:sp>
            <p:nvSpPr>
              <p:cNvPr id="19471" name="矩形 14"/>
              <p:cNvSpPr>
                <a:spLocks noChangeArrowheads="1"/>
              </p:cNvSpPr>
              <p:nvPr/>
            </p:nvSpPr>
            <p:spPr bwMode="auto">
              <a:xfrm>
                <a:off x="5164" y="5940"/>
                <a:ext cx="1253" cy="994"/>
              </a:xfrm>
              <a:prstGeom prst="hexagon">
                <a:avLst/>
              </a:prstGeom>
              <a:solidFill>
                <a:srgbClr val="FFFFFF">
                  <a:alpha val="39999"/>
                </a:srgbClr>
              </a:solidFill>
              <a:ln>
                <a:noFill/>
              </a:ln>
              <a:effectLst>
                <a:reflection blurRad="6350" stA="50000" endA="300" endPos="55000" dist="38100" dir="5400000" sy="-100000" algn="bl" rotWithShape="0"/>
              </a:effectLst>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nvGrpSpPr>
              <p:cNvPr id="19479" name="组合 22"/>
              <p:cNvGrpSpPr/>
              <p:nvPr/>
            </p:nvGrpSpPr>
            <p:grpSpPr bwMode="auto">
              <a:xfrm>
                <a:off x="5385" y="6115"/>
                <a:ext cx="832" cy="637"/>
                <a:chOff x="-394398" y="0"/>
                <a:chExt cx="504494" cy="387231"/>
              </a:xfrm>
              <a:solidFill>
                <a:srgbClr val="FFFFFF">
                  <a:alpha val="95000"/>
                </a:srgbClr>
              </a:solidFill>
            </p:grpSpPr>
            <p:sp>
              <p:nvSpPr>
                <p:cNvPr id="19480" name="Freeform 20"/>
                <p:cNvSpPr>
                  <a:spLocks noEditPoints="1" noChangeArrowheads="1"/>
                </p:cNvSpPr>
                <p:nvPr/>
              </p:nvSpPr>
              <p:spPr bwMode="auto">
                <a:xfrm>
                  <a:off x="-394398"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9481" name="Freeform 21"/>
                <p:cNvSpPr>
                  <a:spLocks noEditPoints="1" noChangeArrowheads="1"/>
                </p:cNvSpPr>
                <p:nvPr/>
              </p:nvSpPr>
              <p:spPr bwMode="auto">
                <a:xfrm>
                  <a:off x="-8976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sp>
            <p:nvSpPr>
              <p:cNvPr id="26" name="文本框 83"/>
              <p:cNvSpPr>
                <a:spLocks noChangeArrowheads="1"/>
              </p:cNvSpPr>
              <p:nvPr/>
            </p:nvSpPr>
            <p:spPr bwMode="auto">
              <a:xfrm>
                <a:off x="-35" y="5448"/>
                <a:ext cx="5198" cy="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getForEntity(String url, Class responseType，</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Object... urlVariables)；</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getForEntity(String url, Class responseType,  </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Map urlVariables)；</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getForEntity(URI url, Class responseType)；</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grpSp>
      <p:sp>
        <p:nvSpPr>
          <p:cNvPr id="4" name="文本框 3"/>
          <p:cNvSpPr txBox="1"/>
          <p:nvPr/>
        </p:nvSpPr>
        <p:spPr>
          <a:xfrm>
            <a:off x="243205" y="2660015"/>
            <a:ext cx="4124325" cy="368300"/>
          </a:xfrm>
          <a:prstGeom prst="rect">
            <a:avLst/>
          </a:prstGeom>
          <a:noFill/>
        </p:spPr>
        <p:txBody>
          <a:bodyPr wrap="square" rtlCol="0">
            <a:spAutoFit/>
          </a:bodyPr>
          <a:p>
            <a:pPr algn="ctr"/>
            <a:r>
              <a:rPr lang="en-US" altLang="zh-CN">
                <a:solidFill>
                  <a:schemeClr val="bg1"/>
                </a:solidFill>
              </a:rPr>
              <a:t>Get </a:t>
            </a:r>
            <a:r>
              <a:rPr lang="zh-CN" altLang="en-US">
                <a:solidFill>
                  <a:schemeClr val="bg1"/>
                </a:solidFill>
              </a:rPr>
              <a:t>请求</a:t>
            </a:r>
            <a:endParaRPr lang="zh-CN" altLang="en-US">
              <a:solidFill>
                <a:schemeClr val="bg1"/>
              </a:solidFill>
            </a:endParaRPr>
          </a:p>
        </p:txBody>
      </p:sp>
      <p:sp>
        <p:nvSpPr>
          <p:cNvPr id="6" name="文本框 5"/>
          <p:cNvSpPr txBox="1"/>
          <p:nvPr/>
        </p:nvSpPr>
        <p:spPr>
          <a:xfrm>
            <a:off x="7055485" y="1315085"/>
            <a:ext cx="4124325" cy="368300"/>
          </a:xfrm>
          <a:prstGeom prst="rect">
            <a:avLst/>
          </a:prstGeom>
          <a:noFill/>
        </p:spPr>
        <p:txBody>
          <a:bodyPr wrap="square" rtlCol="0">
            <a:spAutoFit/>
          </a:bodyPr>
          <a:p>
            <a:pPr algn="ctr"/>
            <a:r>
              <a:rPr lang="en-US" altLang="zh-CN">
                <a:solidFill>
                  <a:schemeClr val="bg1"/>
                </a:solidFill>
              </a:rPr>
              <a:t>Post </a:t>
            </a:r>
            <a:r>
              <a:rPr lang="zh-CN" altLang="en-US">
                <a:solidFill>
                  <a:schemeClr val="bg1"/>
                </a:solidFill>
              </a:rPr>
              <a:t>请求</a:t>
            </a:r>
            <a:endParaRPr lang="zh-CN" altLang="en-US">
              <a:solidFill>
                <a:schemeClr val="bg1"/>
              </a:solidFill>
            </a:endParaRPr>
          </a:p>
        </p:txBody>
      </p:sp>
    </p:spTree>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9" name="六边形 10"/>
          <p:cNvSpPr>
            <a:spLocks noChangeArrowheads="1"/>
          </p:cNvSpPr>
          <p:nvPr/>
        </p:nvSpPr>
        <p:spPr bwMode="auto">
          <a:xfrm>
            <a:off x="5151438" y="2130425"/>
            <a:ext cx="1878012" cy="1617663"/>
          </a:xfrm>
          <a:prstGeom prst="hexagon">
            <a:avLst>
              <a:gd name="adj" fmla="val 25014"/>
              <a:gd name="vf" fmla="val 115470"/>
            </a:avLst>
          </a:prstGeom>
          <a:solidFill>
            <a:srgbClr val="FEFEFE">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7420" name="六边形 11"/>
          <p:cNvSpPr>
            <a:spLocks noChangeArrowheads="1"/>
          </p:cNvSpPr>
          <p:nvPr/>
        </p:nvSpPr>
        <p:spPr bwMode="auto">
          <a:xfrm>
            <a:off x="5159375" y="3816350"/>
            <a:ext cx="1876425" cy="1619250"/>
          </a:xfrm>
          <a:prstGeom prst="hexagon">
            <a:avLst>
              <a:gd name="adj" fmla="val 24968"/>
              <a:gd name="vf" fmla="val 115470"/>
            </a:avLst>
          </a:prstGeom>
          <a:solidFill>
            <a:srgbClr val="FEFEFE">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nvGrpSpPr>
          <p:cNvPr id="17425" name="组合 26"/>
          <p:cNvGrpSpPr/>
          <p:nvPr/>
        </p:nvGrpSpPr>
        <p:grpSpPr bwMode="auto">
          <a:xfrm>
            <a:off x="5803900" y="2606675"/>
            <a:ext cx="587375" cy="563563"/>
            <a:chOff x="0" y="0"/>
            <a:chExt cx="645684" cy="620945"/>
          </a:xfrm>
          <a:solidFill>
            <a:srgbClr val="5A2B8E"/>
          </a:solidFill>
        </p:grpSpPr>
        <p:sp>
          <p:nvSpPr>
            <p:cNvPr id="17426"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7427"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grpSp>
        <p:nvGrpSpPr>
          <p:cNvPr id="17431" name="组合 32"/>
          <p:cNvGrpSpPr/>
          <p:nvPr/>
        </p:nvGrpSpPr>
        <p:grpSpPr bwMode="auto">
          <a:xfrm>
            <a:off x="5856288" y="4340225"/>
            <a:ext cx="447675" cy="573088"/>
            <a:chOff x="0" y="0"/>
            <a:chExt cx="563562" cy="720725"/>
          </a:xfrm>
          <a:solidFill>
            <a:srgbClr val="5A2B8E"/>
          </a:solidFill>
        </p:grpSpPr>
        <p:sp>
          <p:nvSpPr>
            <p:cNvPr id="17432"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7433"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7434"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grpSp>
        <p:nvGrpSpPr>
          <p:cNvPr id="3" name="组合 2"/>
          <p:cNvGrpSpPr/>
          <p:nvPr/>
        </p:nvGrpSpPr>
        <p:grpSpPr>
          <a:xfrm>
            <a:off x="64135" y="178435"/>
            <a:ext cx="12102465" cy="757555"/>
            <a:chOff x="101" y="281"/>
            <a:chExt cx="19059" cy="1193"/>
          </a:xfrm>
        </p:grpSpPr>
        <p:sp>
          <p:nvSpPr>
            <p:cNvPr id="6149" name="文本框 10"/>
            <p:cNvSpPr>
              <a:spLocks noChangeArrowheads="1"/>
            </p:cNvSpPr>
            <p:nvPr/>
          </p:nvSpPr>
          <p:spPr bwMode="auto">
            <a:xfrm>
              <a:off x="102" y="390"/>
              <a:ext cx="19058"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Ribbon </a:t>
              </a:r>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源码分析</a:t>
              </a:r>
              <a:endPar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
          <p:nvSpPr>
            <p:cNvPr id="7" name="等腰三角形 26"/>
            <p:cNvSpPr>
              <a:spLocks noChangeArrowheads="1"/>
            </p:cNvSpPr>
            <p:nvPr/>
          </p:nvSpPr>
          <p:spPr bwMode="auto">
            <a:xfrm>
              <a:off x="101" y="281"/>
              <a:ext cx="1027" cy="90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 name="等腰三角形 26"/>
            <p:cNvSpPr>
              <a:spLocks noChangeArrowheads="1"/>
            </p:cNvSpPr>
            <p:nvPr/>
          </p:nvSpPr>
          <p:spPr bwMode="auto">
            <a:xfrm>
              <a:off x="501" y="594"/>
              <a:ext cx="811" cy="716"/>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5125" name="直接连接符 21"/>
            <p:cNvSpPr>
              <a:spLocks noChangeShapeType="1"/>
            </p:cNvSpPr>
            <p:nvPr/>
          </p:nvSpPr>
          <p:spPr bwMode="auto">
            <a:xfrm rot="5400000" flipH="1">
              <a:off x="9562" y="-3214"/>
              <a:ext cx="77" cy="9298"/>
            </a:xfrm>
            <a:prstGeom prst="line">
              <a:avLst/>
            </a:prstGeom>
            <a:noFill/>
            <a:ln w="12700" cap="flat" cmpd="sng">
              <a:solidFill>
                <a:srgbClr val="FFFFFF">
                  <a:alpha val="50000"/>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4" name="组合 3"/>
          <p:cNvGrpSpPr/>
          <p:nvPr/>
        </p:nvGrpSpPr>
        <p:grpSpPr>
          <a:xfrm>
            <a:off x="510540" y="1762125"/>
            <a:ext cx="4649225" cy="4121785"/>
            <a:chOff x="11779" y="6958"/>
            <a:chExt cx="5804" cy="6491"/>
          </a:xfrm>
        </p:grpSpPr>
        <p:sp>
          <p:nvSpPr>
            <p:cNvPr id="5" name="文本框 83"/>
            <p:cNvSpPr>
              <a:spLocks noChangeArrowheads="1"/>
            </p:cNvSpPr>
            <p:nvPr/>
          </p:nvSpPr>
          <p:spPr bwMode="auto">
            <a:xfrm>
              <a:off x="11789" y="6958"/>
              <a:ext cx="579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LoadBalancerClient</a:t>
              </a:r>
              <a:endPar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6" name="文本框 83"/>
            <p:cNvSpPr>
              <a:spLocks noChangeArrowheads="1"/>
            </p:cNvSpPr>
            <p:nvPr/>
          </p:nvSpPr>
          <p:spPr bwMode="auto">
            <a:xfrm>
              <a:off x="11779" y="7538"/>
              <a:ext cx="5794" cy="5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ServiceInstance choose(String serviceId)；</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父接口ServiceInstanceChooser的方法，根据传入的服务名serviceId，从负载均衡器中挑选一个对应服务的实例。</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T execute(String serviceId, </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ServiceInstance serviceInstance, </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LoadBalancerRequest request)；</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使用从负载均衡器中挑选出的服务实例来执行请求内容。</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URI reconstructURI(ServiceInstance instance, </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URI original)；</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为系统构建一个合适的host:port形式的URI。</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grpSp>
        <p:nvGrpSpPr>
          <p:cNvPr id="11" name="组合 10"/>
          <p:cNvGrpSpPr/>
          <p:nvPr/>
        </p:nvGrpSpPr>
        <p:grpSpPr>
          <a:xfrm>
            <a:off x="7035800" y="1762125"/>
            <a:ext cx="4748530" cy="4584065"/>
            <a:chOff x="11779" y="6505"/>
            <a:chExt cx="5794" cy="7219"/>
          </a:xfrm>
        </p:grpSpPr>
        <p:sp>
          <p:nvSpPr>
            <p:cNvPr id="12" name="文本框 83"/>
            <p:cNvSpPr>
              <a:spLocks noChangeArrowheads="1"/>
            </p:cNvSpPr>
            <p:nvPr/>
          </p:nvSpPr>
          <p:spPr bwMode="auto">
            <a:xfrm>
              <a:off x="11779" y="6505"/>
              <a:ext cx="579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LoadBalancerAutoConfiguration</a:t>
              </a:r>
              <a:endPar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13" name="文本框 83"/>
            <p:cNvSpPr>
              <a:spLocks noChangeArrowheads="1"/>
            </p:cNvSpPr>
            <p:nvPr/>
          </p:nvSpPr>
          <p:spPr bwMode="auto">
            <a:xfrm>
              <a:off x="11779" y="7085"/>
              <a:ext cx="5794" cy="6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@ConditionalOnClass(RestTemplate.class)；</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RestTemplate必须存在于当前工程的环境中。</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@ConditionalOnBean(LoadBalancerClient.class)；</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在Spring的Bean工程中必须有LoadBalancerClient的实现bean。</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 </a:t>
              </a:r>
              <a:r>
                <a:rPr 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该自动配置类，主要做了以</a:t>
              </a:r>
              <a:r>
                <a:rPr 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下三件事：</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1. </a:t>
              </a: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创建了一个LoadBalancerInterceptor的Bean，用于实现对客户端发起请求时进行拦截，以实现客户端负载均衡。</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2. </a:t>
              </a: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创建了一个RestTemplateCustomizer的Bean，用于给RestTemplate增加LoadbalancerInterceptor</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3. </a:t>
              </a: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维护了一个被@LoadBalanced注解修饰的RestTemplate对象列表，并在这里进行初始化，通过调用RestTemplateCustomizer的实例来给需要客户端负载均衡的RestTemplate增加LoadBalancerInterceptor拦截器。</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spTree>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4135" y="178435"/>
            <a:ext cx="12102465" cy="757555"/>
            <a:chOff x="101" y="281"/>
            <a:chExt cx="19059" cy="1193"/>
          </a:xfrm>
        </p:grpSpPr>
        <p:sp>
          <p:nvSpPr>
            <p:cNvPr id="6149" name="文本框 10"/>
            <p:cNvSpPr>
              <a:spLocks noChangeArrowheads="1"/>
            </p:cNvSpPr>
            <p:nvPr/>
          </p:nvSpPr>
          <p:spPr bwMode="auto">
            <a:xfrm>
              <a:off x="102" y="390"/>
              <a:ext cx="19058"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负载均衡策略</a:t>
              </a:r>
              <a:endParaRPr lang="en-US" altLang="zh-CN"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
          <p:nvSpPr>
            <p:cNvPr id="7" name="等腰三角形 26"/>
            <p:cNvSpPr>
              <a:spLocks noChangeArrowheads="1"/>
            </p:cNvSpPr>
            <p:nvPr/>
          </p:nvSpPr>
          <p:spPr bwMode="auto">
            <a:xfrm>
              <a:off x="101" y="281"/>
              <a:ext cx="1027" cy="90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 name="等腰三角形 26"/>
            <p:cNvSpPr>
              <a:spLocks noChangeArrowheads="1"/>
            </p:cNvSpPr>
            <p:nvPr/>
          </p:nvSpPr>
          <p:spPr bwMode="auto">
            <a:xfrm>
              <a:off x="501" y="594"/>
              <a:ext cx="811" cy="716"/>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5125" name="直接连接符 21"/>
            <p:cNvSpPr>
              <a:spLocks noChangeShapeType="1"/>
            </p:cNvSpPr>
            <p:nvPr/>
          </p:nvSpPr>
          <p:spPr bwMode="auto">
            <a:xfrm rot="5400000" flipH="1">
              <a:off x="9562" y="-3214"/>
              <a:ext cx="77" cy="9298"/>
            </a:xfrm>
            <a:prstGeom prst="line">
              <a:avLst/>
            </a:prstGeom>
            <a:noFill/>
            <a:ln w="12700" cap="flat" cmpd="sng">
              <a:solidFill>
                <a:srgbClr val="FFFFFF">
                  <a:alpha val="50000"/>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4" name="图片 3"/>
          <p:cNvPicPr>
            <a:picLocks noChangeAspect="1"/>
          </p:cNvPicPr>
          <p:nvPr/>
        </p:nvPicPr>
        <p:blipFill>
          <a:blip r:embed="rId1"/>
          <a:srcRect l="2139" t="5562" r="1505"/>
          <a:stretch>
            <a:fillRect/>
          </a:stretch>
        </p:blipFill>
        <p:spPr>
          <a:xfrm>
            <a:off x="355600" y="1233170"/>
            <a:ext cx="11520085" cy="5400040"/>
          </a:xfrm>
          <a:prstGeom prst="rect">
            <a:avLst/>
          </a:prstGeom>
        </p:spPr>
      </p:pic>
    </p:spTree>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7" name="任意多边形 16"/>
          <p:cNvSpPr>
            <a:spLocks noChangeArrowheads="1"/>
          </p:cNvSpPr>
          <p:nvPr/>
        </p:nvSpPr>
        <p:spPr bwMode="auto">
          <a:xfrm rot="2796417">
            <a:off x="5012532" y="2201069"/>
            <a:ext cx="1143000" cy="1443037"/>
          </a:xfrm>
          <a:custGeom>
            <a:avLst/>
            <a:gdLst>
              <a:gd name="T0" fmla="*/ 150246 w 1997680"/>
              <a:gd name="T1" fmla="*/ 824418 h 2524712"/>
              <a:gd name="T2" fmla="*/ 929670 w 1997680"/>
              <a:gd name="T3" fmla="*/ 0 h 2524712"/>
              <a:gd name="T4" fmla="*/ 1280355 w 1997680"/>
              <a:gd name="T5" fmla="*/ 331546 h 2524712"/>
              <a:gd name="T6" fmla="*/ 1655649 w 1997680"/>
              <a:gd name="T7" fmla="*/ 686358 h 2524712"/>
              <a:gd name="T8" fmla="*/ 1997680 w 1997680"/>
              <a:gd name="T9" fmla="*/ 1009723 h 2524712"/>
              <a:gd name="T10" fmla="*/ 1690021 w 1997680"/>
              <a:gd name="T11" fmla="*/ 1335142 h 2524712"/>
              <a:gd name="T12" fmla="*/ 1691814 w 1997680"/>
              <a:gd name="T13" fmla="*/ 1336837 h 2524712"/>
              <a:gd name="T14" fmla="*/ 1666479 w 1997680"/>
              <a:gd name="T15" fmla="*/ 1369692 h 2524712"/>
              <a:gd name="T16" fmla="*/ 1631465 w 1997680"/>
              <a:gd name="T17" fmla="*/ 1635569 h 2524712"/>
              <a:gd name="T18" fmla="*/ 1633083 w 1997680"/>
              <a:gd name="T19" fmla="*/ 1639655 h 2524712"/>
              <a:gd name="T20" fmla="*/ 1632398 w 1997680"/>
              <a:gd name="T21" fmla="*/ 1639864 h 2524712"/>
              <a:gd name="T22" fmla="*/ 1770641 w 1997680"/>
              <a:gd name="T23" fmla="*/ 2093848 h 2524712"/>
              <a:gd name="T24" fmla="*/ 355698 w 1997680"/>
              <a:gd name="T25" fmla="*/ 2524712 h 2524712"/>
              <a:gd name="T26" fmla="*/ 30604 w 1997680"/>
              <a:gd name="T27" fmla="*/ 1457111 h 2524712"/>
              <a:gd name="T28" fmla="*/ 32026 w 1997680"/>
              <a:gd name="T29" fmla="*/ 1456678 h 2524712"/>
              <a:gd name="T30" fmla="*/ 28667 w 1997680"/>
              <a:gd name="T31" fmla="*/ 1448193 h 2524712"/>
              <a:gd name="T32" fmla="*/ 101365 w 1997680"/>
              <a:gd name="T33" fmla="*/ 896153 h 2524712"/>
              <a:gd name="T34" fmla="*/ 153968 w 1997680"/>
              <a:gd name="T35" fmla="*/ 827937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97680"/>
              <a:gd name="T55" fmla="*/ 0 h 2524712"/>
              <a:gd name="T56" fmla="*/ 1997680 w 1997680"/>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97680" h="2524712">
                <a:moveTo>
                  <a:pt x="150246" y="824418"/>
                </a:moveTo>
                <a:lnTo>
                  <a:pt x="929670" y="0"/>
                </a:lnTo>
                <a:lnTo>
                  <a:pt x="1280355" y="331546"/>
                </a:lnTo>
                <a:lnTo>
                  <a:pt x="1655649" y="686358"/>
                </a:lnTo>
                <a:lnTo>
                  <a:pt x="1997680" y="1009723"/>
                </a:lnTo>
                <a:lnTo>
                  <a:pt x="1690021" y="1335142"/>
                </a:lnTo>
                <a:lnTo>
                  <a:pt x="1691814" y="1336837"/>
                </a:lnTo>
                <a:lnTo>
                  <a:pt x="1666479" y="1369692"/>
                </a:lnTo>
                <a:cubicBezTo>
                  <a:pt x="1616466" y="1450265"/>
                  <a:pt x="1605036" y="1547518"/>
                  <a:pt x="1631465" y="1635569"/>
                </a:cubicBezTo>
                <a:lnTo>
                  <a:pt x="1633083" y="1639655"/>
                </a:lnTo>
                <a:lnTo>
                  <a:pt x="1632398" y="1639864"/>
                </a:lnTo>
                <a:lnTo>
                  <a:pt x="1770641" y="2093848"/>
                </a:lnTo>
                <a:lnTo>
                  <a:pt x="355698" y="2524712"/>
                </a:lnTo>
                <a:lnTo>
                  <a:pt x="30604" y="1457111"/>
                </a:lnTo>
                <a:lnTo>
                  <a:pt x="32026" y="1456678"/>
                </a:lnTo>
                <a:lnTo>
                  <a:pt x="28667" y="1448193"/>
                </a:lnTo>
                <a:cubicBezTo>
                  <a:pt x="-26207" y="1265374"/>
                  <a:pt x="-2477" y="1063448"/>
                  <a:pt x="101365" y="896153"/>
                </a:cubicBezTo>
                <a:lnTo>
                  <a:pt x="153968" y="827937"/>
                </a:lnTo>
                <a:close/>
              </a:path>
            </a:pathLst>
          </a:custGeom>
          <a:solidFill>
            <a:srgbClr val="FEFEFE">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298" name="任意多边形 17"/>
          <p:cNvSpPr>
            <a:spLocks noChangeArrowheads="1"/>
          </p:cNvSpPr>
          <p:nvPr/>
        </p:nvSpPr>
        <p:spPr bwMode="auto">
          <a:xfrm rot="18803583" flipH="1">
            <a:off x="6077744" y="2207419"/>
            <a:ext cx="1133475" cy="1443037"/>
          </a:xfrm>
          <a:custGeom>
            <a:avLst/>
            <a:gdLst>
              <a:gd name="T0" fmla="*/ 929670 w 1982833"/>
              <a:gd name="T1" fmla="*/ 0 h 2524712"/>
              <a:gd name="T2" fmla="*/ 150246 w 1982833"/>
              <a:gd name="T3" fmla="*/ 824418 h 2524712"/>
              <a:gd name="T4" fmla="*/ 153968 w 1982833"/>
              <a:gd name="T5" fmla="*/ 827937 h 2524712"/>
              <a:gd name="T6" fmla="*/ 101365 w 1982833"/>
              <a:gd name="T7" fmla="*/ 896153 h 2524712"/>
              <a:gd name="T8" fmla="*/ 28667 w 1982833"/>
              <a:gd name="T9" fmla="*/ 1448193 h 2524712"/>
              <a:gd name="T10" fmla="*/ 32026 w 1982833"/>
              <a:gd name="T11" fmla="*/ 1456678 h 2524712"/>
              <a:gd name="T12" fmla="*/ 30604 w 1982833"/>
              <a:gd name="T13" fmla="*/ 1457111 h 2524712"/>
              <a:gd name="T14" fmla="*/ 355698 w 1982833"/>
              <a:gd name="T15" fmla="*/ 2524712 h 2524712"/>
              <a:gd name="T16" fmla="*/ 1699679 w 1982833"/>
              <a:gd name="T17" fmla="*/ 2115457 h 2524712"/>
              <a:gd name="T18" fmla="*/ 1566897 w 1982833"/>
              <a:gd name="T19" fmla="*/ 1679404 h 2524712"/>
              <a:gd name="T20" fmla="*/ 1567582 w 1982833"/>
              <a:gd name="T21" fmla="*/ 1679195 h 2524712"/>
              <a:gd name="T22" fmla="*/ 1565964 w 1982833"/>
              <a:gd name="T23" fmla="*/ 1675108 h 2524712"/>
              <a:gd name="T24" fmla="*/ 1600977 w 1982833"/>
              <a:gd name="T25" fmla="*/ 1409232 h 2524712"/>
              <a:gd name="T26" fmla="*/ 1626313 w 1982833"/>
              <a:gd name="T27" fmla="*/ 1376377 h 2524712"/>
              <a:gd name="T28" fmla="*/ 1624520 w 1982833"/>
              <a:gd name="T29" fmla="*/ 1374682 h 2524712"/>
              <a:gd name="T30" fmla="*/ 1982833 w 1982833"/>
              <a:gd name="T31" fmla="*/ 995685 h 2524712"/>
              <a:gd name="T32" fmla="*/ 1655649 w 1982833"/>
              <a:gd name="T33" fmla="*/ 686358 h 2524712"/>
              <a:gd name="T34" fmla="*/ 1280355 w 1982833"/>
              <a:gd name="T35" fmla="*/ 331546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82833"/>
              <a:gd name="T55" fmla="*/ 0 h 2524712"/>
              <a:gd name="T56" fmla="*/ 1982833 w 1982833"/>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82833" h="2524712">
                <a:moveTo>
                  <a:pt x="929670" y="0"/>
                </a:move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lnTo>
                  <a:pt x="1699679" y="2115457"/>
                </a:lnTo>
                <a:lnTo>
                  <a:pt x="1566897" y="1679404"/>
                </a:lnTo>
                <a:lnTo>
                  <a:pt x="1567582" y="1679195"/>
                </a:lnTo>
                <a:lnTo>
                  <a:pt x="1565964" y="1675108"/>
                </a:lnTo>
                <a:cubicBezTo>
                  <a:pt x="1539535" y="1587058"/>
                  <a:pt x="1550964" y="1489806"/>
                  <a:pt x="1600977" y="1409232"/>
                </a:cubicBezTo>
                <a:lnTo>
                  <a:pt x="1626313" y="1376377"/>
                </a:lnTo>
                <a:lnTo>
                  <a:pt x="1624520" y="1374682"/>
                </a:lnTo>
                <a:lnTo>
                  <a:pt x="1982833" y="995685"/>
                </a:lnTo>
                <a:lnTo>
                  <a:pt x="1655649" y="686358"/>
                </a:lnTo>
                <a:lnTo>
                  <a:pt x="1280355" y="331546"/>
                </a:lnTo>
                <a:close/>
              </a:path>
            </a:pathLst>
          </a:cu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299" name="任意多边形 18"/>
          <p:cNvSpPr>
            <a:spLocks noChangeArrowheads="1"/>
          </p:cNvSpPr>
          <p:nvPr/>
        </p:nvSpPr>
        <p:spPr bwMode="auto">
          <a:xfrm rot="20788334" flipH="1" flipV="1">
            <a:off x="6707188" y="3276600"/>
            <a:ext cx="1128712" cy="1443038"/>
          </a:xfrm>
          <a:custGeom>
            <a:avLst/>
            <a:gdLst>
              <a:gd name="T0" fmla="*/ 355698 w 1974521"/>
              <a:gd name="T1" fmla="*/ 2524712 h 2524712"/>
              <a:gd name="T2" fmla="*/ 30604 w 1974521"/>
              <a:gd name="T3" fmla="*/ 1457111 h 2524712"/>
              <a:gd name="T4" fmla="*/ 32026 w 1974521"/>
              <a:gd name="T5" fmla="*/ 1456678 h 2524712"/>
              <a:gd name="T6" fmla="*/ 28667 w 1974521"/>
              <a:gd name="T7" fmla="*/ 1448193 h 2524712"/>
              <a:gd name="T8" fmla="*/ 101365 w 1974521"/>
              <a:gd name="T9" fmla="*/ 896153 h 2524712"/>
              <a:gd name="T10" fmla="*/ 153968 w 1974521"/>
              <a:gd name="T11" fmla="*/ 827937 h 2524712"/>
              <a:gd name="T12" fmla="*/ 150246 w 1974521"/>
              <a:gd name="T13" fmla="*/ 824418 h 2524712"/>
              <a:gd name="T14" fmla="*/ 929670 w 1974521"/>
              <a:gd name="T15" fmla="*/ 0 h 2524712"/>
              <a:gd name="T16" fmla="*/ 1280355 w 1974521"/>
              <a:gd name="T17" fmla="*/ 331546 h 2524712"/>
              <a:gd name="T18" fmla="*/ 1655649 w 1974521"/>
              <a:gd name="T19" fmla="*/ 686358 h 2524712"/>
              <a:gd name="T20" fmla="*/ 1974521 w 1974521"/>
              <a:gd name="T21" fmla="*/ 987827 h 2524712"/>
              <a:gd name="T22" fmla="*/ 1630161 w 1974521"/>
              <a:gd name="T23" fmla="*/ 1352065 h 2524712"/>
              <a:gd name="T24" fmla="*/ 1631954 w 1974521"/>
              <a:gd name="T25" fmla="*/ 1353760 h 2524712"/>
              <a:gd name="T26" fmla="*/ 1606619 w 1974521"/>
              <a:gd name="T27" fmla="*/ 1386615 h 2524712"/>
              <a:gd name="T28" fmla="*/ 1571605 w 1974521"/>
              <a:gd name="T29" fmla="*/ 1652492 h 2524712"/>
              <a:gd name="T30" fmla="*/ 1573223 w 1974521"/>
              <a:gd name="T31" fmla="*/ 1656578 h 2524712"/>
              <a:gd name="T32" fmla="*/ 1572538 w 1974521"/>
              <a:gd name="T33" fmla="*/ 1656786 h 2524712"/>
              <a:gd name="T34" fmla="*/ 1711144 w 1974521"/>
              <a:gd name="T35" fmla="*/ 2111965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74521"/>
              <a:gd name="T55" fmla="*/ 0 h 2524712"/>
              <a:gd name="T56" fmla="*/ 1974521 w 1974521"/>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74521" h="2524712">
                <a:moveTo>
                  <a:pt x="355698" y="2524712"/>
                </a:moveTo>
                <a:lnTo>
                  <a:pt x="30604" y="1457111"/>
                </a:lnTo>
                <a:lnTo>
                  <a:pt x="32026" y="1456678"/>
                </a:lnTo>
                <a:lnTo>
                  <a:pt x="28667" y="1448193"/>
                </a:lnTo>
                <a:cubicBezTo>
                  <a:pt x="-26207" y="1265374"/>
                  <a:pt x="-2477" y="1063448"/>
                  <a:pt x="101365" y="896153"/>
                </a:cubicBezTo>
                <a:lnTo>
                  <a:pt x="153968" y="827937"/>
                </a:lnTo>
                <a:lnTo>
                  <a:pt x="150246" y="824418"/>
                </a:lnTo>
                <a:lnTo>
                  <a:pt x="929670" y="0"/>
                </a:lnTo>
                <a:lnTo>
                  <a:pt x="1280355" y="331546"/>
                </a:lnTo>
                <a:lnTo>
                  <a:pt x="1655649" y="686358"/>
                </a:lnTo>
                <a:lnTo>
                  <a:pt x="1974521" y="987827"/>
                </a:lnTo>
                <a:lnTo>
                  <a:pt x="1630161" y="1352065"/>
                </a:lnTo>
                <a:lnTo>
                  <a:pt x="1631954" y="1353760"/>
                </a:lnTo>
                <a:lnTo>
                  <a:pt x="1606619" y="1386615"/>
                </a:lnTo>
                <a:cubicBezTo>
                  <a:pt x="1556606" y="1467188"/>
                  <a:pt x="1545177" y="1564441"/>
                  <a:pt x="1571605" y="1652492"/>
                </a:cubicBezTo>
                <a:lnTo>
                  <a:pt x="1573223" y="1656578"/>
                </a:lnTo>
                <a:lnTo>
                  <a:pt x="1572538" y="1656786"/>
                </a:lnTo>
                <a:lnTo>
                  <a:pt x="1711144" y="2111965"/>
                </a:lnTo>
                <a:close/>
              </a:path>
            </a:pathLst>
          </a:cu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300" name="任意多边形 19"/>
          <p:cNvSpPr>
            <a:spLocks noChangeArrowheads="1"/>
          </p:cNvSpPr>
          <p:nvPr/>
        </p:nvSpPr>
        <p:spPr bwMode="auto">
          <a:xfrm rot="811666" flipV="1">
            <a:off x="4406900" y="3278188"/>
            <a:ext cx="1144588" cy="1443037"/>
          </a:xfrm>
          <a:custGeom>
            <a:avLst/>
            <a:gdLst>
              <a:gd name="T0" fmla="*/ 355698 w 2003794"/>
              <a:gd name="T1" fmla="*/ 2524712 h 2524712"/>
              <a:gd name="T2" fmla="*/ 1749448 w 2003794"/>
              <a:gd name="T3" fmla="*/ 2100302 h 2524712"/>
              <a:gd name="T4" fmla="*/ 1617702 w 2003794"/>
              <a:gd name="T5" fmla="*/ 1667654 h 2524712"/>
              <a:gd name="T6" fmla="*/ 1618387 w 2003794"/>
              <a:gd name="T7" fmla="*/ 1667445 h 2524712"/>
              <a:gd name="T8" fmla="*/ 1616769 w 2003794"/>
              <a:gd name="T9" fmla="*/ 1663359 h 2524712"/>
              <a:gd name="T10" fmla="*/ 1651782 w 2003794"/>
              <a:gd name="T11" fmla="*/ 1397482 h 2524712"/>
              <a:gd name="T12" fmla="*/ 1677117 w 2003794"/>
              <a:gd name="T13" fmla="*/ 1364628 h 2524712"/>
              <a:gd name="T14" fmla="*/ 1675325 w 2003794"/>
              <a:gd name="T15" fmla="*/ 1362932 h 2524712"/>
              <a:gd name="T16" fmla="*/ 2003794 w 2003794"/>
              <a:gd name="T17" fmla="*/ 1015502 h 2524712"/>
              <a:gd name="T18" fmla="*/ 1655649 w 2003794"/>
              <a:gd name="T19" fmla="*/ 686358 h 2524712"/>
              <a:gd name="T20" fmla="*/ 1280355 w 2003794"/>
              <a:gd name="T21" fmla="*/ 331546 h 2524712"/>
              <a:gd name="T22" fmla="*/ 929670 w 2003794"/>
              <a:gd name="T23" fmla="*/ 0 h 2524712"/>
              <a:gd name="T24" fmla="*/ 150246 w 2003794"/>
              <a:gd name="T25" fmla="*/ 824418 h 2524712"/>
              <a:gd name="T26" fmla="*/ 153968 w 2003794"/>
              <a:gd name="T27" fmla="*/ 827937 h 2524712"/>
              <a:gd name="T28" fmla="*/ 101365 w 2003794"/>
              <a:gd name="T29" fmla="*/ 896153 h 2524712"/>
              <a:gd name="T30" fmla="*/ 28667 w 2003794"/>
              <a:gd name="T31" fmla="*/ 1448193 h 2524712"/>
              <a:gd name="T32" fmla="*/ 32026 w 2003794"/>
              <a:gd name="T33" fmla="*/ 1456678 h 2524712"/>
              <a:gd name="T34" fmla="*/ 30604 w 2003794"/>
              <a:gd name="T35" fmla="*/ 1457111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03794"/>
              <a:gd name="T55" fmla="*/ 0 h 2524712"/>
              <a:gd name="T56" fmla="*/ 2003794 w 2003794"/>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03794" h="2524712">
                <a:moveTo>
                  <a:pt x="355698" y="2524712"/>
                </a:moveTo>
                <a:lnTo>
                  <a:pt x="1749448" y="2100302"/>
                </a:lnTo>
                <a:lnTo>
                  <a:pt x="1617702" y="1667654"/>
                </a:lnTo>
                <a:lnTo>
                  <a:pt x="1618387" y="1667445"/>
                </a:lnTo>
                <a:lnTo>
                  <a:pt x="1616769" y="1663359"/>
                </a:lnTo>
                <a:cubicBezTo>
                  <a:pt x="1590341" y="1575308"/>
                  <a:pt x="1601770" y="1478056"/>
                  <a:pt x="1651782" y="1397482"/>
                </a:cubicBezTo>
                <a:lnTo>
                  <a:pt x="1677117" y="1364628"/>
                </a:lnTo>
                <a:lnTo>
                  <a:pt x="1675325" y="1362932"/>
                </a:lnTo>
                <a:lnTo>
                  <a:pt x="2003794" y="1015502"/>
                </a:lnTo>
                <a:lnTo>
                  <a:pt x="1655649" y="686358"/>
                </a:lnTo>
                <a:lnTo>
                  <a:pt x="1280355" y="331546"/>
                </a:lnTo>
                <a:lnTo>
                  <a:pt x="929670" y="0"/>
                </a:lnTo>
                <a:lnTo>
                  <a:pt x="150246" y="824418"/>
                </a:lnTo>
                <a:lnTo>
                  <a:pt x="153968" y="827937"/>
                </a:lnTo>
                <a:lnTo>
                  <a:pt x="101365" y="896153"/>
                </a:lnTo>
                <a:cubicBezTo>
                  <a:pt x="-2477" y="1063448"/>
                  <a:pt x="-26207" y="1265374"/>
                  <a:pt x="28667" y="1448193"/>
                </a:cubicBezTo>
                <a:lnTo>
                  <a:pt x="32026" y="1456678"/>
                </a:lnTo>
                <a:lnTo>
                  <a:pt x="30604" y="1457111"/>
                </a:lnTo>
                <a:close/>
              </a:path>
            </a:pathLst>
          </a:cu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301" name="任意多边形 20"/>
          <p:cNvSpPr>
            <a:spLocks noChangeArrowheads="1"/>
          </p:cNvSpPr>
          <p:nvPr/>
        </p:nvSpPr>
        <p:spPr bwMode="auto">
          <a:xfrm rot="18755030" flipV="1">
            <a:off x="5018882" y="4245768"/>
            <a:ext cx="1130300" cy="1439863"/>
          </a:xfrm>
          <a:custGeom>
            <a:avLst/>
            <a:gdLst>
              <a:gd name="T0" fmla="*/ 1269105 w 1424028"/>
              <a:gd name="T1" fmla="*/ 1506080 h 1814500"/>
              <a:gd name="T2" fmla="*/ 1163632 w 1424028"/>
              <a:gd name="T3" fmla="*/ 1159707 h 1814500"/>
              <a:gd name="T4" fmla="*/ 1164125 w 1424028"/>
              <a:gd name="T5" fmla="*/ 1159558 h 1814500"/>
              <a:gd name="T6" fmla="*/ 1162960 w 1424028"/>
              <a:gd name="T7" fmla="*/ 1156613 h 1814500"/>
              <a:gd name="T8" fmla="*/ 1188185 w 1424028"/>
              <a:gd name="T9" fmla="*/ 965063 h 1814500"/>
              <a:gd name="T10" fmla="*/ 1206437 w 1424028"/>
              <a:gd name="T11" fmla="*/ 941392 h 1814500"/>
              <a:gd name="T12" fmla="*/ 1205146 w 1424028"/>
              <a:gd name="T13" fmla="*/ 940171 h 1814500"/>
              <a:gd name="T14" fmla="*/ 1424028 w 1424028"/>
              <a:gd name="T15" fmla="*/ 708654 h 1814500"/>
              <a:gd name="T16" fmla="*/ 1192812 w 1424028"/>
              <a:gd name="T17" fmla="*/ 490058 h 1814500"/>
              <a:gd name="T18" fmla="*/ 983249 w 1424028"/>
              <a:gd name="T19" fmla="*/ 291932 h 1814500"/>
              <a:gd name="T20" fmla="*/ 665595 w 1424028"/>
              <a:gd name="T21" fmla="*/ 0 h 1814500"/>
              <a:gd name="T22" fmla="*/ 108245 w 1424028"/>
              <a:gd name="T23" fmla="*/ 589524 h 1814500"/>
              <a:gd name="T24" fmla="*/ 110926 w 1424028"/>
              <a:gd name="T25" fmla="*/ 592059 h 1814500"/>
              <a:gd name="T26" fmla="*/ 73028 w 1424028"/>
              <a:gd name="T27" fmla="*/ 641205 h 1814500"/>
              <a:gd name="T28" fmla="*/ 20653 w 1424028"/>
              <a:gd name="T29" fmla="*/ 1038922 h 1814500"/>
              <a:gd name="T30" fmla="*/ 23073 w 1424028"/>
              <a:gd name="T31" fmla="*/ 1045035 h 1814500"/>
              <a:gd name="T32" fmla="*/ 22049 w 1424028"/>
              <a:gd name="T33" fmla="*/ 1045347 h 1814500"/>
              <a:gd name="T34" fmla="*/ 256263 w 1424028"/>
              <a:gd name="T35" fmla="*/ 1814500 h 18145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28"/>
              <a:gd name="T55" fmla="*/ 0 h 1814500"/>
              <a:gd name="T56" fmla="*/ 1424028 w 1424028"/>
              <a:gd name="T57" fmla="*/ 1814500 h 18145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28" h="1814500">
                <a:moveTo>
                  <a:pt x="1269105" y="1506080"/>
                </a:moveTo>
                <a:lnTo>
                  <a:pt x="1163632" y="1159707"/>
                </a:lnTo>
                <a:lnTo>
                  <a:pt x="1164125" y="1159558"/>
                </a:lnTo>
                <a:lnTo>
                  <a:pt x="1162960" y="1156613"/>
                </a:lnTo>
                <a:cubicBezTo>
                  <a:pt x="1143919" y="1093177"/>
                  <a:pt x="1152153" y="1023111"/>
                  <a:pt x="1188185" y="965063"/>
                </a:cubicBezTo>
                <a:lnTo>
                  <a:pt x="1206437" y="941392"/>
                </a:lnTo>
                <a:lnTo>
                  <a:pt x="1205146" y="940171"/>
                </a:lnTo>
                <a:lnTo>
                  <a:pt x="1424028" y="708654"/>
                </a:lnTo>
                <a:lnTo>
                  <a:pt x="1192812" y="490058"/>
                </a:lnTo>
                <a:lnTo>
                  <a:pt x="983249" y="291932"/>
                </a:lnTo>
                <a:lnTo>
                  <a:pt x="665595" y="0"/>
                </a:lnTo>
                <a:lnTo>
                  <a:pt x="108245" y="589524"/>
                </a:lnTo>
                <a:lnTo>
                  <a:pt x="110926" y="592059"/>
                </a:lnTo>
                <a:lnTo>
                  <a:pt x="73028" y="641205"/>
                </a:lnTo>
                <a:cubicBezTo>
                  <a:pt x="-1785" y="761733"/>
                  <a:pt x="-18881" y="907210"/>
                  <a:pt x="20653" y="1038922"/>
                </a:cubicBezTo>
                <a:lnTo>
                  <a:pt x="23073" y="1045035"/>
                </a:lnTo>
                <a:lnTo>
                  <a:pt x="22049" y="1045347"/>
                </a:lnTo>
                <a:lnTo>
                  <a:pt x="256263" y="1814500"/>
                </a:lnTo>
                <a:close/>
              </a:path>
            </a:pathLst>
          </a:cu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302" name="任意多边形 21"/>
          <p:cNvSpPr>
            <a:spLocks noChangeArrowheads="1"/>
          </p:cNvSpPr>
          <p:nvPr/>
        </p:nvSpPr>
        <p:spPr bwMode="auto">
          <a:xfrm rot="2844970" flipH="1" flipV="1">
            <a:off x="6092032" y="4244181"/>
            <a:ext cx="1130300" cy="1443037"/>
          </a:xfrm>
          <a:custGeom>
            <a:avLst/>
            <a:gdLst>
              <a:gd name="T0" fmla="*/ 1240478 w 1424033"/>
              <a:gd name="T1" fmla="*/ 1519225 h 1818928"/>
              <a:gd name="T2" fmla="*/ 256263 w 1424033"/>
              <a:gd name="T3" fmla="*/ 1818928 h 1818928"/>
              <a:gd name="T4" fmla="*/ 22049 w 1424033"/>
              <a:gd name="T5" fmla="*/ 1049775 h 1818928"/>
              <a:gd name="T6" fmla="*/ 23073 w 1424033"/>
              <a:gd name="T7" fmla="*/ 1049464 h 1818928"/>
              <a:gd name="T8" fmla="*/ 20653 w 1424033"/>
              <a:gd name="T9" fmla="*/ 1043350 h 1818928"/>
              <a:gd name="T10" fmla="*/ 73029 w 1424033"/>
              <a:gd name="T11" fmla="*/ 645633 h 1818928"/>
              <a:gd name="T12" fmla="*/ 110926 w 1424033"/>
              <a:gd name="T13" fmla="*/ 596487 h 1818928"/>
              <a:gd name="T14" fmla="*/ 108245 w 1424033"/>
              <a:gd name="T15" fmla="*/ 593952 h 1818928"/>
              <a:gd name="T16" fmla="*/ 669780 w 1424033"/>
              <a:gd name="T17" fmla="*/ 0 h 1818928"/>
              <a:gd name="T18" fmla="*/ 922431 w 1424033"/>
              <a:gd name="T19" fmla="*/ 238862 h 1818928"/>
              <a:gd name="T20" fmla="*/ 1192812 w 1424033"/>
              <a:gd name="T21" fmla="*/ 494486 h 1818928"/>
              <a:gd name="T22" fmla="*/ 1424033 w 1424033"/>
              <a:gd name="T23" fmla="*/ 713088 h 1818928"/>
              <a:gd name="T24" fmla="*/ 1181487 w 1424033"/>
              <a:gd name="T25" fmla="*/ 969635 h 1818928"/>
              <a:gd name="T26" fmla="*/ 1182779 w 1424033"/>
              <a:gd name="T27" fmla="*/ 970857 h 1818928"/>
              <a:gd name="T28" fmla="*/ 1164527 w 1424033"/>
              <a:gd name="T29" fmla="*/ 994527 h 1818928"/>
              <a:gd name="T30" fmla="*/ 1139301 w 1424033"/>
              <a:gd name="T31" fmla="*/ 1186078 h 1818928"/>
              <a:gd name="T32" fmla="*/ 1140466 w 1424033"/>
              <a:gd name="T33" fmla="*/ 1189021 h 1818928"/>
              <a:gd name="T34" fmla="*/ 1139973 w 1424033"/>
              <a:gd name="T35" fmla="*/ 1189172 h 18189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33"/>
              <a:gd name="T55" fmla="*/ 0 h 1818928"/>
              <a:gd name="T56" fmla="*/ 1424033 w 1424033"/>
              <a:gd name="T57" fmla="*/ 1818928 h 18189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33" h="1818928">
                <a:moveTo>
                  <a:pt x="1240478" y="1519225"/>
                </a:moveTo>
                <a:lnTo>
                  <a:pt x="256263" y="1818928"/>
                </a:lnTo>
                <a:lnTo>
                  <a:pt x="22049" y="1049775"/>
                </a:lnTo>
                <a:lnTo>
                  <a:pt x="23073" y="1049464"/>
                </a:lnTo>
                <a:lnTo>
                  <a:pt x="20653" y="1043350"/>
                </a:lnTo>
                <a:cubicBezTo>
                  <a:pt x="-18881" y="911639"/>
                  <a:pt x="-1785" y="766161"/>
                  <a:pt x="73029" y="645633"/>
                </a:cubicBezTo>
                <a:lnTo>
                  <a:pt x="110926" y="596487"/>
                </a:lnTo>
                <a:lnTo>
                  <a:pt x="108245" y="593952"/>
                </a:lnTo>
                <a:lnTo>
                  <a:pt x="669780" y="0"/>
                </a:lnTo>
                <a:lnTo>
                  <a:pt x="922431" y="238862"/>
                </a:lnTo>
                <a:lnTo>
                  <a:pt x="1192812" y="494486"/>
                </a:lnTo>
                <a:lnTo>
                  <a:pt x="1424033" y="713088"/>
                </a:lnTo>
                <a:lnTo>
                  <a:pt x="1181487" y="969635"/>
                </a:lnTo>
                <a:lnTo>
                  <a:pt x="1182779" y="970857"/>
                </a:lnTo>
                <a:lnTo>
                  <a:pt x="1164527" y="994527"/>
                </a:lnTo>
                <a:cubicBezTo>
                  <a:pt x="1128494" y="1052576"/>
                  <a:pt x="1120260" y="1122642"/>
                  <a:pt x="1139301" y="1186078"/>
                </a:cubicBezTo>
                <a:lnTo>
                  <a:pt x="1140466" y="1189021"/>
                </a:lnTo>
                <a:lnTo>
                  <a:pt x="1139973" y="1189172"/>
                </a:lnTo>
                <a:close/>
              </a:path>
            </a:pathLst>
          </a:custGeom>
          <a:solidFill>
            <a:srgbClr val="FEFEFE">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309" name="直接连接符 28"/>
          <p:cNvSpPr>
            <a:spLocks noChangeShapeType="1"/>
          </p:cNvSpPr>
          <p:nvPr/>
        </p:nvSpPr>
        <p:spPr bwMode="auto">
          <a:xfrm>
            <a:off x="938213" y="2971800"/>
            <a:ext cx="1582737" cy="0"/>
          </a:xfrm>
          <a:prstGeom prst="line">
            <a:avLst/>
          </a:prstGeom>
          <a:noFill/>
          <a:ln w="3810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310" name="椭圆 29"/>
          <p:cNvSpPr>
            <a:spLocks noChangeAspect="1" noChangeArrowheads="1"/>
          </p:cNvSpPr>
          <p:nvPr/>
        </p:nvSpPr>
        <p:spPr bwMode="auto">
          <a:xfrm>
            <a:off x="855663" y="2874963"/>
            <a:ext cx="179387" cy="179387"/>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311" name="直接连接符 30"/>
          <p:cNvSpPr>
            <a:spLocks noChangeShapeType="1"/>
          </p:cNvSpPr>
          <p:nvPr/>
        </p:nvSpPr>
        <p:spPr bwMode="auto">
          <a:xfrm>
            <a:off x="938213" y="4465638"/>
            <a:ext cx="1582737" cy="1587"/>
          </a:xfrm>
          <a:prstGeom prst="line">
            <a:avLst/>
          </a:prstGeom>
          <a:noFill/>
          <a:ln w="3810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312" name="椭圆 31"/>
          <p:cNvSpPr>
            <a:spLocks noChangeAspect="1" noChangeArrowheads="1"/>
          </p:cNvSpPr>
          <p:nvPr/>
        </p:nvSpPr>
        <p:spPr bwMode="auto">
          <a:xfrm>
            <a:off x="855663" y="43688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313" name="直接连接符 32"/>
          <p:cNvSpPr>
            <a:spLocks noChangeShapeType="1"/>
          </p:cNvSpPr>
          <p:nvPr/>
        </p:nvSpPr>
        <p:spPr bwMode="auto">
          <a:xfrm>
            <a:off x="938213" y="5957888"/>
            <a:ext cx="1582737" cy="0"/>
          </a:xfrm>
          <a:prstGeom prst="line">
            <a:avLst/>
          </a:prstGeom>
          <a:noFill/>
          <a:ln w="3810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314" name="椭圆 33"/>
          <p:cNvSpPr>
            <a:spLocks noChangeAspect="1" noChangeArrowheads="1"/>
          </p:cNvSpPr>
          <p:nvPr/>
        </p:nvSpPr>
        <p:spPr bwMode="auto">
          <a:xfrm>
            <a:off x="855663" y="586105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315" name="直接连接符 34"/>
          <p:cNvSpPr>
            <a:spLocks noChangeShapeType="1"/>
          </p:cNvSpPr>
          <p:nvPr/>
        </p:nvSpPr>
        <p:spPr bwMode="auto">
          <a:xfrm flipH="1" flipV="1">
            <a:off x="9845675" y="2963863"/>
            <a:ext cx="1584325" cy="0"/>
          </a:xfrm>
          <a:prstGeom prst="line">
            <a:avLst/>
          </a:prstGeom>
          <a:noFill/>
          <a:ln w="3810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316" name="椭圆 35"/>
          <p:cNvSpPr>
            <a:spLocks noChangeAspect="1" noChangeArrowheads="1"/>
          </p:cNvSpPr>
          <p:nvPr/>
        </p:nvSpPr>
        <p:spPr bwMode="auto">
          <a:xfrm flipH="1" flipV="1">
            <a:off x="11331575" y="2879725"/>
            <a:ext cx="179388"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317" name="直接连接符 36"/>
          <p:cNvSpPr>
            <a:spLocks noChangeShapeType="1"/>
          </p:cNvSpPr>
          <p:nvPr/>
        </p:nvSpPr>
        <p:spPr bwMode="auto">
          <a:xfrm flipH="1" flipV="1">
            <a:off x="9879013" y="4392613"/>
            <a:ext cx="1582737" cy="0"/>
          </a:xfrm>
          <a:prstGeom prst="line">
            <a:avLst/>
          </a:prstGeom>
          <a:noFill/>
          <a:ln w="3810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318" name="椭圆 37"/>
          <p:cNvSpPr>
            <a:spLocks noChangeAspect="1" noChangeArrowheads="1"/>
          </p:cNvSpPr>
          <p:nvPr/>
        </p:nvSpPr>
        <p:spPr bwMode="auto">
          <a:xfrm flipH="1" flipV="1">
            <a:off x="11364913" y="4308475"/>
            <a:ext cx="179387"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319" name="直接连接符 38"/>
          <p:cNvSpPr>
            <a:spLocks noChangeShapeType="1"/>
          </p:cNvSpPr>
          <p:nvPr/>
        </p:nvSpPr>
        <p:spPr bwMode="auto">
          <a:xfrm flipH="1" flipV="1">
            <a:off x="9879013" y="5886450"/>
            <a:ext cx="1582737" cy="0"/>
          </a:xfrm>
          <a:prstGeom prst="line">
            <a:avLst/>
          </a:prstGeom>
          <a:noFill/>
          <a:ln w="3810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320" name="椭圆 39"/>
          <p:cNvSpPr>
            <a:spLocks noChangeAspect="1" noChangeArrowheads="1"/>
          </p:cNvSpPr>
          <p:nvPr/>
        </p:nvSpPr>
        <p:spPr bwMode="auto">
          <a:xfrm flipH="1" flipV="1">
            <a:off x="11364913" y="58039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nvGrpSpPr>
          <p:cNvPr id="12321" name="组合 69"/>
          <p:cNvGrpSpPr/>
          <p:nvPr/>
        </p:nvGrpSpPr>
        <p:grpSpPr bwMode="auto">
          <a:xfrm>
            <a:off x="5330825" y="2670175"/>
            <a:ext cx="395288" cy="381000"/>
            <a:chOff x="0" y="0"/>
            <a:chExt cx="645684" cy="620945"/>
          </a:xfrm>
          <a:solidFill>
            <a:srgbClr val="5A2B8E"/>
          </a:solidFill>
        </p:grpSpPr>
        <p:sp>
          <p:nvSpPr>
            <p:cNvPr id="12322"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323"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grpSp>
        <p:nvGrpSpPr>
          <p:cNvPr id="12324" name="组合 72"/>
          <p:cNvGrpSpPr/>
          <p:nvPr/>
        </p:nvGrpSpPr>
        <p:grpSpPr bwMode="auto">
          <a:xfrm>
            <a:off x="4657725" y="3781425"/>
            <a:ext cx="533400" cy="404813"/>
            <a:chOff x="0" y="0"/>
            <a:chExt cx="509646" cy="387231"/>
          </a:xfrm>
          <a:solidFill>
            <a:srgbClr val="5A2B8E"/>
          </a:solidFill>
        </p:grpSpPr>
        <p:sp>
          <p:nvSpPr>
            <p:cNvPr id="12325"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326"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grpSp>
        <p:nvGrpSpPr>
          <p:cNvPr id="12327" name="组合 75"/>
          <p:cNvGrpSpPr/>
          <p:nvPr/>
        </p:nvGrpSpPr>
        <p:grpSpPr bwMode="auto">
          <a:xfrm>
            <a:off x="5365750" y="4783138"/>
            <a:ext cx="301625" cy="387350"/>
            <a:chOff x="0" y="0"/>
            <a:chExt cx="563562" cy="720725"/>
          </a:xfrm>
          <a:solidFill>
            <a:srgbClr val="5A2B8E"/>
          </a:solidFill>
        </p:grpSpPr>
        <p:sp>
          <p:nvSpPr>
            <p:cNvPr id="12328"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329"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330"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grpSp>
        <p:nvGrpSpPr>
          <p:cNvPr id="12331" name="组合 79"/>
          <p:cNvGrpSpPr/>
          <p:nvPr/>
        </p:nvGrpSpPr>
        <p:grpSpPr bwMode="auto">
          <a:xfrm>
            <a:off x="6588125" y="2740025"/>
            <a:ext cx="346075" cy="342900"/>
            <a:chOff x="0" y="0"/>
            <a:chExt cx="453105" cy="448433"/>
          </a:xfrm>
          <a:solidFill>
            <a:srgbClr val="5A2B8E"/>
          </a:solidFill>
        </p:grpSpPr>
        <p:sp>
          <p:nvSpPr>
            <p:cNvPr id="12332"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333"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grpSp>
        <p:nvGrpSpPr>
          <p:cNvPr id="12334" name="组合 82"/>
          <p:cNvGrpSpPr/>
          <p:nvPr/>
        </p:nvGrpSpPr>
        <p:grpSpPr bwMode="auto">
          <a:xfrm>
            <a:off x="7189788" y="3844925"/>
            <a:ext cx="357187" cy="341313"/>
            <a:chOff x="0" y="0"/>
            <a:chExt cx="2438400" cy="2332038"/>
          </a:xfrm>
          <a:solidFill>
            <a:srgbClr val="5A2B8E"/>
          </a:solidFill>
        </p:grpSpPr>
        <p:sp>
          <p:nvSpPr>
            <p:cNvPr id="12335"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336" name="任意多边形 84"/>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grpSp>
        <p:nvGrpSpPr>
          <p:cNvPr id="12337" name="组合 85"/>
          <p:cNvGrpSpPr/>
          <p:nvPr/>
        </p:nvGrpSpPr>
        <p:grpSpPr bwMode="auto">
          <a:xfrm>
            <a:off x="6556375" y="4783138"/>
            <a:ext cx="387350" cy="438150"/>
            <a:chOff x="0" y="0"/>
            <a:chExt cx="406393" cy="459645"/>
          </a:xfrm>
          <a:solidFill>
            <a:srgbClr val="5A2B8E"/>
          </a:solidFill>
        </p:grpSpPr>
        <p:sp>
          <p:nvSpPr>
            <p:cNvPr id="12338"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339"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340"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grpSp>
        <p:nvGrpSpPr>
          <p:cNvPr id="3" name="组合 2"/>
          <p:cNvGrpSpPr/>
          <p:nvPr/>
        </p:nvGrpSpPr>
        <p:grpSpPr>
          <a:xfrm>
            <a:off x="64135" y="178435"/>
            <a:ext cx="12102465" cy="757555"/>
            <a:chOff x="101" y="281"/>
            <a:chExt cx="19059" cy="1193"/>
          </a:xfrm>
        </p:grpSpPr>
        <p:sp>
          <p:nvSpPr>
            <p:cNvPr id="6149" name="文本框 10"/>
            <p:cNvSpPr>
              <a:spLocks noChangeArrowheads="1"/>
            </p:cNvSpPr>
            <p:nvPr/>
          </p:nvSpPr>
          <p:spPr bwMode="auto">
            <a:xfrm>
              <a:off x="102" y="390"/>
              <a:ext cx="19058"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负载均衡策略</a:t>
              </a:r>
              <a:endParaRPr lang="en-US" altLang="zh-CN"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
          <p:nvSpPr>
            <p:cNvPr id="7" name="等腰三角形 26"/>
            <p:cNvSpPr>
              <a:spLocks noChangeArrowheads="1"/>
            </p:cNvSpPr>
            <p:nvPr/>
          </p:nvSpPr>
          <p:spPr bwMode="auto">
            <a:xfrm>
              <a:off x="101" y="281"/>
              <a:ext cx="1027" cy="90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 name="等腰三角形 26"/>
            <p:cNvSpPr>
              <a:spLocks noChangeArrowheads="1"/>
            </p:cNvSpPr>
            <p:nvPr/>
          </p:nvSpPr>
          <p:spPr bwMode="auto">
            <a:xfrm>
              <a:off x="501" y="594"/>
              <a:ext cx="811" cy="716"/>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5125" name="直接连接符 21"/>
            <p:cNvSpPr>
              <a:spLocks noChangeShapeType="1"/>
            </p:cNvSpPr>
            <p:nvPr/>
          </p:nvSpPr>
          <p:spPr bwMode="auto">
            <a:xfrm rot="5400000" flipH="1">
              <a:off x="9562" y="-3214"/>
              <a:ext cx="77" cy="9298"/>
            </a:xfrm>
            <a:prstGeom prst="line">
              <a:avLst/>
            </a:prstGeom>
            <a:noFill/>
            <a:ln w="12700" cap="flat" cmpd="sng">
              <a:solidFill>
                <a:srgbClr val="FFFFFF">
                  <a:alpha val="50000"/>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6" name="组合 15"/>
          <p:cNvGrpSpPr/>
          <p:nvPr/>
        </p:nvGrpSpPr>
        <p:grpSpPr>
          <a:xfrm>
            <a:off x="7988300" y="2021205"/>
            <a:ext cx="3473450" cy="854075"/>
            <a:chOff x="11779" y="7085"/>
            <a:chExt cx="5794" cy="1711"/>
          </a:xfrm>
        </p:grpSpPr>
        <p:sp>
          <p:nvSpPr>
            <p:cNvPr id="17" name="文本框 83"/>
            <p:cNvSpPr>
              <a:spLocks noChangeArrowheads="1"/>
            </p:cNvSpPr>
            <p:nvPr/>
          </p:nvSpPr>
          <p:spPr bwMode="auto">
            <a:xfrm>
              <a:off x="11779" y="7085"/>
              <a:ext cx="5794" cy="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RoundRobinRule</a:t>
              </a:r>
              <a:endPar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18" name="文本框 83"/>
            <p:cNvSpPr>
              <a:spLocks noChangeArrowheads="1"/>
            </p:cNvSpPr>
            <p:nvPr/>
          </p:nvSpPr>
          <p:spPr bwMode="auto">
            <a:xfrm>
              <a:off x="11779" y="7750"/>
              <a:ext cx="5794" cy="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该策略实现了按照线性轮询的方式的方式一次选择每个服务实例的功能。</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grpSp>
        <p:nvGrpSpPr>
          <p:cNvPr id="8" name="组合 7"/>
          <p:cNvGrpSpPr/>
          <p:nvPr/>
        </p:nvGrpSpPr>
        <p:grpSpPr>
          <a:xfrm>
            <a:off x="7988935" y="3438525"/>
            <a:ext cx="3522345" cy="1069216"/>
            <a:chOff x="11779" y="7085"/>
            <a:chExt cx="5794" cy="2142"/>
          </a:xfrm>
        </p:grpSpPr>
        <p:sp>
          <p:nvSpPr>
            <p:cNvPr id="9" name="文本框 83"/>
            <p:cNvSpPr>
              <a:spLocks noChangeArrowheads="1"/>
            </p:cNvSpPr>
            <p:nvPr/>
          </p:nvSpPr>
          <p:spPr bwMode="auto">
            <a:xfrm>
              <a:off x="11779" y="7085"/>
              <a:ext cx="5794" cy="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WeightedResponseTimeRule</a:t>
              </a:r>
              <a:endPar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10" name="文本框 83"/>
            <p:cNvSpPr>
              <a:spLocks noChangeArrowheads="1"/>
            </p:cNvSpPr>
            <p:nvPr/>
          </p:nvSpPr>
          <p:spPr bwMode="auto">
            <a:xfrm>
              <a:off x="11779" y="7750"/>
              <a:ext cx="5794" cy="1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该策略是对RoundRobinRule的扩展，增加了根据实例等运行情况来计算权重，并根据权重来挑选实例</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grpSp>
        <p:nvGrpSpPr>
          <p:cNvPr id="11" name="组合 10"/>
          <p:cNvGrpSpPr/>
          <p:nvPr/>
        </p:nvGrpSpPr>
        <p:grpSpPr>
          <a:xfrm>
            <a:off x="7988935" y="4911090"/>
            <a:ext cx="3522345" cy="1500496"/>
            <a:chOff x="11779" y="7085"/>
            <a:chExt cx="5794" cy="3006"/>
          </a:xfrm>
        </p:grpSpPr>
        <p:sp>
          <p:nvSpPr>
            <p:cNvPr id="12" name="文本框 83"/>
            <p:cNvSpPr>
              <a:spLocks noChangeArrowheads="1"/>
            </p:cNvSpPr>
            <p:nvPr/>
          </p:nvSpPr>
          <p:spPr bwMode="auto">
            <a:xfrm>
              <a:off x="11779" y="7085"/>
              <a:ext cx="5794" cy="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ZoneAvoidanceRule</a:t>
              </a:r>
              <a:endPar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13" name="文本框 83"/>
            <p:cNvSpPr>
              <a:spLocks noChangeArrowheads="1"/>
            </p:cNvSpPr>
            <p:nvPr/>
          </p:nvSpPr>
          <p:spPr bwMode="auto">
            <a:xfrm>
              <a:off x="11779" y="7750"/>
              <a:ext cx="5794" cy="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它会进行服务实例清单的过滤，这是一个组合过滤</a:t>
              </a: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条件，在其构造函数中，它以ZoneAvoidanceRule为主过滤条件，AvailabilityPredicate为次过滤条件初始化了组合过滤条件的实例。</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grpSp>
        <p:nvGrpSpPr>
          <p:cNvPr id="14" name="组合 13"/>
          <p:cNvGrpSpPr/>
          <p:nvPr/>
        </p:nvGrpSpPr>
        <p:grpSpPr>
          <a:xfrm>
            <a:off x="938530" y="1996440"/>
            <a:ext cx="3315970" cy="854075"/>
            <a:chOff x="11779" y="7085"/>
            <a:chExt cx="5794" cy="1711"/>
          </a:xfrm>
        </p:grpSpPr>
        <p:sp>
          <p:nvSpPr>
            <p:cNvPr id="15" name="文本框 83"/>
            <p:cNvSpPr>
              <a:spLocks noChangeArrowheads="1"/>
            </p:cNvSpPr>
            <p:nvPr/>
          </p:nvSpPr>
          <p:spPr bwMode="auto">
            <a:xfrm>
              <a:off x="11779" y="7085"/>
              <a:ext cx="5794" cy="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RandomRule</a:t>
              </a:r>
              <a:endPar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19" name="文本框 83"/>
            <p:cNvSpPr>
              <a:spLocks noChangeArrowheads="1"/>
            </p:cNvSpPr>
            <p:nvPr/>
          </p:nvSpPr>
          <p:spPr bwMode="auto">
            <a:xfrm>
              <a:off x="11779" y="7750"/>
              <a:ext cx="5794" cy="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该策略实现了从服务实例清单中随机选择一个服务实例的功能。</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grpSp>
        <p:nvGrpSpPr>
          <p:cNvPr id="20" name="组合 19"/>
          <p:cNvGrpSpPr/>
          <p:nvPr/>
        </p:nvGrpSpPr>
        <p:grpSpPr>
          <a:xfrm>
            <a:off x="938530" y="3463925"/>
            <a:ext cx="3315970" cy="854075"/>
            <a:chOff x="11779" y="7085"/>
            <a:chExt cx="5794" cy="1711"/>
          </a:xfrm>
        </p:grpSpPr>
        <p:sp>
          <p:nvSpPr>
            <p:cNvPr id="21" name="文本框 83"/>
            <p:cNvSpPr>
              <a:spLocks noChangeArrowheads="1"/>
            </p:cNvSpPr>
            <p:nvPr/>
          </p:nvSpPr>
          <p:spPr bwMode="auto">
            <a:xfrm>
              <a:off x="11779" y="7085"/>
              <a:ext cx="5794" cy="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RetryRule</a:t>
              </a:r>
              <a:endPar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22" name="文本框 83"/>
            <p:cNvSpPr>
              <a:spLocks noChangeArrowheads="1"/>
            </p:cNvSpPr>
            <p:nvPr/>
          </p:nvSpPr>
          <p:spPr bwMode="auto">
            <a:xfrm>
              <a:off x="11779" y="7750"/>
              <a:ext cx="5794" cy="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该策略实现了一个具备重试机制的实例选择功能。</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grpSp>
        <p:nvGrpSpPr>
          <p:cNvPr id="23" name="组合 22"/>
          <p:cNvGrpSpPr/>
          <p:nvPr/>
        </p:nvGrpSpPr>
        <p:grpSpPr>
          <a:xfrm>
            <a:off x="938530" y="4949825"/>
            <a:ext cx="3219450" cy="1069216"/>
            <a:chOff x="11779" y="7085"/>
            <a:chExt cx="5794" cy="2142"/>
          </a:xfrm>
        </p:grpSpPr>
        <p:sp>
          <p:nvSpPr>
            <p:cNvPr id="24" name="文本框 83"/>
            <p:cNvSpPr>
              <a:spLocks noChangeArrowheads="1"/>
            </p:cNvSpPr>
            <p:nvPr/>
          </p:nvSpPr>
          <p:spPr bwMode="auto">
            <a:xfrm>
              <a:off x="11779" y="7085"/>
              <a:ext cx="5794" cy="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AvailabilityFilteringRule</a:t>
              </a:r>
              <a:endPar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25" name="文本框 83"/>
            <p:cNvSpPr>
              <a:spLocks noChangeArrowheads="1"/>
            </p:cNvSpPr>
            <p:nvPr/>
          </p:nvSpPr>
          <p:spPr bwMode="auto">
            <a:xfrm>
              <a:off x="11779" y="7750"/>
              <a:ext cx="5794" cy="1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该策略通过线性抽样的方式寻找可用且较空闲的实例来使用，优化了父类每次都要遍历所有实例的开销。</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spTree>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224780" y="2416493"/>
            <a:ext cx="5904230" cy="814070"/>
            <a:chOff x="8228" y="4402"/>
            <a:chExt cx="9298" cy="1282"/>
          </a:xfrm>
        </p:grpSpPr>
        <p:sp>
          <p:nvSpPr>
            <p:cNvPr id="5123" name="文本框 19"/>
            <p:cNvSpPr>
              <a:spLocks noChangeArrowheads="1"/>
            </p:cNvSpPr>
            <p:nvPr/>
          </p:nvSpPr>
          <p:spPr bwMode="auto">
            <a:xfrm>
              <a:off x="8323" y="4402"/>
              <a:ext cx="8025"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Demo </a:t>
              </a:r>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演示</a:t>
              </a:r>
              <a:endPar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
          <p:nvSpPr>
            <p:cNvPr id="5125" name="直接连接符 21"/>
            <p:cNvSpPr>
              <a:spLocks noChangeShapeType="1"/>
            </p:cNvSpPr>
            <p:nvPr/>
          </p:nvSpPr>
          <p:spPr bwMode="auto">
            <a:xfrm rot="5400000" flipH="1">
              <a:off x="12838" y="996"/>
              <a:ext cx="77" cy="9298"/>
            </a:xfrm>
            <a:prstGeom prst="line">
              <a:avLst/>
            </a:prstGeom>
            <a:noFill/>
            <a:ln w="12700" cap="flat" cmpd="sng">
              <a:solidFill>
                <a:srgbClr val="FFFFFF">
                  <a:alpha val="50000"/>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 name="组合 1"/>
          <p:cNvGrpSpPr/>
          <p:nvPr/>
        </p:nvGrpSpPr>
        <p:grpSpPr>
          <a:xfrm>
            <a:off x="222250" y="1295400"/>
            <a:ext cx="4457065" cy="4267835"/>
            <a:chOff x="350" y="2115"/>
            <a:chExt cx="7462" cy="6721"/>
          </a:xfrm>
        </p:grpSpPr>
        <p:sp>
          <p:nvSpPr>
            <p:cNvPr id="5127" name="等腰三角形 26"/>
            <p:cNvSpPr>
              <a:spLocks noChangeArrowheads="1"/>
            </p:cNvSpPr>
            <p:nvPr/>
          </p:nvSpPr>
          <p:spPr bwMode="auto">
            <a:xfrm flipV="1">
              <a:off x="350" y="2980"/>
              <a:ext cx="7462" cy="5856"/>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5128" name="等腰三角形 28"/>
            <p:cNvSpPr>
              <a:spLocks noChangeArrowheads="1"/>
            </p:cNvSpPr>
            <p:nvPr/>
          </p:nvSpPr>
          <p:spPr bwMode="auto">
            <a:xfrm flipV="1">
              <a:off x="485" y="2115"/>
              <a:ext cx="7192" cy="5644"/>
            </a:xfrm>
            <a:prstGeom prst="hexagon">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5129" name="文本框 29"/>
            <p:cNvSpPr>
              <a:spLocks noChangeArrowheads="1"/>
            </p:cNvSpPr>
            <p:nvPr/>
          </p:nvSpPr>
          <p:spPr bwMode="auto">
            <a:xfrm>
              <a:off x="2471" y="3077"/>
              <a:ext cx="3369" cy="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15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Impact" panose="020B0806030902050204" pitchFamily="34" charset="0"/>
                </a:rPr>
                <a:t>03</a:t>
              </a:r>
              <a:endParaRPr lang="en-US" sz="115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Impact" panose="020B0806030902050204" pitchFamily="34" charset="0"/>
              </a:endParaRPr>
            </a:p>
            <a:p>
              <a:r>
                <a:rPr lang="en-US" altLang="en-US" sz="4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Impact" panose="020B0806030902050204" pitchFamily="34" charset="0"/>
                </a:rPr>
                <a:t>PART</a:t>
              </a:r>
              <a:endParaRPr lang="en-US" altLang="en-US" sz="4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Impact" panose="020B0806030902050204" pitchFamily="34" charset="0"/>
              </a:endParaRPr>
            </a:p>
          </p:txBody>
        </p:sp>
      </p:grpSp>
      <p:sp>
        <p:nvSpPr>
          <p:cNvPr id="5" name="等腰三角形 26"/>
          <p:cNvSpPr>
            <a:spLocks noChangeArrowheads="1"/>
          </p:cNvSpPr>
          <p:nvPr/>
        </p:nvSpPr>
        <p:spPr bwMode="auto">
          <a:xfrm flipV="1">
            <a:off x="4598670" y="1514475"/>
            <a:ext cx="422910" cy="39179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6" name="等腰三角形 26"/>
          <p:cNvSpPr>
            <a:spLocks noChangeArrowheads="1"/>
          </p:cNvSpPr>
          <p:nvPr/>
        </p:nvSpPr>
        <p:spPr bwMode="auto">
          <a:xfrm flipV="1">
            <a:off x="871220" y="5955665"/>
            <a:ext cx="617855" cy="572770"/>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 name="等腰三角形 26"/>
          <p:cNvSpPr>
            <a:spLocks noChangeArrowheads="1"/>
          </p:cNvSpPr>
          <p:nvPr/>
        </p:nvSpPr>
        <p:spPr bwMode="auto">
          <a:xfrm flipV="1">
            <a:off x="-46990" y="5184775"/>
            <a:ext cx="918210" cy="85026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8" name="等腰三角形 26"/>
          <p:cNvSpPr>
            <a:spLocks noChangeArrowheads="1"/>
          </p:cNvSpPr>
          <p:nvPr/>
        </p:nvSpPr>
        <p:spPr bwMode="auto">
          <a:xfrm flipV="1">
            <a:off x="1220470" y="6046470"/>
            <a:ext cx="422910" cy="39179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9" name="等腰三角形 26"/>
          <p:cNvSpPr>
            <a:spLocks noChangeArrowheads="1"/>
          </p:cNvSpPr>
          <p:nvPr/>
        </p:nvSpPr>
        <p:spPr bwMode="auto">
          <a:xfrm flipV="1">
            <a:off x="4378960" y="1295400"/>
            <a:ext cx="422910" cy="39179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4135" y="178435"/>
            <a:ext cx="12102465" cy="757555"/>
            <a:chOff x="101" y="281"/>
            <a:chExt cx="19059" cy="1193"/>
          </a:xfrm>
        </p:grpSpPr>
        <p:sp>
          <p:nvSpPr>
            <p:cNvPr id="6149" name="文本框 10"/>
            <p:cNvSpPr>
              <a:spLocks noChangeArrowheads="1"/>
            </p:cNvSpPr>
            <p:nvPr/>
          </p:nvSpPr>
          <p:spPr bwMode="auto">
            <a:xfrm>
              <a:off x="102" y="390"/>
              <a:ext cx="19058"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Demo </a:t>
              </a:r>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演示</a:t>
              </a:r>
              <a:endPar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7" name="等腰三角形 26"/>
            <p:cNvSpPr>
              <a:spLocks noChangeArrowheads="1"/>
            </p:cNvSpPr>
            <p:nvPr/>
          </p:nvSpPr>
          <p:spPr bwMode="auto">
            <a:xfrm>
              <a:off x="101" y="281"/>
              <a:ext cx="1027" cy="90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 name="等腰三角形 26"/>
            <p:cNvSpPr>
              <a:spLocks noChangeArrowheads="1"/>
            </p:cNvSpPr>
            <p:nvPr/>
          </p:nvSpPr>
          <p:spPr bwMode="auto">
            <a:xfrm>
              <a:off x="501" y="594"/>
              <a:ext cx="811" cy="716"/>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5125" name="直接连接符 21"/>
            <p:cNvSpPr>
              <a:spLocks noChangeShapeType="1"/>
            </p:cNvSpPr>
            <p:nvPr/>
          </p:nvSpPr>
          <p:spPr bwMode="auto">
            <a:xfrm rot="5400000" flipH="1">
              <a:off x="9562" y="-3214"/>
              <a:ext cx="77" cy="9298"/>
            </a:xfrm>
            <a:prstGeom prst="line">
              <a:avLst/>
            </a:prstGeom>
            <a:noFill/>
            <a:ln w="12700" cap="flat" cmpd="sng">
              <a:solidFill>
                <a:srgbClr val="FFFFFF">
                  <a:alpha val="50000"/>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8" name="图片 7"/>
          <p:cNvPicPr>
            <a:picLocks noChangeAspect="1"/>
          </p:cNvPicPr>
          <p:nvPr/>
        </p:nvPicPr>
        <p:blipFill>
          <a:blip r:embed="rId1"/>
          <a:srcRect r="4498"/>
          <a:stretch>
            <a:fillRect/>
          </a:stretch>
        </p:blipFill>
        <p:spPr>
          <a:xfrm>
            <a:off x="958215" y="935990"/>
            <a:ext cx="10314305" cy="5838190"/>
          </a:xfrm>
          <a:prstGeom prst="rect">
            <a:avLst/>
          </a:prstGeom>
        </p:spPr>
      </p:pic>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等腰三角形 4"/>
          <p:cNvSpPr>
            <a:spLocks noChangeArrowheads="1"/>
          </p:cNvSpPr>
          <p:nvPr/>
        </p:nvSpPr>
        <p:spPr bwMode="auto">
          <a:xfrm flipV="1">
            <a:off x="3254375" y="1438275"/>
            <a:ext cx="5694363" cy="4906963"/>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075" name="等腰三角形 2"/>
          <p:cNvSpPr>
            <a:spLocks noChangeArrowheads="1"/>
          </p:cNvSpPr>
          <p:nvPr/>
        </p:nvSpPr>
        <p:spPr bwMode="auto">
          <a:xfrm flipV="1">
            <a:off x="3254375" y="812800"/>
            <a:ext cx="5694363" cy="4908550"/>
          </a:xfrm>
          <a:prstGeom prst="hexagon">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076" name="任意多边形 25"/>
          <p:cNvSpPr>
            <a:spLocks noChangeArrowheads="1"/>
          </p:cNvSpPr>
          <p:nvPr/>
        </p:nvSpPr>
        <p:spPr bwMode="auto">
          <a:xfrm rot="1800000">
            <a:off x="1408113" y="-146050"/>
            <a:ext cx="203200" cy="1446213"/>
          </a:xfrm>
          <a:custGeom>
            <a:avLst/>
            <a:gdLst>
              <a:gd name="T0" fmla="*/ 0 w 202739"/>
              <a:gd name="T1" fmla="*/ 117051 h 1446522"/>
              <a:gd name="T2" fmla="*/ 202739 w 202739"/>
              <a:gd name="T3" fmla="*/ 0 h 1446522"/>
              <a:gd name="T4" fmla="*/ 202739 w 202739"/>
              <a:gd name="T5" fmla="*/ 1446522 h 1446522"/>
              <a:gd name="T6" fmla="*/ 0 w 202739"/>
              <a:gd name="T7" fmla="*/ 1446522 h 1446522"/>
              <a:gd name="T8" fmla="*/ 0 60000 65536"/>
              <a:gd name="T9" fmla="*/ 0 60000 65536"/>
              <a:gd name="T10" fmla="*/ 0 60000 65536"/>
              <a:gd name="T11" fmla="*/ 0 60000 65536"/>
              <a:gd name="T12" fmla="*/ 0 w 202739"/>
              <a:gd name="T13" fmla="*/ 0 h 1446522"/>
              <a:gd name="T14" fmla="*/ 202739 w 202739"/>
              <a:gd name="T15" fmla="*/ 1446522 h 1446522"/>
            </a:gdLst>
            <a:ahLst/>
            <a:cxnLst>
              <a:cxn ang="T8">
                <a:pos x="T0" y="T1"/>
              </a:cxn>
              <a:cxn ang="T9">
                <a:pos x="T2" y="T3"/>
              </a:cxn>
              <a:cxn ang="T10">
                <a:pos x="T4" y="T5"/>
              </a:cxn>
              <a:cxn ang="T11">
                <a:pos x="T6" y="T7"/>
              </a:cxn>
            </a:cxnLst>
            <a:rect l="T12" t="T13" r="T14" b="T15"/>
            <a:pathLst>
              <a:path w="202739" h="1446522">
                <a:moveTo>
                  <a:pt x="0" y="117051"/>
                </a:moveTo>
                <a:lnTo>
                  <a:pt x="202739" y="0"/>
                </a:lnTo>
                <a:lnTo>
                  <a:pt x="202739" y="1446522"/>
                </a:lnTo>
                <a:lnTo>
                  <a:pt x="0" y="1446522"/>
                </a:lnTo>
                <a:close/>
              </a:path>
            </a:pathLst>
          </a:cu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077" name="任意多边形 27"/>
          <p:cNvSpPr>
            <a:spLocks noChangeArrowheads="1"/>
          </p:cNvSpPr>
          <p:nvPr/>
        </p:nvSpPr>
        <p:spPr bwMode="auto">
          <a:xfrm rot="1800000">
            <a:off x="1304925" y="-219075"/>
            <a:ext cx="46038" cy="3121025"/>
          </a:xfrm>
          <a:custGeom>
            <a:avLst/>
            <a:gdLst>
              <a:gd name="T0" fmla="*/ 0 w 45719"/>
              <a:gd name="T1" fmla="*/ 26396 h 3121422"/>
              <a:gd name="T2" fmla="*/ 45719 w 45719"/>
              <a:gd name="T3" fmla="*/ 0 h 3121422"/>
              <a:gd name="T4" fmla="*/ 45719 w 45719"/>
              <a:gd name="T5" fmla="*/ 3121422 h 3121422"/>
              <a:gd name="T6" fmla="*/ 0 w 45719"/>
              <a:gd name="T7" fmla="*/ 3121422 h 3121422"/>
              <a:gd name="T8" fmla="*/ 0 60000 65536"/>
              <a:gd name="T9" fmla="*/ 0 60000 65536"/>
              <a:gd name="T10" fmla="*/ 0 60000 65536"/>
              <a:gd name="T11" fmla="*/ 0 60000 65536"/>
              <a:gd name="T12" fmla="*/ 0 w 45719"/>
              <a:gd name="T13" fmla="*/ 0 h 3121422"/>
              <a:gd name="T14" fmla="*/ 45719 w 45719"/>
              <a:gd name="T15" fmla="*/ 3121422 h 3121422"/>
            </a:gdLst>
            <a:ahLst/>
            <a:cxnLst>
              <a:cxn ang="T8">
                <a:pos x="T0" y="T1"/>
              </a:cxn>
              <a:cxn ang="T9">
                <a:pos x="T2" y="T3"/>
              </a:cxn>
              <a:cxn ang="T10">
                <a:pos x="T4" y="T5"/>
              </a:cxn>
              <a:cxn ang="T11">
                <a:pos x="T6" y="T7"/>
              </a:cxn>
            </a:cxnLst>
            <a:rect l="T12" t="T13" r="T14" b="T15"/>
            <a:pathLst>
              <a:path w="45719" h="3121422">
                <a:moveTo>
                  <a:pt x="0" y="26396"/>
                </a:moveTo>
                <a:lnTo>
                  <a:pt x="45719" y="0"/>
                </a:lnTo>
                <a:lnTo>
                  <a:pt x="45719" y="3121422"/>
                </a:lnTo>
                <a:lnTo>
                  <a:pt x="0" y="3121422"/>
                </a:lnTo>
                <a:close/>
              </a:path>
            </a:pathLst>
          </a:custGeom>
          <a:solidFill>
            <a:srgbClr val="FFFFFF">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078" name="任意多边形 31"/>
          <p:cNvSpPr>
            <a:spLocks noChangeArrowheads="1"/>
          </p:cNvSpPr>
          <p:nvPr/>
        </p:nvSpPr>
        <p:spPr bwMode="auto">
          <a:xfrm rot="1800000">
            <a:off x="2024063" y="4803775"/>
            <a:ext cx="46037" cy="2219325"/>
          </a:xfrm>
          <a:custGeom>
            <a:avLst/>
            <a:gdLst>
              <a:gd name="T0" fmla="*/ 0 w 45719"/>
              <a:gd name="T1" fmla="*/ 0 h 2219821"/>
              <a:gd name="T2" fmla="*/ 45719 w 45719"/>
              <a:gd name="T3" fmla="*/ 0 h 2219821"/>
              <a:gd name="T4" fmla="*/ 45719 w 45719"/>
              <a:gd name="T5" fmla="*/ 2193425 h 2219821"/>
              <a:gd name="T6" fmla="*/ 0 w 45719"/>
              <a:gd name="T7" fmla="*/ 2219821 h 2219821"/>
              <a:gd name="T8" fmla="*/ 0 60000 65536"/>
              <a:gd name="T9" fmla="*/ 0 60000 65536"/>
              <a:gd name="T10" fmla="*/ 0 60000 65536"/>
              <a:gd name="T11" fmla="*/ 0 60000 65536"/>
              <a:gd name="T12" fmla="*/ 0 w 45719"/>
              <a:gd name="T13" fmla="*/ 0 h 2219821"/>
              <a:gd name="T14" fmla="*/ 45719 w 45719"/>
              <a:gd name="T15" fmla="*/ 2219821 h 2219821"/>
            </a:gdLst>
            <a:ahLst/>
            <a:cxnLst>
              <a:cxn ang="T8">
                <a:pos x="T0" y="T1"/>
              </a:cxn>
              <a:cxn ang="T9">
                <a:pos x="T2" y="T3"/>
              </a:cxn>
              <a:cxn ang="T10">
                <a:pos x="T4" y="T5"/>
              </a:cxn>
              <a:cxn ang="T11">
                <a:pos x="T6" y="T7"/>
              </a:cxn>
            </a:cxnLst>
            <a:rect l="T12" t="T13" r="T14" b="T15"/>
            <a:pathLst>
              <a:path w="45719" h="2219821">
                <a:moveTo>
                  <a:pt x="0" y="0"/>
                </a:moveTo>
                <a:lnTo>
                  <a:pt x="45719" y="0"/>
                </a:lnTo>
                <a:lnTo>
                  <a:pt x="45719" y="2193425"/>
                </a:lnTo>
                <a:lnTo>
                  <a:pt x="0" y="2219821"/>
                </a:lnTo>
                <a:close/>
              </a:path>
            </a:pathLst>
          </a:custGeom>
          <a:solidFill>
            <a:srgbClr val="FFFFFF">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079" name="任意多边形 34"/>
          <p:cNvSpPr>
            <a:spLocks noChangeArrowheads="1"/>
          </p:cNvSpPr>
          <p:nvPr/>
        </p:nvSpPr>
        <p:spPr bwMode="auto">
          <a:xfrm rot="1800000">
            <a:off x="1930400" y="6380163"/>
            <a:ext cx="238125" cy="582612"/>
          </a:xfrm>
          <a:custGeom>
            <a:avLst/>
            <a:gdLst>
              <a:gd name="T0" fmla="*/ 0 w 239049"/>
              <a:gd name="T1" fmla="*/ 0 h 581981"/>
              <a:gd name="T2" fmla="*/ 239049 w 239049"/>
              <a:gd name="T3" fmla="*/ 0 h 581981"/>
              <a:gd name="T4" fmla="*/ 239049 w 239049"/>
              <a:gd name="T5" fmla="*/ 443965 h 581981"/>
              <a:gd name="T6" fmla="*/ 0 w 239049"/>
              <a:gd name="T7" fmla="*/ 581981 h 581981"/>
              <a:gd name="T8" fmla="*/ 0 60000 65536"/>
              <a:gd name="T9" fmla="*/ 0 60000 65536"/>
              <a:gd name="T10" fmla="*/ 0 60000 65536"/>
              <a:gd name="T11" fmla="*/ 0 60000 65536"/>
              <a:gd name="T12" fmla="*/ 0 w 239049"/>
              <a:gd name="T13" fmla="*/ 0 h 581981"/>
              <a:gd name="T14" fmla="*/ 239049 w 239049"/>
              <a:gd name="T15" fmla="*/ 581981 h 581981"/>
            </a:gdLst>
            <a:ahLst/>
            <a:cxnLst>
              <a:cxn ang="T8">
                <a:pos x="T0" y="T1"/>
              </a:cxn>
              <a:cxn ang="T9">
                <a:pos x="T2" y="T3"/>
              </a:cxn>
              <a:cxn ang="T10">
                <a:pos x="T4" y="T5"/>
              </a:cxn>
              <a:cxn ang="T11">
                <a:pos x="T6" y="T7"/>
              </a:cxn>
            </a:cxnLst>
            <a:rect l="T12" t="T13" r="T14" b="T15"/>
            <a:pathLst>
              <a:path w="239049" h="581981">
                <a:moveTo>
                  <a:pt x="0" y="0"/>
                </a:moveTo>
                <a:lnTo>
                  <a:pt x="239049" y="0"/>
                </a:lnTo>
                <a:lnTo>
                  <a:pt x="239049" y="443965"/>
                </a:lnTo>
                <a:lnTo>
                  <a:pt x="0" y="581981"/>
                </a:lnTo>
                <a:close/>
              </a:path>
            </a:pathLst>
          </a:cu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080" name="矩形 14"/>
          <p:cNvSpPr>
            <a:spLocks noChangeArrowheads="1"/>
          </p:cNvSpPr>
          <p:nvPr/>
        </p:nvSpPr>
        <p:spPr bwMode="auto">
          <a:xfrm rot="1800000">
            <a:off x="11090275" y="2316163"/>
            <a:ext cx="44450" cy="3463925"/>
          </a:xfrm>
          <a:prstGeom prst="rect">
            <a:avLst/>
          </a:prstGeom>
          <a:solidFill>
            <a:srgbClr val="FFFFFF">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081" name="任意多边形 36"/>
          <p:cNvSpPr>
            <a:spLocks noChangeArrowheads="1"/>
          </p:cNvSpPr>
          <p:nvPr/>
        </p:nvSpPr>
        <p:spPr bwMode="auto">
          <a:xfrm rot="1800000">
            <a:off x="11558588" y="2481263"/>
            <a:ext cx="239712" cy="2520950"/>
          </a:xfrm>
          <a:custGeom>
            <a:avLst/>
            <a:gdLst>
              <a:gd name="T0" fmla="*/ 0 w 239049"/>
              <a:gd name="T1" fmla="*/ 0 h 2521176"/>
              <a:gd name="T2" fmla="*/ 239049 w 239049"/>
              <a:gd name="T3" fmla="*/ 414046 h 2521176"/>
              <a:gd name="T4" fmla="*/ 239049 w 239049"/>
              <a:gd name="T5" fmla="*/ 2521176 h 2521176"/>
              <a:gd name="T6" fmla="*/ 0 w 239049"/>
              <a:gd name="T7" fmla="*/ 2521176 h 2521176"/>
              <a:gd name="T8" fmla="*/ 0 60000 65536"/>
              <a:gd name="T9" fmla="*/ 0 60000 65536"/>
              <a:gd name="T10" fmla="*/ 0 60000 65536"/>
              <a:gd name="T11" fmla="*/ 0 60000 65536"/>
              <a:gd name="T12" fmla="*/ 0 w 239049"/>
              <a:gd name="T13" fmla="*/ 0 h 2521176"/>
              <a:gd name="T14" fmla="*/ 239049 w 239049"/>
              <a:gd name="T15" fmla="*/ 2521176 h 2521176"/>
            </a:gdLst>
            <a:ahLst/>
            <a:cxnLst>
              <a:cxn ang="T8">
                <a:pos x="T0" y="T1"/>
              </a:cxn>
              <a:cxn ang="T9">
                <a:pos x="T2" y="T3"/>
              </a:cxn>
              <a:cxn ang="T10">
                <a:pos x="T4" y="T5"/>
              </a:cxn>
              <a:cxn ang="T11">
                <a:pos x="T6" y="T7"/>
              </a:cxn>
            </a:cxnLst>
            <a:rect l="T12" t="T13" r="T14" b="T15"/>
            <a:pathLst>
              <a:path w="239049" h="2521176">
                <a:moveTo>
                  <a:pt x="0" y="0"/>
                </a:moveTo>
                <a:lnTo>
                  <a:pt x="239049" y="414046"/>
                </a:lnTo>
                <a:lnTo>
                  <a:pt x="239049" y="2521176"/>
                </a:lnTo>
                <a:lnTo>
                  <a:pt x="0" y="2521176"/>
                </a:lnTo>
                <a:close/>
              </a:path>
            </a:pathLst>
          </a:cu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084" name="直接连接符 11"/>
          <p:cNvSpPr>
            <a:spLocks noChangeShapeType="1"/>
          </p:cNvSpPr>
          <p:nvPr/>
        </p:nvSpPr>
        <p:spPr bwMode="auto">
          <a:xfrm>
            <a:off x="4689475" y="3267075"/>
            <a:ext cx="2824163" cy="0"/>
          </a:xfrm>
          <a:prstGeom prst="line">
            <a:avLst/>
          </a:prstGeom>
          <a:noFill/>
          <a:ln w="22225" cap="flat" cmpd="sng">
            <a:solidFill>
              <a:srgbClr val="5A2B8E">
                <a:alpha val="58000"/>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85" name="直接连接符 37"/>
          <p:cNvSpPr>
            <a:spLocks noChangeShapeType="1"/>
          </p:cNvSpPr>
          <p:nvPr/>
        </p:nvSpPr>
        <p:spPr bwMode="auto">
          <a:xfrm>
            <a:off x="5341938" y="4496118"/>
            <a:ext cx="1476375" cy="1587"/>
          </a:xfrm>
          <a:prstGeom prst="line">
            <a:avLst/>
          </a:prstGeom>
          <a:noFill/>
          <a:ln w="22225" cap="flat" cmpd="sng">
            <a:solidFill>
              <a:srgbClr val="5A2B8E">
                <a:alpha val="58000"/>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3254375" y="2058035"/>
            <a:ext cx="5694680" cy="1198880"/>
          </a:xfrm>
          <a:prstGeom prst="rect">
            <a:avLst/>
          </a:prstGeom>
          <a:noFill/>
        </p:spPr>
        <p:txBody>
          <a:bodyPr wrap="square" rtlCol="0">
            <a:spAutoFit/>
          </a:bodyPr>
          <a:lstStyle/>
          <a:p>
            <a:pPr algn="dist"/>
            <a:r>
              <a:rPr lang="en-US" altLang="zh-CN" sz="3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Spring Cloud Ribbon</a:t>
            </a:r>
            <a:endParaRPr lang="en-US" altLang="zh-CN" sz="3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3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客户端负载均衡</a:t>
            </a:r>
            <a:endParaRPr lang="zh-CN" altLang="en-US" sz="3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 name="组合 6"/>
          <p:cNvGrpSpPr/>
          <p:nvPr/>
        </p:nvGrpSpPr>
        <p:grpSpPr>
          <a:xfrm>
            <a:off x="4727575" y="4016375"/>
            <a:ext cx="3301365" cy="337185"/>
            <a:chOff x="7709" y="6109"/>
            <a:chExt cx="5199" cy="531"/>
          </a:xfrm>
        </p:grpSpPr>
        <p:sp>
          <p:nvSpPr>
            <p:cNvPr id="5" name="头像"/>
            <p:cNvSpPr/>
            <p:nvPr/>
          </p:nvSpPr>
          <p:spPr bwMode="auto">
            <a:xfrm>
              <a:off x="7709" y="6172"/>
              <a:ext cx="316" cy="356"/>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lumMod val="95000"/>
                <a:alpha val="48000"/>
              </a:schemeClr>
            </a:solidFill>
            <a:ln>
              <a:noFill/>
            </a:ln>
          </p:spPr>
          <p:txBody>
            <a:bodyPr anchor="ctr">
              <a:scene3d>
                <a:camera prst="orthographicFront"/>
                <a:lightRig rig="threePt" dir="t"/>
              </a:scene3d>
              <a:sp3d>
                <a:contourClr>
                  <a:srgbClr val="FFFFFF"/>
                </a:contourClr>
              </a:sp3d>
            </a:bodyPr>
            <a:lstStyle>
              <a:defPPr>
                <a:defRPr lang="zh-CN"/>
              </a:defPPr>
              <a:lvl1pPr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anose="02000000000000000000" pitchFamily="2" charset="-122"/>
                  <a:ea typeface="方正兰亭黑_GBK" panose="02000000000000000000" pitchFamily="2" charset="-122"/>
                  <a:cs typeface="+mn-cs"/>
                </a:defRPr>
              </a:lvl1pPr>
              <a:lvl2pPr marL="342900" indent="1143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anose="02000000000000000000" pitchFamily="2" charset="-122"/>
                  <a:ea typeface="方正兰亭黑_GBK" panose="02000000000000000000" pitchFamily="2" charset="-122"/>
                  <a:cs typeface="+mn-cs"/>
                </a:defRPr>
              </a:lvl2pPr>
              <a:lvl3pPr marL="685800" indent="2286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anose="02000000000000000000" pitchFamily="2" charset="-122"/>
                  <a:ea typeface="方正兰亭黑_GBK" panose="02000000000000000000" pitchFamily="2" charset="-122"/>
                  <a:cs typeface="+mn-cs"/>
                </a:defRPr>
              </a:lvl3pPr>
              <a:lvl4pPr marL="1028700" indent="3429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anose="02000000000000000000" pitchFamily="2" charset="-122"/>
                  <a:ea typeface="方正兰亭黑_GBK" panose="02000000000000000000" pitchFamily="2" charset="-122"/>
                  <a:cs typeface="+mn-cs"/>
                </a:defRPr>
              </a:lvl4pPr>
              <a:lvl5pPr marL="1371600" indent="4572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anose="02000000000000000000" pitchFamily="2" charset="-122"/>
                  <a:ea typeface="方正兰亭黑_GBK" panose="02000000000000000000" pitchFamily="2" charset="-122"/>
                  <a:cs typeface="+mn-cs"/>
                </a:defRPr>
              </a:lvl5pPr>
              <a:lvl6pPr marL="2286000" algn="l" defTabSz="914400" rtl="0" eaLnBrk="1" latinLnBrk="0" hangingPunct="1">
                <a:defRPr sz="1300" kern="1200">
                  <a:solidFill>
                    <a:schemeClr val="tx1"/>
                  </a:solidFill>
                  <a:latin typeface="方正兰亭黑_GBK" panose="02000000000000000000" pitchFamily="2" charset="-122"/>
                  <a:ea typeface="方正兰亭黑_GBK" panose="02000000000000000000" pitchFamily="2" charset="-122"/>
                  <a:cs typeface="+mn-cs"/>
                </a:defRPr>
              </a:lvl6pPr>
              <a:lvl7pPr marL="2743200" algn="l" defTabSz="914400" rtl="0" eaLnBrk="1" latinLnBrk="0" hangingPunct="1">
                <a:defRPr sz="1300" kern="1200">
                  <a:solidFill>
                    <a:schemeClr val="tx1"/>
                  </a:solidFill>
                  <a:latin typeface="方正兰亭黑_GBK" panose="02000000000000000000" pitchFamily="2" charset="-122"/>
                  <a:ea typeface="方正兰亭黑_GBK" panose="02000000000000000000" pitchFamily="2" charset="-122"/>
                  <a:cs typeface="+mn-cs"/>
                </a:defRPr>
              </a:lvl7pPr>
              <a:lvl8pPr marL="3200400" algn="l" defTabSz="914400" rtl="0" eaLnBrk="1" latinLnBrk="0" hangingPunct="1">
                <a:defRPr sz="1300" kern="1200">
                  <a:solidFill>
                    <a:schemeClr val="tx1"/>
                  </a:solidFill>
                  <a:latin typeface="方正兰亭黑_GBK" panose="02000000000000000000" pitchFamily="2" charset="-122"/>
                  <a:ea typeface="方正兰亭黑_GBK" panose="02000000000000000000" pitchFamily="2" charset="-122"/>
                  <a:cs typeface="+mn-cs"/>
                </a:defRPr>
              </a:lvl8pPr>
              <a:lvl9pPr marL="3657600" algn="l" defTabSz="914400" rtl="0" eaLnBrk="1" latinLnBrk="0" hangingPunct="1">
                <a:defRPr sz="1300" kern="1200">
                  <a:solidFill>
                    <a:schemeClr val="tx1"/>
                  </a:solidFill>
                  <a:latin typeface="方正兰亭黑_GBK" panose="02000000000000000000" pitchFamily="2" charset="-122"/>
                  <a:ea typeface="方正兰亭黑_GBK" panose="02000000000000000000" pitchFamily="2" charset="-122"/>
                  <a:cs typeface="+mn-cs"/>
                </a:defRPr>
              </a:lvl9pPr>
            </a:lstStyle>
            <a:p>
              <a:pPr algn="ctr">
                <a:defRPr/>
              </a:pPr>
              <a:endParaRPr lang="zh-CN" altLang="en-US">
                <a:solidFill>
                  <a:srgbClr val="FFFFFF"/>
                </a:solidFill>
              </a:endParaRPr>
            </a:p>
          </p:txBody>
        </p:sp>
        <p:sp>
          <p:nvSpPr>
            <p:cNvPr id="6" name="时钟"/>
            <p:cNvSpPr/>
            <p:nvPr/>
          </p:nvSpPr>
          <p:spPr>
            <a:xfrm>
              <a:off x="10237" y="6204"/>
              <a:ext cx="342" cy="342"/>
            </a:xfrm>
            <a:custGeom>
              <a:avLst/>
              <a:gdLst>
                <a:gd name="connsiteX0" fmla="*/ 320662 w 792088"/>
                <a:gd name="connsiteY0" fmla="*/ 99114 h 792088"/>
                <a:gd name="connsiteX1" fmla="*/ 320662 w 792088"/>
                <a:gd name="connsiteY1" fmla="*/ 475062 h 792088"/>
                <a:gd name="connsiteX2" fmla="*/ 696610 w 792088"/>
                <a:gd name="connsiteY2" fmla="*/ 475062 h 792088"/>
                <a:gd name="connsiteX3" fmla="*/ 696610 w 792088"/>
                <a:gd name="connsiteY3" fmla="*/ 434076 h 792088"/>
                <a:gd name="connsiteX4" fmla="*/ 361648 w 792088"/>
                <a:gd name="connsiteY4" fmla="*/ 434076 h 792088"/>
                <a:gd name="connsiteX5" fmla="*/ 361648 w 792088"/>
                <a:gd name="connsiteY5" fmla="*/ 99114 h 792088"/>
                <a:gd name="connsiteX6" fmla="*/ 396044 w 792088"/>
                <a:gd name="connsiteY6" fmla="*/ 0 h 792088"/>
                <a:gd name="connsiteX7" fmla="*/ 792088 w 792088"/>
                <a:gd name="connsiteY7" fmla="*/ 396044 h 792088"/>
                <a:gd name="connsiteX8" fmla="*/ 396044 w 792088"/>
                <a:gd name="connsiteY8" fmla="*/ 792088 h 792088"/>
                <a:gd name="connsiteX9" fmla="*/ 0 w 792088"/>
                <a:gd name="connsiteY9" fmla="*/ 396044 h 792088"/>
                <a:gd name="connsiteX10" fmla="*/ 396044 w 792088"/>
                <a:gd name="connsiteY10" fmla="*/ 0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2088" h="792088">
                  <a:moveTo>
                    <a:pt x="320662" y="99114"/>
                  </a:moveTo>
                  <a:lnTo>
                    <a:pt x="320662" y="475062"/>
                  </a:lnTo>
                  <a:lnTo>
                    <a:pt x="696610" y="475062"/>
                  </a:lnTo>
                  <a:lnTo>
                    <a:pt x="696610" y="434076"/>
                  </a:lnTo>
                  <a:lnTo>
                    <a:pt x="361648" y="434076"/>
                  </a:lnTo>
                  <a:lnTo>
                    <a:pt x="361648" y="99114"/>
                  </a:lnTo>
                  <a:close/>
                  <a:moveTo>
                    <a:pt x="396044" y="0"/>
                  </a:moveTo>
                  <a:cubicBezTo>
                    <a:pt x="614773" y="0"/>
                    <a:pt x="792088" y="177315"/>
                    <a:pt x="792088" y="396044"/>
                  </a:cubicBezTo>
                  <a:cubicBezTo>
                    <a:pt x="792088" y="614773"/>
                    <a:pt x="614773" y="792088"/>
                    <a:pt x="396044" y="792088"/>
                  </a:cubicBezTo>
                  <a:cubicBezTo>
                    <a:pt x="177315" y="792088"/>
                    <a:pt x="0" y="614773"/>
                    <a:pt x="0" y="396044"/>
                  </a:cubicBezTo>
                  <a:cubicBezTo>
                    <a:pt x="0" y="177315"/>
                    <a:pt x="177315" y="0"/>
                    <a:pt x="396044" y="0"/>
                  </a:cubicBezTo>
                  <a:close/>
                </a:path>
              </a:pathLst>
            </a:custGeom>
            <a:solidFill>
              <a:schemeClr val="bg1">
                <a:lumMod val="95000"/>
                <a:alpha val="48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defTabSz="685800" rtl="0" eaLnBrk="0" fontAlgn="base" hangingPunct="0">
                <a:spcBef>
                  <a:spcPct val="0"/>
                </a:spcBef>
                <a:spcAft>
                  <a:spcPct val="0"/>
                </a:spcAft>
                <a:buFont typeface="Arial" panose="020B0604020202020204" pitchFamily="34" charset="0"/>
                <a:defRPr sz="1300" kern="1200">
                  <a:solidFill>
                    <a:schemeClr val="lt1"/>
                  </a:solidFill>
                  <a:latin typeface="+mn-lt"/>
                  <a:ea typeface="+mn-ea"/>
                  <a:cs typeface="+mn-cs"/>
                </a:defRPr>
              </a:lvl1pPr>
              <a:lvl2pPr marL="342900" indent="114300" algn="l" defTabSz="685800" rtl="0" eaLnBrk="0" fontAlgn="base" hangingPunct="0">
                <a:spcBef>
                  <a:spcPct val="0"/>
                </a:spcBef>
                <a:spcAft>
                  <a:spcPct val="0"/>
                </a:spcAft>
                <a:buFont typeface="Arial" panose="020B0604020202020204" pitchFamily="34" charset="0"/>
                <a:defRPr sz="1300" kern="1200">
                  <a:solidFill>
                    <a:schemeClr val="lt1"/>
                  </a:solidFill>
                  <a:latin typeface="+mn-lt"/>
                  <a:ea typeface="+mn-ea"/>
                  <a:cs typeface="+mn-cs"/>
                </a:defRPr>
              </a:lvl2pPr>
              <a:lvl3pPr marL="685800" indent="228600" algn="l" defTabSz="685800" rtl="0" eaLnBrk="0" fontAlgn="base" hangingPunct="0">
                <a:spcBef>
                  <a:spcPct val="0"/>
                </a:spcBef>
                <a:spcAft>
                  <a:spcPct val="0"/>
                </a:spcAft>
                <a:buFont typeface="Arial" panose="020B0604020202020204" pitchFamily="34" charset="0"/>
                <a:defRPr sz="1300" kern="1200">
                  <a:solidFill>
                    <a:schemeClr val="lt1"/>
                  </a:solidFill>
                  <a:latin typeface="+mn-lt"/>
                  <a:ea typeface="+mn-ea"/>
                  <a:cs typeface="+mn-cs"/>
                </a:defRPr>
              </a:lvl3pPr>
              <a:lvl4pPr marL="1028700" indent="342900" algn="l" defTabSz="685800" rtl="0" eaLnBrk="0" fontAlgn="base" hangingPunct="0">
                <a:spcBef>
                  <a:spcPct val="0"/>
                </a:spcBef>
                <a:spcAft>
                  <a:spcPct val="0"/>
                </a:spcAft>
                <a:buFont typeface="Arial" panose="020B0604020202020204" pitchFamily="34" charset="0"/>
                <a:defRPr sz="1300" kern="1200">
                  <a:solidFill>
                    <a:schemeClr val="lt1"/>
                  </a:solidFill>
                  <a:latin typeface="+mn-lt"/>
                  <a:ea typeface="+mn-ea"/>
                  <a:cs typeface="+mn-cs"/>
                </a:defRPr>
              </a:lvl4pPr>
              <a:lvl5pPr marL="1371600" indent="457200" algn="l" defTabSz="685800" rtl="0" eaLnBrk="0" fontAlgn="base" hangingPunct="0">
                <a:spcBef>
                  <a:spcPct val="0"/>
                </a:spcBef>
                <a:spcAft>
                  <a:spcPct val="0"/>
                </a:spcAft>
                <a:buFont typeface="Arial" panose="020B0604020202020204" pitchFamily="34" charset="0"/>
                <a:defRPr sz="1300" kern="1200">
                  <a:solidFill>
                    <a:schemeClr val="lt1"/>
                  </a:solidFill>
                  <a:latin typeface="+mn-lt"/>
                  <a:ea typeface="+mn-ea"/>
                  <a:cs typeface="+mn-cs"/>
                </a:defRPr>
              </a:lvl5pPr>
              <a:lvl6pPr marL="2286000" algn="l" defTabSz="914400" rtl="0" eaLnBrk="1" latinLnBrk="0" hangingPunct="1">
                <a:defRPr sz="1300" kern="1200">
                  <a:solidFill>
                    <a:schemeClr val="lt1"/>
                  </a:solidFill>
                  <a:latin typeface="+mn-lt"/>
                  <a:ea typeface="+mn-ea"/>
                  <a:cs typeface="+mn-cs"/>
                </a:defRPr>
              </a:lvl6pPr>
              <a:lvl7pPr marL="2743200" algn="l" defTabSz="914400" rtl="0" eaLnBrk="1" latinLnBrk="0" hangingPunct="1">
                <a:defRPr sz="1300" kern="1200">
                  <a:solidFill>
                    <a:schemeClr val="lt1"/>
                  </a:solidFill>
                  <a:latin typeface="+mn-lt"/>
                  <a:ea typeface="+mn-ea"/>
                  <a:cs typeface="+mn-cs"/>
                </a:defRPr>
              </a:lvl7pPr>
              <a:lvl8pPr marL="3200400" algn="l" defTabSz="914400" rtl="0" eaLnBrk="1" latinLnBrk="0" hangingPunct="1">
                <a:defRPr sz="1300" kern="1200">
                  <a:solidFill>
                    <a:schemeClr val="lt1"/>
                  </a:solidFill>
                  <a:latin typeface="+mn-lt"/>
                  <a:ea typeface="+mn-ea"/>
                  <a:cs typeface="+mn-cs"/>
                </a:defRPr>
              </a:lvl8pPr>
              <a:lvl9pPr marL="3657600" algn="l" defTabSz="914400" rtl="0" eaLnBrk="1" latinLnBrk="0" hangingPunct="1">
                <a:defRPr sz="1300" kern="1200">
                  <a:solidFill>
                    <a:schemeClr val="lt1"/>
                  </a:solidFill>
                  <a:latin typeface="+mn-lt"/>
                  <a:ea typeface="+mn-ea"/>
                  <a:cs typeface="+mn-cs"/>
                </a:defRPr>
              </a:lvl9pPr>
            </a:lstStyle>
            <a:p>
              <a:pPr algn="ctr" eaLnBrk="1" fontAlgn="auto" hangingPunct="1">
                <a:spcBef>
                  <a:spcPts val="0"/>
                </a:spcBef>
                <a:spcAft>
                  <a:spcPts val="0"/>
                </a:spcAft>
                <a:defRPr/>
              </a:pPr>
              <a:endParaRPr lang="en-US">
                <a:solidFill>
                  <a:srgbClr val="FFFFFF"/>
                </a:solidFill>
              </a:endParaRPr>
            </a:p>
          </p:txBody>
        </p:sp>
        <p:sp>
          <p:nvSpPr>
            <p:cNvPr id="4" name="文本框 3"/>
            <p:cNvSpPr txBox="1"/>
            <p:nvPr/>
          </p:nvSpPr>
          <p:spPr>
            <a:xfrm>
              <a:off x="8084" y="6109"/>
              <a:ext cx="4824" cy="531"/>
            </a:xfrm>
            <a:prstGeom prst="rect">
              <a:avLst/>
            </a:prstGeom>
            <a:noFill/>
          </p:spPr>
          <p:txBody>
            <a:bodyPr wrap="square" rtlCol="0">
              <a:spAutoFit/>
            </a:bodyPr>
            <a:lstStyle/>
            <a:p>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刘孟洋     </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2019/10/21</a:t>
              </a:r>
              <a:endPar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2" name="文本框 1"/>
          <p:cNvSpPr txBox="1"/>
          <p:nvPr/>
        </p:nvSpPr>
        <p:spPr>
          <a:xfrm>
            <a:off x="3549015" y="3304540"/>
            <a:ext cx="5105400" cy="645160"/>
          </a:xfrm>
          <a:prstGeom prst="rect">
            <a:avLst/>
          </a:prstGeom>
          <a:noFill/>
        </p:spPr>
        <p:txBody>
          <a:bodyPr wrap="square" rtlCol="0">
            <a:spAutoFit/>
          </a:bodyPr>
          <a:p>
            <a:pPr algn="dist"/>
            <a:r>
              <a:rPr lang="zh-CN" sz="3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到此结束，谢谢倾听！</a:t>
            </a:r>
            <a:endParaRPr lang="zh-CN" sz="3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等腰三角形 2"/>
          <p:cNvSpPr>
            <a:spLocks noChangeArrowheads="1"/>
          </p:cNvSpPr>
          <p:nvPr/>
        </p:nvSpPr>
        <p:spPr bwMode="auto">
          <a:xfrm flipV="1">
            <a:off x="1365250" y="721995"/>
            <a:ext cx="3608705" cy="3143885"/>
          </a:xfrm>
          <a:prstGeom prst="hexagon">
            <a:avLst/>
          </a:prstGeom>
          <a:solidFill>
            <a:srgbClr val="FFFFFF">
              <a:alpha val="2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076" name="任意多边形 25"/>
          <p:cNvSpPr>
            <a:spLocks noChangeArrowheads="1"/>
          </p:cNvSpPr>
          <p:nvPr/>
        </p:nvSpPr>
        <p:spPr bwMode="auto">
          <a:xfrm rot="1800000">
            <a:off x="889953" y="3898900"/>
            <a:ext cx="203200" cy="1446213"/>
          </a:xfrm>
          <a:custGeom>
            <a:avLst/>
            <a:gdLst>
              <a:gd name="T0" fmla="*/ 0 w 202739"/>
              <a:gd name="T1" fmla="*/ 117051 h 1446522"/>
              <a:gd name="T2" fmla="*/ 202739 w 202739"/>
              <a:gd name="T3" fmla="*/ 0 h 1446522"/>
              <a:gd name="T4" fmla="*/ 202739 w 202739"/>
              <a:gd name="T5" fmla="*/ 1446522 h 1446522"/>
              <a:gd name="T6" fmla="*/ 0 w 202739"/>
              <a:gd name="T7" fmla="*/ 1446522 h 1446522"/>
              <a:gd name="T8" fmla="*/ 0 60000 65536"/>
              <a:gd name="T9" fmla="*/ 0 60000 65536"/>
              <a:gd name="T10" fmla="*/ 0 60000 65536"/>
              <a:gd name="T11" fmla="*/ 0 60000 65536"/>
              <a:gd name="T12" fmla="*/ 0 w 202739"/>
              <a:gd name="T13" fmla="*/ 0 h 1446522"/>
              <a:gd name="T14" fmla="*/ 202739 w 202739"/>
              <a:gd name="T15" fmla="*/ 1446522 h 1446522"/>
            </a:gdLst>
            <a:ahLst/>
            <a:cxnLst>
              <a:cxn ang="T8">
                <a:pos x="T0" y="T1"/>
              </a:cxn>
              <a:cxn ang="T9">
                <a:pos x="T2" y="T3"/>
              </a:cxn>
              <a:cxn ang="T10">
                <a:pos x="T4" y="T5"/>
              </a:cxn>
              <a:cxn ang="T11">
                <a:pos x="T6" y="T7"/>
              </a:cxn>
            </a:cxnLst>
            <a:rect l="T12" t="T13" r="T14" b="T15"/>
            <a:pathLst>
              <a:path w="202739" h="1446522">
                <a:moveTo>
                  <a:pt x="0" y="117051"/>
                </a:moveTo>
                <a:lnTo>
                  <a:pt x="202739" y="0"/>
                </a:lnTo>
                <a:lnTo>
                  <a:pt x="202739" y="1446522"/>
                </a:lnTo>
                <a:lnTo>
                  <a:pt x="0" y="1446522"/>
                </a:lnTo>
                <a:close/>
              </a:path>
            </a:pathLst>
          </a:cu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077" name="任意多边形 27"/>
          <p:cNvSpPr>
            <a:spLocks noChangeArrowheads="1"/>
          </p:cNvSpPr>
          <p:nvPr/>
        </p:nvSpPr>
        <p:spPr bwMode="auto">
          <a:xfrm rot="1800000">
            <a:off x="786765" y="3825875"/>
            <a:ext cx="46038" cy="3121025"/>
          </a:xfrm>
          <a:custGeom>
            <a:avLst/>
            <a:gdLst>
              <a:gd name="T0" fmla="*/ 0 w 45719"/>
              <a:gd name="T1" fmla="*/ 26396 h 3121422"/>
              <a:gd name="T2" fmla="*/ 45719 w 45719"/>
              <a:gd name="T3" fmla="*/ 0 h 3121422"/>
              <a:gd name="T4" fmla="*/ 45719 w 45719"/>
              <a:gd name="T5" fmla="*/ 3121422 h 3121422"/>
              <a:gd name="T6" fmla="*/ 0 w 45719"/>
              <a:gd name="T7" fmla="*/ 3121422 h 3121422"/>
              <a:gd name="T8" fmla="*/ 0 60000 65536"/>
              <a:gd name="T9" fmla="*/ 0 60000 65536"/>
              <a:gd name="T10" fmla="*/ 0 60000 65536"/>
              <a:gd name="T11" fmla="*/ 0 60000 65536"/>
              <a:gd name="T12" fmla="*/ 0 w 45719"/>
              <a:gd name="T13" fmla="*/ 0 h 3121422"/>
              <a:gd name="T14" fmla="*/ 45719 w 45719"/>
              <a:gd name="T15" fmla="*/ 3121422 h 3121422"/>
            </a:gdLst>
            <a:ahLst/>
            <a:cxnLst>
              <a:cxn ang="T8">
                <a:pos x="T0" y="T1"/>
              </a:cxn>
              <a:cxn ang="T9">
                <a:pos x="T2" y="T3"/>
              </a:cxn>
              <a:cxn ang="T10">
                <a:pos x="T4" y="T5"/>
              </a:cxn>
              <a:cxn ang="T11">
                <a:pos x="T6" y="T7"/>
              </a:cxn>
            </a:cxnLst>
            <a:rect l="T12" t="T13" r="T14" b="T15"/>
            <a:pathLst>
              <a:path w="45719" h="3121422">
                <a:moveTo>
                  <a:pt x="0" y="26396"/>
                </a:moveTo>
                <a:lnTo>
                  <a:pt x="45719" y="0"/>
                </a:lnTo>
                <a:lnTo>
                  <a:pt x="45719" y="3121422"/>
                </a:lnTo>
                <a:lnTo>
                  <a:pt x="0" y="3121422"/>
                </a:lnTo>
                <a:close/>
              </a:path>
            </a:pathLst>
          </a:custGeom>
          <a:solidFill>
            <a:srgbClr val="FFFFFF">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 name="等腰三角形 2"/>
          <p:cNvSpPr>
            <a:spLocks noChangeArrowheads="1"/>
          </p:cNvSpPr>
          <p:nvPr/>
        </p:nvSpPr>
        <p:spPr bwMode="auto">
          <a:xfrm flipV="1">
            <a:off x="1365250" y="1393190"/>
            <a:ext cx="3608705" cy="3143885"/>
          </a:xfrm>
          <a:prstGeom prst="hexagon">
            <a:avLst/>
          </a:prstGeom>
          <a:solidFill>
            <a:srgbClr val="FFFFFF">
              <a:alpha val="2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 name="任意多边形 31"/>
          <p:cNvSpPr>
            <a:spLocks noChangeArrowheads="1"/>
          </p:cNvSpPr>
          <p:nvPr/>
        </p:nvSpPr>
        <p:spPr bwMode="auto">
          <a:xfrm rot="1800000">
            <a:off x="6072823" y="-69850"/>
            <a:ext cx="46037" cy="2219325"/>
          </a:xfrm>
          <a:custGeom>
            <a:avLst/>
            <a:gdLst>
              <a:gd name="T0" fmla="*/ 0 w 45719"/>
              <a:gd name="T1" fmla="*/ 0 h 2219821"/>
              <a:gd name="T2" fmla="*/ 45719 w 45719"/>
              <a:gd name="T3" fmla="*/ 0 h 2219821"/>
              <a:gd name="T4" fmla="*/ 45719 w 45719"/>
              <a:gd name="T5" fmla="*/ 2193425 h 2219821"/>
              <a:gd name="T6" fmla="*/ 0 w 45719"/>
              <a:gd name="T7" fmla="*/ 2219821 h 2219821"/>
              <a:gd name="T8" fmla="*/ 0 60000 65536"/>
              <a:gd name="T9" fmla="*/ 0 60000 65536"/>
              <a:gd name="T10" fmla="*/ 0 60000 65536"/>
              <a:gd name="T11" fmla="*/ 0 60000 65536"/>
              <a:gd name="T12" fmla="*/ 0 w 45719"/>
              <a:gd name="T13" fmla="*/ 0 h 2219821"/>
              <a:gd name="T14" fmla="*/ 45719 w 45719"/>
              <a:gd name="T15" fmla="*/ 2219821 h 2219821"/>
            </a:gdLst>
            <a:ahLst/>
            <a:cxnLst>
              <a:cxn ang="T8">
                <a:pos x="T0" y="T1"/>
              </a:cxn>
              <a:cxn ang="T9">
                <a:pos x="T2" y="T3"/>
              </a:cxn>
              <a:cxn ang="T10">
                <a:pos x="T4" y="T5"/>
              </a:cxn>
              <a:cxn ang="T11">
                <a:pos x="T6" y="T7"/>
              </a:cxn>
            </a:cxnLst>
            <a:rect l="T12" t="T13" r="T14" b="T15"/>
            <a:pathLst>
              <a:path w="45719" h="2219821">
                <a:moveTo>
                  <a:pt x="0" y="0"/>
                </a:moveTo>
                <a:lnTo>
                  <a:pt x="45719" y="0"/>
                </a:lnTo>
                <a:lnTo>
                  <a:pt x="45719" y="2193425"/>
                </a:lnTo>
                <a:lnTo>
                  <a:pt x="0" y="2219821"/>
                </a:lnTo>
                <a:close/>
              </a:path>
            </a:pathLst>
          </a:custGeom>
          <a:solidFill>
            <a:srgbClr val="FFFFFF">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079" name="任意多边形 34"/>
          <p:cNvSpPr>
            <a:spLocks noChangeArrowheads="1"/>
          </p:cNvSpPr>
          <p:nvPr/>
        </p:nvSpPr>
        <p:spPr bwMode="auto">
          <a:xfrm rot="1800000">
            <a:off x="5979160" y="1506538"/>
            <a:ext cx="238125" cy="582612"/>
          </a:xfrm>
          <a:custGeom>
            <a:avLst/>
            <a:gdLst>
              <a:gd name="T0" fmla="*/ 0 w 239049"/>
              <a:gd name="T1" fmla="*/ 0 h 581981"/>
              <a:gd name="T2" fmla="*/ 239049 w 239049"/>
              <a:gd name="T3" fmla="*/ 0 h 581981"/>
              <a:gd name="T4" fmla="*/ 239049 w 239049"/>
              <a:gd name="T5" fmla="*/ 443965 h 581981"/>
              <a:gd name="T6" fmla="*/ 0 w 239049"/>
              <a:gd name="T7" fmla="*/ 581981 h 581981"/>
              <a:gd name="T8" fmla="*/ 0 60000 65536"/>
              <a:gd name="T9" fmla="*/ 0 60000 65536"/>
              <a:gd name="T10" fmla="*/ 0 60000 65536"/>
              <a:gd name="T11" fmla="*/ 0 60000 65536"/>
              <a:gd name="T12" fmla="*/ 0 w 239049"/>
              <a:gd name="T13" fmla="*/ 0 h 581981"/>
              <a:gd name="T14" fmla="*/ 239049 w 239049"/>
              <a:gd name="T15" fmla="*/ 581981 h 581981"/>
            </a:gdLst>
            <a:ahLst/>
            <a:cxnLst>
              <a:cxn ang="T8">
                <a:pos x="T0" y="T1"/>
              </a:cxn>
              <a:cxn ang="T9">
                <a:pos x="T2" y="T3"/>
              </a:cxn>
              <a:cxn ang="T10">
                <a:pos x="T4" y="T5"/>
              </a:cxn>
              <a:cxn ang="T11">
                <a:pos x="T6" y="T7"/>
              </a:cxn>
            </a:cxnLst>
            <a:rect l="T12" t="T13" r="T14" b="T15"/>
            <a:pathLst>
              <a:path w="239049" h="581981">
                <a:moveTo>
                  <a:pt x="0" y="0"/>
                </a:moveTo>
                <a:lnTo>
                  <a:pt x="239049" y="0"/>
                </a:lnTo>
                <a:lnTo>
                  <a:pt x="239049" y="443965"/>
                </a:lnTo>
                <a:lnTo>
                  <a:pt x="0" y="581981"/>
                </a:lnTo>
                <a:close/>
              </a:path>
            </a:pathLst>
          </a:cu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6" name="文本框 5"/>
          <p:cNvSpPr txBox="1"/>
          <p:nvPr/>
        </p:nvSpPr>
        <p:spPr>
          <a:xfrm>
            <a:off x="2166620" y="1865630"/>
            <a:ext cx="2005965" cy="1476375"/>
          </a:xfrm>
          <a:prstGeom prst="rect">
            <a:avLst/>
          </a:prstGeom>
          <a:noFill/>
        </p:spPr>
        <p:txBody>
          <a:bodyPr wrap="square" rtlCol="0">
            <a:spAutoFit/>
          </a:bodyPr>
          <a:lstStyle/>
          <a:p>
            <a:pPr algn="dist"/>
            <a:r>
              <a:rPr lang="zh-CN" altLang="en-US" sz="6600">
                <a:solidFill>
                  <a:schemeClr val="bg1"/>
                </a:solidFill>
                <a:latin typeface="微软雅黑" panose="020B0503020204020204" pitchFamily="34" charset="-122"/>
                <a:ea typeface="微软雅黑" panose="020B0503020204020204" pitchFamily="34" charset="-122"/>
              </a:rPr>
              <a:t>目录</a:t>
            </a:r>
            <a:endParaRPr lang="zh-CN" altLang="en-US" sz="2400">
              <a:solidFill>
                <a:schemeClr val="bg1"/>
              </a:solidFill>
              <a:latin typeface="微软雅黑" panose="020B0503020204020204" pitchFamily="34" charset="-122"/>
              <a:ea typeface="微软雅黑" panose="020B0503020204020204" pitchFamily="34" charset="-122"/>
            </a:endParaRPr>
          </a:p>
          <a:p>
            <a:pPr algn="dist"/>
            <a:r>
              <a:rPr lang="en-US" altLang="zh-CN" sz="2400">
                <a:solidFill>
                  <a:schemeClr val="bg1"/>
                </a:solidFill>
                <a:latin typeface="微软雅黑" panose="020B0503020204020204" pitchFamily="34" charset="-122"/>
                <a:ea typeface="微软雅黑" panose="020B0503020204020204" pitchFamily="34" charset="-122"/>
              </a:rPr>
              <a:t>CONTRNTS</a:t>
            </a:r>
            <a:endParaRPr lang="en-US" altLang="zh-CN" sz="2400">
              <a:solidFill>
                <a:schemeClr val="bg1"/>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6347460" y="2277110"/>
            <a:ext cx="4104000" cy="2304000"/>
            <a:chOff x="11087" y="4254"/>
            <a:chExt cx="6233" cy="3391"/>
          </a:xfrm>
        </p:grpSpPr>
        <p:grpSp>
          <p:nvGrpSpPr>
            <p:cNvPr id="5" name="组合 4"/>
            <p:cNvGrpSpPr/>
            <p:nvPr/>
          </p:nvGrpSpPr>
          <p:grpSpPr>
            <a:xfrm>
              <a:off x="11087" y="4254"/>
              <a:ext cx="6232" cy="831"/>
              <a:chOff x="11087" y="4254"/>
              <a:chExt cx="6232" cy="831"/>
            </a:xfrm>
          </p:grpSpPr>
          <p:sp>
            <p:nvSpPr>
              <p:cNvPr id="4100" name="等腰三角形 3"/>
              <p:cNvSpPr>
                <a:spLocks noChangeArrowheads="1"/>
              </p:cNvSpPr>
              <p:nvPr/>
            </p:nvSpPr>
            <p:spPr bwMode="auto">
              <a:xfrm>
                <a:off x="11087" y="4254"/>
                <a:ext cx="1025" cy="831"/>
              </a:xfrm>
              <a:prstGeom prst="hexagon">
                <a:avLst/>
              </a:prstGeom>
              <a:solidFill>
                <a:srgbClr val="FFFFFF">
                  <a:alpha val="2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r>
                  <a:rPr lang="en-US"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01</a:t>
                </a:r>
                <a:endParaRPr lang="en-US"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4" name="文本框 3"/>
              <p:cNvSpPr txBox="1"/>
              <p:nvPr/>
            </p:nvSpPr>
            <p:spPr>
              <a:xfrm>
                <a:off x="12299" y="4307"/>
                <a:ext cx="5020" cy="725"/>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负载均衡</a:t>
                </a:r>
                <a:endParaRPr lang="zh-CN" altLang="en-US" sz="2400">
                  <a:solidFill>
                    <a:schemeClr val="bg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11087" y="5505"/>
              <a:ext cx="6233" cy="831"/>
              <a:chOff x="11087" y="4254"/>
              <a:chExt cx="6233" cy="831"/>
            </a:xfrm>
          </p:grpSpPr>
          <p:sp>
            <p:nvSpPr>
              <p:cNvPr id="8" name="等腰三角形 3"/>
              <p:cNvSpPr>
                <a:spLocks noChangeArrowheads="1"/>
              </p:cNvSpPr>
              <p:nvPr/>
            </p:nvSpPr>
            <p:spPr bwMode="auto">
              <a:xfrm>
                <a:off x="11087" y="4254"/>
                <a:ext cx="1025" cy="831"/>
              </a:xfrm>
              <a:prstGeom prst="hexagon">
                <a:avLst/>
              </a:prstGeom>
              <a:solidFill>
                <a:srgbClr val="FFFFFF">
                  <a:alpha val="2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r>
                  <a:rPr lang="en-US"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02</a:t>
                </a:r>
                <a:endParaRPr lang="en-US"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9" name="文本框 8"/>
              <p:cNvSpPr txBox="1"/>
              <p:nvPr/>
            </p:nvSpPr>
            <p:spPr>
              <a:xfrm>
                <a:off x="12299" y="4307"/>
                <a:ext cx="5021" cy="725"/>
              </a:xfrm>
              <a:prstGeom prst="rect">
                <a:avLst/>
              </a:prstGeom>
              <a:noFill/>
            </p:spPr>
            <p:txBody>
              <a:bodyPr wrap="square" rtlCol="0">
                <a:spAutoFit/>
              </a:bodyPr>
              <a:lstStyle/>
              <a:p>
                <a:r>
                  <a:rPr lang="en-US" altLang="zh-CN" sz="2400">
                    <a:solidFill>
                      <a:schemeClr val="bg1"/>
                    </a:solidFill>
                    <a:latin typeface="微软雅黑" panose="020B0503020204020204" pitchFamily="34" charset="-122"/>
                    <a:ea typeface="微软雅黑" panose="020B0503020204020204" pitchFamily="34" charset="-122"/>
                  </a:rPr>
                  <a:t>Spring Cloud </a:t>
                </a:r>
                <a:r>
                  <a:rPr lang="en-US" altLang="zh-CN" sz="2400">
                    <a:solidFill>
                      <a:schemeClr val="bg1"/>
                    </a:solidFill>
                    <a:latin typeface="微软雅黑" panose="020B0503020204020204" pitchFamily="34" charset="-122"/>
                    <a:ea typeface="微软雅黑" panose="020B0503020204020204" pitchFamily="34" charset="-122"/>
                    <a:sym typeface="+mn-ea"/>
                  </a:rPr>
                  <a:t>Ribbon</a:t>
                </a:r>
                <a:endParaRPr lang="en-US" altLang="zh-CN" sz="2400">
                  <a:solidFill>
                    <a:schemeClr val="bg1"/>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11087" y="6814"/>
              <a:ext cx="6233" cy="831"/>
              <a:chOff x="11087" y="4254"/>
              <a:chExt cx="6233" cy="831"/>
            </a:xfrm>
          </p:grpSpPr>
          <p:sp>
            <p:nvSpPr>
              <p:cNvPr id="11" name="等腰三角形 3"/>
              <p:cNvSpPr>
                <a:spLocks noChangeArrowheads="1"/>
              </p:cNvSpPr>
              <p:nvPr/>
            </p:nvSpPr>
            <p:spPr bwMode="auto">
              <a:xfrm>
                <a:off x="11087" y="4254"/>
                <a:ext cx="1025" cy="831"/>
              </a:xfrm>
              <a:prstGeom prst="hexagon">
                <a:avLst/>
              </a:prstGeom>
              <a:solidFill>
                <a:srgbClr val="FFFFFF">
                  <a:alpha val="2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r>
                  <a:rPr lang="en-US"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03</a:t>
                </a:r>
                <a:endParaRPr lang="en-US"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2" name="文本框 11"/>
              <p:cNvSpPr txBox="1"/>
              <p:nvPr/>
            </p:nvSpPr>
            <p:spPr>
              <a:xfrm>
                <a:off x="12299" y="4307"/>
                <a:ext cx="5021" cy="725"/>
              </a:xfrm>
              <a:prstGeom prst="rect">
                <a:avLst/>
              </a:prstGeom>
              <a:noFill/>
            </p:spPr>
            <p:txBody>
              <a:bodyPr wrap="square" rtlCol="0">
                <a:spAutoFit/>
              </a:bodyPr>
              <a:lstStyle/>
              <a:p>
                <a:r>
                  <a:rPr lang="en-US" altLang="zh-CN" sz="2400">
                    <a:solidFill>
                      <a:schemeClr val="bg1"/>
                    </a:solidFill>
                    <a:latin typeface="微软雅黑" panose="020B0503020204020204" pitchFamily="34" charset="-122"/>
                    <a:ea typeface="微软雅黑" panose="020B0503020204020204" pitchFamily="34" charset="-122"/>
                    <a:sym typeface="+mn-ea"/>
                  </a:rPr>
                  <a:t>Demo</a:t>
                </a:r>
                <a:r>
                  <a:rPr lang="zh-CN" altLang="en-US" sz="2400">
                    <a:solidFill>
                      <a:schemeClr val="bg1"/>
                    </a:solidFill>
                    <a:latin typeface="微软雅黑" panose="020B0503020204020204" pitchFamily="34" charset="-122"/>
                    <a:ea typeface="微软雅黑" panose="020B0503020204020204" pitchFamily="34" charset="-122"/>
                    <a:sym typeface="+mn-ea"/>
                  </a:rPr>
                  <a:t>展示</a:t>
                </a:r>
                <a:endParaRPr lang="en-US" altLang="zh-CN" sz="2400">
                  <a:solidFill>
                    <a:schemeClr val="bg1"/>
                  </a:solidFill>
                  <a:latin typeface="微软雅黑" panose="020B0503020204020204" pitchFamily="34" charset="-122"/>
                  <a:ea typeface="微软雅黑" panose="020B0503020204020204" pitchFamily="34" charset="-122"/>
                </a:endParaRPr>
              </a:p>
            </p:txBody>
          </p:sp>
        </p:grp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478145" y="2416810"/>
            <a:ext cx="5650865" cy="1962150"/>
            <a:chOff x="8228" y="4402"/>
            <a:chExt cx="9298" cy="3090"/>
          </a:xfrm>
        </p:grpSpPr>
        <p:sp>
          <p:nvSpPr>
            <p:cNvPr id="5123" name="文本框 19"/>
            <p:cNvSpPr>
              <a:spLocks noChangeArrowheads="1"/>
            </p:cNvSpPr>
            <p:nvPr/>
          </p:nvSpPr>
          <p:spPr bwMode="auto">
            <a:xfrm>
              <a:off x="8323" y="4402"/>
              <a:ext cx="8025"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sym typeface="+mn-ea"/>
                </a:rPr>
                <a:t>负载均衡</a:t>
              </a:r>
              <a:endPar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
          <p:nvSpPr>
            <p:cNvPr id="5124" name="文本框 20"/>
            <p:cNvSpPr>
              <a:spLocks noChangeArrowheads="1"/>
            </p:cNvSpPr>
            <p:nvPr/>
          </p:nvSpPr>
          <p:spPr bwMode="auto">
            <a:xfrm>
              <a:off x="8895" y="5894"/>
              <a:ext cx="7964"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l">
                <a:buFont typeface="Wingdings" panose="05000000000000000000" charset="0"/>
                <a:buChar char="Ø"/>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是什么？</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	</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任务均衡？</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marL="342900" indent="-342900" algn="l">
                <a:buFont typeface="Wingdings" panose="05000000000000000000" charset="0"/>
                <a:buChar char="Ø"/>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为啥用？</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	</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并发太高？</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marL="342900" indent="-342900" algn="l">
                <a:buFont typeface="Wingdings" panose="05000000000000000000" charset="0"/>
                <a:buChar char="Ø"/>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怎么用？</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	</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多加机器？</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5125" name="直接连接符 21"/>
            <p:cNvSpPr>
              <a:spLocks noChangeShapeType="1"/>
            </p:cNvSpPr>
            <p:nvPr/>
          </p:nvSpPr>
          <p:spPr bwMode="auto">
            <a:xfrm rot="5400000" flipH="1">
              <a:off x="12838" y="996"/>
              <a:ext cx="77" cy="9298"/>
            </a:xfrm>
            <a:prstGeom prst="line">
              <a:avLst/>
            </a:prstGeom>
            <a:extLst>
              <a:ext uri="{909E8E84-426E-40DD-AFC4-6F175D3DCCD1}">
                <a14:hiddenFill xmlns:a14="http://schemas.microsoft.com/office/drawing/2010/main">
                  <a:noFill/>
                </a14:hiddenFill>
              </a:ext>
            </a:extLst>
          </p:spPr>
          <p:style>
            <a:lnRef idx="1">
              <a:schemeClr val="accent3"/>
            </a:lnRef>
            <a:fillRef idx="0">
              <a:schemeClr val="accent3"/>
            </a:fillRef>
            <a:effectRef idx="0">
              <a:schemeClr val="accent3"/>
            </a:effectRef>
            <a:fontRef idx="minor">
              <a:schemeClr val="tx1"/>
            </a:fontRef>
          </p:style>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 name="组合 1"/>
          <p:cNvGrpSpPr/>
          <p:nvPr/>
        </p:nvGrpSpPr>
        <p:grpSpPr>
          <a:xfrm>
            <a:off x="222250" y="1295400"/>
            <a:ext cx="4457065" cy="4267835"/>
            <a:chOff x="350" y="2115"/>
            <a:chExt cx="7462" cy="6721"/>
          </a:xfrm>
        </p:grpSpPr>
        <p:sp>
          <p:nvSpPr>
            <p:cNvPr id="5127" name="等腰三角形 26"/>
            <p:cNvSpPr>
              <a:spLocks noChangeArrowheads="1"/>
            </p:cNvSpPr>
            <p:nvPr/>
          </p:nvSpPr>
          <p:spPr bwMode="auto">
            <a:xfrm flipV="1">
              <a:off x="350" y="2980"/>
              <a:ext cx="7462" cy="5856"/>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5128" name="等腰三角形 28"/>
            <p:cNvSpPr>
              <a:spLocks noChangeArrowheads="1"/>
            </p:cNvSpPr>
            <p:nvPr/>
          </p:nvSpPr>
          <p:spPr bwMode="auto">
            <a:xfrm flipV="1">
              <a:off x="485" y="2115"/>
              <a:ext cx="7192" cy="5644"/>
            </a:xfrm>
            <a:prstGeom prst="hexagon">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5129" name="文本框 29"/>
            <p:cNvSpPr>
              <a:spLocks noChangeArrowheads="1"/>
            </p:cNvSpPr>
            <p:nvPr/>
          </p:nvSpPr>
          <p:spPr bwMode="auto">
            <a:xfrm>
              <a:off x="2471" y="3077"/>
              <a:ext cx="3369" cy="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15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Impact" panose="020B0806030902050204" pitchFamily="34" charset="0"/>
                </a:rPr>
                <a:t>01</a:t>
              </a:r>
              <a:endParaRPr lang="en-US" sz="115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Impact" panose="020B0806030902050204" pitchFamily="34" charset="0"/>
              </a:endParaRPr>
            </a:p>
            <a:p>
              <a:r>
                <a:rPr lang="en-US" altLang="en-US" sz="4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Impact" panose="020B0806030902050204" pitchFamily="34" charset="0"/>
                </a:rPr>
                <a:t>PART</a:t>
              </a:r>
              <a:endParaRPr lang="en-US" altLang="en-US" sz="4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Impact" panose="020B0806030902050204" pitchFamily="34" charset="0"/>
              </a:endParaRPr>
            </a:p>
          </p:txBody>
        </p:sp>
      </p:grpSp>
      <p:sp>
        <p:nvSpPr>
          <p:cNvPr id="5" name="等腰三角形 26"/>
          <p:cNvSpPr>
            <a:spLocks noChangeArrowheads="1"/>
          </p:cNvSpPr>
          <p:nvPr/>
        </p:nvSpPr>
        <p:spPr bwMode="auto">
          <a:xfrm flipV="1">
            <a:off x="4598670" y="1514475"/>
            <a:ext cx="422910" cy="39179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6" name="等腰三角形 26"/>
          <p:cNvSpPr>
            <a:spLocks noChangeArrowheads="1"/>
          </p:cNvSpPr>
          <p:nvPr/>
        </p:nvSpPr>
        <p:spPr bwMode="auto">
          <a:xfrm flipV="1">
            <a:off x="871220" y="5955665"/>
            <a:ext cx="617855" cy="572770"/>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 name="等腰三角形 26"/>
          <p:cNvSpPr>
            <a:spLocks noChangeArrowheads="1"/>
          </p:cNvSpPr>
          <p:nvPr/>
        </p:nvSpPr>
        <p:spPr bwMode="auto">
          <a:xfrm flipV="1">
            <a:off x="-46990" y="5184775"/>
            <a:ext cx="918210" cy="85026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8" name="等腰三角形 26"/>
          <p:cNvSpPr>
            <a:spLocks noChangeArrowheads="1"/>
          </p:cNvSpPr>
          <p:nvPr/>
        </p:nvSpPr>
        <p:spPr bwMode="auto">
          <a:xfrm flipV="1">
            <a:off x="1220470" y="6046470"/>
            <a:ext cx="422910" cy="39179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9" name="等腰三角形 26"/>
          <p:cNvSpPr>
            <a:spLocks noChangeArrowheads="1"/>
          </p:cNvSpPr>
          <p:nvPr/>
        </p:nvSpPr>
        <p:spPr bwMode="auto">
          <a:xfrm flipV="1">
            <a:off x="4378960" y="1295400"/>
            <a:ext cx="422910" cy="39179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任意多边形 15"/>
          <p:cNvSpPr>
            <a:spLocks noChangeArrowheads="1"/>
          </p:cNvSpPr>
          <p:nvPr/>
        </p:nvSpPr>
        <p:spPr bwMode="auto">
          <a:xfrm>
            <a:off x="4330700" y="2248535"/>
            <a:ext cx="1712595" cy="1678305"/>
          </a:xfrm>
          <a:custGeom>
            <a:avLst/>
            <a:gdLst>
              <a:gd name="connsiteX0" fmla="*/ 2697 w 2697"/>
              <a:gd name="connsiteY0" fmla="*/ 0 h 2643"/>
              <a:gd name="connsiteX1" fmla="*/ 2697 w 2697"/>
              <a:gd name="connsiteY1" fmla="*/ 835 h 2643"/>
              <a:gd name="connsiteX2" fmla="*/ 2605 w 2697"/>
              <a:gd name="connsiteY2" fmla="*/ 839 h 2643"/>
              <a:gd name="connsiteX3" fmla="*/ 899 w 2697"/>
              <a:gd name="connsiteY3" fmla="*/ 2545 h 2643"/>
              <a:gd name="connsiteX4" fmla="*/ 894 w 2697"/>
              <a:gd name="connsiteY4" fmla="*/ 2638 h 2643"/>
              <a:gd name="connsiteX5" fmla="*/ 330 w 2697"/>
              <a:gd name="connsiteY5" fmla="*/ 2638 h 2643"/>
              <a:gd name="connsiteX6" fmla="*/ 330 w 2697"/>
              <a:gd name="connsiteY6" fmla="*/ 2643 h 2643"/>
              <a:gd name="connsiteX7" fmla="*/ 0 w 2697"/>
              <a:gd name="connsiteY7" fmla="*/ 2629 h 2643"/>
              <a:gd name="connsiteX8" fmla="*/ 0 w 2697"/>
              <a:gd name="connsiteY8" fmla="*/ 1909 h 2643"/>
              <a:gd name="connsiteX9" fmla="*/ 102 w 2697"/>
              <a:gd name="connsiteY9" fmla="*/ 1909 h 2643"/>
              <a:gd name="connsiteX10" fmla="*/ 228 w 2697"/>
              <a:gd name="connsiteY10" fmla="*/ 1572 h 2643"/>
              <a:gd name="connsiteX11" fmla="*/ 2437 w 2697"/>
              <a:gd name="connsiteY11" fmla="*/ 13 h 2643"/>
              <a:gd name="connsiteX12" fmla="*/ 2697 w 2697"/>
              <a:gd name="connsiteY12" fmla="*/ 0 h 2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0" t="0" r="0" b="0"/>
            <a:pathLst>
              <a:path w="2697" h="2643">
                <a:moveTo>
                  <a:pt x="2697" y="0"/>
                </a:moveTo>
                <a:lnTo>
                  <a:pt x="2697" y="835"/>
                </a:lnTo>
                <a:lnTo>
                  <a:pt x="2605" y="839"/>
                </a:lnTo>
                <a:cubicBezTo>
                  <a:pt x="1705" y="931"/>
                  <a:pt x="990" y="1646"/>
                  <a:pt x="899" y="2545"/>
                </a:cubicBezTo>
                <a:lnTo>
                  <a:pt x="894" y="2638"/>
                </a:lnTo>
                <a:lnTo>
                  <a:pt x="330" y="2638"/>
                </a:lnTo>
                <a:lnTo>
                  <a:pt x="330" y="2643"/>
                </a:lnTo>
                <a:lnTo>
                  <a:pt x="0" y="2629"/>
                </a:lnTo>
                <a:lnTo>
                  <a:pt x="0" y="1909"/>
                </a:lnTo>
                <a:lnTo>
                  <a:pt x="102" y="1909"/>
                </a:lnTo>
                <a:lnTo>
                  <a:pt x="228" y="1572"/>
                </a:lnTo>
                <a:cubicBezTo>
                  <a:pt x="633" y="722"/>
                  <a:pt x="1459" y="112"/>
                  <a:pt x="2437" y="13"/>
                </a:cubicBezTo>
                <a:lnTo>
                  <a:pt x="2697" y="0"/>
                </a:lnTo>
                <a:close/>
              </a:path>
            </a:pathLst>
          </a:custGeom>
          <a:solidFill>
            <a:srgbClr val="FCFCFC">
              <a:alpha val="34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6155" name="任意多边形 16"/>
          <p:cNvSpPr>
            <a:spLocks noChangeArrowheads="1"/>
          </p:cNvSpPr>
          <p:nvPr/>
        </p:nvSpPr>
        <p:spPr bwMode="auto">
          <a:xfrm rot="10800000" flipV="1">
            <a:off x="6146800" y="2251075"/>
            <a:ext cx="4946650" cy="1673225"/>
          </a:xfrm>
          <a:custGeom>
            <a:avLst/>
            <a:gdLst>
              <a:gd name="T0" fmla="*/ 4946769 w 4946769"/>
              <a:gd name="T1" fmla="*/ 0 h 1673539"/>
              <a:gd name="T2" fmla="*/ 4782152 w 4946769"/>
              <a:gd name="T3" fmla="*/ 8312 h 1673539"/>
              <a:gd name="T4" fmla="*/ 3380855 w 4946769"/>
              <a:gd name="T5" fmla="*/ 997304 h 1673539"/>
              <a:gd name="T6" fmla="*/ 3303396 w 4946769"/>
              <a:gd name="T7" fmla="*/ 1204401 h 1673539"/>
              <a:gd name="T8" fmla="*/ 0 w 4946769"/>
              <a:gd name="T9" fmla="*/ 1204401 h 1673539"/>
              <a:gd name="T10" fmla="*/ 0 w 4946769"/>
              <a:gd name="T11" fmla="*/ 1670345 h 1673539"/>
              <a:gd name="T12" fmla="*/ 3215503 w 4946769"/>
              <a:gd name="T13" fmla="*/ 1670345 h 1673539"/>
              <a:gd name="T14" fmla="*/ 3215352 w 4946769"/>
              <a:gd name="T15" fmla="*/ 1673539 h 1673539"/>
              <a:gd name="T16" fmla="*/ 3803415 w 4946769"/>
              <a:gd name="T17" fmla="*/ 1673539 h 1673539"/>
              <a:gd name="T18" fmla="*/ 3806389 w 4946769"/>
              <a:gd name="T19" fmla="*/ 1614644 h 1673539"/>
              <a:gd name="T20" fmla="*/ 4888522 w 4946769"/>
              <a:gd name="T21" fmla="*/ 532510 h 1673539"/>
              <a:gd name="T22" fmla="*/ 4946769 w 4946769"/>
              <a:gd name="T23" fmla="*/ 529569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3539"/>
              <a:gd name="T38" fmla="*/ 4946769 w 4946769"/>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3539">
                <a:moveTo>
                  <a:pt x="4946769" y="0"/>
                </a:moveTo>
                <a:lnTo>
                  <a:pt x="4782152" y="8312"/>
                </a:lnTo>
                <a:cubicBezTo>
                  <a:pt x="4161967" y="71296"/>
                  <a:pt x="3637561" y="458266"/>
                  <a:pt x="3380855" y="997304"/>
                </a:cubicBezTo>
                <a:lnTo>
                  <a:pt x="3303396" y="1204401"/>
                </a:lnTo>
                <a:lnTo>
                  <a:pt x="0" y="1204401"/>
                </a:lnTo>
                <a:lnTo>
                  <a:pt x="0" y="1670345"/>
                </a:lnTo>
                <a:lnTo>
                  <a:pt x="3215503" y="1670345"/>
                </a:lnTo>
                <a:lnTo>
                  <a:pt x="3215352" y="1673539"/>
                </a:lnTo>
                <a:lnTo>
                  <a:pt x="3803415" y="1673539"/>
                </a:lnTo>
                <a:lnTo>
                  <a:pt x="3806389" y="1614644"/>
                </a:lnTo>
                <a:cubicBezTo>
                  <a:pt x="3864334" y="1044066"/>
                  <a:pt x="4317944" y="590456"/>
                  <a:pt x="4888522" y="532510"/>
                </a:cubicBezTo>
                <a:lnTo>
                  <a:pt x="4946769" y="529569"/>
                </a:lnTo>
                <a:close/>
              </a:path>
            </a:pathLst>
          </a:custGeom>
          <a:solidFill>
            <a:srgbClr val="FCFCFC">
              <a:alpha val="73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6156" name="任意多边形 17"/>
          <p:cNvSpPr>
            <a:spLocks noChangeArrowheads="1"/>
          </p:cNvSpPr>
          <p:nvPr/>
        </p:nvSpPr>
        <p:spPr bwMode="auto">
          <a:xfrm rot="10800000">
            <a:off x="6146800" y="4011613"/>
            <a:ext cx="1714500" cy="1676400"/>
          </a:xfrm>
          <a:custGeom>
            <a:avLst/>
            <a:gdLst>
              <a:gd name="connsiteX0" fmla="*/ 361 w 2700"/>
              <a:gd name="connsiteY0" fmla="*/ 2640 h 2640"/>
              <a:gd name="connsiteX1" fmla="*/ 20 w 2700"/>
              <a:gd name="connsiteY1" fmla="*/ 2628 h 2640"/>
              <a:gd name="connsiteX2" fmla="*/ 0 w 2700"/>
              <a:gd name="connsiteY2" fmla="*/ 1908 h 2640"/>
              <a:gd name="connsiteX3" fmla="*/ 108 w 2700"/>
              <a:gd name="connsiteY3" fmla="*/ 1906 h 2640"/>
              <a:gd name="connsiteX4" fmla="*/ 234 w 2700"/>
              <a:gd name="connsiteY4" fmla="*/ 1570 h 2640"/>
              <a:gd name="connsiteX5" fmla="*/ 2441 w 2700"/>
              <a:gd name="connsiteY5" fmla="*/ 13 h 2640"/>
              <a:gd name="connsiteX6" fmla="*/ 2700 w 2700"/>
              <a:gd name="connsiteY6" fmla="*/ 0 h 2640"/>
              <a:gd name="connsiteX7" fmla="*/ 2700 w 2700"/>
              <a:gd name="connsiteY7" fmla="*/ 834 h 2640"/>
              <a:gd name="connsiteX8" fmla="*/ 2608 w 2700"/>
              <a:gd name="connsiteY8" fmla="*/ 838 h 2640"/>
              <a:gd name="connsiteX9" fmla="*/ 904 w 2700"/>
              <a:gd name="connsiteY9" fmla="*/ 2542 h 2640"/>
              <a:gd name="connsiteX10" fmla="*/ 899 w 2700"/>
              <a:gd name="connsiteY10" fmla="*/ 2635 h 2640"/>
              <a:gd name="connsiteX11" fmla="*/ 361 w 2700"/>
              <a:gd name="connsiteY11" fmla="*/ 2635 h 2640"/>
              <a:gd name="connsiteX12" fmla="*/ 361 w 2700"/>
              <a:gd name="connsiteY12" fmla="*/ 2640 h 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0" t="0" r="0" b="0"/>
            <a:pathLst>
              <a:path w="2700" h="2640">
                <a:moveTo>
                  <a:pt x="361" y="2640"/>
                </a:moveTo>
                <a:lnTo>
                  <a:pt x="20" y="2628"/>
                </a:lnTo>
                <a:lnTo>
                  <a:pt x="0" y="1908"/>
                </a:lnTo>
                <a:lnTo>
                  <a:pt x="108" y="1906"/>
                </a:lnTo>
                <a:lnTo>
                  <a:pt x="234" y="1570"/>
                </a:lnTo>
                <a:cubicBezTo>
                  <a:pt x="638" y="722"/>
                  <a:pt x="1464" y="112"/>
                  <a:pt x="2441" y="13"/>
                </a:cubicBezTo>
                <a:lnTo>
                  <a:pt x="2700" y="0"/>
                </a:lnTo>
                <a:lnTo>
                  <a:pt x="2700" y="834"/>
                </a:lnTo>
                <a:lnTo>
                  <a:pt x="2608" y="838"/>
                </a:lnTo>
                <a:cubicBezTo>
                  <a:pt x="1710" y="930"/>
                  <a:pt x="995" y="1644"/>
                  <a:pt x="904" y="2542"/>
                </a:cubicBezTo>
                <a:lnTo>
                  <a:pt x="899" y="2635"/>
                </a:lnTo>
                <a:lnTo>
                  <a:pt x="361" y="2635"/>
                </a:lnTo>
                <a:lnTo>
                  <a:pt x="361" y="2640"/>
                </a:lnTo>
                <a:close/>
              </a:path>
            </a:pathLst>
          </a:custGeom>
          <a:solidFill>
            <a:srgbClr val="FCFCFC">
              <a:alpha val="34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6157" name="任意多边形 18"/>
          <p:cNvSpPr>
            <a:spLocks noChangeArrowheads="1"/>
          </p:cNvSpPr>
          <p:nvPr/>
        </p:nvSpPr>
        <p:spPr bwMode="auto">
          <a:xfrm flipV="1">
            <a:off x="1072833" y="4014788"/>
            <a:ext cx="4964112" cy="1673225"/>
          </a:xfrm>
          <a:custGeom>
            <a:avLst/>
            <a:gdLst>
              <a:gd name="T0" fmla="*/ 3231680 w 4963097"/>
              <a:gd name="T1" fmla="*/ 1673539 h 1673539"/>
              <a:gd name="T2" fmla="*/ 3819743 w 4963097"/>
              <a:gd name="T3" fmla="*/ 1673539 h 1673539"/>
              <a:gd name="T4" fmla="*/ 3822717 w 4963097"/>
              <a:gd name="T5" fmla="*/ 1614644 h 1673539"/>
              <a:gd name="T6" fmla="*/ 4904850 w 4963097"/>
              <a:gd name="T7" fmla="*/ 532510 h 1673539"/>
              <a:gd name="T8" fmla="*/ 4963097 w 4963097"/>
              <a:gd name="T9" fmla="*/ 529569 h 1673539"/>
              <a:gd name="T10" fmla="*/ 4963097 w 4963097"/>
              <a:gd name="T11" fmla="*/ 0 h 1673539"/>
              <a:gd name="T12" fmla="*/ 4798480 w 4963097"/>
              <a:gd name="T13" fmla="*/ 8312 h 1673539"/>
              <a:gd name="T14" fmla="*/ 3397183 w 4963097"/>
              <a:gd name="T15" fmla="*/ 997304 h 1673539"/>
              <a:gd name="T16" fmla="*/ 3319938 w 4963097"/>
              <a:gd name="T17" fmla="*/ 1203828 h 1673539"/>
              <a:gd name="T18" fmla="*/ 0 w 4963097"/>
              <a:gd name="T19" fmla="*/ 1203828 h 1673539"/>
              <a:gd name="T20" fmla="*/ 0 w 4963097"/>
              <a:gd name="T21" fmla="*/ 1669772 h 1673539"/>
              <a:gd name="T22" fmla="*/ 3231859 w 4963097"/>
              <a:gd name="T23" fmla="*/ 1669772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7"/>
              <a:gd name="T37" fmla="*/ 0 h 1673539"/>
              <a:gd name="T38" fmla="*/ 4963097 w 4963097"/>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7" h="1673539">
                <a:moveTo>
                  <a:pt x="3231680" y="1673539"/>
                </a:moveTo>
                <a:lnTo>
                  <a:pt x="3819743" y="1673539"/>
                </a:lnTo>
                <a:lnTo>
                  <a:pt x="3822717" y="1614644"/>
                </a:lnTo>
                <a:cubicBezTo>
                  <a:pt x="3880662" y="1044066"/>
                  <a:pt x="4334272" y="590456"/>
                  <a:pt x="4904850" y="532510"/>
                </a:cubicBezTo>
                <a:lnTo>
                  <a:pt x="4963097" y="529569"/>
                </a:lnTo>
                <a:lnTo>
                  <a:pt x="4963097" y="0"/>
                </a:lnTo>
                <a:lnTo>
                  <a:pt x="4798480" y="8312"/>
                </a:lnTo>
                <a:cubicBezTo>
                  <a:pt x="4178295" y="71296"/>
                  <a:pt x="3653889" y="458266"/>
                  <a:pt x="3397183" y="997304"/>
                </a:cubicBezTo>
                <a:lnTo>
                  <a:pt x="3319938" y="1203828"/>
                </a:lnTo>
                <a:lnTo>
                  <a:pt x="0" y="1203828"/>
                </a:lnTo>
                <a:lnTo>
                  <a:pt x="0" y="1669772"/>
                </a:lnTo>
                <a:lnTo>
                  <a:pt x="3231859" y="1669772"/>
                </a:lnTo>
                <a:close/>
              </a:path>
            </a:pathLst>
          </a:custGeom>
          <a:solidFill>
            <a:srgbClr val="FCFCFC">
              <a:alpha val="73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6160" name="文本框 21"/>
          <p:cNvSpPr>
            <a:spLocks noChangeArrowheads="1"/>
          </p:cNvSpPr>
          <p:nvPr/>
        </p:nvSpPr>
        <p:spPr bwMode="auto">
          <a:xfrm>
            <a:off x="1073150" y="4015105"/>
            <a:ext cx="32429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a:solidFill>
                  <a:srgbClr val="48739D"/>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简介</a:t>
            </a:r>
            <a:endParaRPr lang="zh-CN" altLang="en-US" sz="2400" b="1">
              <a:solidFill>
                <a:srgbClr val="48739D"/>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6161" name="文本框 22"/>
          <p:cNvSpPr>
            <a:spLocks noChangeArrowheads="1"/>
          </p:cNvSpPr>
          <p:nvPr/>
        </p:nvSpPr>
        <p:spPr bwMode="auto">
          <a:xfrm>
            <a:off x="7945755" y="3466465"/>
            <a:ext cx="31984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a:solidFill>
                  <a:srgbClr val="5A2C8E"/>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分类</a:t>
            </a:r>
            <a:endParaRPr lang="zh-CN" altLang="en-US" sz="2400" b="1">
              <a:solidFill>
                <a:srgbClr val="5A2C8E"/>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6162" name="文本框 23"/>
          <p:cNvSpPr>
            <a:spLocks noChangeArrowheads="1"/>
          </p:cNvSpPr>
          <p:nvPr/>
        </p:nvSpPr>
        <p:spPr bwMode="auto">
          <a:xfrm>
            <a:off x="1073785" y="1708150"/>
            <a:ext cx="3255645"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负载均衡(Load Balance)，</a:t>
            </a:r>
            <a:endParaRPr lang="zh-CN"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r>
              <a:rPr lang="zh-CN"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其含义指将负载（工作任务）进行平衡、分摊到多个操作单元上进行运行。</a:t>
            </a:r>
            <a:endParaRPr lang="zh-CN"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r>
              <a:rPr lang="zh-CN"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例如FTP服务器、Web服务器、企业核心应用服务器和其它主要任务服务器等，从而协同完成工作任务。</a:t>
            </a:r>
            <a:endParaRPr lang="zh-CN"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6165" name="文本框 26"/>
          <p:cNvSpPr>
            <a:spLocks noChangeArrowheads="1"/>
          </p:cNvSpPr>
          <p:nvPr/>
        </p:nvSpPr>
        <p:spPr bwMode="auto">
          <a:xfrm>
            <a:off x="7860665" y="3914775"/>
            <a:ext cx="323278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硬件负载均衡：</a:t>
            </a:r>
            <a:br>
              <a:rPr lang="zh-CN"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br>
            <a:r>
              <a:rPr lang="zh-CN"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通过在服务器节点之间安装专门用于负载均衡的设备（如F5）</a:t>
            </a:r>
            <a:endParaRPr lang="zh-CN"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endParaRPr lang="zh-CN"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zh-CN"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软件负载均衡：</a:t>
            </a:r>
            <a:br>
              <a:rPr lang="zh-CN"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br>
            <a:r>
              <a:rPr lang="zh-CN"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在服务器上安装具有负载均衡功能的软件来完成请求分发进而实现负载均衡，常见的有Nginx、Apache、LVS。</a:t>
            </a:r>
            <a:endPar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nvGrpSpPr>
          <p:cNvPr id="3" name="组合 2"/>
          <p:cNvGrpSpPr/>
          <p:nvPr/>
        </p:nvGrpSpPr>
        <p:grpSpPr>
          <a:xfrm>
            <a:off x="64135" y="178435"/>
            <a:ext cx="12102465" cy="757555"/>
            <a:chOff x="101" y="281"/>
            <a:chExt cx="19059" cy="1193"/>
          </a:xfrm>
        </p:grpSpPr>
        <p:sp>
          <p:nvSpPr>
            <p:cNvPr id="6149" name="文本框 10"/>
            <p:cNvSpPr>
              <a:spLocks noChangeArrowheads="1"/>
            </p:cNvSpPr>
            <p:nvPr/>
          </p:nvSpPr>
          <p:spPr bwMode="auto">
            <a:xfrm>
              <a:off x="102" y="390"/>
              <a:ext cx="19058"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什么是负载均衡？</a:t>
              </a:r>
              <a:endPar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
          <p:nvSpPr>
            <p:cNvPr id="7" name="等腰三角形 26"/>
            <p:cNvSpPr>
              <a:spLocks noChangeArrowheads="1"/>
            </p:cNvSpPr>
            <p:nvPr/>
          </p:nvSpPr>
          <p:spPr bwMode="auto">
            <a:xfrm>
              <a:off x="101" y="281"/>
              <a:ext cx="1027" cy="90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 name="等腰三角形 26"/>
            <p:cNvSpPr>
              <a:spLocks noChangeArrowheads="1"/>
            </p:cNvSpPr>
            <p:nvPr/>
          </p:nvSpPr>
          <p:spPr bwMode="auto">
            <a:xfrm>
              <a:off x="501" y="594"/>
              <a:ext cx="811" cy="716"/>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5125" name="直接连接符 21"/>
            <p:cNvSpPr>
              <a:spLocks noChangeShapeType="1"/>
            </p:cNvSpPr>
            <p:nvPr/>
          </p:nvSpPr>
          <p:spPr bwMode="auto">
            <a:xfrm rot="5400000" flipH="1">
              <a:off x="9562" y="-3214"/>
              <a:ext cx="77" cy="9298"/>
            </a:xfrm>
            <a:prstGeom prst="line">
              <a:avLst/>
            </a:prstGeom>
            <a:noFill/>
            <a:ln w="12700" cap="flat" cmpd="sng">
              <a:solidFill>
                <a:srgbClr val="FFFFFF">
                  <a:alpha val="50000"/>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1" name="椭圆 14"/>
          <p:cNvSpPr>
            <a:spLocks noChangeArrowheads="1"/>
          </p:cNvSpPr>
          <p:nvPr/>
        </p:nvSpPr>
        <p:spPr bwMode="auto">
          <a:xfrm>
            <a:off x="5017770" y="2884488"/>
            <a:ext cx="2155825" cy="2154237"/>
          </a:xfrm>
          <a:prstGeom prst="ellipse">
            <a:avLst/>
          </a:prstGeom>
          <a:blipFill dpi="0" rotWithShape="1">
            <a:blip r:embed="rId1" cstate="print"/>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任意多边形 8"/>
          <p:cNvSpPr>
            <a:spLocks noChangeArrowheads="1"/>
          </p:cNvSpPr>
          <p:nvPr/>
        </p:nvSpPr>
        <p:spPr bwMode="auto">
          <a:xfrm rot="16193188" flipH="1">
            <a:off x="3789362" y="2846388"/>
            <a:ext cx="1617663" cy="388938"/>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close/>
              </a:path>
            </a:pathLst>
          </a:custGeom>
          <a:solidFill>
            <a:srgbClr val="FCFCFC">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178" name="矩形 9"/>
          <p:cNvSpPr>
            <a:spLocks noChangeAspect="1" noChangeArrowheads="1"/>
          </p:cNvSpPr>
          <p:nvPr/>
        </p:nvSpPr>
        <p:spPr bwMode="auto">
          <a:xfrm rot="16193188" flipH="1">
            <a:off x="4793457" y="2626518"/>
            <a:ext cx="1225550" cy="1223963"/>
          </a:xfrm>
          <a:prstGeom prst="rect">
            <a:avLst/>
          </a:prstGeom>
          <a:noFill/>
          <a:ln w="12700" cap="flat" cmpd="sng">
            <a:solidFill>
              <a:srgbClr val="FCFCFC"/>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nvGrpSpPr>
          <p:cNvPr id="7179" name="组合 10"/>
          <p:cNvGrpSpPr/>
          <p:nvPr/>
        </p:nvGrpSpPr>
        <p:grpSpPr bwMode="auto">
          <a:xfrm>
            <a:off x="6527800" y="2962275"/>
            <a:ext cx="519113" cy="581025"/>
            <a:chOff x="0" y="0"/>
            <a:chExt cx="402656" cy="450303"/>
          </a:xfrm>
        </p:grpSpPr>
        <p:sp>
          <p:nvSpPr>
            <p:cNvPr id="7180" name="Freeform 108"/>
            <p:cNvSpPr>
              <a:spLocks noEditPoints="1" noChangeArrowheads="1"/>
            </p:cNvSpPr>
            <p:nvPr/>
          </p:nvSpPr>
          <p:spPr bwMode="auto">
            <a:xfrm>
              <a:off x="69134" y="167228"/>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alpha val="89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181" name="Freeform 109"/>
            <p:cNvSpPr>
              <a:spLocks noEditPoints="1" noChangeArrowheads="1"/>
            </p:cNvSpPr>
            <p:nvPr/>
          </p:nvSpPr>
          <p:spPr bwMode="auto">
            <a:xfrm>
              <a:off x="197125" y="129859"/>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alpha val="89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182" name="Freeform 110"/>
            <p:cNvSpPr>
              <a:spLocks noEditPoints="1" noChangeArrowheads="1"/>
            </p:cNvSpPr>
            <p:nvPr/>
          </p:nvSpPr>
          <p:spPr bwMode="auto">
            <a:xfrm>
              <a:off x="82213" y="181242"/>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alpha val="89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183" name="Freeform 111"/>
            <p:cNvSpPr>
              <a:spLocks noEditPoints="1" noChangeArrowheads="1"/>
            </p:cNvSpPr>
            <p:nvPr/>
          </p:nvSpPr>
          <p:spPr bwMode="auto">
            <a:xfrm>
              <a:off x="172834" y="105568"/>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alpha val="89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184" name="Freeform 112"/>
            <p:cNvSpPr>
              <a:spLocks noEditPoints="1" noChangeArrowheads="1"/>
            </p:cNvSpPr>
            <p:nvPr/>
          </p:nvSpPr>
          <p:spPr bwMode="auto">
            <a:xfrm>
              <a:off x="0" y="0"/>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alpha val="89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grpSp>
        <p:nvGrpSpPr>
          <p:cNvPr id="7185" name="组合 16"/>
          <p:cNvGrpSpPr/>
          <p:nvPr/>
        </p:nvGrpSpPr>
        <p:grpSpPr bwMode="auto">
          <a:xfrm>
            <a:off x="5200650" y="4264025"/>
            <a:ext cx="476250" cy="471488"/>
            <a:chOff x="0" y="0"/>
            <a:chExt cx="453105" cy="448433"/>
          </a:xfrm>
        </p:grpSpPr>
        <p:sp>
          <p:nvSpPr>
            <p:cNvPr id="718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alpha val="89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18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alpha val="89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grpSp>
        <p:nvGrpSpPr>
          <p:cNvPr id="7188" name="组合 19"/>
          <p:cNvGrpSpPr/>
          <p:nvPr/>
        </p:nvGrpSpPr>
        <p:grpSpPr bwMode="auto">
          <a:xfrm>
            <a:off x="5187950" y="2997200"/>
            <a:ext cx="495300" cy="533400"/>
            <a:chOff x="0" y="0"/>
            <a:chExt cx="466184" cy="501686"/>
          </a:xfrm>
        </p:grpSpPr>
        <p:sp>
          <p:nvSpPr>
            <p:cNvPr id="7189" name="Freeform 154"/>
            <p:cNvSpPr>
              <a:spLocks noChangeArrowheads="1"/>
            </p:cNvSpPr>
            <p:nvPr/>
          </p:nvSpPr>
          <p:spPr bwMode="auto">
            <a:xfrm>
              <a:off x="141070" y="426012"/>
              <a:ext cx="50449" cy="46712"/>
            </a:xfrm>
            <a:custGeom>
              <a:avLst/>
              <a:gdLst>
                <a:gd name="T0" fmla="*/ 16 w 23"/>
                <a:gd name="T1" fmla="*/ 0 h 21"/>
                <a:gd name="T2" fmla="*/ 16 w 23"/>
                <a:gd name="T3" fmla="*/ 4 h 21"/>
                <a:gd name="T4" fmla="*/ 19 w 23"/>
                <a:gd name="T5" fmla="*/ 11 h 21"/>
                <a:gd name="T6" fmla="*/ 10 w 23"/>
                <a:gd name="T7" fmla="*/ 17 h 21"/>
                <a:gd name="T8" fmla="*/ 4 w 23"/>
                <a:gd name="T9" fmla="*/ 9 h 21"/>
                <a:gd name="T10" fmla="*/ 6 w 23"/>
                <a:gd name="T11" fmla="*/ 5 h 21"/>
                <a:gd name="T12" fmla="*/ 6 w 23"/>
                <a:gd name="T13" fmla="*/ 0 h 21"/>
                <a:gd name="T14" fmla="*/ 0 w 23"/>
                <a:gd name="T15" fmla="*/ 10 h 21"/>
                <a:gd name="T16" fmla="*/ 11 w 23"/>
                <a:gd name="T17" fmla="*/ 21 h 21"/>
                <a:gd name="T18" fmla="*/ 23 w 23"/>
                <a:gd name="T19" fmla="*/ 10 h 21"/>
                <a:gd name="T20" fmla="*/ 16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alpha val="89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190" name="Rectangle 155"/>
            <p:cNvSpPr>
              <a:spLocks noChangeArrowheads="1"/>
            </p:cNvSpPr>
            <p:nvPr/>
          </p:nvSpPr>
          <p:spPr bwMode="auto">
            <a:xfrm>
              <a:off x="160689" y="419472"/>
              <a:ext cx="9342" cy="32698"/>
            </a:xfrm>
            <a:prstGeom prst="rect">
              <a:avLst/>
            </a:prstGeom>
            <a:solidFill>
              <a:srgbClr val="FCFCFC">
                <a:alpha val="89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191" name="Freeform 156"/>
            <p:cNvSpPr>
              <a:spLocks noEditPoints="1" noChangeArrowheads="1"/>
            </p:cNvSpPr>
            <p:nvPr/>
          </p:nvSpPr>
          <p:spPr bwMode="auto">
            <a:xfrm>
              <a:off x="39238" y="81278"/>
              <a:ext cx="260652" cy="260652"/>
            </a:xfrm>
            <a:custGeom>
              <a:avLst/>
              <a:gdLst>
                <a:gd name="T0" fmla="*/ 24 w 118"/>
                <a:gd name="T1" fmla="*/ 19 h 118"/>
                <a:gd name="T2" fmla="*/ 19 w 118"/>
                <a:gd name="T3" fmla="*/ 94 h 118"/>
                <a:gd name="T4" fmla="*/ 94 w 118"/>
                <a:gd name="T5" fmla="*/ 99 h 118"/>
                <a:gd name="T6" fmla="*/ 99 w 118"/>
                <a:gd name="T7" fmla="*/ 24 h 118"/>
                <a:gd name="T8" fmla="*/ 24 w 118"/>
                <a:gd name="T9" fmla="*/ 19 h 118"/>
                <a:gd name="T10" fmla="*/ 64 w 118"/>
                <a:gd name="T11" fmla="*/ 84 h 118"/>
                <a:gd name="T12" fmla="*/ 64 w 118"/>
                <a:gd name="T13" fmla="*/ 93 h 118"/>
                <a:gd name="T14" fmla="*/ 56 w 118"/>
                <a:gd name="T15" fmla="*/ 93 h 118"/>
                <a:gd name="T16" fmla="*/ 56 w 118"/>
                <a:gd name="T17" fmla="*/ 85 h 118"/>
                <a:gd name="T18" fmla="*/ 41 w 118"/>
                <a:gd name="T19" fmla="*/ 81 h 118"/>
                <a:gd name="T20" fmla="*/ 43 w 118"/>
                <a:gd name="T21" fmla="*/ 71 h 118"/>
                <a:gd name="T22" fmla="*/ 58 w 118"/>
                <a:gd name="T23" fmla="*/ 75 h 118"/>
                <a:gd name="T24" fmla="*/ 66 w 118"/>
                <a:gd name="T25" fmla="*/ 70 h 118"/>
                <a:gd name="T26" fmla="*/ 57 w 118"/>
                <a:gd name="T27" fmla="*/ 62 h 118"/>
                <a:gd name="T28" fmla="*/ 41 w 118"/>
                <a:gd name="T29" fmla="*/ 46 h 118"/>
                <a:gd name="T30" fmla="*/ 56 w 118"/>
                <a:gd name="T31" fmla="*/ 31 h 118"/>
                <a:gd name="T32" fmla="*/ 56 w 118"/>
                <a:gd name="T33" fmla="*/ 23 h 118"/>
                <a:gd name="T34" fmla="*/ 64 w 118"/>
                <a:gd name="T35" fmla="*/ 23 h 118"/>
                <a:gd name="T36" fmla="*/ 64 w 118"/>
                <a:gd name="T37" fmla="*/ 30 h 118"/>
                <a:gd name="T38" fmla="*/ 77 w 118"/>
                <a:gd name="T39" fmla="*/ 33 h 118"/>
                <a:gd name="T40" fmla="*/ 74 w 118"/>
                <a:gd name="T41" fmla="*/ 43 h 118"/>
                <a:gd name="T42" fmla="*/ 62 w 118"/>
                <a:gd name="T43" fmla="*/ 40 h 118"/>
                <a:gd name="T44" fmla="*/ 55 w 118"/>
                <a:gd name="T45" fmla="*/ 45 h 118"/>
                <a:gd name="T46" fmla="*/ 65 w 118"/>
                <a:gd name="T47" fmla="*/ 52 h 118"/>
                <a:gd name="T48" fmla="*/ 79 w 118"/>
                <a:gd name="T49" fmla="*/ 69 h 118"/>
                <a:gd name="T50" fmla="*/ 64 w 118"/>
                <a:gd name="T51" fmla="*/ 84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alpha val="89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192" name="Freeform 157"/>
            <p:cNvSpPr>
              <a:spLocks noEditPoints="1" noChangeArrowheads="1"/>
            </p:cNvSpPr>
            <p:nvPr/>
          </p:nvSpPr>
          <p:spPr bwMode="auto">
            <a:xfrm>
              <a:off x="0" y="0"/>
              <a:ext cx="338194" cy="501686"/>
            </a:xfrm>
            <a:custGeom>
              <a:avLst/>
              <a:gdLst>
                <a:gd name="T0" fmla="*/ 138 w 153"/>
                <a:gd name="T1" fmla="*/ 177 h 227"/>
                <a:gd name="T2" fmla="*/ 16 w 153"/>
                <a:gd name="T3" fmla="*/ 177 h 227"/>
                <a:gd name="T4" fmla="*/ 16 w 153"/>
                <a:gd name="T5" fmla="*/ 16 h 227"/>
                <a:gd name="T6" fmla="*/ 138 w 153"/>
                <a:gd name="T7" fmla="*/ 16 h 227"/>
                <a:gd name="T8" fmla="*/ 138 w 153"/>
                <a:gd name="T9" fmla="*/ 103 h 227"/>
                <a:gd name="T10" fmla="*/ 139 w 153"/>
                <a:gd name="T11" fmla="*/ 102 h 227"/>
                <a:gd name="T12" fmla="*/ 153 w 153"/>
                <a:gd name="T13" fmla="*/ 94 h 227"/>
                <a:gd name="T14" fmla="*/ 153 w 153"/>
                <a:gd name="T15" fmla="*/ 13 h 227"/>
                <a:gd name="T16" fmla="*/ 141 w 153"/>
                <a:gd name="T17" fmla="*/ 0 h 227"/>
                <a:gd name="T18" fmla="*/ 12 w 153"/>
                <a:gd name="T19" fmla="*/ 0 h 227"/>
                <a:gd name="T20" fmla="*/ 0 w 153"/>
                <a:gd name="T21" fmla="*/ 13 h 227"/>
                <a:gd name="T22" fmla="*/ 0 w 153"/>
                <a:gd name="T23" fmla="*/ 215 h 227"/>
                <a:gd name="T24" fmla="*/ 12 w 153"/>
                <a:gd name="T25" fmla="*/ 227 h 227"/>
                <a:gd name="T26" fmla="*/ 141 w 153"/>
                <a:gd name="T27" fmla="*/ 227 h 227"/>
                <a:gd name="T28" fmla="*/ 153 w 153"/>
                <a:gd name="T29" fmla="*/ 215 h 227"/>
                <a:gd name="T30" fmla="*/ 153 w 153"/>
                <a:gd name="T31" fmla="*/ 176 h 227"/>
                <a:gd name="T32" fmla="*/ 138 w 153"/>
                <a:gd name="T33" fmla="*/ 166 h 227"/>
                <a:gd name="T34" fmla="*/ 138 w 153"/>
                <a:gd name="T35" fmla="*/ 177 h 227"/>
                <a:gd name="T36" fmla="*/ 75 w 153"/>
                <a:gd name="T37" fmla="*/ 221 h 227"/>
                <a:gd name="T38" fmla="*/ 56 w 153"/>
                <a:gd name="T39" fmla="*/ 201 h 227"/>
                <a:gd name="T40" fmla="*/ 75 w 153"/>
                <a:gd name="T41" fmla="*/ 182 h 227"/>
                <a:gd name="T42" fmla="*/ 95 w 153"/>
                <a:gd name="T43" fmla="*/ 201 h 227"/>
                <a:gd name="T44" fmla="*/ 75 w 153"/>
                <a:gd name="T45" fmla="*/ 221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alpha val="89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193" name="Freeform 158"/>
            <p:cNvSpPr>
              <a:spLocks noEditPoints="1" noChangeArrowheads="1"/>
            </p:cNvSpPr>
            <p:nvPr/>
          </p:nvSpPr>
          <p:spPr bwMode="auto">
            <a:xfrm>
              <a:off x="275600" y="202729"/>
              <a:ext cx="190584" cy="190584"/>
            </a:xfrm>
            <a:custGeom>
              <a:avLst/>
              <a:gdLst>
                <a:gd name="T0" fmla="*/ 72 w 86"/>
                <a:gd name="T1" fmla="*/ 17 h 86"/>
                <a:gd name="T2" fmla="*/ 18 w 86"/>
                <a:gd name="T3" fmla="*/ 14 h 86"/>
                <a:gd name="T4" fmla="*/ 14 w 86"/>
                <a:gd name="T5" fmla="*/ 68 h 86"/>
                <a:gd name="T6" fmla="*/ 69 w 86"/>
                <a:gd name="T7" fmla="*/ 72 h 86"/>
                <a:gd name="T8" fmla="*/ 72 w 86"/>
                <a:gd name="T9" fmla="*/ 17 h 86"/>
                <a:gd name="T10" fmla="*/ 46 w 86"/>
                <a:gd name="T11" fmla="*/ 63 h 86"/>
                <a:gd name="T12" fmla="*/ 46 w 86"/>
                <a:gd name="T13" fmla="*/ 70 h 86"/>
                <a:gd name="T14" fmla="*/ 40 w 86"/>
                <a:gd name="T15" fmla="*/ 70 h 86"/>
                <a:gd name="T16" fmla="*/ 40 w 86"/>
                <a:gd name="T17" fmla="*/ 64 h 86"/>
                <a:gd name="T18" fmla="*/ 28 w 86"/>
                <a:gd name="T19" fmla="*/ 61 h 86"/>
                <a:gd name="T20" fmla="*/ 30 w 86"/>
                <a:gd name="T21" fmla="*/ 53 h 86"/>
                <a:gd name="T22" fmla="*/ 41 w 86"/>
                <a:gd name="T23" fmla="*/ 56 h 86"/>
                <a:gd name="T24" fmla="*/ 48 w 86"/>
                <a:gd name="T25" fmla="*/ 52 h 86"/>
                <a:gd name="T26" fmla="*/ 41 w 86"/>
                <a:gd name="T27" fmla="*/ 46 h 86"/>
                <a:gd name="T28" fmla="*/ 29 w 86"/>
                <a:gd name="T29" fmla="*/ 34 h 86"/>
                <a:gd name="T30" fmla="*/ 40 w 86"/>
                <a:gd name="T31" fmla="*/ 22 h 86"/>
                <a:gd name="T32" fmla="*/ 40 w 86"/>
                <a:gd name="T33" fmla="*/ 15 h 86"/>
                <a:gd name="T34" fmla="*/ 47 w 86"/>
                <a:gd name="T35" fmla="*/ 15 h 86"/>
                <a:gd name="T36" fmla="*/ 47 w 86"/>
                <a:gd name="T37" fmla="*/ 21 h 86"/>
                <a:gd name="T38" fmla="*/ 56 w 86"/>
                <a:gd name="T39" fmla="*/ 23 h 86"/>
                <a:gd name="T40" fmla="*/ 54 w 86"/>
                <a:gd name="T41" fmla="*/ 31 h 86"/>
                <a:gd name="T42" fmla="*/ 45 w 86"/>
                <a:gd name="T43" fmla="*/ 29 h 86"/>
                <a:gd name="T44" fmla="*/ 39 w 86"/>
                <a:gd name="T45" fmla="*/ 32 h 86"/>
                <a:gd name="T46" fmla="*/ 47 w 86"/>
                <a:gd name="T47" fmla="*/ 38 h 86"/>
                <a:gd name="T48" fmla="*/ 58 w 86"/>
                <a:gd name="T49" fmla="*/ 51 h 86"/>
                <a:gd name="T50" fmla="*/ 46 w 86"/>
                <a:gd name="T51" fmla="*/ 63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alpha val="89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grpSp>
        <p:nvGrpSpPr>
          <p:cNvPr id="7194" name="组合 25"/>
          <p:cNvGrpSpPr/>
          <p:nvPr/>
        </p:nvGrpSpPr>
        <p:grpSpPr bwMode="auto">
          <a:xfrm>
            <a:off x="6553200" y="4222750"/>
            <a:ext cx="444500" cy="568325"/>
            <a:chOff x="0" y="0"/>
            <a:chExt cx="563562" cy="720725"/>
          </a:xfrm>
        </p:grpSpPr>
        <p:sp>
          <p:nvSpPr>
            <p:cNvPr id="7195"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FCFCFC">
                <a:alpha val="89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196"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FCFCFC">
                <a:alpha val="89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197"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FCFCFC">
                <a:alpha val="89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sp>
        <p:nvSpPr>
          <p:cNvPr id="7198" name="任意多边形 29"/>
          <p:cNvSpPr>
            <a:spLocks noChangeArrowheads="1"/>
          </p:cNvSpPr>
          <p:nvPr/>
        </p:nvSpPr>
        <p:spPr bwMode="auto">
          <a:xfrm rot="16193188" flipH="1">
            <a:off x="5022850" y="1617663"/>
            <a:ext cx="388937" cy="1627188"/>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close/>
              </a:path>
            </a:pathLst>
          </a:custGeom>
          <a:solidFill>
            <a:srgbClr val="FCFCFC">
              <a:alpha val="34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nvGrpSpPr>
          <p:cNvPr id="7199" name="组合 30"/>
          <p:cNvGrpSpPr/>
          <p:nvPr/>
        </p:nvGrpSpPr>
        <p:grpSpPr bwMode="auto">
          <a:xfrm flipH="1">
            <a:off x="6127750" y="2232025"/>
            <a:ext cx="1627188" cy="1617663"/>
            <a:chOff x="0" y="0"/>
            <a:chExt cx="1627020" cy="1617746"/>
          </a:xfrm>
        </p:grpSpPr>
        <p:sp>
          <p:nvSpPr>
            <p:cNvPr id="7200" name="任意多边形 31"/>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close/>
                </a:path>
              </a:pathLst>
            </a:custGeom>
            <a:solidFill>
              <a:srgbClr val="FCFCFC">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201" name="矩形 32"/>
            <p:cNvSpPr>
              <a:spLocks noChangeAspect="1" noChangeArrowheads="1"/>
            </p:cNvSpPr>
            <p:nvPr/>
          </p:nvSpPr>
          <p:spPr bwMode="auto">
            <a:xfrm rot="16193188" flipH="1">
              <a:off x="389537" y="393746"/>
              <a:ext cx="1224000" cy="1224000"/>
            </a:xfrm>
            <a:prstGeom prst="rect">
              <a:avLst/>
            </a:prstGeom>
            <a:noFill/>
            <a:ln w="12700" cap="flat" cmpd="sng">
              <a:solidFill>
                <a:srgbClr val="FCFCFC"/>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202" name="任意多边形 33"/>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close/>
                </a:path>
              </a:pathLst>
            </a:custGeom>
            <a:solidFill>
              <a:srgbClr val="FCFCFC">
                <a:alpha val="34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grpSp>
        <p:nvGrpSpPr>
          <p:cNvPr id="7203" name="组合 34"/>
          <p:cNvGrpSpPr/>
          <p:nvPr/>
        </p:nvGrpSpPr>
        <p:grpSpPr bwMode="auto">
          <a:xfrm flipH="1" flipV="1">
            <a:off x="6127750" y="3967163"/>
            <a:ext cx="1627188" cy="1617662"/>
            <a:chOff x="0" y="0"/>
            <a:chExt cx="1627020" cy="1617746"/>
          </a:xfrm>
        </p:grpSpPr>
        <p:sp>
          <p:nvSpPr>
            <p:cNvPr id="7204" name="任意多边形 35"/>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close/>
                </a:path>
              </a:pathLst>
            </a:custGeom>
            <a:solidFill>
              <a:srgbClr val="FCFCFC">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205" name="矩形 36"/>
            <p:cNvSpPr>
              <a:spLocks noChangeAspect="1" noChangeArrowheads="1"/>
            </p:cNvSpPr>
            <p:nvPr/>
          </p:nvSpPr>
          <p:spPr bwMode="auto">
            <a:xfrm rot="16193188" flipH="1">
              <a:off x="389537" y="393746"/>
              <a:ext cx="1224000" cy="1224000"/>
            </a:xfrm>
            <a:prstGeom prst="rect">
              <a:avLst/>
            </a:prstGeom>
            <a:noFill/>
            <a:ln w="12700" cap="flat" cmpd="sng">
              <a:solidFill>
                <a:srgbClr val="FCFCFC"/>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206" name="任意多边形 37"/>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close/>
                </a:path>
              </a:pathLst>
            </a:custGeom>
            <a:solidFill>
              <a:srgbClr val="FCFCFC">
                <a:alpha val="34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grpSp>
        <p:nvGrpSpPr>
          <p:cNvPr id="7207" name="组合 38"/>
          <p:cNvGrpSpPr/>
          <p:nvPr/>
        </p:nvGrpSpPr>
        <p:grpSpPr bwMode="auto">
          <a:xfrm flipV="1">
            <a:off x="4403725" y="3962400"/>
            <a:ext cx="1627188" cy="1619250"/>
            <a:chOff x="0" y="0"/>
            <a:chExt cx="1627020" cy="1617746"/>
          </a:xfrm>
        </p:grpSpPr>
        <p:sp>
          <p:nvSpPr>
            <p:cNvPr id="7208" name="任意多边形 39"/>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close/>
                </a:path>
              </a:pathLst>
            </a:custGeom>
            <a:solidFill>
              <a:srgbClr val="FCFCFC">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209" name="矩形 40"/>
            <p:cNvSpPr>
              <a:spLocks noChangeAspect="1" noChangeArrowheads="1"/>
            </p:cNvSpPr>
            <p:nvPr/>
          </p:nvSpPr>
          <p:spPr bwMode="auto">
            <a:xfrm rot="16193188" flipH="1">
              <a:off x="389537" y="393746"/>
              <a:ext cx="1224000" cy="1224000"/>
            </a:xfrm>
            <a:prstGeom prst="rect">
              <a:avLst/>
            </a:prstGeom>
            <a:noFill/>
            <a:ln w="12700" cap="flat" cmpd="sng">
              <a:solidFill>
                <a:srgbClr val="FCFCFC"/>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210" name="任意多边形 41"/>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close/>
                </a:path>
              </a:pathLst>
            </a:custGeom>
            <a:solidFill>
              <a:srgbClr val="FCFCFC">
                <a:alpha val="34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grpSp>
        <p:nvGrpSpPr>
          <p:cNvPr id="3" name="组合 2"/>
          <p:cNvGrpSpPr/>
          <p:nvPr/>
        </p:nvGrpSpPr>
        <p:grpSpPr>
          <a:xfrm>
            <a:off x="64135" y="178435"/>
            <a:ext cx="12102465" cy="757555"/>
            <a:chOff x="101" y="281"/>
            <a:chExt cx="19059" cy="1193"/>
          </a:xfrm>
        </p:grpSpPr>
        <p:sp>
          <p:nvSpPr>
            <p:cNvPr id="6149" name="文本框 10"/>
            <p:cNvSpPr>
              <a:spLocks noChangeArrowheads="1"/>
            </p:cNvSpPr>
            <p:nvPr/>
          </p:nvSpPr>
          <p:spPr bwMode="auto">
            <a:xfrm>
              <a:off x="102" y="390"/>
              <a:ext cx="19058"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为什么使用负载均衡？</a:t>
              </a:r>
              <a:endPar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
          <p:nvSpPr>
            <p:cNvPr id="4" name="等腰三角形 26"/>
            <p:cNvSpPr>
              <a:spLocks noChangeArrowheads="1"/>
            </p:cNvSpPr>
            <p:nvPr/>
          </p:nvSpPr>
          <p:spPr bwMode="auto">
            <a:xfrm>
              <a:off x="101" y="281"/>
              <a:ext cx="1027" cy="90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5" name="等腰三角形 26"/>
            <p:cNvSpPr>
              <a:spLocks noChangeArrowheads="1"/>
            </p:cNvSpPr>
            <p:nvPr/>
          </p:nvSpPr>
          <p:spPr bwMode="auto">
            <a:xfrm>
              <a:off x="501" y="594"/>
              <a:ext cx="811" cy="716"/>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6" name="直接连接符 21"/>
            <p:cNvSpPr>
              <a:spLocks noChangeShapeType="1"/>
            </p:cNvSpPr>
            <p:nvPr/>
          </p:nvSpPr>
          <p:spPr bwMode="auto">
            <a:xfrm rot="5400000" flipH="1">
              <a:off x="9562" y="-3214"/>
              <a:ext cx="77" cy="9298"/>
            </a:xfrm>
            <a:prstGeom prst="line">
              <a:avLst/>
            </a:prstGeom>
            <a:noFill/>
            <a:ln w="12700" cap="flat" cmpd="sng">
              <a:solidFill>
                <a:srgbClr val="FFFFFF">
                  <a:alpha val="50000"/>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 name="组合 7"/>
          <p:cNvGrpSpPr/>
          <p:nvPr/>
        </p:nvGrpSpPr>
        <p:grpSpPr>
          <a:xfrm>
            <a:off x="558165" y="2247456"/>
            <a:ext cx="3679190" cy="1314591"/>
            <a:chOff x="11779" y="6580"/>
            <a:chExt cx="5794" cy="1156"/>
          </a:xfrm>
        </p:grpSpPr>
        <p:sp>
          <p:nvSpPr>
            <p:cNvPr id="9" name="文本框 83"/>
            <p:cNvSpPr>
              <a:spLocks noChangeArrowheads="1"/>
            </p:cNvSpPr>
            <p:nvPr/>
          </p:nvSpPr>
          <p:spPr bwMode="auto">
            <a:xfrm>
              <a:off x="11779" y="6580"/>
              <a:ext cx="579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高并发</a:t>
              </a:r>
              <a:endPar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10" name="文本框 83"/>
            <p:cNvSpPr>
              <a:spLocks noChangeArrowheads="1"/>
            </p:cNvSpPr>
            <p:nvPr/>
          </p:nvSpPr>
          <p:spPr bwMode="auto">
            <a:xfrm>
              <a:off x="11779" y="6912"/>
              <a:ext cx="5794"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latinLnBrk="0" hangingPunct="1">
                <a:lnSpc>
                  <a:spcPts val="2200"/>
                </a:lnSpc>
              </a:pP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负载均衡软件</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硬件 其出现的目的就是为了解决并发压力，提高应用处理性能，提高网络请求吞吐量。</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grpSp>
        <p:nvGrpSpPr>
          <p:cNvPr id="11" name="组合 10"/>
          <p:cNvGrpSpPr/>
          <p:nvPr/>
        </p:nvGrpSpPr>
        <p:grpSpPr>
          <a:xfrm>
            <a:off x="558165" y="3961130"/>
            <a:ext cx="3679190" cy="1316717"/>
            <a:chOff x="11779" y="6478"/>
            <a:chExt cx="5794" cy="2306"/>
          </a:xfrm>
        </p:grpSpPr>
        <p:sp>
          <p:nvSpPr>
            <p:cNvPr id="12" name="文本框 83"/>
            <p:cNvSpPr>
              <a:spLocks noChangeArrowheads="1"/>
            </p:cNvSpPr>
            <p:nvPr/>
          </p:nvSpPr>
          <p:spPr bwMode="auto">
            <a:xfrm>
              <a:off x="11779" y="6478"/>
              <a:ext cx="5794"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易扩展</a:t>
              </a:r>
              <a:endPar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13" name="文本框 83"/>
            <p:cNvSpPr>
              <a:spLocks noChangeArrowheads="1"/>
            </p:cNvSpPr>
            <p:nvPr/>
          </p:nvSpPr>
          <p:spPr bwMode="auto">
            <a:xfrm>
              <a:off x="11779" y="7143"/>
              <a:ext cx="5794" cy="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ts val="2200"/>
                </a:lnSpc>
              </a:pP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当业务量增长时，系统可通过增加服务器来满足需求，且不影响已有业务，不降低服务质量。</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grpSp>
        <p:nvGrpSpPr>
          <p:cNvPr id="16" name="组合 15"/>
          <p:cNvGrpSpPr/>
          <p:nvPr/>
        </p:nvGrpSpPr>
        <p:grpSpPr>
          <a:xfrm>
            <a:off x="8019415" y="2247986"/>
            <a:ext cx="3679190" cy="1317711"/>
            <a:chOff x="11779" y="7273"/>
            <a:chExt cx="5794" cy="794"/>
          </a:xfrm>
        </p:grpSpPr>
        <p:sp>
          <p:nvSpPr>
            <p:cNvPr id="17" name="文本框 83"/>
            <p:cNvSpPr>
              <a:spLocks noChangeArrowheads="1"/>
            </p:cNvSpPr>
            <p:nvPr/>
          </p:nvSpPr>
          <p:spPr bwMode="auto">
            <a:xfrm>
              <a:off x="11779" y="7273"/>
              <a:ext cx="579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高可用</a:t>
              </a:r>
              <a:endPar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18" name="文本框 83"/>
            <p:cNvSpPr>
              <a:spLocks noChangeArrowheads="1"/>
            </p:cNvSpPr>
            <p:nvPr/>
          </p:nvSpPr>
          <p:spPr bwMode="auto">
            <a:xfrm>
              <a:off x="11779" y="7502"/>
              <a:ext cx="5794"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ts val="2200"/>
                </a:lnSpc>
              </a:pP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当单台服务器故障时，由负载均衡设备将后续业务转向其他服务器，不影响后续业务，保证业务不中断。</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grpSp>
        <p:nvGrpSpPr>
          <p:cNvPr id="19" name="组合 18"/>
          <p:cNvGrpSpPr/>
          <p:nvPr/>
        </p:nvGrpSpPr>
        <p:grpSpPr>
          <a:xfrm>
            <a:off x="8019415" y="3967482"/>
            <a:ext cx="3679190" cy="1078433"/>
            <a:chOff x="11779" y="7086"/>
            <a:chExt cx="5794" cy="1692"/>
          </a:xfrm>
        </p:grpSpPr>
        <p:sp>
          <p:nvSpPr>
            <p:cNvPr id="20" name="文本框 83"/>
            <p:cNvSpPr>
              <a:spLocks noChangeArrowheads="1"/>
            </p:cNvSpPr>
            <p:nvPr/>
          </p:nvSpPr>
          <p:spPr bwMode="auto">
            <a:xfrm>
              <a:off x="11779" y="7086"/>
              <a:ext cx="5794"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安全性</a:t>
              </a:r>
              <a:endPar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21" name="文本框 83"/>
            <p:cNvSpPr>
              <a:spLocks noChangeArrowheads="1"/>
            </p:cNvSpPr>
            <p:nvPr/>
          </p:nvSpPr>
          <p:spPr bwMode="auto">
            <a:xfrm>
              <a:off x="11779" y="7750"/>
              <a:ext cx="5794" cy="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latinLnBrk="0" hangingPunct="1">
                <a:lnSpc>
                  <a:spcPts val="2200"/>
                </a:lnSpc>
              </a:pP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负载均衡设备为我们提供了请求过滤功能，黑白名单等处理，提高了网络安全性。</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3" name="任意多边形 8"/>
          <p:cNvSpPr>
            <a:spLocks noChangeArrowheads="1"/>
          </p:cNvSpPr>
          <p:nvPr/>
        </p:nvSpPr>
        <p:spPr bwMode="auto">
          <a:xfrm>
            <a:off x="1323340" y="1363980"/>
            <a:ext cx="2468245" cy="2231390"/>
          </a:xfrm>
          <a:custGeom>
            <a:avLst/>
            <a:gdLst>
              <a:gd name="T0" fmla="*/ 1812225 w 4506439"/>
              <a:gd name="T1" fmla="*/ 0 h 3710895"/>
              <a:gd name="T2" fmla="*/ 2650992 w 4506439"/>
              <a:gd name="T3" fmla="*/ 0 h 3710895"/>
              <a:gd name="T4" fmla="*/ 4506439 w 4506439"/>
              <a:gd name="T5" fmla="*/ 0 h 3710895"/>
              <a:gd name="T6" fmla="*/ 4506439 w 4506439"/>
              <a:gd name="T7" fmla="*/ 1855447 h 3710895"/>
              <a:gd name="T8" fmla="*/ 4506439 w 4506439"/>
              <a:gd name="T9" fmla="*/ 1921383 h 3710895"/>
              <a:gd name="T10" fmla="*/ 4503110 w 4506439"/>
              <a:gd name="T11" fmla="*/ 1921383 h 3710895"/>
              <a:gd name="T12" fmla="*/ 4496860 w 4506439"/>
              <a:gd name="T13" fmla="*/ 2045156 h 3710895"/>
              <a:gd name="T14" fmla="*/ 2828995 w 4506439"/>
              <a:gd name="T15" fmla="*/ 3702466 h 3710895"/>
              <a:gd name="T16" fmla="*/ 2800124 w 4506439"/>
              <a:gd name="T17" fmla="*/ 3703833 h 3710895"/>
              <a:gd name="T18" fmla="*/ 2800124 w 4506439"/>
              <a:gd name="T19" fmla="*/ 3710894 h 3710895"/>
              <a:gd name="T20" fmla="*/ 2650992 w 4506439"/>
              <a:gd name="T21" fmla="*/ 3710894 h 3710895"/>
              <a:gd name="T22" fmla="*/ 1855467 w 4506439"/>
              <a:gd name="T23" fmla="*/ 3710894 h 3710895"/>
              <a:gd name="T24" fmla="*/ 1855447 w 4506439"/>
              <a:gd name="T25" fmla="*/ 3710895 h 3710895"/>
              <a:gd name="T26" fmla="*/ 1855427 w 4506439"/>
              <a:gd name="T27" fmla="*/ 3710894 h 3710895"/>
              <a:gd name="T28" fmla="*/ 0 w 4506439"/>
              <a:gd name="T29" fmla="*/ 3710894 h 3710895"/>
              <a:gd name="T30" fmla="*/ 0 w 4506439"/>
              <a:gd name="T31" fmla="*/ 1921385 h 3710895"/>
              <a:gd name="T32" fmla="*/ 3330 w 4506439"/>
              <a:gd name="T33" fmla="*/ 1921385 h 3710895"/>
              <a:gd name="T34" fmla="*/ 0 w 4506439"/>
              <a:gd name="T35" fmla="*/ 1855448 h 3710895"/>
              <a:gd name="T36" fmla="*/ 1665738 w 4506439"/>
              <a:gd name="T37" fmla="*/ 9581 h 3710895"/>
              <a:gd name="T38" fmla="*/ 1812225 w 4506439"/>
              <a:gd name="T39" fmla="*/ 2184 h 3710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06439"/>
              <a:gd name="T61" fmla="*/ 0 h 3710895"/>
              <a:gd name="T62" fmla="*/ 4506439 w 4506439"/>
              <a:gd name="T63" fmla="*/ 3710895 h 3710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06439" h="3710895">
                <a:moveTo>
                  <a:pt x="1812225" y="0"/>
                </a:moveTo>
                <a:lnTo>
                  <a:pt x="2650992" y="0"/>
                </a:lnTo>
                <a:lnTo>
                  <a:pt x="4506439" y="0"/>
                </a:lnTo>
                <a:lnTo>
                  <a:pt x="4506439" y="1855447"/>
                </a:lnTo>
                <a:lnTo>
                  <a:pt x="4506439" y="1921383"/>
                </a:lnTo>
                <a:lnTo>
                  <a:pt x="4503110" y="1921383"/>
                </a:lnTo>
                <a:lnTo>
                  <a:pt x="4496860" y="2045156"/>
                </a:lnTo>
                <a:cubicBezTo>
                  <a:pt x="4407781" y="2922300"/>
                  <a:pt x="3707736" y="3618827"/>
                  <a:pt x="2828995" y="3702466"/>
                </a:cubicBezTo>
                <a:lnTo>
                  <a:pt x="2800124" y="3703833"/>
                </a:lnTo>
                <a:lnTo>
                  <a:pt x="2800124" y="3710894"/>
                </a:lnTo>
                <a:lnTo>
                  <a:pt x="2650992" y="3710894"/>
                </a:lnTo>
                <a:lnTo>
                  <a:pt x="1855467" y="3710894"/>
                </a:lnTo>
                <a:lnTo>
                  <a:pt x="1855447" y="3710895"/>
                </a:lnTo>
                <a:lnTo>
                  <a:pt x="1855427" y="3710894"/>
                </a:lnTo>
                <a:lnTo>
                  <a:pt x="0" y="3710894"/>
                </a:lnTo>
                <a:lnTo>
                  <a:pt x="0" y="1921385"/>
                </a:lnTo>
                <a:lnTo>
                  <a:pt x="3330" y="1921385"/>
                </a:lnTo>
                <a:lnTo>
                  <a:pt x="0" y="1855448"/>
                </a:lnTo>
                <a:cubicBezTo>
                  <a:pt x="0" y="894759"/>
                  <a:pt x="730118" y="104598"/>
                  <a:pt x="1665738" y="9581"/>
                </a:cubicBezTo>
                <a:lnTo>
                  <a:pt x="1812225" y="2184"/>
                </a:lnTo>
                <a:close/>
              </a:path>
            </a:pathLst>
          </a:cu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1274" name="任意多边形 9"/>
          <p:cNvSpPr>
            <a:spLocks noChangeArrowheads="1"/>
          </p:cNvSpPr>
          <p:nvPr/>
        </p:nvSpPr>
        <p:spPr bwMode="auto">
          <a:xfrm>
            <a:off x="4596130" y="1363980"/>
            <a:ext cx="2955925" cy="2620010"/>
          </a:xfrm>
          <a:custGeom>
            <a:avLst/>
            <a:gdLst>
              <a:gd name="T0" fmla="*/ 1812225 w 4506439"/>
              <a:gd name="T1" fmla="*/ 0 h 3710895"/>
              <a:gd name="T2" fmla="*/ 2650992 w 4506439"/>
              <a:gd name="T3" fmla="*/ 0 h 3710895"/>
              <a:gd name="T4" fmla="*/ 4506439 w 4506439"/>
              <a:gd name="T5" fmla="*/ 0 h 3710895"/>
              <a:gd name="T6" fmla="*/ 4506439 w 4506439"/>
              <a:gd name="T7" fmla="*/ 1855447 h 3710895"/>
              <a:gd name="T8" fmla="*/ 4506439 w 4506439"/>
              <a:gd name="T9" fmla="*/ 1921383 h 3710895"/>
              <a:gd name="T10" fmla="*/ 4503110 w 4506439"/>
              <a:gd name="T11" fmla="*/ 1921383 h 3710895"/>
              <a:gd name="T12" fmla="*/ 4496860 w 4506439"/>
              <a:gd name="T13" fmla="*/ 2045156 h 3710895"/>
              <a:gd name="T14" fmla="*/ 2828995 w 4506439"/>
              <a:gd name="T15" fmla="*/ 3702466 h 3710895"/>
              <a:gd name="T16" fmla="*/ 2800124 w 4506439"/>
              <a:gd name="T17" fmla="*/ 3703833 h 3710895"/>
              <a:gd name="T18" fmla="*/ 2800124 w 4506439"/>
              <a:gd name="T19" fmla="*/ 3710894 h 3710895"/>
              <a:gd name="T20" fmla="*/ 2650992 w 4506439"/>
              <a:gd name="T21" fmla="*/ 3710894 h 3710895"/>
              <a:gd name="T22" fmla="*/ 1855467 w 4506439"/>
              <a:gd name="T23" fmla="*/ 3710894 h 3710895"/>
              <a:gd name="T24" fmla="*/ 1855447 w 4506439"/>
              <a:gd name="T25" fmla="*/ 3710895 h 3710895"/>
              <a:gd name="T26" fmla="*/ 1855427 w 4506439"/>
              <a:gd name="T27" fmla="*/ 3710894 h 3710895"/>
              <a:gd name="T28" fmla="*/ 0 w 4506439"/>
              <a:gd name="T29" fmla="*/ 3710894 h 3710895"/>
              <a:gd name="T30" fmla="*/ 0 w 4506439"/>
              <a:gd name="T31" fmla="*/ 1921385 h 3710895"/>
              <a:gd name="T32" fmla="*/ 3330 w 4506439"/>
              <a:gd name="T33" fmla="*/ 1921385 h 3710895"/>
              <a:gd name="T34" fmla="*/ 0 w 4506439"/>
              <a:gd name="T35" fmla="*/ 1855448 h 3710895"/>
              <a:gd name="T36" fmla="*/ 1665738 w 4506439"/>
              <a:gd name="T37" fmla="*/ 9581 h 3710895"/>
              <a:gd name="T38" fmla="*/ 1812225 w 4506439"/>
              <a:gd name="T39" fmla="*/ 2184 h 3710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06439"/>
              <a:gd name="T61" fmla="*/ 0 h 3710895"/>
              <a:gd name="T62" fmla="*/ 4506439 w 4506439"/>
              <a:gd name="T63" fmla="*/ 3710895 h 3710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06439" h="3710895">
                <a:moveTo>
                  <a:pt x="1812225" y="0"/>
                </a:moveTo>
                <a:lnTo>
                  <a:pt x="2650992" y="0"/>
                </a:lnTo>
                <a:lnTo>
                  <a:pt x="4506439" y="0"/>
                </a:lnTo>
                <a:lnTo>
                  <a:pt x="4506439" y="1855447"/>
                </a:lnTo>
                <a:lnTo>
                  <a:pt x="4506439" y="1921383"/>
                </a:lnTo>
                <a:lnTo>
                  <a:pt x="4503110" y="1921383"/>
                </a:lnTo>
                <a:lnTo>
                  <a:pt x="4496860" y="2045156"/>
                </a:lnTo>
                <a:cubicBezTo>
                  <a:pt x="4407781" y="2922300"/>
                  <a:pt x="3707736" y="3618827"/>
                  <a:pt x="2828995" y="3702466"/>
                </a:cubicBezTo>
                <a:lnTo>
                  <a:pt x="2800124" y="3703833"/>
                </a:lnTo>
                <a:lnTo>
                  <a:pt x="2800124" y="3710894"/>
                </a:lnTo>
                <a:lnTo>
                  <a:pt x="2650992" y="3710894"/>
                </a:lnTo>
                <a:lnTo>
                  <a:pt x="1855467" y="3710894"/>
                </a:lnTo>
                <a:lnTo>
                  <a:pt x="1855447" y="3710895"/>
                </a:lnTo>
                <a:lnTo>
                  <a:pt x="1855427" y="3710894"/>
                </a:lnTo>
                <a:lnTo>
                  <a:pt x="0" y="3710894"/>
                </a:lnTo>
                <a:lnTo>
                  <a:pt x="0" y="1921385"/>
                </a:lnTo>
                <a:lnTo>
                  <a:pt x="3330" y="1921385"/>
                </a:lnTo>
                <a:lnTo>
                  <a:pt x="0" y="1855448"/>
                </a:lnTo>
                <a:cubicBezTo>
                  <a:pt x="0" y="894759"/>
                  <a:pt x="730118" y="104598"/>
                  <a:pt x="1665738" y="9581"/>
                </a:cubicBezTo>
                <a:lnTo>
                  <a:pt x="1812225" y="2184"/>
                </a:lnTo>
                <a:close/>
              </a:path>
            </a:pathLst>
          </a:cu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1275" name="任意多边形 10"/>
          <p:cNvSpPr>
            <a:spLocks noChangeArrowheads="1"/>
          </p:cNvSpPr>
          <p:nvPr/>
        </p:nvSpPr>
        <p:spPr bwMode="auto">
          <a:xfrm>
            <a:off x="8128000" y="1363980"/>
            <a:ext cx="3170555" cy="2911475"/>
          </a:xfrm>
          <a:custGeom>
            <a:avLst/>
            <a:gdLst>
              <a:gd name="T0" fmla="*/ 1812225 w 4506439"/>
              <a:gd name="T1" fmla="*/ 0 h 3710895"/>
              <a:gd name="T2" fmla="*/ 2650992 w 4506439"/>
              <a:gd name="T3" fmla="*/ 0 h 3710895"/>
              <a:gd name="T4" fmla="*/ 4506439 w 4506439"/>
              <a:gd name="T5" fmla="*/ 0 h 3710895"/>
              <a:gd name="T6" fmla="*/ 4506439 w 4506439"/>
              <a:gd name="T7" fmla="*/ 1855447 h 3710895"/>
              <a:gd name="T8" fmla="*/ 4506439 w 4506439"/>
              <a:gd name="T9" fmla="*/ 1921383 h 3710895"/>
              <a:gd name="T10" fmla="*/ 4503110 w 4506439"/>
              <a:gd name="T11" fmla="*/ 1921383 h 3710895"/>
              <a:gd name="T12" fmla="*/ 4496860 w 4506439"/>
              <a:gd name="T13" fmla="*/ 2045156 h 3710895"/>
              <a:gd name="T14" fmla="*/ 2828995 w 4506439"/>
              <a:gd name="T15" fmla="*/ 3702466 h 3710895"/>
              <a:gd name="T16" fmla="*/ 2800124 w 4506439"/>
              <a:gd name="T17" fmla="*/ 3703833 h 3710895"/>
              <a:gd name="T18" fmla="*/ 2800124 w 4506439"/>
              <a:gd name="T19" fmla="*/ 3710894 h 3710895"/>
              <a:gd name="T20" fmla="*/ 2650992 w 4506439"/>
              <a:gd name="T21" fmla="*/ 3710894 h 3710895"/>
              <a:gd name="T22" fmla="*/ 1855467 w 4506439"/>
              <a:gd name="T23" fmla="*/ 3710894 h 3710895"/>
              <a:gd name="T24" fmla="*/ 1855447 w 4506439"/>
              <a:gd name="T25" fmla="*/ 3710895 h 3710895"/>
              <a:gd name="T26" fmla="*/ 1855427 w 4506439"/>
              <a:gd name="T27" fmla="*/ 3710894 h 3710895"/>
              <a:gd name="T28" fmla="*/ 0 w 4506439"/>
              <a:gd name="T29" fmla="*/ 3710894 h 3710895"/>
              <a:gd name="T30" fmla="*/ 0 w 4506439"/>
              <a:gd name="T31" fmla="*/ 1921385 h 3710895"/>
              <a:gd name="T32" fmla="*/ 3330 w 4506439"/>
              <a:gd name="T33" fmla="*/ 1921385 h 3710895"/>
              <a:gd name="T34" fmla="*/ 0 w 4506439"/>
              <a:gd name="T35" fmla="*/ 1855448 h 3710895"/>
              <a:gd name="T36" fmla="*/ 1665738 w 4506439"/>
              <a:gd name="T37" fmla="*/ 9581 h 3710895"/>
              <a:gd name="T38" fmla="*/ 1812225 w 4506439"/>
              <a:gd name="T39" fmla="*/ 2184 h 3710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06439"/>
              <a:gd name="T61" fmla="*/ 0 h 3710895"/>
              <a:gd name="T62" fmla="*/ 4506439 w 4506439"/>
              <a:gd name="T63" fmla="*/ 3710895 h 3710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06439" h="3710895">
                <a:moveTo>
                  <a:pt x="1812225" y="0"/>
                </a:moveTo>
                <a:lnTo>
                  <a:pt x="2650992" y="0"/>
                </a:lnTo>
                <a:lnTo>
                  <a:pt x="4506439" y="0"/>
                </a:lnTo>
                <a:lnTo>
                  <a:pt x="4506439" y="1855447"/>
                </a:lnTo>
                <a:lnTo>
                  <a:pt x="4506439" y="1921383"/>
                </a:lnTo>
                <a:lnTo>
                  <a:pt x="4503110" y="1921383"/>
                </a:lnTo>
                <a:lnTo>
                  <a:pt x="4496860" y="2045156"/>
                </a:lnTo>
                <a:cubicBezTo>
                  <a:pt x="4407781" y="2922300"/>
                  <a:pt x="3707736" y="3618827"/>
                  <a:pt x="2828995" y="3702466"/>
                </a:cubicBezTo>
                <a:lnTo>
                  <a:pt x="2800124" y="3703833"/>
                </a:lnTo>
                <a:lnTo>
                  <a:pt x="2800124" y="3710894"/>
                </a:lnTo>
                <a:lnTo>
                  <a:pt x="2650992" y="3710894"/>
                </a:lnTo>
                <a:lnTo>
                  <a:pt x="1855467" y="3710894"/>
                </a:lnTo>
                <a:lnTo>
                  <a:pt x="1855447" y="3710895"/>
                </a:lnTo>
                <a:lnTo>
                  <a:pt x="1855427" y="3710894"/>
                </a:lnTo>
                <a:lnTo>
                  <a:pt x="0" y="3710894"/>
                </a:lnTo>
                <a:lnTo>
                  <a:pt x="0" y="1921385"/>
                </a:lnTo>
                <a:lnTo>
                  <a:pt x="3330" y="1921385"/>
                </a:lnTo>
                <a:lnTo>
                  <a:pt x="0" y="1855448"/>
                </a:lnTo>
                <a:cubicBezTo>
                  <a:pt x="0" y="894759"/>
                  <a:pt x="730118" y="104598"/>
                  <a:pt x="1665738" y="9581"/>
                </a:cubicBezTo>
                <a:lnTo>
                  <a:pt x="1812225" y="2184"/>
                </a:lnTo>
                <a:close/>
              </a:path>
            </a:pathLst>
          </a:cu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1276" name="任意多边形 11"/>
          <p:cNvSpPr>
            <a:spLocks noChangeArrowheads="1"/>
          </p:cNvSpPr>
          <p:nvPr/>
        </p:nvSpPr>
        <p:spPr bwMode="auto">
          <a:xfrm>
            <a:off x="1473200" y="1363980"/>
            <a:ext cx="2167890" cy="2231390"/>
          </a:xfrm>
          <a:custGeom>
            <a:avLst/>
            <a:gdLst>
              <a:gd name="T0" fmla="*/ 1812225 w 4506439"/>
              <a:gd name="T1" fmla="*/ 0 h 3710895"/>
              <a:gd name="T2" fmla="*/ 2650992 w 4506439"/>
              <a:gd name="T3" fmla="*/ 0 h 3710895"/>
              <a:gd name="T4" fmla="*/ 4506439 w 4506439"/>
              <a:gd name="T5" fmla="*/ 0 h 3710895"/>
              <a:gd name="T6" fmla="*/ 4506439 w 4506439"/>
              <a:gd name="T7" fmla="*/ 1855447 h 3710895"/>
              <a:gd name="T8" fmla="*/ 4506439 w 4506439"/>
              <a:gd name="T9" fmla="*/ 1921383 h 3710895"/>
              <a:gd name="T10" fmla="*/ 4503110 w 4506439"/>
              <a:gd name="T11" fmla="*/ 1921383 h 3710895"/>
              <a:gd name="T12" fmla="*/ 4496860 w 4506439"/>
              <a:gd name="T13" fmla="*/ 2045156 h 3710895"/>
              <a:gd name="T14" fmla="*/ 2828995 w 4506439"/>
              <a:gd name="T15" fmla="*/ 3702466 h 3710895"/>
              <a:gd name="T16" fmla="*/ 2800124 w 4506439"/>
              <a:gd name="T17" fmla="*/ 3703833 h 3710895"/>
              <a:gd name="T18" fmla="*/ 2800124 w 4506439"/>
              <a:gd name="T19" fmla="*/ 3710894 h 3710895"/>
              <a:gd name="T20" fmla="*/ 2650992 w 4506439"/>
              <a:gd name="T21" fmla="*/ 3710894 h 3710895"/>
              <a:gd name="T22" fmla="*/ 1855467 w 4506439"/>
              <a:gd name="T23" fmla="*/ 3710894 h 3710895"/>
              <a:gd name="T24" fmla="*/ 1855447 w 4506439"/>
              <a:gd name="T25" fmla="*/ 3710895 h 3710895"/>
              <a:gd name="T26" fmla="*/ 1855427 w 4506439"/>
              <a:gd name="T27" fmla="*/ 3710894 h 3710895"/>
              <a:gd name="T28" fmla="*/ 0 w 4506439"/>
              <a:gd name="T29" fmla="*/ 3710894 h 3710895"/>
              <a:gd name="T30" fmla="*/ 0 w 4506439"/>
              <a:gd name="T31" fmla="*/ 1921385 h 3710895"/>
              <a:gd name="T32" fmla="*/ 3330 w 4506439"/>
              <a:gd name="T33" fmla="*/ 1921385 h 3710895"/>
              <a:gd name="T34" fmla="*/ 0 w 4506439"/>
              <a:gd name="T35" fmla="*/ 1855448 h 3710895"/>
              <a:gd name="T36" fmla="*/ 1665738 w 4506439"/>
              <a:gd name="T37" fmla="*/ 9581 h 3710895"/>
              <a:gd name="T38" fmla="*/ 1812225 w 4506439"/>
              <a:gd name="T39" fmla="*/ 2184 h 3710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06439"/>
              <a:gd name="T61" fmla="*/ 0 h 3710895"/>
              <a:gd name="T62" fmla="*/ 4506439 w 4506439"/>
              <a:gd name="T63" fmla="*/ 3710895 h 3710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06439" h="3710895">
                <a:moveTo>
                  <a:pt x="1812225" y="0"/>
                </a:moveTo>
                <a:lnTo>
                  <a:pt x="2650992" y="0"/>
                </a:lnTo>
                <a:lnTo>
                  <a:pt x="4506439" y="0"/>
                </a:lnTo>
                <a:lnTo>
                  <a:pt x="4506439" y="1855447"/>
                </a:lnTo>
                <a:lnTo>
                  <a:pt x="4506439" y="1921383"/>
                </a:lnTo>
                <a:lnTo>
                  <a:pt x="4503110" y="1921383"/>
                </a:lnTo>
                <a:lnTo>
                  <a:pt x="4496860" y="2045156"/>
                </a:lnTo>
                <a:cubicBezTo>
                  <a:pt x="4407781" y="2922300"/>
                  <a:pt x="3707736" y="3618827"/>
                  <a:pt x="2828995" y="3702466"/>
                </a:cubicBezTo>
                <a:lnTo>
                  <a:pt x="2800124" y="3703833"/>
                </a:lnTo>
                <a:lnTo>
                  <a:pt x="2800124" y="3710894"/>
                </a:lnTo>
                <a:lnTo>
                  <a:pt x="2650992" y="3710894"/>
                </a:lnTo>
                <a:lnTo>
                  <a:pt x="1855467" y="3710894"/>
                </a:lnTo>
                <a:lnTo>
                  <a:pt x="1855447" y="3710895"/>
                </a:lnTo>
                <a:lnTo>
                  <a:pt x="1855427" y="3710894"/>
                </a:lnTo>
                <a:lnTo>
                  <a:pt x="0" y="3710894"/>
                </a:lnTo>
                <a:lnTo>
                  <a:pt x="0" y="1921385"/>
                </a:lnTo>
                <a:lnTo>
                  <a:pt x="3330" y="1921385"/>
                </a:lnTo>
                <a:lnTo>
                  <a:pt x="0" y="1855448"/>
                </a:lnTo>
                <a:cubicBezTo>
                  <a:pt x="0" y="894759"/>
                  <a:pt x="730118" y="104598"/>
                  <a:pt x="1665738" y="9581"/>
                </a:cubicBezTo>
                <a:lnTo>
                  <a:pt x="1812225" y="2184"/>
                </a:lnTo>
                <a:close/>
              </a:path>
            </a:pathLst>
          </a:cu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1277" name="任意多边形 12"/>
          <p:cNvSpPr>
            <a:spLocks noChangeArrowheads="1"/>
          </p:cNvSpPr>
          <p:nvPr/>
        </p:nvSpPr>
        <p:spPr bwMode="auto">
          <a:xfrm>
            <a:off x="4773930" y="1363980"/>
            <a:ext cx="2595245" cy="2620010"/>
          </a:xfrm>
          <a:custGeom>
            <a:avLst/>
            <a:gdLst>
              <a:gd name="T0" fmla="*/ 1812225 w 4506439"/>
              <a:gd name="T1" fmla="*/ 0 h 3710895"/>
              <a:gd name="T2" fmla="*/ 2650992 w 4506439"/>
              <a:gd name="T3" fmla="*/ 0 h 3710895"/>
              <a:gd name="T4" fmla="*/ 4506439 w 4506439"/>
              <a:gd name="T5" fmla="*/ 0 h 3710895"/>
              <a:gd name="T6" fmla="*/ 4506439 w 4506439"/>
              <a:gd name="T7" fmla="*/ 1855447 h 3710895"/>
              <a:gd name="T8" fmla="*/ 4506439 w 4506439"/>
              <a:gd name="T9" fmla="*/ 1921383 h 3710895"/>
              <a:gd name="T10" fmla="*/ 4503110 w 4506439"/>
              <a:gd name="T11" fmla="*/ 1921383 h 3710895"/>
              <a:gd name="T12" fmla="*/ 4496860 w 4506439"/>
              <a:gd name="T13" fmla="*/ 2045156 h 3710895"/>
              <a:gd name="T14" fmla="*/ 2828995 w 4506439"/>
              <a:gd name="T15" fmla="*/ 3702466 h 3710895"/>
              <a:gd name="T16" fmla="*/ 2800124 w 4506439"/>
              <a:gd name="T17" fmla="*/ 3703833 h 3710895"/>
              <a:gd name="T18" fmla="*/ 2800124 w 4506439"/>
              <a:gd name="T19" fmla="*/ 3710894 h 3710895"/>
              <a:gd name="T20" fmla="*/ 2650992 w 4506439"/>
              <a:gd name="T21" fmla="*/ 3710894 h 3710895"/>
              <a:gd name="T22" fmla="*/ 1855467 w 4506439"/>
              <a:gd name="T23" fmla="*/ 3710894 h 3710895"/>
              <a:gd name="T24" fmla="*/ 1855447 w 4506439"/>
              <a:gd name="T25" fmla="*/ 3710895 h 3710895"/>
              <a:gd name="T26" fmla="*/ 1855427 w 4506439"/>
              <a:gd name="T27" fmla="*/ 3710894 h 3710895"/>
              <a:gd name="T28" fmla="*/ 0 w 4506439"/>
              <a:gd name="T29" fmla="*/ 3710894 h 3710895"/>
              <a:gd name="T30" fmla="*/ 0 w 4506439"/>
              <a:gd name="T31" fmla="*/ 1921385 h 3710895"/>
              <a:gd name="T32" fmla="*/ 3330 w 4506439"/>
              <a:gd name="T33" fmla="*/ 1921385 h 3710895"/>
              <a:gd name="T34" fmla="*/ 0 w 4506439"/>
              <a:gd name="T35" fmla="*/ 1855448 h 3710895"/>
              <a:gd name="T36" fmla="*/ 1665738 w 4506439"/>
              <a:gd name="T37" fmla="*/ 9581 h 3710895"/>
              <a:gd name="T38" fmla="*/ 1812225 w 4506439"/>
              <a:gd name="T39" fmla="*/ 2184 h 3710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06439"/>
              <a:gd name="T61" fmla="*/ 0 h 3710895"/>
              <a:gd name="T62" fmla="*/ 4506439 w 4506439"/>
              <a:gd name="T63" fmla="*/ 3710895 h 3710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06439" h="3710895">
                <a:moveTo>
                  <a:pt x="1812225" y="0"/>
                </a:moveTo>
                <a:lnTo>
                  <a:pt x="2650992" y="0"/>
                </a:lnTo>
                <a:lnTo>
                  <a:pt x="4506439" y="0"/>
                </a:lnTo>
                <a:lnTo>
                  <a:pt x="4506439" y="1855447"/>
                </a:lnTo>
                <a:lnTo>
                  <a:pt x="4506439" y="1921383"/>
                </a:lnTo>
                <a:lnTo>
                  <a:pt x="4503110" y="1921383"/>
                </a:lnTo>
                <a:lnTo>
                  <a:pt x="4496860" y="2045156"/>
                </a:lnTo>
                <a:cubicBezTo>
                  <a:pt x="4407781" y="2922300"/>
                  <a:pt x="3707736" y="3618827"/>
                  <a:pt x="2828995" y="3702466"/>
                </a:cubicBezTo>
                <a:lnTo>
                  <a:pt x="2800124" y="3703833"/>
                </a:lnTo>
                <a:lnTo>
                  <a:pt x="2800124" y="3710894"/>
                </a:lnTo>
                <a:lnTo>
                  <a:pt x="2650992" y="3710894"/>
                </a:lnTo>
                <a:lnTo>
                  <a:pt x="1855467" y="3710894"/>
                </a:lnTo>
                <a:lnTo>
                  <a:pt x="1855447" y="3710895"/>
                </a:lnTo>
                <a:lnTo>
                  <a:pt x="1855427" y="3710894"/>
                </a:lnTo>
                <a:lnTo>
                  <a:pt x="0" y="3710894"/>
                </a:lnTo>
                <a:lnTo>
                  <a:pt x="0" y="1921385"/>
                </a:lnTo>
                <a:lnTo>
                  <a:pt x="3330" y="1921385"/>
                </a:lnTo>
                <a:lnTo>
                  <a:pt x="0" y="1855448"/>
                </a:lnTo>
                <a:cubicBezTo>
                  <a:pt x="0" y="894759"/>
                  <a:pt x="730118" y="104598"/>
                  <a:pt x="1665738" y="9581"/>
                </a:cubicBezTo>
                <a:lnTo>
                  <a:pt x="1812225" y="2184"/>
                </a:lnTo>
                <a:close/>
              </a:path>
            </a:pathLst>
          </a:cu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1278" name="任意多边形 13"/>
          <p:cNvSpPr>
            <a:spLocks noChangeArrowheads="1"/>
          </p:cNvSpPr>
          <p:nvPr/>
        </p:nvSpPr>
        <p:spPr bwMode="auto">
          <a:xfrm>
            <a:off x="8320405" y="1363980"/>
            <a:ext cx="2784475" cy="2911475"/>
          </a:xfrm>
          <a:custGeom>
            <a:avLst/>
            <a:gdLst>
              <a:gd name="T0" fmla="*/ 1812225 w 4506439"/>
              <a:gd name="T1" fmla="*/ 0 h 3710895"/>
              <a:gd name="T2" fmla="*/ 2650992 w 4506439"/>
              <a:gd name="T3" fmla="*/ 0 h 3710895"/>
              <a:gd name="T4" fmla="*/ 4506439 w 4506439"/>
              <a:gd name="T5" fmla="*/ 0 h 3710895"/>
              <a:gd name="T6" fmla="*/ 4506439 w 4506439"/>
              <a:gd name="T7" fmla="*/ 1855447 h 3710895"/>
              <a:gd name="T8" fmla="*/ 4506439 w 4506439"/>
              <a:gd name="T9" fmla="*/ 1921383 h 3710895"/>
              <a:gd name="T10" fmla="*/ 4503110 w 4506439"/>
              <a:gd name="T11" fmla="*/ 1921383 h 3710895"/>
              <a:gd name="T12" fmla="*/ 4496860 w 4506439"/>
              <a:gd name="T13" fmla="*/ 2045156 h 3710895"/>
              <a:gd name="T14" fmla="*/ 2828995 w 4506439"/>
              <a:gd name="T15" fmla="*/ 3702466 h 3710895"/>
              <a:gd name="T16" fmla="*/ 2800124 w 4506439"/>
              <a:gd name="T17" fmla="*/ 3703833 h 3710895"/>
              <a:gd name="T18" fmla="*/ 2800124 w 4506439"/>
              <a:gd name="T19" fmla="*/ 3710894 h 3710895"/>
              <a:gd name="T20" fmla="*/ 2650992 w 4506439"/>
              <a:gd name="T21" fmla="*/ 3710894 h 3710895"/>
              <a:gd name="T22" fmla="*/ 1855467 w 4506439"/>
              <a:gd name="T23" fmla="*/ 3710894 h 3710895"/>
              <a:gd name="T24" fmla="*/ 1855447 w 4506439"/>
              <a:gd name="T25" fmla="*/ 3710895 h 3710895"/>
              <a:gd name="T26" fmla="*/ 1855427 w 4506439"/>
              <a:gd name="T27" fmla="*/ 3710894 h 3710895"/>
              <a:gd name="T28" fmla="*/ 0 w 4506439"/>
              <a:gd name="T29" fmla="*/ 3710894 h 3710895"/>
              <a:gd name="T30" fmla="*/ 0 w 4506439"/>
              <a:gd name="T31" fmla="*/ 1921385 h 3710895"/>
              <a:gd name="T32" fmla="*/ 3330 w 4506439"/>
              <a:gd name="T33" fmla="*/ 1921385 h 3710895"/>
              <a:gd name="T34" fmla="*/ 0 w 4506439"/>
              <a:gd name="T35" fmla="*/ 1855448 h 3710895"/>
              <a:gd name="T36" fmla="*/ 1665738 w 4506439"/>
              <a:gd name="T37" fmla="*/ 9581 h 3710895"/>
              <a:gd name="T38" fmla="*/ 1812225 w 4506439"/>
              <a:gd name="T39" fmla="*/ 2184 h 3710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06439"/>
              <a:gd name="T61" fmla="*/ 0 h 3710895"/>
              <a:gd name="T62" fmla="*/ 4506439 w 4506439"/>
              <a:gd name="T63" fmla="*/ 3710895 h 3710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06439" h="3710895">
                <a:moveTo>
                  <a:pt x="1812225" y="0"/>
                </a:moveTo>
                <a:lnTo>
                  <a:pt x="2650992" y="0"/>
                </a:lnTo>
                <a:lnTo>
                  <a:pt x="4506439" y="0"/>
                </a:lnTo>
                <a:lnTo>
                  <a:pt x="4506439" y="1855447"/>
                </a:lnTo>
                <a:lnTo>
                  <a:pt x="4506439" y="1921383"/>
                </a:lnTo>
                <a:lnTo>
                  <a:pt x="4503110" y="1921383"/>
                </a:lnTo>
                <a:lnTo>
                  <a:pt x="4496860" y="2045156"/>
                </a:lnTo>
                <a:cubicBezTo>
                  <a:pt x="4407781" y="2922300"/>
                  <a:pt x="3707736" y="3618827"/>
                  <a:pt x="2828995" y="3702466"/>
                </a:cubicBezTo>
                <a:lnTo>
                  <a:pt x="2800124" y="3703833"/>
                </a:lnTo>
                <a:lnTo>
                  <a:pt x="2800124" y="3710894"/>
                </a:lnTo>
                <a:lnTo>
                  <a:pt x="2650992" y="3710894"/>
                </a:lnTo>
                <a:lnTo>
                  <a:pt x="1855467" y="3710894"/>
                </a:lnTo>
                <a:lnTo>
                  <a:pt x="1855447" y="3710895"/>
                </a:lnTo>
                <a:lnTo>
                  <a:pt x="1855427" y="3710894"/>
                </a:lnTo>
                <a:lnTo>
                  <a:pt x="0" y="3710894"/>
                </a:lnTo>
                <a:lnTo>
                  <a:pt x="0" y="1921385"/>
                </a:lnTo>
                <a:lnTo>
                  <a:pt x="3330" y="1921385"/>
                </a:lnTo>
                <a:lnTo>
                  <a:pt x="0" y="1855448"/>
                </a:lnTo>
                <a:cubicBezTo>
                  <a:pt x="0" y="894759"/>
                  <a:pt x="730118" y="104598"/>
                  <a:pt x="1665738" y="9581"/>
                </a:cubicBezTo>
                <a:lnTo>
                  <a:pt x="1812225" y="2184"/>
                </a:lnTo>
                <a:close/>
              </a:path>
            </a:pathLst>
          </a:cu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1279" name="直接连接符 14"/>
          <p:cNvSpPr>
            <a:spLocks noChangeShapeType="1"/>
          </p:cNvSpPr>
          <p:nvPr/>
        </p:nvSpPr>
        <p:spPr bwMode="auto">
          <a:xfrm>
            <a:off x="1714500" y="2011363"/>
            <a:ext cx="1820863" cy="0"/>
          </a:xfrm>
          <a:prstGeom prst="line">
            <a:avLst/>
          </a:prstGeom>
          <a:noFill/>
          <a:ln w="22225" cap="flat" cmpd="sng">
            <a:solidFill>
              <a:srgbClr val="5A2B8E"/>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80" name="直接连接符 29"/>
          <p:cNvSpPr>
            <a:spLocks noChangeShapeType="1"/>
          </p:cNvSpPr>
          <p:nvPr/>
        </p:nvSpPr>
        <p:spPr bwMode="auto">
          <a:xfrm>
            <a:off x="5227638" y="2016125"/>
            <a:ext cx="1820862" cy="0"/>
          </a:xfrm>
          <a:prstGeom prst="line">
            <a:avLst/>
          </a:prstGeom>
          <a:noFill/>
          <a:ln w="22225" cap="flat" cmpd="sng">
            <a:solidFill>
              <a:srgbClr val="5A2B8E"/>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81" name="直接连接符 30"/>
          <p:cNvSpPr>
            <a:spLocks noChangeShapeType="1"/>
          </p:cNvSpPr>
          <p:nvPr/>
        </p:nvSpPr>
        <p:spPr bwMode="auto">
          <a:xfrm>
            <a:off x="8729663" y="2041525"/>
            <a:ext cx="1820862" cy="0"/>
          </a:xfrm>
          <a:prstGeom prst="line">
            <a:avLst/>
          </a:prstGeom>
          <a:noFill/>
          <a:ln w="22225" cap="flat" cmpd="sng">
            <a:solidFill>
              <a:srgbClr val="5A2B8E"/>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1287" name="组合 37"/>
          <p:cNvGrpSpPr/>
          <p:nvPr/>
        </p:nvGrpSpPr>
        <p:grpSpPr bwMode="auto">
          <a:xfrm>
            <a:off x="6007100" y="1501775"/>
            <a:ext cx="325438" cy="320675"/>
            <a:chOff x="0" y="0"/>
            <a:chExt cx="453105" cy="448433"/>
          </a:xfrm>
          <a:solidFill>
            <a:srgbClr val="5A2B8E"/>
          </a:solidFill>
        </p:grpSpPr>
        <p:sp>
          <p:nvSpPr>
            <p:cNvPr id="11288"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1289"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grpSp>
        <p:nvGrpSpPr>
          <p:cNvPr id="11290" name="组合 40"/>
          <p:cNvGrpSpPr/>
          <p:nvPr/>
        </p:nvGrpSpPr>
        <p:grpSpPr bwMode="auto">
          <a:xfrm>
            <a:off x="2554288" y="1501775"/>
            <a:ext cx="338137" cy="361950"/>
            <a:chOff x="0" y="0"/>
            <a:chExt cx="466184" cy="501686"/>
          </a:xfrm>
          <a:solidFill>
            <a:srgbClr val="5A2B8E"/>
          </a:solidFill>
        </p:grpSpPr>
        <p:sp>
          <p:nvSpPr>
            <p:cNvPr id="11291" name="Freeform 154"/>
            <p:cNvSpPr>
              <a:spLocks noChangeArrowheads="1"/>
            </p:cNvSpPr>
            <p:nvPr/>
          </p:nvSpPr>
          <p:spPr bwMode="auto">
            <a:xfrm>
              <a:off x="141070" y="426012"/>
              <a:ext cx="50449" cy="46712"/>
            </a:xfrm>
            <a:custGeom>
              <a:avLst/>
              <a:gdLst>
                <a:gd name="T0" fmla="*/ 16 w 23"/>
                <a:gd name="T1" fmla="*/ 0 h 21"/>
                <a:gd name="T2" fmla="*/ 16 w 23"/>
                <a:gd name="T3" fmla="*/ 4 h 21"/>
                <a:gd name="T4" fmla="*/ 19 w 23"/>
                <a:gd name="T5" fmla="*/ 11 h 21"/>
                <a:gd name="T6" fmla="*/ 10 w 23"/>
                <a:gd name="T7" fmla="*/ 17 h 21"/>
                <a:gd name="T8" fmla="*/ 4 w 23"/>
                <a:gd name="T9" fmla="*/ 9 h 21"/>
                <a:gd name="T10" fmla="*/ 6 w 23"/>
                <a:gd name="T11" fmla="*/ 5 h 21"/>
                <a:gd name="T12" fmla="*/ 6 w 23"/>
                <a:gd name="T13" fmla="*/ 0 h 21"/>
                <a:gd name="T14" fmla="*/ 0 w 23"/>
                <a:gd name="T15" fmla="*/ 10 h 21"/>
                <a:gd name="T16" fmla="*/ 11 w 23"/>
                <a:gd name="T17" fmla="*/ 21 h 21"/>
                <a:gd name="T18" fmla="*/ 23 w 23"/>
                <a:gd name="T19" fmla="*/ 10 h 21"/>
                <a:gd name="T20" fmla="*/ 16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1292"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1293" name="Freeform 156"/>
            <p:cNvSpPr>
              <a:spLocks noEditPoints="1" noChangeArrowheads="1"/>
            </p:cNvSpPr>
            <p:nvPr/>
          </p:nvSpPr>
          <p:spPr bwMode="auto">
            <a:xfrm>
              <a:off x="39238" y="81278"/>
              <a:ext cx="260652" cy="260652"/>
            </a:xfrm>
            <a:custGeom>
              <a:avLst/>
              <a:gdLst>
                <a:gd name="T0" fmla="*/ 24 w 118"/>
                <a:gd name="T1" fmla="*/ 19 h 118"/>
                <a:gd name="T2" fmla="*/ 19 w 118"/>
                <a:gd name="T3" fmla="*/ 94 h 118"/>
                <a:gd name="T4" fmla="*/ 94 w 118"/>
                <a:gd name="T5" fmla="*/ 99 h 118"/>
                <a:gd name="T6" fmla="*/ 99 w 118"/>
                <a:gd name="T7" fmla="*/ 24 h 118"/>
                <a:gd name="T8" fmla="*/ 24 w 118"/>
                <a:gd name="T9" fmla="*/ 19 h 118"/>
                <a:gd name="T10" fmla="*/ 64 w 118"/>
                <a:gd name="T11" fmla="*/ 84 h 118"/>
                <a:gd name="T12" fmla="*/ 64 w 118"/>
                <a:gd name="T13" fmla="*/ 93 h 118"/>
                <a:gd name="T14" fmla="*/ 56 w 118"/>
                <a:gd name="T15" fmla="*/ 93 h 118"/>
                <a:gd name="T16" fmla="*/ 56 w 118"/>
                <a:gd name="T17" fmla="*/ 85 h 118"/>
                <a:gd name="T18" fmla="*/ 41 w 118"/>
                <a:gd name="T19" fmla="*/ 81 h 118"/>
                <a:gd name="T20" fmla="*/ 43 w 118"/>
                <a:gd name="T21" fmla="*/ 71 h 118"/>
                <a:gd name="T22" fmla="*/ 58 w 118"/>
                <a:gd name="T23" fmla="*/ 75 h 118"/>
                <a:gd name="T24" fmla="*/ 66 w 118"/>
                <a:gd name="T25" fmla="*/ 70 h 118"/>
                <a:gd name="T26" fmla="*/ 57 w 118"/>
                <a:gd name="T27" fmla="*/ 62 h 118"/>
                <a:gd name="T28" fmla="*/ 41 w 118"/>
                <a:gd name="T29" fmla="*/ 46 h 118"/>
                <a:gd name="T30" fmla="*/ 56 w 118"/>
                <a:gd name="T31" fmla="*/ 31 h 118"/>
                <a:gd name="T32" fmla="*/ 56 w 118"/>
                <a:gd name="T33" fmla="*/ 23 h 118"/>
                <a:gd name="T34" fmla="*/ 64 w 118"/>
                <a:gd name="T35" fmla="*/ 23 h 118"/>
                <a:gd name="T36" fmla="*/ 64 w 118"/>
                <a:gd name="T37" fmla="*/ 30 h 118"/>
                <a:gd name="T38" fmla="*/ 77 w 118"/>
                <a:gd name="T39" fmla="*/ 33 h 118"/>
                <a:gd name="T40" fmla="*/ 74 w 118"/>
                <a:gd name="T41" fmla="*/ 43 h 118"/>
                <a:gd name="T42" fmla="*/ 62 w 118"/>
                <a:gd name="T43" fmla="*/ 40 h 118"/>
                <a:gd name="T44" fmla="*/ 55 w 118"/>
                <a:gd name="T45" fmla="*/ 45 h 118"/>
                <a:gd name="T46" fmla="*/ 65 w 118"/>
                <a:gd name="T47" fmla="*/ 52 h 118"/>
                <a:gd name="T48" fmla="*/ 79 w 118"/>
                <a:gd name="T49" fmla="*/ 69 h 118"/>
                <a:gd name="T50" fmla="*/ 64 w 118"/>
                <a:gd name="T51" fmla="*/ 84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1294" name="Freeform 157"/>
            <p:cNvSpPr>
              <a:spLocks noEditPoints="1" noChangeArrowheads="1"/>
            </p:cNvSpPr>
            <p:nvPr/>
          </p:nvSpPr>
          <p:spPr bwMode="auto">
            <a:xfrm>
              <a:off x="0" y="0"/>
              <a:ext cx="338194" cy="501686"/>
            </a:xfrm>
            <a:custGeom>
              <a:avLst/>
              <a:gdLst>
                <a:gd name="T0" fmla="*/ 138 w 153"/>
                <a:gd name="T1" fmla="*/ 177 h 227"/>
                <a:gd name="T2" fmla="*/ 16 w 153"/>
                <a:gd name="T3" fmla="*/ 177 h 227"/>
                <a:gd name="T4" fmla="*/ 16 w 153"/>
                <a:gd name="T5" fmla="*/ 16 h 227"/>
                <a:gd name="T6" fmla="*/ 138 w 153"/>
                <a:gd name="T7" fmla="*/ 16 h 227"/>
                <a:gd name="T8" fmla="*/ 138 w 153"/>
                <a:gd name="T9" fmla="*/ 103 h 227"/>
                <a:gd name="T10" fmla="*/ 139 w 153"/>
                <a:gd name="T11" fmla="*/ 102 h 227"/>
                <a:gd name="T12" fmla="*/ 153 w 153"/>
                <a:gd name="T13" fmla="*/ 94 h 227"/>
                <a:gd name="T14" fmla="*/ 153 w 153"/>
                <a:gd name="T15" fmla="*/ 13 h 227"/>
                <a:gd name="T16" fmla="*/ 141 w 153"/>
                <a:gd name="T17" fmla="*/ 0 h 227"/>
                <a:gd name="T18" fmla="*/ 12 w 153"/>
                <a:gd name="T19" fmla="*/ 0 h 227"/>
                <a:gd name="T20" fmla="*/ 0 w 153"/>
                <a:gd name="T21" fmla="*/ 13 h 227"/>
                <a:gd name="T22" fmla="*/ 0 w 153"/>
                <a:gd name="T23" fmla="*/ 215 h 227"/>
                <a:gd name="T24" fmla="*/ 12 w 153"/>
                <a:gd name="T25" fmla="*/ 227 h 227"/>
                <a:gd name="T26" fmla="*/ 141 w 153"/>
                <a:gd name="T27" fmla="*/ 227 h 227"/>
                <a:gd name="T28" fmla="*/ 153 w 153"/>
                <a:gd name="T29" fmla="*/ 215 h 227"/>
                <a:gd name="T30" fmla="*/ 153 w 153"/>
                <a:gd name="T31" fmla="*/ 176 h 227"/>
                <a:gd name="T32" fmla="*/ 138 w 153"/>
                <a:gd name="T33" fmla="*/ 166 h 227"/>
                <a:gd name="T34" fmla="*/ 138 w 153"/>
                <a:gd name="T35" fmla="*/ 177 h 227"/>
                <a:gd name="T36" fmla="*/ 75 w 153"/>
                <a:gd name="T37" fmla="*/ 221 h 227"/>
                <a:gd name="T38" fmla="*/ 56 w 153"/>
                <a:gd name="T39" fmla="*/ 201 h 227"/>
                <a:gd name="T40" fmla="*/ 75 w 153"/>
                <a:gd name="T41" fmla="*/ 182 h 227"/>
                <a:gd name="T42" fmla="*/ 95 w 153"/>
                <a:gd name="T43" fmla="*/ 201 h 227"/>
                <a:gd name="T44" fmla="*/ 75 w 153"/>
                <a:gd name="T45" fmla="*/ 221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1295" name="Freeform 158"/>
            <p:cNvSpPr>
              <a:spLocks noEditPoints="1" noChangeArrowheads="1"/>
            </p:cNvSpPr>
            <p:nvPr/>
          </p:nvSpPr>
          <p:spPr bwMode="auto">
            <a:xfrm>
              <a:off x="275600" y="202729"/>
              <a:ext cx="190584" cy="190584"/>
            </a:xfrm>
            <a:custGeom>
              <a:avLst/>
              <a:gdLst>
                <a:gd name="T0" fmla="*/ 72 w 86"/>
                <a:gd name="T1" fmla="*/ 17 h 86"/>
                <a:gd name="T2" fmla="*/ 18 w 86"/>
                <a:gd name="T3" fmla="*/ 14 h 86"/>
                <a:gd name="T4" fmla="*/ 14 w 86"/>
                <a:gd name="T5" fmla="*/ 68 h 86"/>
                <a:gd name="T6" fmla="*/ 69 w 86"/>
                <a:gd name="T7" fmla="*/ 72 h 86"/>
                <a:gd name="T8" fmla="*/ 72 w 86"/>
                <a:gd name="T9" fmla="*/ 17 h 86"/>
                <a:gd name="T10" fmla="*/ 46 w 86"/>
                <a:gd name="T11" fmla="*/ 63 h 86"/>
                <a:gd name="T12" fmla="*/ 46 w 86"/>
                <a:gd name="T13" fmla="*/ 70 h 86"/>
                <a:gd name="T14" fmla="*/ 40 w 86"/>
                <a:gd name="T15" fmla="*/ 70 h 86"/>
                <a:gd name="T16" fmla="*/ 40 w 86"/>
                <a:gd name="T17" fmla="*/ 64 h 86"/>
                <a:gd name="T18" fmla="*/ 28 w 86"/>
                <a:gd name="T19" fmla="*/ 61 h 86"/>
                <a:gd name="T20" fmla="*/ 30 w 86"/>
                <a:gd name="T21" fmla="*/ 53 h 86"/>
                <a:gd name="T22" fmla="*/ 41 w 86"/>
                <a:gd name="T23" fmla="*/ 56 h 86"/>
                <a:gd name="T24" fmla="*/ 48 w 86"/>
                <a:gd name="T25" fmla="*/ 52 h 86"/>
                <a:gd name="T26" fmla="*/ 41 w 86"/>
                <a:gd name="T27" fmla="*/ 46 h 86"/>
                <a:gd name="T28" fmla="*/ 29 w 86"/>
                <a:gd name="T29" fmla="*/ 34 h 86"/>
                <a:gd name="T30" fmla="*/ 40 w 86"/>
                <a:gd name="T31" fmla="*/ 22 h 86"/>
                <a:gd name="T32" fmla="*/ 40 w 86"/>
                <a:gd name="T33" fmla="*/ 15 h 86"/>
                <a:gd name="T34" fmla="*/ 47 w 86"/>
                <a:gd name="T35" fmla="*/ 15 h 86"/>
                <a:gd name="T36" fmla="*/ 47 w 86"/>
                <a:gd name="T37" fmla="*/ 21 h 86"/>
                <a:gd name="T38" fmla="*/ 56 w 86"/>
                <a:gd name="T39" fmla="*/ 23 h 86"/>
                <a:gd name="T40" fmla="*/ 54 w 86"/>
                <a:gd name="T41" fmla="*/ 31 h 86"/>
                <a:gd name="T42" fmla="*/ 45 w 86"/>
                <a:gd name="T43" fmla="*/ 29 h 86"/>
                <a:gd name="T44" fmla="*/ 39 w 86"/>
                <a:gd name="T45" fmla="*/ 32 h 86"/>
                <a:gd name="T46" fmla="*/ 47 w 86"/>
                <a:gd name="T47" fmla="*/ 38 h 86"/>
                <a:gd name="T48" fmla="*/ 58 w 86"/>
                <a:gd name="T49" fmla="*/ 51 h 86"/>
                <a:gd name="T50" fmla="*/ 46 w 86"/>
                <a:gd name="T51" fmla="*/ 63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grpSp>
        <p:nvGrpSpPr>
          <p:cNvPr id="11296" name="组合 46"/>
          <p:cNvGrpSpPr/>
          <p:nvPr/>
        </p:nvGrpSpPr>
        <p:grpSpPr bwMode="auto">
          <a:xfrm>
            <a:off x="9617075" y="1476375"/>
            <a:ext cx="303213" cy="387350"/>
            <a:chOff x="0" y="0"/>
            <a:chExt cx="563562" cy="720725"/>
          </a:xfrm>
          <a:solidFill>
            <a:srgbClr val="5A2B8E"/>
          </a:solidFill>
        </p:grpSpPr>
        <p:sp>
          <p:nvSpPr>
            <p:cNvPr id="11297"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1298"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1299"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grpSp>
        <p:nvGrpSpPr>
          <p:cNvPr id="3" name="组合 2"/>
          <p:cNvGrpSpPr/>
          <p:nvPr/>
        </p:nvGrpSpPr>
        <p:grpSpPr>
          <a:xfrm>
            <a:off x="64135" y="178435"/>
            <a:ext cx="12102465" cy="757555"/>
            <a:chOff x="101" y="281"/>
            <a:chExt cx="19059" cy="1193"/>
          </a:xfrm>
        </p:grpSpPr>
        <p:sp>
          <p:nvSpPr>
            <p:cNvPr id="6149" name="文本框 10"/>
            <p:cNvSpPr>
              <a:spLocks noChangeArrowheads="1"/>
            </p:cNvSpPr>
            <p:nvPr/>
          </p:nvSpPr>
          <p:spPr bwMode="auto">
            <a:xfrm>
              <a:off x="102" y="390"/>
              <a:ext cx="19058"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如何使用负载均衡？</a:t>
              </a:r>
              <a:endPar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
          <p:nvSpPr>
            <p:cNvPr id="7" name="等腰三角形 26"/>
            <p:cNvSpPr>
              <a:spLocks noChangeArrowheads="1"/>
            </p:cNvSpPr>
            <p:nvPr/>
          </p:nvSpPr>
          <p:spPr bwMode="auto">
            <a:xfrm>
              <a:off x="101" y="281"/>
              <a:ext cx="1027" cy="90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 name="等腰三角形 26"/>
            <p:cNvSpPr>
              <a:spLocks noChangeArrowheads="1"/>
            </p:cNvSpPr>
            <p:nvPr/>
          </p:nvSpPr>
          <p:spPr bwMode="auto">
            <a:xfrm>
              <a:off x="501" y="594"/>
              <a:ext cx="811" cy="716"/>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5125" name="直接连接符 21"/>
            <p:cNvSpPr>
              <a:spLocks noChangeShapeType="1"/>
            </p:cNvSpPr>
            <p:nvPr/>
          </p:nvSpPr>
          <p:spPr bwMode="auto">
            <a:xfrm rot="5400000" flipH="1">
              <a:off x="9562" y="-3214"/>
              <a:ext cx="77" cy="9298"/>
            </a:xfrm>
            <a:prstGeom prst="line">
              <a:avLst/>
            </a:prstGeom>
            <a:noFill/>
            <a:ln w="12700" cap="flat" cmpd="sng">
              <a:solidFill>
                <a:srgbClr val="FFFFFF">
                  <a:alpha val="50000"/>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5" name="组合 4"/>
          <p:cNvGrpSpPr/>
          <p:nvPr/>
        </p:nvGrpSpPr>
        <p:grpSpPr>
          <a:xfrm>
            <a:off x="1243330" y="2311400"/>
            <a:ext cx="2640330" cy="1036638"/>
            <a:chOff x="11777" y="7085"/>
            <a:chExt cx="5798" cy="1249"/>
          </a:xfrm>
        </p:grpSpPr>
        <p:sp>
          <p:nvSpPr>
            <p:cNvPr id="6" name="文本框 83"/>
            <p:cNvSpPr>
              <a:spLocks noChangeArrowheads="1"/>
            </p:cNvSpPr>
            <p:nvPr/>
          </p:nvSpPr>
          <p:spPr bwMode="auto">
            <a:xfrm>
              <a:off x="11777" y="7085"/>
              <a:ext cx="5798"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b="1">
                  <a:solidFill>
                    <a:srgbClr val="2B1245"/>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基于DNS的负载均衡</a:t>
              </a:r>
              <a:endParaRPr lang="zh-CN" altLang="en-US" b="1">
                <a:solidFill>
                  <a:srgbClr val="2B1245"/>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4" name="文本框 83"/>
            <p:cNvSpPr>
              <a:spLocks noChangeArrowheads="1"/>
            </p:cNvSpPr>
            <p:nvPr/>
          </p:nvSpPr>
          <p:spPr bwMode="auto">
            <a:xfrm>
              <a:off x="11779" y="7705"/>
              <a:ext cx="5794"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同一个服务主机名</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ct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配置多个IP地址</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grpSp>
        <p:nvGrpSpPr>
          <p:cNvPr id="8" name="组合 7"/>
          <p:cNvGrpSpPr/>
          <p:nvPr/>
        </p:nvGrpSpPr>
        <p:grpSpPr>
          <a:xfrm>
            <a:off x="4595495" y="2235200"/>
            <a:ext cx="3007995" cy="1616885"/>
            <a:chOff x="11386" y="7085"/>
            <a:chExt cx="6602" cy="2333"/>
          </a:xfrm>
        </p:grpSpPr>
        <p:sp>
          <p:nvSpPr>
            <p:cNvPr id="9" name="文本框 83"/>
            <p:cNvSpPr>
              <a:spLocks noChangeArrowheads="1"/>
            </p:cNvSpPr>
            <p:nvPr/>
          </p:nvSpPr>
          <p:spPr bwMode="auto">
            <a:xfrm>
              <a:off x="11386" y="7085"/>
              <a:ext cx="6602"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b="1">
                  <a:solidFill>
                    <a:srgbClr val="2B1245"/>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基于四层协议的负载均衡</a:t>
              </a:r>
              <a:endParaRPr lang="zh-CN" altLang="en-US" b="1">
                <a:solidFill>
                  <a:srgbClr val="2B1245"/>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10" name="文本框 83"/>
            <p:cNvSpPr>
              <a:spLocks noChangeArrowheads="1"/>
            </p:cNvSpPr>
            <p:nvPr/>
          </p:nvSpPr>
          <p:spPr bwMode="auto">
            <a:xfrm>
              <a:off x="11779" y="7732"/>
              <a:ext cx="5794" cy="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客户端发送请求至四层负载均衡设备，四层负载均衡器根据负载策略把客户端发送的报文目标地址修改为后端服务器IP地址。</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grpSp>
        <p:nvGrpSpPr>
          <p:cNvPr id="11" name="组合 10"/>
          <p:cNvGrpSpPr/>
          <p:nvPr/>
        </p:nvGrpSpPr>
        <p:grpSpPr>
          <a:xfrm>
            <a:off x="8128000" y="2235200"/>
            <a:ext cx="3171190" cy="1855505"/>
            <a:chOff x="11358" y="7085"/>
            <a:chExt cx="6596" cy="2782"/>
          </a:xfrm>
        </p:grpSpPr>
        <p:sp>
          <p:nvSpPr>
            <p:cNvPr id="12" name="文本框 83"/>
            <p:cNvSpPr>
              <a:spLocks noChangeArrowheads="1"/>
            </p:cNvSpPr>
            <p:nvPr/>
          </p:nvSpPr>
          <p:spPr bwMode="auto">
            <a:xfrm>
              <a:off x="11358" y="7085"/>
              <a:ext cx="6596" cy="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b="1">
                  <a:solidFill>
                    <a:srgbClr val="2B1245"/>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基于七层协议的负载均衡</a:t>
              </a:r>
              <a:endParaRPr lang="zh-CN" altLang="en-US" b="1">
                <a:solidFill>
                  <a:srgbClr val="2B1245"/>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13" name="文本框 83"/>
            <p:cNvSpPr>
              <a:spLocks noChangeArrowheads="1"/>
            </p:cNvSpPr>
            <p:nvPr/>
          </p:nvSpPr>
          <p:spPr bwMode="auto">
            <a:xfrm>
              <a:off x="11779" y="7792"/>
              <a:ext cx="5773" cy="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客户端要访问服务器要先与七层负载设备进行三次握手建立TCP连接，把请求报文发送给七层负载均衡，然后七层负载均衡再根据设置的均衡规则选择特定的服务器进行处理。</a:t>
              </a:r>
              <a:endPar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pic>
        <p:nvPicPr>
          <p:cNvPr id="14" name="图片 13"/>
          <p:cNvPicPr>
            <a:picLocks noChangeAspect="1"/>
          </p:cNvPicPr>
          <p:nvPr/>
        </p:nvPicPr>
        <p:blipFill>
          <a:blip r:embed="rId1"/>
          <a:srcRect b="7225"/>
          <a:stretch>
            <a:fillRect/>
          </a:stretch>
        </p:blipFill>
        <p:spPr>
          <a:xfrm>
            <a:off x="669925" y="3971925"/>
            <a:ext cx="3400425" cy="2772410"/>
          </a:xfrm>
          <a:prstGeom prst="rect">
            <a:avLst/>
          </a:prstGeom>
        </p:spPr>
      </p:pic>
      <p:pic>
        <p:nvPicPr>
          <p:cNvPr id="15" name="图片 14"/>
          <p:cNvPicPr>
            <a:picLocks noChangeAspect="1"/>
          </p:cNvPicPr>
          <p:nvPr/>
        </p:nvPicPr>
        <p:blipFill>
          <a:blip r:embed="rId2"/>
          <a:stretch>
            <a:fillRect/>
          </a:stretch>
        </p:blipFill>
        <p:spPr>
          <a:xfrm>
            <a:off x="4172585" y="4788535"/>
            <a:ext cx="3886200" cy="1138555"/>
          </a:xfrm>
          <a:prstGeom prst="rect">
            <a:avLst/>
          </a:prstGeom>
        </p:spPr>
      </p:pic>
      <p:pic>
        <p:nvPicPr>
          <p:cNvPr id="16" name="图片 15"/>
          <p:cNvPicPr>
            <a:picLocks noChangeAspect="1"/>
          </p:cNvPicPr>
          <p:nvPr/>
        </p:nvPicPr>
        <p:blipFill>
          <a:blip r:embed="rId3"/>
          <a:stretch>
            <a:fillRect/>
          </a:stretch>
        </p:blipFill>
        <p:spPr>
          <a:xfrm>
            <a:off x="8128000" y="4764405"/>
            <a:ext cx="3867150" cy="1186180"/>
          </a:xfrm>
          <a:prstGeom prst="rect">
            <a:avLst/>
          </a:prstGeom>
        </p:spPr>
      </p:pic>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reeform 265"/>
          <p:cNvSpPr>
            <a:spLocks noChangeArrowheads="1"/>
          </p:cNvSpPr>
          <p:nvPr/>
        </p:nvSpPr>
        <p:spPr bwMode="auto">
          <a:xfrm>
            <a:off x="4635500" y="2579688"/>
            <a:ext cx="1304925" cy="1604962"/>
          </a:xfrm>
          <a:custGeom>
            <a:avLst/>
            <a:gdLst>
              <a:gd name="T0" fmla="*/ 169 w 312"/>
              <a:gd name="T1" fmla="*/ 193 h 385"/>
              <a:gd name="T2" fmla="*/ 312 w 312"/>
              <a:gd name="T3" fmla="*/ 385 h 385"/>
              <a:gd name="T4" fmla="*/ 58 w 312"/>
              <a:gd name="T5" fmla="*/ 284 h 385"/>
              <a:gd name="T6" fmla="*/ 3 w 312"/>
              <a:gd name="T7" fmla="*/ 217 h 385"/>
              <a:gd name="T8" fmla="*/ 1 w 312"/>
              <a:gd name="T9" fmla="*/ 193 h 385"/>
              <a:gd name="T10" fmla="*/ 3 w 312"/>
              <a:gd name="T11" fmla="*/ 168 h 385"/>
              <a:gd name="T12" fmla="*/ 58 w 312"/>
              <a:gd name="T13" fmla="*/ 102 h 385"/>
              <a:gd name="T14" fmla="*/ 312 w 312"/>
              <a:gd name="T15" fmla="*/ 0 h 385"/>
              <a:gd name="T16" fmla="*/ 169 w 312"/>
              <a:gd name="T17" fmla="*/ 193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5"/>
              <a:gd name="T29" fmla="*/ 312 w 312"/>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5">
                <a:moveTo>
                  <a:pt x="169" y="193"/>
                </a:moveTo>
                <a:cubicBezTo>
                  <a:pt x="170" y="265"/>
                  <a:pt x="254" y="358"/>
                  <a:pt x="312" y="385"/>
                </a:cubicBezTo>
                <a:cubicBezTo>
                  <a:pt x="304" y="385"/>
                  <a:pt x="104" y="302"/>
                  <a:pt x="58" y="284"/>
                </a:cubicBezTo>
                <a:cubicBezTo>
                  <a:pt x="28" y="272"/>
                  <a:pt x="9" y="246"/>
                  <a:pt x="3" y="217"/>
                </a:cubicBezTo>
                <a:cubicBezTo>
                  <a:pt x="0" y="209"/>
                  <a:pt x="1" y="202"/>
                  <a:pt x="1" y="193"/>
                </a:cubicBezTo>
                <a:cubicBezTo>
                  <a:pt x="1" y="184"/>
                  <a:pt x="0" y="176"/>
                  <a:pt x="3" y="168"/>
                </a:cubicBezTo>
                <a:cubicBezTo>
                  <a:pt x="9" y="139"/>
                  <a:pt x="28" y="113"/>
                  <a:pt x="58" y="102"/>
                </a:cubicBezTo>
                <a:cubicBezTo>
                  <a:pt x="104" y="83"/>
                  <a:pt x="304" y="0"/>
                  <a:pt x="312" y="0"/>
                </a:cubicBezTo>
                <a:cubicBezTo>
                  <a:pt x="254" y="27"/>
                  <a:pt x="170" y="116"/>
                  <a:pt x="169" y="193"/>
                </a:cubicBezTo>
                <a:close/>
              </a:path>
            </a:pathLst>
          </a:custGeom>
          <a:solidFill>
            <a:srgbClr val="FEFEFE">
              <a:alpha val="34000"/>
            </a:srgbClr>
          </a:solidFill>
          <a:ln>
            <a:noFill/>
          </a:ln>
        </p:spPr>
        <p:txBody>
          <a:bodyPr/>
          <a:lstStyle/>
          <a:p>
            <a:endParaRPr lang="zh-CN" altLang="zh-CN">
              <a:solidFill>
                <a:srgbClr val="5B268D"/>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2531" name="Freeform 263"/>
          <p:cNvSpPr>
            <a:spLocks noChangeArrowheads="1"/>
          </p:cNvSpPr>
          <p:nvPr/>
        </p:nvSpPr>
        <p:spPr bwMode="auto">
          <a:xfrm>
            <a:off x="6307138" y="3635375"/>
            <a:ext cx="1300162" cy="1606550"/>
          </a:xfrm>
          <a:custGeom>
            <a:avLst/>
            <a:gdLst>
              <a:gd name="T0" fmla="*/ 143 w 311"/>
              <a:gd name="T1" fmla="*/ 192 h 385"/>
              <a:gd name="T2" fmla="*/ 0 w 311"/>
              <a:gd name="T3" fmla="*/ 0 h 385"/>
              <a:gd name="T4" fmla="*/ 254 w 311"/>
              <a:gd name="T5" fmla="*/ 101 h 385"/>
              <a:gd name="T6" fmla="*/ 309 w 311"/>
              <a:gd name="T7" fmla="*/ 168 h 385"/>
              <a:gd name="T8" fmla="*/ 311 w 311"/>
              <a:gd name="T9" fmla="*/ 192 h 385"/>
              <a:gd name="T10" fmla="*/ 309 w 311"/>
              <a:gd name="T11" fmla="*/ 217 h 385"/>
              <a:gd name="T12" fmla="*/ 254 w 311"/>
              <a:gd name="T13" fmla="*/ 283 h 385"/>
              <a:gd name="T14" fmla="*/ 0 w 311"/>
              <a:gd name="T15" fmla="*/ 385 h 385"/>
              <a:gd name="T16" fmla="*/ 143 w 311"/>
              <a:gd name="T17" fmla="*/ 192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5"/>
              <a:gd name="T29" fmla="*/ 311 w 311"/>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5">
                <a:moveTo>
                  <a:pt x="143" y="192"/>
                </a:moveTo>
                <a:cubicBezTo>
                  <a:pt x="142" y="120"/>
                  <a:pt x="58" y="27"/>
                  <a:pt x="0" y="0"/>
                </a:cubicBezTo>
                <a:cubicBezTo>
                  <a:pt x="7" y="0"/>
                  <a:pt x="208" y="83"/>
                  <a:pt x="254" y="101"/>
                </a:cubicBezTo>
                <a:cubicBezTo>
                  <a:pt x="283" y="113"/>
                  <a:pt x="303" y="139"/>
                  <a:pt x="309" y="168"/>
                </a:cubicBezTo>
                <a:cubicBezTo>
                  <a:pt x="311" y="175"/>
                  <a:pt x="311" y="183"/>
                  <a:pt x="311" y="192"/>
                </a:cubicBezTo>
                <a:cubicBezTo>
                  <a:pt x="311" y="201"/>
                  <a:pt x="311" y="209"/>
                  <a:pt x="309" y="217"/>
                </a:cubicBezTo>
                <a:cubicBezTo>
                  <a:pt x="303" y="246"/>
                  <a:pt x="283" y="271"/>
                  <a:pt x="254" y="283"/>
                </a:cubicBezTo>
                <a:cubicBezTo>
                  <a:pt x="208" y="302"/>
                  <a:pt x="7" y="385"/>
                  <a:pt x="0" y="385"/>
                </a:cubicBezTo>
                <a:cubicBezTo>
                  <a:pt x="58" y="358"/>
                  <a:pt x="142" y="269"/>
                  <a:pt x="143" y="192"/>
                </a:cubicBezTo>
                <a:close/>
              </a:path>
            </a:pathLst>
          </a:custGeom>
          <a:solidFill>
            <a:srgbClr val="FEFEFE">
              <a:alpha val="34000"/>
            </a:srgbClr>
          </a:solidFill>
          <a:ln>
            <a:noFill/>
          </a:ln>
        </p:spPr>
        <p:txBody>
          <a:bodyPr/>
          <a:lstStyle/>
          <a:p>
            <a:endParaRPr lang="zh-CN" altLang="zh-CN">
              <a:solidFill>
                <a:srgbClr val="5B268D"/>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2532" name="Freeform 266"/>
          <p:cNvSpPr>
            <a:spLocks noChangeArrowheads="1"/>
          </p:cNvSpPr>
          <p:nvPr/>
        </p:nvSpPr>
        <p:spPr bwMode="auto">
          <a:xfrm>
            <a:off x="4635500" y="4686300"/>
            <a:ext cx="1304925" cy="1609725"/>
          </a:xfrm>
          <a:custGeom>
            <a:avLst/>
            <a:gdLst>
              <a:gd name="T0" fmla="*/ 169 w 312"/>
              <a:gd name="T1" fmla="*/ 193 h 386"/>
              <a:gd name="T2" fmla="*/ 312 w 312"/>
              <a:gd name="T3" fmla="*/ 386 h 386"/>
              <a:gd name="T4" fmla="*/ 58 w 312"/>
              <a:gd name="T5" fmla="*/ 284 h 386"/>
              <a:gd name="T6" fmla="*/ 3 w 312"/>
              <a:gd name="T7" fmla="*/ 217 h 386"/>
              <a:gd name="T8" fmla="*/ 1 w 312"/>
              <a:gd name="T9" fmla="*/ 193 h 386"/>
              <a:gd name="T10" fmla="*/ 3 w 312"/>
              <a:gd name="T11" fmla="*/ 169 h 386"/>
              <a:gd name="T12" fmla="*/ 58 w 312"/>
              <a:gd name="T13" fmla="*/ 102 h 386"/>
              <a:gd name="T14" fmla="*/ 312 w 312"/>
              <a:gd name="T15" fmla="*/ 1 h 386"/>
              <a:gd name="T16" fmla="*/ 169 w 312"/>
              <a:gd name="T17" fmla="*/ 193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6"/>
              <a:gd name="T29" fmla="*/ 312 w 312"/>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6">
                <a:moveTo>
                  <a:pt x="169" y="193"/>
                </a:moveTo>
                <a:cubicBezTo>
                  <a:pt x="170" y="266"/>
                  <a:pt x="254" y="358"/>
                  <a:pt x="312" y="386"/>
                </a:cubicBezTo>
                <a:cubicBezTo>
                  <a:pt x="304" y="386"/>
                  <a:pt x="104" y="303"/>
                  <a:pt x="58" y="284"/>
                </a:cubicBezTo>
                <a:cubicBezTo>
                  <a:pt x="28" y="272"/>
                  <a:pt x="9" y="246"/>
                  <a:pt x="3" y="217"/>
                </a:cubicBezTo>
                <a:cubicBezTo>
                  <a:pt x="0" y="210"/>
                  <a:pt x="1" y="203"/>
                  <a:pt x="1" y="193"/>
                </a:cubicBezTo>
                <a:cubicBezTo>
                  <a:pt x="1" y="185"/>
                  <a:pt x="0" y="176"/>
                  <a:pt x="3" y="169"/>
                </a:cubicBezTo>
                <a:cubicBezTo>
                  <a:pt x="9" y="140"/>
                  <a:pt x="28" y="114"/>
                  <a:pt x="58" y="102"/>
                </a:cubicBezTo>
                <a:cubicBezTo>
                  <a:pt x="104" y="83"/>
                  <a:pt x="304" y="0"/>
                  <a:pt x="312" y="1"/>
                </a:cubicBezTo>
                <a:cubicBezTo>
                  <a:pt x="254" y="28"/>
                  <a:pt x="170" y="117"/>
                  <a:pt x="169" y="193"/>
                </a:cubicBezTo>
                <a:close/>
              </a:path>
            </a:pathLst>
          </a:custGeom>
          <a:solidFill>
            <a:srgbClr val="FEFEFE">
              <a:alpha val="34000"/>
            </a:srgbClr>
          </a:solidFill>
          <a:ln>
            <a:noFill/>
          </a:ln>
        </p:spPr>
        <p:txBody>
          <a:bodyPr/>
          <a:lstStyle/>
          <a:p>
            <a:endParaRPr lang="zh-CN" altLang="zh-CN">
              <a:solidFill>
                <a:srgbClr val="5B268D"/>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2533" name="Freeform 267"/>
          <p:cNvSpPr>
            <a:spLocks noChangeArrowheads="1"/>
          </p:cNvSpPr>
          <p:nvPr/>
        </p:nvSpPr>
        <p:spPr bwMode="auto">
          <a:xfrm>
            <a:off x="6307138" y="1524000"/>
            <a:ext cx="1300162" cy="1611313"/>
          </a:xfrm>
          <a:custGeom>
            <a:avLst/>
            <a:gdLst>
              <a:gd name="T0" fmla="*/ 143 w 311"/>
              <a:gd name="T1" fmla="*/ 193 h 386"/>
              <a:gd name="T2" fmla="*/ 0 w 311"/>
              <a:gd name="T3" fmla="*/ 0 h 386"/>
              <a:gd name="T4" fmla="*/ 254 w 311"/>
              <a:gd name="T5" fmla="*/ 102 h 386"/>
              <a:gd name="T6" fmla="*/ 309 w 311"/>
              <a:gd name="T7" fmla="*/ 169 h 386"/>
              <a:gd name="T8" fmla="*/ 311 w 311"/>
              <a:gd name="T9" fmla="*/ 193 h 386"/>
              <a:gd name="T10" fmla="*/ 309 w 311"/>
              <a:gd name="T11" fmla="*/ 217 h 386"/>
              <a:gd name="T12" fmla="*/ 254 w 311"/>
              <a:gd name="T13" fmla="*/ 284 h 386"/>
              <a:gd name="T14" fmla="*/ 0 w 311"/>
              <a:gd name="T15" fmla="*/ 385 h 386"/>
              <a:gd name="T16" fmla="*/ 143 w 311"/>
              <a:gd name="T17" fmla="*/ 193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6"/>
              <a:gd name="T29" fmla="*/ 311 w 311"/>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6">
                <a:moveTo>
                  <a:pt x="143" y="193"/>
                </a:moveTo>
                <a:cubicBezTo>
                  <a:pt x="142" y="120"/>
                  <a:pt x="58" y="28"/>
                  <a:pt x="0" y="0"/>
                </a:cubicBezTo>
                <a:cubicBezTo>
                  <a:pt x="7" y="0"/>
                  <a:pt x="208" y="83"/>
                  <a:pt x="254" y="102"/>
                </a:cubicBezTo>
                <a:cubicBezTo>
                  <a:pt x="283" y="114"/>
                  <a:pt x="303" y="140"/>
                  <a:pt x="309" y="169"/>
                </a:cubicBezTo>
                <a:cubicBezTo>
                  <a:pt x="311" y="176"/>
                  <a:pt x="311" y="183"/>
                  <a:pt x="311" y="193"/>
                </a:cubicBezTo>
                <a:cubicBezTo>
                  <a:pt x="311" y="201"/>
                  <a:pt x="311" y="210"/>
                  <a:pt x="309" y="217"/>
                </a:cubicBezTo>
                <a:cubicBezTo>
                  <a:pt x="303" y="246"/>
                  <a:pt x="283" y="272"/>
                  <a:pt x="254" y="284"/>
                </a:cubicBezTo>
                <a:cubicBezTo>
                  <a:pt x="208" y="303"/>
                  <a:pt x="7" y="386"/>
                  <a:pt x="0" y="385"/>
                </a:cubicBezTo>
                <a:cubicBezTo>
                  <a:pt x="58" y="358"/>
                  <a:pt x="142" y="269"/>
                  <a:pt x="143" y="193"/>
                </a:cubicBezTo>
                <a:close/>
              </a:path>
            </a:pathLst>
          </a:custGeom>
          <a:solidFill>
            <a:srgbClr val="FEFEFE">
              <a:alpha val="34000"/>
            </a:srgbClr>
          </a:solidFill>
          <a:ln>
            <a:noFill/>
          </a:ln>
        </p:spPr>
        <p:txBody>
          <a:bodyPr/>
          <a:lstStyle/>
          <a:p>
            <a:endParaRPr lang="zh-CN" altLang="zh-CN">
              <a:solidFill>
                <a:srgbClr val="5B268D"/>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2548" name="任意多边形 47"/>
          <p:cNvSpPr>
            <a:spLocks noChangeArrowheads="1"/>
          </p:cNvSpPr>
          <p:nvPr/>
        </p:nvSpPr>
        <p:spPr bwMode="auto">
          <a:xfrm>
            <a:off x="5810250" y="1508125"/>
            <a:ext cx="955675" cy="587375"/>
          </a:xfrm>
          <a:custGeom>
            <a:avLst/>
            <a:gdLst>
              <a:gd name="T0" fmla="*/ 367535 w 956472"/>
              <a:gd name="T1" fmla="*/ 414 h 588502"/>
              <a:gd name="T2" fmla="*/ 498323 w 956472"/>
              <a:gd name="T3" fmla="*/ 15928 h 588502"/>
              <a:gd name="T4" fmla="*/ 508117 w 956472"/>
              <a:gd name="T5" fmla="*/ 19778 h 588502"/>
              <a:gd name="T6" fmla="*/ 497633 w 956472"/>
              <a:gd name="T7" fmla="*/ 16980 h 588502"/>
              <a:gd name="T8" fmla="*/ 886034 w 956472"/>
              <a:gd name="T9" fmla="*/ 349121 h 588502"/>
              <a:gd name="T10" fmla="*/ 956472 w 956472"/>
              <a:gd name="T11" fmla="*/ 447432 h 588502"/>
              <a:gd name="T12" fmla="*/ 947460 w 956472"/>
              <a:gd name="T13" fmla="*/ 449990 h 588502"/>
              <a:gd name="T14" fmla="*/ 185058 w 956472"/>
              <a:gd name="T15" fmla="*/ 579141 h 588502"/>
              <a:gd name="T16" fmla="*/ 22159 w 956472"/>
              <a:gd name="T17" fmla="*/ 186978 h 588502"/>
              <a:gd name="T18" fmla="*/ 367535 w 956472"/>
              <a:gd name="T19" fmla="*/ 414 h 588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6472"/>
              <a:gd name="T31" fmla="*/ 0 h 588502"/>
              <a:gd name="T32" fmla="*/ 956472 w 956472"/>
              <a:gd name="T33" fmla="*/ 588502 h 5885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6472" h="588502">
                <a:moveTo>
                  <a:pt x="367535" y="414"/>
                </a:moveTo>
                <a:cubicBezTo>
                  <a:pt x="414525" y="-1542"/>
                  <a:pt x="459687" y="3413"/>
                  <a:pt x="498323" y="15928"/>
                </a:cubicBezTo>
                <a:lnTo>
                  <a:pt x="508117" y="19778"/>
                </a:lnTo>
                <a:lnTo>
                  <a:pt x="497633" y="16980"/>
                </a:lnTo>
                <a:cubicBezTo>
                  <a:pt x="618911" y="75378"/>
                  <a:pt x="767371" y="200518"/>
                  <a:pt x="886034" y="349121"/>
                </a:cubicBezTo>
                <a:lnTo>
                  <a:pt x="956472" y="447432"/>
                </a:lnTo>
                <a:lnTo>
                  <a:pt x="947460" y="449990"/>
                </a:lnTo>
                <a:cubicBezTo>
                  <a:pt x="670620" y="526992"/>
                  <a:pt x="284258" y="618253"/>
                  <a:pt x="185058" y="579141"/>
                </a:cubicBezTo>
                <a:cubicBezTo>
                  <a:pt x="34690" y="516562"/>
                  <a:pt x="-40494" y="341340"/>
                  <a:pt x="22159" y="186978"/>
                </a:cubicBezTo>
                <a:cubicBezTo>
                  <a:pt x="69149" y="74336"/>
                  <a:pt x="226565" y="6281"/>
                  <a:pt x="367535" y="414"/>
                </a:cubicBezTo>
                <a:close/>
              </a:path>
            </a:pathLst>
          </a:custGeom>
          <a:solidFill>
            <a:srgbClr val="FEFEFE">
              <a:alpha val="55000"/>
            </a:srgbClr>
          </a:solidFill>
          <a:ln>
            <a:noFill/>
          </a:ln>
        </p:spPr>
        <p:txBody>
          <a:bodyPr/>
          <a:lstStyle/>
          <a:p>
            <a:endParaRPr lang="zh-CN" altLang="zh-CN">
              <a:solidFill>
                <a:srgbClr val="5B268D"/>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2549" name="任意多边形 43"/>
          <p:cNvSpPr>
            <a:spLocks noChangeArrowheads="1"/>
          </p:cNvSpPr>
          <p:nvPr/>
        </p:nvSpPr>
        <p:spPr bwMode="auto">
          <a:xfrm>
            <a:off x="5480050" y="5722938"/>
            <a:ext cx="958850" cy="588962"/>
          </a:xfrm>
          <a:custGeom>
            <a:avLst/>
            <a:gdLst>
              <a:gd name="T0" fmla="*/ 682412 w 958283"/>
              <a:gd name="T1" fmla="*/ 383 h 588461"/>
              <a:gd name="T2" fmla="*/ 773227 w 958283"/>
              <a:gd name="T3" fmla="*/ 9362 h 588461"/>
              <a:gd name="T4" fmla="*/ 936125 w 958283"/>
              <a:gd name="T5" fmla="*/ 397353 h 588461"/>
              <a:gd name="T6" fmla="*/ 459961 w 958283"/>
              <a:gd name="T7" fmla="*/ 572575 h 588461"/>
              <a:gd name="T8" fmla="*/ 455815 w 958283"/>
              <a:gd name="T9" fmla="*/ 570945 h 588461"/>
              <a:gd name="T10" fmla="*/ 364165 w 958283"/>
              <a:gd name="T11" fmla="*/ 517308 h 588461"/>
              <a:gd name="T12" fmla="*/ 71230 w 958283"/>
              <a:gd name="T13" fmla="*/ 240804 h 588461"/>
              <a:gd name="T14" fmla="*/ 0 w 958283"/>
              <a:gd name="T15" fmla="*/ 141285 h 588461"/>
              <a:gd name="T16" fmla="*/ 9805 w 958283"/>
              <a:gd name="T17" fmla="*/ 138513 h 588461"/>
              <a:gd name="T18" fmla="*/ 682412 w 958283"/>
              <a:gd name="T19" fmla="*/ 383 h 5884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283"/>
              <a:gd name="T31" fmla="*/ 0 h 588461"/>
              <a:gd name="T32" fmla="*/ 958283 w 958283"/>
              <a:gd name="T33" fmla="*/ 588461 h 5884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283" h="588461">
                <a:moveTo>
                  <a:pt x="682412" y="383"/>
                </a:moveTo>
                <a:cubicBezTo>
                  <a:pt x="722060" y="-1068"/>
                  <a:pt x="753387" y="1540"/>
                  <a:pt x="773227" y="9362"/>
                </a:cubicBezTo>
                <a:cubicBezTo>
                  <a:pt x="923594" y="71942"/>
                  <a:pt x="998778" y="247163"/>
                  <a:pt x="936125" y="397353"/>
                </a:cubicBezTo>
                <a:cubicBezTo>
                  <a:pt x="873472" y="551715"/>
                  <a:pt x="614506" y="622638"/>
                  <a:pt x="459961" y="572575"/>
                </a:cubicBezTo>
                <a:lnTo>
                  <a:pt x="455815" y="570945"/>
                </a:lnTo>
                <a:lnTo>
                  <a:pt x="364165" y="517308"/>
                </a:lnTo>
                <a:cubicBezTo>
                  <a:pt x="265785" y="450510"/>
                  <a:pt x="160136" y="352256"/>
                  <a:pt x="71230" y="240804"/>
                </a:cubicBezTo>
                <a:lnTo>
                  <a:pt x="0" y="141285"/>
                </a:lnTo>
                <a:lnTo>
                  <a:pt x="9805" y="138513"/>
                </a:lnTo>
                <a:cubicBezTo>
                  <a:pt x="232093" y="76912"/>
                  <a:pt x="523822" y="6185"/>
                  <a:pt x="682412" y="383"/>
                </a:cubicBezTo>
                <a:close/>
              </a:path>
            </a:pathLst>
          </a:custGeom>
          <a:solidFill>
            <a:srgbClr val="FEFEFE">
              <a:alpha val="55000"/>
            </a:srgbClr>
          </a:solidFill>
          <a:ln>
            <a:noFill/>
          </a:ln>
        </p:spPr>
        <p:txBody>
          <a:bodyPr/>
          <a:lstStyle/>
          <a:p>
            <a:endParaRPr lang="zh-CN" altLang="zh-CN">
              <a:solidFill>
                <a:srgbClr val="5B268D"/>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2550" name="任意多边形 41"/>
          <p:cNvSpPr>
            <a:spLocks noChangeArrowheads="1"/>
          </p:cNvSpPr>
          <p:nvPr/>
        </p:nvSpPr>
        <p:spPr bwMode="auto">
          <a:xfrm>
            <a:off x="5476875" y="4668838"/>
            <a:ext cx="1295400" cy="588962"/>
          </a:xfrm>
          <a:custGeom>
            <a:avLst/>
            <a:gdLst>
              <a:gd name="T0" fmla="*/ 571291 w 1294816"/>
              <a:gd name="T1" fmla="*/ 494 h 589332"/>
              <a:gd name="T2" fmla="*/ 1161841 w 1294816"/>
              <a:gd name="T3" fmla="*/ 105854 h 589332"/>
              <a:gd name="T4" fmla="*/ 1294816 w 1294816"/>
              <a:gd name="T5" fmla="*/ 142080 h 589332"/>
              <a:gd name="T6" fmla="*/ 1218043 w 1294816"/>
              <a:gd name="T7" fmla="*/ 248659 h 589332"/>
              <a:gd name="T8" fmla="*/ 924807 w 1294816"/>
              <a:gd name="T9" fmla="*/ 519209 h 589332"/>
              <a:gd name="T10" fmla="*/ 832811 w 1294816"/>
              <a:gd name="T11" fmla="*/ 571170 h 589332"/>
              <a:gd name="T12" fmla="*/ 830276 w 1294816"/>
              <a:gd name="T13" fmla="*/ 572149 h 589332"/>
              <a:gd name="T14" fmla="*/ 721670 w 1294816"/>
              <a:gd name="T15" fmla="*/ 588839 h 589332"/>
              <a:gd name="T16" fmla="*/ 130598 w 1294816"/>
              <a:gd name="T17" fmla="*/ 483480 h 589332"/>
              <a:gd name="T18" fmla="*/ 0 w 1294816"/>
              <a:gd name="T19" fmla="*/ 448014 h 589332"/>
              <a:gd name="T20" fmla="*/ 73896 w 1294816"/>
              <a:gd name="T21" fmla="*/ 345763 h 589332"/>
              <a:gd name="T22" fmla="*/ 461897 w 1294816"/>
              <a:gd name="T23" fmla="*/ 21966 h 589332"/>
              <a:gd name="T24" fmla="*/ 459978 w 1294816"/>
              <a:gd name="T25" fmla="*/ 22363 h 589332"/>
              <a:gd name="T26" fmla="*/ 462684 w 1294816"/>
              <a:gd name="T27" fmla="*/ 21358 h 589332"/>
              <a:gd name="T28" fmla="*/ 571291 w 1294816"/>
              <a:gd name="T29" fmla="*/ 494 h 589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4816"/>
              <a:gd name="T46" fmla="*/ 0 h 589332"/>
              <a:gd name="T47" fmla="*/ 1294816 w 1294816"/>
              <a:gd name="T48" fmla="*/ 589332 h 5893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4816" h="589332">
                <a:moveTo>
                  <a:pt x="571291" y="494"/>
                </a:moveTo>
                <a:cubicBezTo>
                  <a:pt x="692429" y="-5765"/>
                  <a:pt x="942016" y="48480"/>
                  <a:pt x="1161841" y="105854"/>
                </a:cubicBezTo>
                <a:lnTo>
                  <a:pt x="1294816" y="142080"/>
                </a:lnTo>
                <a:lnTo>
                  <a:pt x="1218043" y="248659"/>
                </a:lnTo>
                <a:cubicBezTo>
                  <a:pt x="1129046" y="358932"/>
                  <a:pt x="1023287" y="454541"/>
                  <a:pt x="924807" y="519209"/>
                </a:cubicBezTo>
                <a:lnTo>
                  <a:pt x="832811" y="571170"/>
                </a:lnTo>
                <a:lnTo>
                  <a:pt x="830276" y="572149"/>
                </a:lnTo>
                <a:cubicBezTo>
                  <a:pt x="796859" y="580494"/>
                  <a:pt x="759264" y="588839"/>
                  <a:pt x="721670" y="588839"/>
                </a:cubicBezTo>
                <a:cubicBezTo>
                  <a:pt x="600532" y="595098"/>
                  <a:pt x="350945" y="540854"/>
                  <a:pt x="130598" y="483480"/>
                </a:cubicBezTo>
                <a:lnTo>
                  <a:pt x="0" y="448014"/>
                </a:lnTo>
                <a:lnTo>
                  <a:pt x="73896" y="345763"/>
                </a:lnTo>
                <a:cubicBezTo>
                  <a:pt x="192437" y="199246"/>
                  <a:pt x="340745" y="78278"/>
                  <a:pt x="461897" y="21966"/>
                </a:cubicBezTo>
                <a:lnTo>
                  <a:pt x="459978" y="22363"/>
                </a:lnTo>
                <a:lnTo>
                  <a:pt x="462684" y="21358"/>
                </a:lnTo>
                <a:cubicBezTo>
                  <a:pt x="496101" y="8840"/>
                  <a:pt x="529519" y="494"/>
                  <a:pt x="571291" y="494"/>
                </a:cubicBezTo>
                <a:close/>
              </a:path>
            </a:pathLst>
          </a:custGeom>
          <a:solidFill>
            <a:srgbClr val="FEFEFE">
              <a:alpha val="55000"/>
            </a:srgbClr>
          </a:solidFill>
          <a:ln>
            <a:noFill/>
          </a:ln>
        </p:spPr>
        <p:txBody>
          <a:bodyPr/>
          <a:lstStyle/>
          <a:p>
            <a:endParaRPr lang="zh-CN" altLang="zh-CN">
              <a:solidFill>
                <a:srgbClr val="5B268D"/>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2551" name="任意多边形 37"/>
          <p:cNvSpPr>
            <a:spLocks noChangeArrowheads="1"/>
          </p:cNvSpPr>
          <p:nvPr/>
        </p:nvSpPr>
        <p:spPr bwMode="auto">
          <a:xfrm>
            <a:off x="5481638" y="3617913"/>
            <a:ext cx="1284287" cy="584200"/>
          </a:xfrm>
          <a:custGeom>
            <a:avLst/>
            <a:gdLst>
              <a:gd name="T0" fmla="*/ 704804 w 1283353"/>
              <a:gd name="T1" fmla="*/ 1085 h 584886"/>
              <a:gd name="T2" fmla="*/ 825942 w 1283353"/>
              <a:gd name="T3" fmla="*/ 17763 h 584886"/>
              <a:gd name="T4" fmla="*/ 831874 w 1283353"/>
              <a:gd name="T5" fmla="*/ 19965 h 584886"/>
              <a:gd name="T6" fmla="*/ 825308 w 1283353"/>
              <a:gd name="T7" fmla="*/ 18213 h 584886"/>
              <a:gd name="T8" fmla="*/ 1213709 w 1283353"/>
              <a:gd name="T9" fmla="*/ 348250 h 584886"/>
              <a:gd name="T10" fmla="*/ 1283353 w 1283353"/>
              <a:gd name="T11" fmla="*/ 445420 h 584886"/>
              <a:gd name="T12" fmla="*/ 1170039 w 1283353"/>
              <a:gd name="T13" fmla="*/ 476419 h 584886"/>
              <a:gd name="T14" fmla="*/ 579488 w 1283353"/>
              <a:gd name="T15" fmla="*/ 584828 h 584886"/>
              <a:gd name="T16" fmla="*/ 458350 w 1283353"/>
              <a:gd name="T17" fmla="*/ 568149 h 584886"/>
              <a:gd name="T18" fmla="*/ 456445 w 1283353"/>
              <a:gd name="T19" fmla="*/ 567415 h 584886"/>
              <a:gd name="T20" fmla="*/ 457564 w 1283353"/>
              <a:gd name="T21" fmla="*/ 567700 h 584886"/>
              <a:gd name="T22" fmla="*/ 69563 w 1283353"/>
              <a:gd name="T23" fmla="*/ 237664 h 584886"/>
              <a:gd name="T24" fmla="*/ 0 w 1283353"/>
              <a:gd name="T25" fmla="*/ 140506 h 584886"/>
              <a:gd name="T26" fmla="*/ 113732 w 1283353"/>
              <a:gd name="T27" fmla="*/ 109494 h 584886"/>
              <a:gd name="T28" fmla="*/ 704804 w 1283353"/>
              <a:gd name="T29" fmla="*/ 1085 h 584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3353"/>
              <a:gd name="T46" fmla="*/ 0 h 584886"/>
              <a:gd name="T47" fmla="*/ 1283353 w 1283353"/>
              <a:gd name="T48" fmla="*/ 584886 h 5848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3353" h="584886">
                <a:moveTo>
                  <a:pt x="704804" y="1085"/>
                </a:moveTo>
                <a:cubicBezTo>
                  <a:pt x="746576" y="-3085"/>
                  <a:pt x="788348" y="5254"/>
                  <a:pt x="825942" y="17763"/>
                </a:cubicBezTo>
                <a:lnTo>
                  <a:pt x="831874" y="19965"/>
                </a:lnTo>
                <a:lnTo>
                  <a:pt x="825308" y="18213"/>
                </a:lnTo>
                <a:cubicBezTo>
                  <a:pt x="946586" y="74523"/>
                  <a:pt x="1095046" y="199655"/>
                  <a:pt x="1213709" y="348250"/>
                </a:cubicBezTo>
                <a:lnTo>
                  <a:pt x="1283353" y="445420"/>
                </a:lnTo>
                <a:lnTo>
                  <a:pt x="1170039" y="476419"/>
                </a:lnTo>
                <a:cubicBezTo>
                  <a:pt x="955436" y="532708"/>
                  <a:pt x="708981" y="586913"/>
                  <a:pt x="579488" y="584828"/>
                </a:cubicBezTo>
                <a:cubicBezTo>
                  <a:pt x="537717" y="584828"/>
                  <a:pt x="495945" y="580658"/>
                  <a:pt x="458350" y="568149"/>
                </a:cubicBezTo>
                <a:lnTo>
                  <a:pt x="456445" y="567415"/>
                </a:lnTo>
                <a:lnTo>
                  <a:pt x="457564" y="567700"/>
                </a:lnTo>
                <a:cubicBezTo>
                  <a:pt x="336412" y="511391"/>
                  <a:pt x="188104" y="386258"/>
                  <a:pt x="69563" y="237664"/>
                </a:cubicBezTo>
                <a:lnTo>
                  <a:pt x="0" y="140506"/>
                </a:lnTo>
                <a:lnTo>
                  <a:pt x="113732" y="109494"/>
                </a:lnTo>
                <a:cubicBezTo>
                  <a:pt x="328857" y="53205"/>
                  <a:pt x="575311" y="-1000"/>
                  <a:pt x="704804" y="1085"/>
                </a:cubicBezTo>
                <a:close/>
              </a:path>
            </a:pathLst>
          </a:custGeom>
          <a:solidFill>
            <a:srgbClr val="FEFEFE">
              <a:alpha val="55000"/>
            </a:srgbClr>
          </a:solidFill>
          <a:ln>
            <a:noFill/>
          </a:ln>
        </p:spPr>
        <p:txBody>
          <a:bodyPr/>
          <a:lstStyle/>
          <a:p>
            <a:endParaRPr lang="zh-CN" altLang="zh-CN">
              <a:solidFill>
                <a:srgbClr val="5B268D"/>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2552" name="任意多边形 45"/>
          <p:cNvSpPr>
            <a:spLocks noChangeArrowheads="1"/>
          </p:cNvSpPr>
          <p:nvPr/>
        </p:nvSpPr>
        <p:spPr bwMode="auto">
          <a:xfrm>
            <a:off x="5476875" y="2562225"/>
            <a:ext cx="1293813" cy="588963"/>
          </a:xfrm>
          <a:custGeom>
            <a:avLst/>
            <a:gdLst>
              <a:gd name="T0" fmla="*/ 584597 w 1293475"/>
              <a:gd name="T1" fmla="*/ 59 h 589382"/>
              <a:gd name="T2" fmla="*/ 1175148 w 1293475"/>
              <a:gd name="T3" fmla="*/ 108729 h 589382"/>
              <a:gd name="T4" fmla="*/ 1293475 w 1293475"/>
              <a:gd name="T5" fmla="*/ 141176 h 589382"/>
              <a:gd name="T6" fmla="*/ 1218817 w 1293475"/>
              <a:gd name="T7" fmla="*/ 244375 h 589382"/>
              <a:gd name="T8" fmla="*/ 830416 w 1293475"/>
              <a:gd name="T9" fmla="*/ 568173 h 589382"/>
              <a:gd name="T10" fmla="*/ 833941 w 1293475"/>
              <a:gd name="T11" fmla="*/ 567409 h 589382"/>
              <a:gd name="T12" fmla="*/ 831051 w 1293475"/>
              <a:gd name="T13" fmla="*/ 568484 h 589382"/>
              <a:gd name="T14" fmla="*/ 709913 w 1293475"/>
              <a:gd name="T15" fmla="*/ 589382 h 589382"/>
              <a:gd name="T16" fmla="*/ 118841 w 1293475"/>
              <a:gd name="T17" fmla="*/ 477578 h 589382"/>
              <a:gd name="T18" fmla="*/ 0 w 1293475"/>
              <a:gd name="T19" fmla="*/ 445247 h 589382"/>
              <a:gd name="T20" fmla="*/ 74672 w 1293475"/>
              <a:gd name="T21" fmla="*/ 341478 h 589382"/>
              <a:gd name="T22" fmla="*/ 462673 w 1293475"/>
              <a:gd name="T23" fmla="*/ 17177 h 589382"/>
              <a:gd name="T24" fmla="*/ 461942 w 1293475"/>
              <a:gd name="T25" fmla="*/ 17364 h 589382"/>
              <a:gd name="T26" fmla="*/ 463459 w 1293475"/>
              <a:gd name="T27" fmla="*/ 16777 h 589382"/>
              <a:gd name="T28" fmla="*/ 584597 w 1293475"/>
              <a:gd name="T29" fmla="*/ 59 h 589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3475"/>
              <a:gd name="T46" fmla="*/ 0 h 589382"/>
              <a:gd name="T47" fmla="*/ 1293475 w 1293475"/>
              <a:gd name="T48" fmla="*/ 589382 h 589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3475" h="589382">
                <a:moveTo>
                  <a:pt x="584597" y="59"/>
                </a:moveTo>
                <a:cubicBezTo>
                  <a:pt x="714090" y="-2031"/>
                  <a:pt x="960545" y="52304"/>
                  <a:pt x="1175148" y="108729"/>
                </a:cubicBezTo>
                <a:lnTo>
                  <a:pt x="1293475" y="141176"/>
                </a:lnTo>
                <a:lnTo>
                  <a:pt x="1218817" y="244375"/>
                </a:lnTo>
                <a:cubicBezTo>
                  <a:pt x="1100154" y="390892"/>
                  <a:pt x="951694" y="511860"/>
                  <a:pt x="830416" y="568173"/>
                </a:cubicBezTo>
                <a:lnTo>
                  <a:pt x="833941" y="567409"/>
                </a:lnTo>
                <a:lnTo>
                  <a:pt x="831051" y="568484"/>
                </a:lnTo>
                <a:cubicBezTo>
                  <a:pt x="793457" y="581023"/>
                  <a:pt x="751685" y="589382"/>
                  <a:pt x="709913" y="589382"/>
                </a:cubicBezTo>
                <a:cubicBezTo>
                  <a:pt x="580420" y="589382"/>
                  <a:pt x="333966" y="534002"/>
                  <a:pt x="118841" y="477578"/>
                </a:cubicBezTo>
                <a:lnTo>
                  <a:pt x="0" y="445247"/>
                </a:lnTo>
                <a:lnTo>
                  <a:pt x="74672" y="341478"/>
                </a:lnTo>
                <a:cubicBezTo>
                  <a:pt x="193213" y="194448"/>
                  <a:pt x="341521" y="73487"/>
                  <a:pt x="462673" y="17177"/>
                </a:cubicBezTo>
                <a:lnTo>
                  <a:pt x="461942" y="17364"/>
                </a:lnTo>
                <a:lnTo>
                  <a:pt x="463459" y="16777"/>
                </a:lnTo>
                <a:cubicBezTo>
                  <a:pt x="501054" y="4238"/>
                  <a:pt x="542826" y="59"/>
                  <a:pt x="584597" y="59"/>
                </a:cubicBezTo>
                <a:close/>
              </a:path>
            </a:pathLst>
          </a:custGeom>
          <a:solidFill>
            <a:srgbClr val="FEFEFE">
              <a:alpha val="55000"/>
            </a:srgbClr>
          </a:solidFill>
          <a:ln>
            <a:noFill/>
          </a:ln>
        </p:spPr>
        <p:txBody>
          <a:bodyPr/>
          <a:lstStyle/>
          <a:p>
            <a:endParaRPr lang="zh-CN" altLang="zh-CN">
              <a:solidFill>
                <a:srgbClr val="5B268D"/>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2554" name="文本框 25"/>
          <p:cNvSpPr>
            <a:spLocks noChangeArrowheads="1"/>
          </p:cNvSpPr>
          <p:nvPr/>
        </p:nvSpPr>
        <p:spPr bwMode="auto">
          <a:xfrm>
            <a:off x="4754563" y="3109913"/>
            <a:ext cx="5984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b="1">
                <a:solidFill>
                  <a:srgbClr val="5B268D"/>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02</a:t>
            </a:r>
            <a:endParaRPr lang="en-US" altLang="en-US" sz="3200" b="1">
              <a:solidFill>
                <a:srgbClr val="5B268D"/>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22555" name="文本框 26"/>
          <p:cNvSpPr>
            <a:spLocks noChangeArrowheads="1"/>
          </p:cNvSpPr>
          <p:nvPr/>
        </p:nvSpPr>
        <p:spPr bwMode="auto">
          <a:xfrm>
            <a:off x="4708525" y="5118100"/>
            <a:ext cx="5984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b="1">
                <a:solidFill>
                  <a:srgbClr val="5B268D"/>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04</a:t>
            </a:r>
            <a:endParaRPr lang="en-US" altLang="en-US" sz="3200" b="1">
              <a:solidFill>
                <a:srgbClr val="5B268D"/>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22556" name="文本框 27"/>
          <p:cNvSpPr>
            <a:spLocks noChangeArrowheads="1"/>
          </p:cNvSpPr>
          <p:nvPr/>
        </p:nvSpPr>
        <p:spPr bwMode="auto">
          <a:xfrm>
            <a:off x="6959600" y="2006600"/>
            <a:ext cx="5984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b="1">
                <a:solidFill>
                  <a:srgbClr val="5B268D"/>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01</a:t>
            </a:r>
            <a:endParaRPr lang="en-US" altLang="en-US" sz="3200" b="1">
              <a:solidFill>
                <a:srgbClr val="5B268D"/>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22557" name="文本框 28"/>
          <p:cNvSpPr>
            <a:spLocks noChangeArrowheads="1"/>
          </p:cNvSpPr>
          <p:nvPr/>
        </p:nvSpPr>
        <p:spPr bwMode="auto">
          <a:xfrm>
            <a:off x="6940550" y="4086225"/>
            <a:ext cx="5969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b="1">
                <a:solidFill>
                  <a:srgbClr val="5B268D"/>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03</a:t>
            </a:r>
            <a:endParaRPr lang="en-US" altLang="en-US" sz="3200" b="1">
              <a:solidFill>
                <a:srgbClr val="5B268D"/>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nvGrpSpPr>
          <p:cNvPr id="3" name="组合 2"/>
          <p:cNvGrpSpPr/>
          <p:nvPr/>
        </p:nvGrpSpPr>
        <p:grpSpPr>
          <a:xfrm>
            <a:off x="64135" y="178435"/>
            <a:ext cx="12102465" cy="757555"/>
            <a:chOff x="101" y="281"/>
            <a:chExt cx="19059" cy="1193"/>
          </a:xfrm>
        </p:grpSpPr>
        <p:sp>
          <p:nvSpPr>
            <p:cNvPr id="6149" name="文本框 10"/>
            <p:cNvSpPr>
              <a:spLocks noChangeArrowheads="1"/>
            </p:cNvSpPr>
            <p:nvPr/>
          </p:nvSpPr>
          <p:spPr bwMode="auto">
            <a:xfrm>
              <a:off x="102" y="390"/>
              <a:ext cx="19058"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项目的演化过程</a:t>
              </a:r>
              <a:endPar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
          <p:nvSpPr>
            <p:cNvPr id="7" name="等腰三角形 26"/>
            <p:cNvSpPr>
              <a:spLocks noChangeArrowheads="1"/>
            </p:cNvSpPr>
            <p:nvPr/>
          </p:nvSpPr>
          <p:spPr bwMode="auto">
            <a:xfrm>
              <a:off x="101" y="281"/>
              <a:ext cx="1027" cy="90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 name="等腰三角形 26"/>
            <p:cNvSpPr>
              <a:spLocks noChangeArrowheads="1"/>
            </p:cNvSpPr>
            <p:nvPr/>
          </p:nvSpPr>
          <p:spPr bwMode="auto">
            <a:xfrm>
              <a:off x="501" y="594"/>
              <a:ext cx="811" cy="716"/>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5125" name="直接连接符 21"/>
            <p:cNvSpPr>
              <a:spLocks noChangeShapeType="1"/>
            </p:cNvSpPr>
            <p:nvPr/>
          </p:nvSpPr>
          <p:spPr bwMode="auto">
            <a:xfrm rot="5400000" flipH="1">
              <a:off x="9562" y="-3214"/>
              <a:ext cx="77" cy="9298"/>
            </a:xfrm>
            <a:prstGeom prst="line">
              <a:avLst/>
            </a:prstGeom>
            <a:noFill/>
            <a:ln w="12700" cap="flat" cmpd="sng">
              <a:solidFill>
                <a:srgbClr val="FFFFFF">
                  <a:alpha val="50000"/>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7" name="图片 16"/>
          <p:cNvPicPr>
            <a:picLocks noChangeAspect="1"/>
          </p:cNvPicPr>
          <p:nvPr/>
        </p:nvPicPr>
        <p:blipFill>
          <a:blip r:embed="rId1"/>
          <a:stretch>
            <a:fillRect/>
          </a:stretch>
        </p:blipFill>
        <p:spPr>
          <a:xfrm>
            <a:off x="924560" y="1338580"/>
            <a:ext cx="3600000" cy="2232000"/>
          </a:xfrm>
          <a:prstGeom prst="rect">
            <a:avLst/>
          </a:prstGeom>
        </p:spPr>
      </p:pic>
      <p:pic>
        <p:nvPicPr>
          <p:cNvPr id="18" name="图片 17"/>
          <p:cNvPicPr>
            <a:picLocks noChangeAspect="1"/>
          </p:cNvPicPr>
          <p:nvPr/>
        </p:nvPicPr>
        <p:blipFill>
          <a:blip r:embed="rId2"/>
          <a:srcRect t="24447"/>
          <a:stretch>
            <a:fillRect/>
          </a:stretch>
        </p:blipFill>
        <p:spPr>
          <a:xfrm>
            <a:off x="7785100" y="4141470"/>
            <a:ext cx="3600000" cy="2700000"/>
          </a:xfrm>
          <a:prstGeom prst="rect">
            <a:avLst/>
          </a:prstGeom>
        </p:spPr>
      </p:pic>
      <p:pic>
        <p:nvPicPr>
          <p:cNvPr id="4" name="图片 3" descr="屏幕快照 2019-10-19 18.05.54"/>
          <p:cNvPicPr>
            <a:picLocks noChangeAspect="1"/>
          </p:cNvPicPr>
          <p:nvPr/>
        </p:nvPicPr>
        <p:blipFill>
          <a:blip r:embed="rId3"/>
          <a:srcRect t="6223" b="15318"/>
          <a:stretch>
            <a:fillRect/>
          </a:stretch>
        </p:blipFill>
        <p:spPr>
          <a:xfrm>
            <a:off x="7696200" y="1338580"/>
            <a:ext cx="3600000" cy="1982328"/>
          </a:xfrm>
          <a:prstGeom prst="rect">
            <a:avLst/>
          </a:prstGeom>
        </p:spPr>
      </p:pic>
      <p:pic>
        <p:nvPicPr>
          <p:cNvPr id="14" name="图片 13"/>
          <p:cNvPicPr>
            <a:picLocks noChangeAspect="1"/>
          </p:cNvPicPr>
          <p:nvPr/>
        </p:nvPicPr>
        <p:blipFill>
          <a:blip r:embed="rId4"/>
          <a:srcRect b="7225"/>
          <a:stretch>
            <a:fillRect/>
          </a:stretch>
        </p:blipFill>
        <p:spPr>
          <a:xfrm>
            <a:off x="924560" y="4140835"/>
            <a:ext cx="3600000" cy="2700000"/>
          </a:xfrm>
          <a:prstGeom prst="rect">
            <a:avLst/>
          </a:prstGeom>
        </p:spPr>
      </p:pic>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224780" y="2416493"/>
            <a:ext cx="5904230" cy="2332355"/>
            <a:chOff x="8228" y="4402"/>
            <a:chExt cx="9298" cy="3673"/>
          </a:xfrm>
        </p:grpSpPr>
        <p:sp>
          <p:nvSpPr>
            <p:cNvPr id="5123" name="文本框 19"/>
            <p:cNvSpPr>
              <a:spLocks noChangeArrowheads="1"/>
            </p:cNvSpPr>
            <p:nvPr/>
          </p:nvSpPr>
          <p:spPr bwMode="auto">
            <a:xfrm>
              <a:off x="8323" y="4402"/>
              <a:ext cx="8025"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Spring Cloud Ribbon</a:t>
              </a:r>
              <a:endParaRPr lang="en-US" altLang="zh-CN"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
          <p:nvSpPr>
            <p:cNvPr id="5124" name="文本框 20"/>
            <p:cNvSpPr>
              <a:spLocks noChangeArrowheads="1"/>
            </p:cNvSpPr>
            <p:nvPr/>
          </p:nvSpPr>
          <p:spPr bwMode="auto">
            <a:xfrm>
              <a:off x="8323" y="5993"/>
              <a:ext cx="3871" cy="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gn="l">
                <a:buFont typeface="Wingdings" panose="05000000000000000000" charset="0"/>
                <a:buChar char="Ø"/>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简介</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marL="342900" indent="-342900" algn="l">
                <a:buFont typeface="Wingdings" panose="05000000000000000000" charset="0"/>
                <a:buChar char="Ø"/>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Restemplate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请求</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marL="342900" indent="-342900" algn="l">
                <a:buFont typeface="Wingdings" panose="05000000000000000000" charset="0"/>
                <a:buChar char="Ø"/>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Ribbon </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源码分析</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marL="342900" indent="-342900" algn="l">
                <a:buFont typeface="Wingdings" panose="05000000000000000000" charset="0"/>
                <a:buChar char="Ø"/>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负载均衡策略</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5125" name="直接连接符 21"/>
            <p:cNvSpPr>
              <a:spLocks noChangeShapeType="1"/>
            </p:cNvSpPr>
            <p:nvPr/>
          </p:nvSpPr>
          <p:spPr bwMode="auto">
            <a:xfrm rot="5400000" flipH="1">
              <a:off x="12838" y="996"/>
              <a:ext cx="77" cy="9298"/>
            </a:xfrm>
            <a:prstGeom prst="line">
              <a:avLst/>
            </a:prstGeom>
            <a:noFill/>
            <a:ln w="12700" cap="flat" cmpd="sng">
              <a:solidFill>
                <a:srgbClr val="FFFFFF">
                  <a:alpha val="50000"/>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 name="组合 1"/>
          <p:cNvGrpSpPr/>
          <p:nvPr/>
        </p:nvGrpSpPr>
        <p:grpSpPr>
          <a:xfrm>
            <a:off x="222250" y="1295400"/>
            <a:ext cx="4457065" cy="4267835"/>
            <a:chOff x="350" y="2115"/>
            <a:chExt cx="7462" cy="6721"/>
          </a:xfrm>
        </p:grpSpPr>
        <p:sp>
          <p:nvSpPr>
            <p:cNvPr id="5127" name="等腰三角形 26"/>
            <p:cNvSpPr>
              <a:spLocks noChangeArrowheads="1"/>
            </p:cNvSpPr>
            <p:nvPr/>
          </p:nvSpPr>
          <p:spPr bwMode="auto">
            <a:xfrm flipV="1">
              <a:off x="350" y="2980"/>
              <a:ext cx="7462" cy="5856"/>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5128" name="等腰三角形 28"/>
            <p:cNvSpPr>
              <a:spLocks noChangeArrowheads="1"/>
            </p:cNvSpPr>
            <p:nvPr/>
          </p:nvSpPr>
          <p:spPr bwMode="auto">
            <a:xfrm flipV="1">
              <a:off x="485" y="2115"/>
              <a:ext cx="7192" cy="5644"/>
            </a:xfrm>
            <a:prstGeom prst="hexagon">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5129" name="文本框 29"/>
            <p:cNvSpPr>
              <a:spLocks noChangeArrowheads="1"/>
            </p:cNvSpPr>
            <p:nvPr/>
          </p:nvSpPr>
          <p:spPr bwMode="auto">
            <a:xfrm>
              <a:off x="2471" y="3077"/>
              <a:ext cx="3369" cy="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15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Impact" panose="020B0806030902050204" pitchFamily="34" charset="0"/>
                </a:rPr>
                <a:t>02</a:t>
              </a:r>
              <a:endParaRPr lang="en-US" sz="115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Impact" panose="020B0806030902050204" pitchFamily="34" charset="0"/>
              </a:endParaRPr>
            </a:p>
            <a:p>
              <a:r>
                <a:rPr lang="en-US" altLang="en-US" sz="4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Impact" panose="020B0806030902050204" pitchFamily="34" charset="0"/>
                </a:rPr>
                <a:t>PART</a:t>
              </a:r>
              <a:endParaRPr lang="en-US" altLang="en-US" sz="4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Impact" panose="020B0806030902050204" pitchFamily="34" charset="0"/>
              </a:endParaRPr>
            </a:p>
          </p:txBody>
        </p:sp>
      </p:grpSp>
      <p:sp>
        <p:nvSpPr>
          <p:cNvPr id="5" name="等腰三角形 26"/>
          <p:cNvSpPr>
            <a:spLocks noChangeArrowheads="1"/>
          </p:cNvSpPr>
          <p:nvPr/>
        </p:nvSpPr>
        <p:spPr bwMode="auto">
          <a:xfrm flipV="1">
            <a:off x="4598670" y="1514475"/>
            <a:ext cx="422910" cy="39179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6" name="等腰三角形 26"/>
          <p:cNvSpPr>
            <a:spLocks noChangeArrowheads="1"/>
          </p:cNvSpPr>
          <p:nvPr/>
        </p:nvSpPr>
        <p:spPr bwMode="auto">
          <a:xfrm flipV="1">
            <a:off x="871220" y="5955665"/>
            <a:ext cx="617855" cy="572770"/>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 name="等腰三角形 26"/>
          <p:cNvSpPr>
            <a:spLocks noChangeArrowheads="1"/>
          </p:cNvSpPr>
          <p:nvPr/>
        </p:nvSpPr>
        <p:spPr bwMode="auto">
          <a:xfrm flipV="1">
            <a:off x="-46990" y="5184775"/>
            <a:ext cx="918210" cy="85026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8" name="等腰三角形 26"/>
          <p:cNvSpPr>
            <a:spLocks noChangeArrowheads="1"/>
          </p:cNvSpPr>
          <p:nvPr/>
        </p:nvSpPr>
        <p:spPr bwMode="auto">
          <a:xfrm flipV="1">
            <a:off x="1220470" y="6046470"/>
            <a:ext cx="422910" cy="39179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9" name="等腰三角形 26"/>
          <p:cNvSpPr>
            <a:spLocks noChangeArrowheads="1"/>
          </p:cNvSpPr>
          <p:nvPr/>
        </p:nvSpPr>
        <p:spPr bwMode="auto">
          <a:xfrm flipV="1">
            <a:off x="4378960" y="1295400"/>
            <a:ext cx="422910" cy="39179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4450" y="178435"/>
            <a:ext cx="12102465" cy="757555"/>
            <a:chOff x="101" y="281"/>
            <a:chExt cx="19059" cy="1193"/>
          </a:xfrm>
        </p:grpSpPr>
        <p:sp>
          <p:nvSpPr>
            <p:cNvPr id="6149" name="文本框 10"/>
            <p:cNvSpPr>
              <a:spLocks noChangeArrowheads="1"/>
            </p:cNvSpPr>
            <p:nvPr/>
          </p:nvSpPr>
          <p:spPr bwMode="auto">
            <a:xfrm>
              <a:off x="102" y="390"/>
              <a:ext cx="19058"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Spring Cloud Ribbon</a:t>
              </a:r>
              <a:endParaRPr lang="en-US" altLang="zh-CN"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
          <p:nvSpPr>
            <p:cNvPr id="7" name="等腰三角形 26"/>
            <p:cNvSpPr>
              <a:spLocks noChangeArrowheads="1"/>
            </p:cNvSpPr>
            <p:nvPr/>
          </p:nvSpPr>
          <p:spPr bwMode="auto">
            <a:xfrm>
              <a:off x="101" y="281"/>
              <a:ext cx="1027" cy="905"/>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 name="等腰三角形 26"/>
            <p:cNvSpPr>
              <a:spLocks noChangeArrowheads="1"/>
            </p:cNvSpPr>
            <p:nvPr/>
          </p:nvSpPr>
          <p:spPr bwMode="auto">
            <a:xfrm>
              <a:off x="501" y="594"/>
              <a:ext cx="811" cy="716"/>
            </a:xfrm>
            <a:prstGeom prst="hexagon">
              <a:avLst/>
            </a:prstGeom>
            <a:solidFill>
              <a:srgbClr val="FFFFFF">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5125" name="直接连接符 21"/>
            <p:cNvSpPr>
              <a:spLocks noChangeShapeType="1"/>
            </p:cNvSpPr>
            <p:nvPr/>
          </p:nvSpPr>
          <p:spPr bwMode="auto">
            <a:xfrm rot="5400000" flipH="1">
              <a:off x="9562" y="-3214"/>
              <a:ext cx="77" cy="9298"/>
            </a:xfrm>
            <a:prstGeom prst="line">
              <a:avLst/>
            </a:prstGeom>
            <a:noFill/>
            <a:ln w="12700" cap="flat" cmpd="sng">
              <a:solidFill>
                <a:srgbClr val="FFFFFF">
                  <a:alpha val="50000"/>
                </a:srgbClr>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1" name="组合 10"/>
          <p:cNvGrpSpPr/>
          <p:nvPr/>
        </p:nvGrpSpPr>
        <p:grpSpPr>
          <a:xfrm>
            <a:off x="1622425" y="1973580"/>
            <a:ext cx="3997325" cy="2975610"/>
            <a:chOff x="11779" y="7085"/>
            <a:chExt cx="5794" cy="4686"/>
          </a:xfrm>
        </p:grpSpPr>
        <p:sp>
          <p:nvSpPr>
            <p:cNvPr id="12" name="文本框 83"/>
            <p:cNvSpPr>
              <a:spLocks noChangeArrowheads="1"/>
            </p:cNvSpPr>
            <p:nvPr/>
          </p:nvSpPr>
          <p:spPr bwMode="auto">
            <a:xfrm>
              <a:off x="11779" y="7085"/>
              <a:ext cx="579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简介</a:t>
              </a:r>
              <a:endPar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13" name="文本框 83"/>
            <p:cNvSpPr>
              <a:spLocks noChangeArrowheads="1"/>
            </p:cNvSpPr>
            <p:nvPr/>
          </p:nvSpPr>
          <p:spPr bwMode="auto">
            <a:xfrm>
              <a:off x="11779" y="7750"/>
              <a:ext cx="5794" cy="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Spring Cloud Ribbon是一个基于HTTP和TCP的客户端负载均衡工具，它基于Netflix Ribbon实现。通过Spring Cloud的封装，可以让我们轻松地将面向服务的REST模版请求自动转换成客户端负载均衡的服务调用。Spring Cloud Ribbon虽然只是一个工具类框架，它不像服务注册中心、配置中心、API网关那样需要独立部署，但是它几乎存在于每一个Spring Cloud构建的微服务和基础设施中。</a:t>
              </a:r>
              <a:endParaRPr 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grpSp>
        <p:nvGrpSpPr>
          <p:cNvPr id="14" name="组合 13"/>
          <p:cNvGrpSpPr/>
          <p:nvPr/>
        </p:nvGrpSpPr>
        <p:grpSpPr>
          <a:xfrm>
            <a:off x="6735445" y="1973580"/>
            <a:ext cx="4057650" cy="4206875"/>
            <a:chOff x="11779" y="7085"/>
            <a:chExt cx="5794" cy="6625"/>
          </a:xfrm>
        </p:grpSpPr>
        <p:sp>
          <p:nvSpPr>
            <p:cNvPr id="15" name="文本框 83"/>
            <p:cNvSpPr>
              <a:spLocks noChangeArrowheads="1"/>
            </p:cNvSpPr>
            <p:nvPr/>
          </p:nvSpPr>
          <p:spPr bwMode="auto">
            <a:xfrm>
              <a:off x="11779" y="7085"/>
              <a:ext cx="579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与服务端负载均衡的区别</a:t>
              </a:r>
              <a:endPar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sp>
          <p:nvSpPr>
            <p:cNvPr id="16" name="文本框 83"/>
            <p:cNvSpPr>
              <a:spLocks noChangeArrowheads="1"/>
            </p:cNvSpPr>
            <p:nvPr/>
          </p:nvSpPr>
          <p:spPr bwMode="auto">
            <a:xfrm>
              <a:off x="11779" y="7750"/>
              <a:ext cx="5794" cy="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硬件负载均衡或软件负载均衡都会维护一个下挂可用的服务端清单，通过心跳检测来剔除故障的服务端节点以保证清单中都是可以正常访问的服务端节点。当客户端发送请求到负载均衡设备的时候，该设备按某种算法（比如线性轮询、按权重负载、按流量负载等）从维护的可用服务端清单中取出一台服务端地址，然后进行请求</a:t>
              </a:r>
              <a:r>
                <a:rPr 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转发。</a:t>
              </a:r>
              <a:endParaRPr 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endParaRPr 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a:p>
              <a:pPr algn="l"/>
              <a:r>
                <a:rPr 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客户端负载均衡和服务端负载均衡最大的不同点在于上面所提到服务清单所存储的位置。在客户端负载均衡中，所有客户端节点都维护着自己要访问的服务端清单，以便在请求时进行负载，服务端清单来源与</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Eureka</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注册中心</a:t>
              </a:r>
              <a:r>
                <a:rPr 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rPr>
                <a:t>。</a:t>
              </a:r>
              <a:endParaRPr 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方正姚体" panose="02010601030101010101" pitchFamily="2" charset="-122"/>
              </a:endParaRPr>
            </a:p>
          </p:txBody>
        </p:sp>
      </p:grpSp>
    </p:spTree>
  </p:cSld>
  <p:clrMapOvr>
    <a:masterClrMapping/>
  </p:clrMapOvr>
  <p:transition>
    <p:pull/>
  </p:transition>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3245</Words>
  <Application>WPS 演示</Application>
  <PresentationFormat>宽屏</PresentationFormat>
  <Paragraphs>218</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16</vt:i4>
      </vt:variant>
    </vt:vector>
  </HeadingPairs>
  <TitlesOfParts>
    <vt:vector size="31" baseType="lpstr">
      <vt:lpstr>Arial</vt:lpstr>
      <vt:lpstr>宋体</vt:lpstr>
      <vt:lpstr>Wingdings</vt:lpstr>
      <vt:lpstr>Calibri Light</vt:lpstr>
      <vt:lpstr>Calibri</vt:lpstr>
      <vt:lpstr>微软雅黑</vt:lpstr>
      <vt:lpstr>方正兰亭黑_GBK</vt:lpstr>
      <vt:lpstr>Wingdings</vt:lpstr>
      <vt:lpstr>方正姚体</vt:lpstr>
      <vt:lpstr>Impact</vt:lpstr>
      <vt:lpstr>Baskerville Old Face</vt:lpstr>
      <vt:lpstr>黑体</vt:lpstr>
      <vt:lpstr>Arial Unicode MS</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SJ_one_LR</dc:creator>
  <cp:lastModifiedBy>小伙伴们都去哪了</cp:lastModifiedBy>
  <cp:revision>102</cp:revision>
  <dcterms:created xsi:type="dcterms:W3CDTF">2019-10-20T16:21:00Z</dcterms:created>
  <dcterms:modified xsi:type="dcterms:W3CDTF">2019-10-21T05:36:27Z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