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Poppins Black"/>
      <p:bold r:id="rId24"/>
      <p:boldItalic r:id="rId25"/>
    </p:embeddedFont>
    <p:embeddedFont>
      <p:font typeface="Poppins SemiBold"/>
      <p:regular r:id="rId26"/>
      <p:bold r:id="rId27"/>
      <p:italic r:id="rId28"/>
      <p:boldItalic r:id="rId29"/>
    </p:embeddedFont>
    <p:embeddedFont>
      <p:font typeface="Poppins ExtraBold"/>
      <p:bold r:id="rId30"/>
      <p:boldItalic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i9vUru2iWPVuWDD20Huc6NZZIk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PoppinsBlack-bold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regular.fntdata"/><Relationship Id="rId25" Type="http://schemas.openxmlformats.org/officeDocument/2006/relationships/font" Target="fonts/PoppinsBlack-boldItalic.fntdata"/><Relationship Id="rId28" Type="http://schemas.openxmlformats.org/officeDocument/2006/relationships/font" Target="fonts/PoppinsSemiBold-italic.fntdata"/><Relationship Id="rId27" Type="http://schemas.openxmlformats.org/officeDocument/2006/relationships/font" Target="fonts/Poppi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ExtraBold-boldItalic.fntdata"/><Relationship Id="rId30" Type="http://schemas.openxmlformats.org/officeDocument/2006/relationships/font" Target="fonts/PoppinsExtraBold-bold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Talk about the challenges in detail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6c0852a4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d6c0852a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6c0852a4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6c0852a4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6c0852a4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6c0852a4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6c0852a4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6c0852a4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4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5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4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4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4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4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46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40" name="Google Shape;40;p4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-GB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4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46"/>
          <p:cNvCxnSpPr>
            <a:endCxn id="41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4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4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4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4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liornis@post.bgu.ac.il" TargetMode="External"/><Relationship Id="rId4" Type="http://schemas.openxmlformats.org/officeDocument/2006/relationships/hyperlink" Target="mailto:danielku@post.bgu.ac.i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jp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1037275" y="952100"/>
            <a:ext cx="4881300" cy="27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Information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Retrieval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Projec</a:t>
            </a:r>
            <a:r>
              <a:rPr lang="en-GB">
                <a:latin typeface="Poppins"/>
                <a:ea typeface="Poppins"/>
                <a:cs typeface="Poppins"/>
                <a:sym typeface="Poppins"/>
              </a:rPr>
              <a:t>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0" y="4480325"/>
            <a:ext cx="171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Daniel Kuznetsov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Lior Nisimov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1325" y="1111438"/>
            <a:ext cx="2920625" cy="29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type="title"/>
          </p:nvPr>
        </p:nvSpPr>
        <p:spPr>
          <a:xfrm>
            <a:off x="732575" y="76889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5300"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 sz="5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6"/>
          <p:cNvSpPr txBox="1"/>
          <p:nvPr>
            <p:ph idx="1" type="body"/>
          </p:nvPr>
        </p:nvSpPr>
        <p:spPr>
          <a:xfrm>
            <a:off x="732575" y="177605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-GB" sz="3000"/>
              <a:t>The GCP is a hard platform to master.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-GB" sz="3000"/>
              <a:t>The game plan was not clear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-GB" sz="3000"/>
              <a:t>Small </a:t>
            </a:r>
            <a:r>
              <a:rPr lang="en-GB" sz="3000"/>
              <a:t>faults</a:t>
            </a:r>
            <a:r>
              <a:rPr lang="en-GB" sz="3000"/>
              <a:t> in the system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3000"/>
              <a:t> </a:t>
            </a:r>
            <a:endParaRPr sz="3000"/>
          </a:p>
        </p:txBody>
      </p:sp>
      <p:sp>
        <p:nvSpPr>
          <p:cNvPr id="192" name="Google Shape;192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>
            <p:ph idx="4294967295" type="ctrTitle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-GB" sz="6000">
                <a:latin typeface="Poppins"/>
                <a:ea typeface="Poppins"/>
                <a:cs typeface="Poppins"/>
                <a:sym typeface="Poppins"/>
              </a:rPr>
              <a:t>Takeaways</a:t>
            </a:r>
            <a:endParaRPr b="1" i="0" sz="6000" u="none" cap="none" strike="noStrike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7"/>
          <p:cNvSpPr txBox="1"/>
          <p:nvPr>
            <p:ph idx="4294967295" type="subTitle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/>
              <a:t>Overall, like any project - there was a steep learning curve that demanded from us to break out mental barriers. But we managed to complete it :) </a:t>
            </a:r>
            <a:endParaRPr b="0" i="0" sz="3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0" name="Google Shape;200;p7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7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7"/>
          <p:cNvCxnSpPr>
            <a:endCxn id="19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7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7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205" name="Google Shape;205;p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i="0" lang="en-GB" sz="6000" u="none" cap="none" strike="noStrik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Thanks!</a:t>
            </a:r>
            <a:endParaRPr i="0" sz="6000" u="none" cap="none" strike="noStrike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3" name="Google Shape;213;p25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i="0" lang="en-GB" sz="36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Any questions?</a:t>
            </a:r>
            <a:endParaRPr i="0" sz="36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" name="Google Shape;214;p25"/>
          <p:cNvSpPr txBox="1"/>
          <p:nvPr>
            <p:ph idx="4294967295" type="body"/>
          </p:nvPr>
        </p:nvSpPr>
        <p:spPr>
          <a:xfrm>
            <a:off x="685800" y="2464400"/>
            <a:ext cx="59130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Poppins SemiBold"/>
                <a:ea typeface="Poppins SemiBold"/>
                <a:cs typeface="Poppins SemiBold"/>
                <a:sym typeface="Poppins SemiBold"/>
              </a:rPr>
              <a:t>You can find us at: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GB" u="sng">
                <a:solidFill>
                  <a:schemeClr val="hlink"/>
                </a:solidFill>
                <a:latin typeface="Poppins SemiBold"/>
                <a:ea typeface="Poppins SemiBold"/>
                <a:cs typeface="Poppins SemiBold"/>
                <a:sym typeface="Poppins SemiBold"/>
                <a:hlinkClick r:id="rId3"/>
              </a:rPr>
              <a:t>liornis@post.bgu.ac.il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Poppins SemiBold"/>
                <a:ea typeface="Poppins SemiBold"/>
                <a:cs typeface="Poppins SemiBold"/>
                <a:sym typeface="Poppins SemiBold"/>
              </a:rPr>
              <a:t> &amp; 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GB" u="sng">
                <a:solidFill>
                  <a:schemeClr val="hlink"/>
                </a:solidFill>
                <a:latin typeface="Poppins SemiBold"/>
                <a:ea typeface="Poppins SemiBold"/>
                <a:cs typeface="Poppins SemiBold"/>
                <a:sym typeface="Poppins SemiBold"/>
                <a:hlinkClick r:id="rId4"/>
              </a:rPr>
              <a:t>danielku@post.bgu.ac.il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>
            <p:ph idx="4294967295" type="ctrTitle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-GB" sz="6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Hello!</a:t>
            </a:r>
            <a:endParaRPr b="1" i="0" sz="60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" name="Google Shape;79;p3"/>
          <p:cNvSpPr txBox="1"/>
          <p:nvPr>
            <p:ph idx="4294967295" type="subTitle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b="1" lang="en-GB" sz="3600"/>
              <a:t>We are Lior and Daniel :)</a:t>
            </a:r>
            <a:endParaRPr b="1" i="0" sz="3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0" name="Google Shape;80;p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4">
            <a:alphaModFix/>
          </a:blip>
          <a:srcRect b="33400" l="31445" r="31445" t="24421"/>
          <a:stretch/>
        </p:blipFill>
        <p:spPr>
          <a:xfrm>
            <a:off x="1108010" y="2638325"/>
            <a:ext cx="2514089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 rotWithShape="1">
          <a:blip r:embed="rId5">
            <a:alphaModFix/>
          </a:blip>
          <a:srcRect b="0" l="25037" r="0" t="5526"/>
          <a:stretch/>
        </p:blipFill>
        <p:spPr>
          <a:xfrm>
            <a:off x="3883632" y="2638324"/>
            <a:ext cx="2549817" cy="214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6c0852a47_0_0"/>
          <p:cNvSpPr txBox="1"/>
          <p:nvPr>
            <p:ph type="title"/>
          </p:nvPr>
        </p:nvSpPr>
        <p:spPr>
          <a:xfrm>
            <a:off x="0" y="-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Project Roadmap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g1d6c0852a47_0_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g1d6c0852a47_0_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d6c0852a47_0_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g1d6c0852a47_0_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95" name="Google Shape;95;g1d6c0852a47_0_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1d6c0852a47_0_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GB" sz="600" u="none" cap="none" strike="noStrike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b="0" i="0" sz="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97" name="Google Shape;97;g1d6c0852a47_0_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98" name="Google Shape;98;g1d6c0852a47_0_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d6c0852a47_0_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GB" sz="600" u="none" cap="none" strike="noStrike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b="0" i="0" sz="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0" name="Google Shape;100;g1d6c0852a47_0_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101" name="Google Shape;101;g1d6c0852a47_0_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d6c0852a47_0_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GB" sz="600" u="none" cap="none" strike="noStrike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b="0" i="0" sz="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3" name="Google Shape;103;g1d6c0852a47_0_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104" name="Google Shape;104;g1d6c0852a47_0_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1d6c0852a47_0_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GB" sz="600" u="none" cap="none" strike="noStrike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b="0" i="0" sz="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6" name="Google Shape;106;g1d6c0852a47_0_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07" name="Google Shape;107;g1d6c0852a47_0_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d6c0852a47_0_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GB" sz="600" u="none" cap="none" strike="noStrike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b="0" i="0" sz="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9" name="Google Shape;109;g1d6c0852a47_0_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10" name="Google Shape;110;g1d6c0852a47_0_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1d6c0852a47_0_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GB" sz="600" u="none" cap="none" strike="noStrike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b="0" i="0" sz="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12" name="Google Shape;112;g1d6c0852a47_0_0"/>
          <p:cNvSpPr txBox="1"/>
          <p:nvPr/>
        </p:nvSpPr>
        <p:spPr>
          <a:xfrm>
            <a:off x="1379850" y="1093825"/>
            <a:ext cx="12864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rPr>
              <a:t>Understand how the </a:t>
            </a:r>
            <a:r>
              <a:rPr lang="en-GB" sz="90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rPr>
              <a:t>different</a:t>
            </a:r>
            <a:r>
              <a:rPr lang="en-GB" sz="90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rPr>
              <a:t> code pieces integrate with each other.</a:t>
            </a:r>
            <a:endParaRPr i="0" sz="900" u="none" cap="none" strike="noStrike">
              <a:solidFill>
                <a:schemeClr val="dk2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3" name="Google Shape;113;g1d6c0852a47_0_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rPr>
              <a:t>Implementing each element </a:t>
            </a:r>
            <a:r>
              <a:rPr lang="en-GB" sz="90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rPr>
              <a:t>carefully in order to avoid bugs.</a:t>
            </a:r>
            <a:endParaRPr i="0" sz="900" u="none" cap="none" strike="noStrike">
              <a:solidFill>
                <a:schemeClr val="dk2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4" name="Google Shape;114;g1d6c0852a47_0_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rPr>
              <a:t>We stopped a little bit because one of us got sick.</a:t>
            </a:r>
            <a:endParaRPr i="0" sz="900" u="none" cap="none" strike="noStrike">
              <a:solidFill>
                <a:schemeClr val="dk2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5" name="Google Shape;115;g1d6c0852a47_0_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rPr>
              <a:t>Start to layout the major components of out project.</a:t>
            </a:r>
            <a:endParaRPr i="0" sz="900" u="none" cap="none" strike="noStrike">
              <a:solidFill>
                <a:schemeClr val="dk2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6" name="Google Shape;116;g1d6c0852a47_0_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rPr>
              <a:t>Connecting the pieces together.</a:t>
            </a:r>
            <a:endParaRPr i="0" sz="900" u="none" cap="none" strike="noStrike">
              <a:solidFill>
                <a:schemeClr val="dk2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7" name="Google Shape;117;g1d6c0852a47_0_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rPr>
              <a:t>Final integrations and testing.</a:t>
            </a:r>
            <a:endParaRPr i="0" sz="900" u="none" cap="none" strike="noStrike">
              <a:solidFill>
                <a:schemeClr val="dk2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8" name="Google Shape;118;g1d6c0852a47_0_0"/>
          <p:cNvSpPr txBox="1"/>
          <p:nvPr/>
        </p:nvSpPr>
        <p:spPr>
          <a:xfrm>
            <a:off x="7977775" y="1345500"/>
            <a:ext cx="97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The project is ready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3"/>
          <p:cNvGrpSpPr/>
          <p:nvPr/>
        </p:nvGrpSpPr>
        <p:grpSpPr>
          <a:xfrm>
            <a:off x="3338271" y="1184703"/>
            <a:ext cx="2467458" cy="3429287"/>
            <a:chOff x="-6729413" y="-17360900"/>
            <a:chExt cx="26138326" cy="48436250"/>
          </a:xfrm>
        </p:grpSpPr>
        <p:sp>
          <p:nvSpPr>
            <p:cNvPr id="124" name="Google Shape;124;p13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3"/>
          <p:cNvSpPr txBox="1"/>
          <p:nvPr>
            <p:ph type="title"/>
          </p:nvPr>
        </p:nvSpPr>
        <p:spPr>
          <a:xfrm>
            <a:off x="115600" y="11307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>
                <a:latin typeface="Poppins ExtraBold"/>
                <a:ea typeface="Poppins ExtraBold"/>
                <a:cs typeface="Poppins ExtraBold"/>
                <a:sym typeface="Poppins ExtraBold"/>
              </a:rPr>
              <a:t>The structure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15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13"/>
          <p:cNvSpPr txBox="1"/>
          <p:nvPr>
            <p:ph type="title"/>
          </p:nvPr>
        </p:nvSpPr>
        <p:spPr>
          <a:xfrm>
            <a:off x="2967850" y="482100"/>
            <a:ext cx="29343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search_frondend.py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13"/>
          <p:cNvSpPr txBox="1"/>
          <p:nvPr>
            <p:ph type="title"/>
          </p:nvPr>
        </p:nvSpPr>
        <p:spPr>
          <a:xfrm>
            <a:off x="1184275" y="2352975"/>
            <a:ext cx="18894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backend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.py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13"/>
          <p:cNvSpPr txBox="1"/>
          <p:nvPr>
            <p:ph type="title"/>
          </p:nvPr>
        </p:nvSpPr>
        <p:spPr>
          <a:xfrm>
            <a:off x="5805725" y="2473288"/>
            <a:ext cx="3147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inverted_index_gcp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.py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13"/>
          <p:cNvSpPr txBox="1"/>
          <p:nvPr>
            <p:ph type="title"/>
          </p:nvPr>
        </p:nvSpPr>
        <p:spPr>
          <a:xfrm>
            <a:off x="3205600" y="4267725"/>
            <a:ext cx="34038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ndexes _creator.ipynb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ctrTitle"/>
          </p:nvPr>
        </p:nvSpPr>
        <p:spPr>
          <a:xfrm>
            <a:off x="2296100" y="951119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60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Key findings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4"/>
          <p:cNvSpPr txBox="1"/>
          <p:nvPr>
            <p:ph idx="1" type="subTitle"/>
          </p:nvPr>
        </p:nvSpPr>
        <p:spPr>
          <a:xfrm>
            <a:off x="2296100" y="2207825"/>
            <a:ext cx="4441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Let’s talk about </a:t>
            </a:r>
            <a:r>
              <a:rPr lang="en-GB">
                <a:latin typeface="Poppins"/>
                <a:ea typeface="Poppins"/>
                <a:cs typeface="Poppins"/>
                <a:sym typeface="Poppins"/>
              </a:rPr>
              <a:t>what</a:t>
            </a:r>
            <a:r>
              <a:rPr lang="en-GB">
                <a:latin typeface="Poppins"/>
                <a:ea typeface="Poppins"/>
                <a:cs typeface="Poppins"/>
                <a:sym typeface="Poppins"/>
              </a:rPr>
              <a:t> we have found.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4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d6c0852a47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200" y="1152575"/>
            <a:ext cx="5185001" cy="308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1d6c0852a47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650" y="1098750"/>
            <a:ext cx="5546626" cy="31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1d6c0852a47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850" y="892525"/>
            <a:ext cx="4852001" cy="36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1215300" y="1723650"/>
            <a:ext cx="67134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"A search engine is only as good as the information it provides; good information makes for a smart search engine." - </a:t>
            </a:r>
            <a:endParaRPr b="1" i="0" sz="3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Sun Microsystems.</a:t>
            </a:r>
            <a:endParaRPr b="1" i="0" sz="3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