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CEB751-9197-425A-9F13-B3A99F18E56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355884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CEB751-9197-425A-9F13-B3A99F18E56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257949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CEB751-9197-425A-9F13-B3A99F18E56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298514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CEB751-9197-425A-9F13-B3A99F18E56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326094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CEB751-9197-425A-9F13-B3A99F18E565}"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292312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ECEB751-9197-425A-9F13-B3A99F18E565}"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342323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CEB751-9197-425A-9F13-B3A99F18E565}"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395144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ECEB751-9197-425A-9F13-B3A99F18E565}"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94377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EB751-9197-425A-9F13-B3A99F18E565}" type="datetimeFigureOut">
              <a:rPr lang="en-IN" smtClean="0"/>
              <a:t>03-08-2020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174387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EB751-9197-425A-9F13-B3A99F18E565}"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178205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EB751-9197-425A-9F13-B3A99F18E565}"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D0C81-091C-49C7-8462-25703028A8B4}" type="slidenum">
              <a:rPr lang="en-IN" smtClean="0"/>
              <a:t>‹#›</a:t>
            </a:fld>
            <a:endParaRPr lang="en-IN"/>
          </a:p>
        </p:txBody>
      </p:sp>
    </p:spTree>
    <p:extLst>
      <p:ext uri="{BB962C8B-B14F-4D97-AF65-F5344CB8AC3E}">
        <p14:creationId xmlns:p14="http://schemas.microsoft.com/office/powerpoint/2010/main" val="256900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EB751-9197-425A-9F13-B3A99F18E565}" type="datetimeFigureOut">
              <a:rPr lang="en-IN" smtClean="0"/>
              <a:t>03-08-2020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D0C81-091C-49C7-8462-25703028A8B4}" type="slidenum">
              <a:rPr lang="en-IN" smtClean="0"/>
              <a:t>‹#›</a:t>
            </a:fld>
            <a:endParaRPr lang="en-IN"/>
          </a:p>
        </p:txBody>
      </p:sp>
    </p:spTree>
    <p:extLst>
      <p:ext uri="{BB962C8B-B14F-4D97-AF65-F5344CB8AC3E}">
        <p14:creationId xmlns:p14="http://schemas.microsoft.com/office/powerpoint/2010/main" val="6322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u="sng" dirty="0" smtClean="0"/>
              <a:t>Some important Guidelines(Which need to be considered for our project)</a:t>
            </a:r>
            <a:endParaRPr lang="en-IN" b="1" u="sng" dirty="0"/>
          </a:p>
        </p:txBody>
      </p:sp>
      <p:sp>
        <p:nvSpPr>
          <p:cNvPr id="5" name="Rectangle 4"/>
          <p:cNvSpPr/>
          <p:nvPr/>
        </p:nvSpPr>
        <p:spPr>
          <a:xfrm>
            <a:off x="179512" y="2348879"/>
            <a:ext cx="4572000" cy="3693319"/>
          </a:xfrm>
          <a:prstGeom prst="rect">
            <a:avLst/>
          </a:prstGeom>
        </p:spPr>
        <p:txBody>
          <a:bodyPr>
            <a:spAutoFit/>
          </a:bodyPr>
          <a:lstStyle/>
          <a:p>
            <a:r>
              <a:rPr lang="en-US" dirty="0" smtClean="0"/>
              <a:t>Routine data for the following is to be collected in separate forms as per frequency prescribed:- </a:t>
            </a:r>
          </a:p>
          <a:p>
            <a:r>
              <a:rPr lang="en-US" dirty="0" smtClean="0"/>
              <a:t> </a:t>
            </a:r>
            <a:r>
              <a:rPr lang="en-US" b="1" dirty="0" smtClean="0"/>
              <a:t>Reservoir water surface elevation. </a:t>
            </a:r>
          </a:p>
          <a:p>
            <a:r>
              <a:rPr lang="en-US" b="1" dirty="0" smtClean="0"/>
              <a:t> Reservoir inflow.</a:t>
            </a:r>
          </a:p>
          <a:p>
            <a:r>
              <a:rPr lang="en-US" b="1" dirty="0" smtClean="0"/>
              <a:t>  Spillway outflow.</a:t>
            </a:r>
          </a:p>
          <a:p>
            <a:r>
              <a:rPr lang="en-US" b="1" dirty="0" smtClean="0"/>
              <a:t>  River releases.</a:t>
            </a:r>
          </a:p>
          <a:p>
            <a:r>
              <a:rPr lang="en-US" b="1" dirty="0" smtClean="0"/>
              <a:t>  Irrigation, water supply and hydropower            releases. </a:t>
            </a:r>
          </a:p>
          <a:p>
            <a:r>
              <a:rPr lang="en-US" b="1" dirty="0" smtClean="0"/>
              <a:t> Weather related data.</a:t>
            </a:r>
          </a:p>
          <a:p>
            <a:r>
              <a:rPr lang="en-US" b="1" dirty="0" smtClean="0"/>
              <a:t>  Surveillance and monitoring </a:t>
            </a:r>
          </a:p>
          <a:p>
            <a:r>
              <a:rPr lang="en-US" b="1" dirty="0" smtClean="0"/>
              <a:t> Water quality Further records of the following operations </a:t>
            </a:r>
            <a:endParaRPr lang="en-IN" b="1" dirty="0"/>
          </a:p>
        </p:txBody>
      </p:sp>
      <p:sp>
        <p:nvSpPr>
          <p:cNvPr id="6" name="Rectangle 5"/>
          <p:cNvSpPr/>
          <p:nvPr/>
        </p:nvSpPr>
        <p:spPr>
          <a:xfrm>
            <a:off x="467544" y="1823637"/>
            <a:ext cx="3023776" cy="369332"/>
          </a:xfrm>
          <a:prstGeom prst="rect">
            <a:avLst/>
          </a:prstGeom>
          <a:ln>
            <a:solidFill>
              <a:schemeClr val="tx1"/>
            </a:solidFill>
          </a:ln>
        </p:spPr>
        <p:txBody>
          <a:bodyPr wrap="none">
            <a:spAutoFit/>
          </a:bodyPr>
          <a:lstStyle/>
          <a:p>
            <a:r>
              <a:rPr lang="en-IN" dirty="0" smtClean="0"/>
              <a:t>(Source) https://damsafety.in</a:t>
            </a:r>
            <a:endParaRPr lang="en-IN" dirty="0"/>
          </a:p>
        </p:txBody>
      </p:sp>
    </p:spTree>
    <p:extLst>
      <p:ext uri="{BB962C8B-B14F-4D97-AF65-F5344CB8AC3E}">
        <p14:creationId xmlns:p14="http://schemas.microsoft.com/office/powerpoint/2010/main" val="418797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Some important Guidelines(Which need to be considered for our project)</a:t>
            </a:r>
            <a:endParaRPr lang="en-IN" dirty="0"/>
          </a:p>
        </p:txBody>
      </p:sp>
      <p:sp>
        <p:nvSpPr>
          <p:cNvPr id="3" name="Rectangle 2"/>
          <p:cNvSpPr/>
          <p:nvPr/>
        </p:nvSpPr>
        <p:spPr>
          <a:xfrm>
            <a:off x="395536" y="1529780"/>
            <a:ext cx="7790485" cy="923330"/>
          </a:xfrm>
          <a:prstGeom prst="rect">
            <a:avLst/>
          </a:prstGeom>
        </p:spPr>
        <p:txBody>
          <a:bodyPr wrap="square">
            <a:spAutoFit/>
          </a:bodyPr>
          <a:lstStyle/>
          <a:p>
            <a:r>
              <a:rPr lang="en-US" dirty="0" smtClean="0"/>
              <a:t>These records would be helpful in identifying development of any unusual conditions in the</a:t>
            </a:r>
          </a:p>
          <a:p>
            <a:r>
              <a:rPr lang="en-US" dirty="0" smtClean="0"/>
              <a:t>Dam.</a:t>
            </a:r>
          </a:p>
        </p:txBody>
      </p:sp>
      <p:sp>
        <p:nvSpPr>
          <p:cNvPr id="5" name="Rectangle 4"/>
          <p:cNvSpPr/>
          <p:nvPr/>
        </p:nvSpPr>
        <p:spPr>
          <a:xfrm>
            <a:off x="395536" y="2564904"/>
            <a:ext cx="7590034" cy="3693319"/>
          </a:xfrm>
          <a:prstGeom prst="rect">
            <a:avLst/>
          </a:prstGeom>
        </p:spPr>
        <p:txBody>
          <a:bodyPr wrap="square">
            <a:spAutoFit/>
          </a:bodyPr>
          <a:lstStyle/>
          <a:p>
            <a:r>
              <a:rPr lang="en-US" b="1" dirty="0" smtClean="0"/>
              <a:t>Operations of the spillway gates and outlet works.  Operating hours of mechanical equipment‘s.</a:t>
            </a:r>
          </a:p>
          <a:p>
            <a:r>
              <a:rPr lang="en-US" b="1" dirty="0" smtClean="0"/>
              <a:t>  Testing/Operation of spillway gates, stop-logs and associated controls.</a:t>
            </a:r>
          </a:p>
          <a:p>
            <a:r>
              <a:rPr lang="en-US" b="1" dirty="0" smtClean="0"/>
              <a:t>  Testing/operation of Outlet gates, valves and associated controls, </a:t>
            </a:r>
          </a:p>
          <a:p>
            <a:r>
              <a:rPr lang="en-US" b="1" dirty="0" smtClean="0"/>
              <a:t> Maintenance activities carried out. </a:t>
            </a:r>
          </a:p>
          <a:p>
            <a:r>
              <a:rPr lang="en-US" b="1" dirty="0" smtClean="0"/>
              <a:t> Reservoir and dam inspections. </a:t>
            </a:r>
          </a:p>
          <a:p>
            <a:r>
              <a:rPr lang="en-US" b="1" dirty="0" smtClean="0"/>
              <a:t> Unusual conditions or occurrences, including acts of vandalism. </a:t>
            </a:r>
          </a:p>
          <a:p>
            <a:r>
              <a:rPr lang="en-US" b="1" dirty="0" smtClean="0"/>
              <a:t> Attendance statement at the dam during emergency operations. </a:t>
            </a:r>
          </a:p>
          <a:p>
            <a:r>
              <a:rPr lang="en-US" b="1" dirty="0" smtClean="0"/>
              <a:t> Changes to normal operating procedures. </a:t>
            </a:r>
          </a:p>
          <a:p>
            <a:r>
              <a:rPr lang="en-US" b="1" dirty="0" smtClean="0"/>
              <a:t> Communication network checks.</a:t>
            </a:r>
          </a:p>
          <a:p>
            <a:r>
              <a:rPr lang="en-US" b="1" dirty="0" smtClean="0"/>
              <a:t>  Safety and special instructions. </a:t>
            </a:r>
          </a:p>
          <a:p>
            <a:r>
              <a:rPr lang="en-US" b="1" dirty="0" smtClean="0"/>
              <a:t> Names and addresses of official visitors (e.g. staff carrying out inspection) </a:t>
            </a:r>
          </a:p>
          <a:p>
            <a:r>
              <a:rPr lang="en-US" b="1" dirty="0" smtClean="0"/>
              <a:t> Any other item pertaining to the operation and maintenance of the dam</a:t>
            </a:r>
            <a:endParaRPr lang="en-IN" b="1" dirty="0"/>
          </a:p>
        </p:txBody>
      </p:sp>
    </p:spTree>
    <p:extLst>
      <p:ext uri="{BB962C8B-B14F-4D97-AF65-F5344CB8AC3E}">
        <p14:creationId xmlns:p14="http://schemas.microsoft.com/office/powerpoint/2010/main" val="144898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Some important Guidelines(Which need to be considered for our project)</a:t>
            </a:r>
            <a:endParaRPr lang="en-IN" dirty="0"/>
          </a:p>
        </p:txBody>
      </p:sp>
      <p:sp>
        <p:nvSpPr>
          <p:cNvPr id="3" name="Rectangle 2"/>
          <p:cNvSpPr/>
          <p:nvPr/>
        </p:nvSpPr>
        <p:spPr>
          <a:xfrm>
            <a:off x="539552" y="1844824"/>
            <a:ext cx="4572000" cy="646331"/>
          </a:xfrm>
          <a:prstGeom prst="rect">
            <a:avLst/>
          </a:prstGeom>
        </p:spPr>
        <p:txBody>
          <a:bodyPr>
            <a:spAutoFit/>
          </a:bodyPr>
          <a:lstStyle/>
          <a:p>
            <a:r>
              <a:rPr lang="en-US" b="1" dirty="0" smtClean="0"/>
              <a:t>Instructions for Operating Control Mechanisms </a:t>
            </a:r>
            <a:endParaRPr lang="en-IN" b="1" dirty="0"/>
          </a:p>
        </p:txBody>
      </p:sp>
      <p:sp>
        <p:nvSpPr>
          <p:cNvPr id="5" name="Rectangle 4"/>
          <p:cNvSpPr/>
          <p:nvPr/>
        </p:nvSpPr>
        <p:spPr>
          <a:xfrm>
            <a:off x="611560" y="2491155"/>
            <a:ext cx="8208912" cy="1200329"/>
          </a:xfrm>
          <a:prstGeom prst="rect">
            <a:avLst/>
          </a:prstGeom>
        </p:spPr>
        <p:txBody>
          <a:bodyPr wrap="square">
            <a:spAutoFit/>
          </a:bodyPr>
          <a:lstStyle/>
          <a:p>
            <a:pPr marL="285750" indent="-285750">
              <a:buFont typeface="Arial" pitchFamily="34" charset="0"/>
              <a:buChar char="•"/>
            </a:pPr>
            <a:r>
              <a:rPr lang="en-US" dirty="0" smtClean="0"/>
              <a:t>The correct method and sequence of opening and closing guard gates, gate usage during low and high flow, and openings at which excessive vibration are experienced, and operating problems peculiar to a specific gate should also be listed</a:t>
            </a:r>
            <a:endParaRPr lang="en-IN" dirty="0"/>
          </a:p>
        </p:txBody>
      </p:sp>
    </p:spTree>
    <p:extLst>
      <p:ext uri="{BB962C8B-B14F-4D97-AF65-F5344CB8AC3E}">
        <p14:creationId xmlns:p14="http://schemas.microsoft.com/office/powerpoint/2010/main" val="301055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Some important Guidelines(Which need to be considered for our project)</a:t>
            </a:r>
            <a:endParaRPr lang="en-IN" b="1" dirty="0"/>
          </a:p>
        </p:txBody>
      </p:sp>
      <p:sp>
        <p:nvSpPr>
          <p:cNvPr id="3" name="Rectangle 2"/>
          <p:cNvSpPr/>
          <p:nvPr/>
        </p:nvSpPr>
        <p:spPr>
          <a:xfrm>
            <a:off x="1187624" y="1844824"/>
            <a:ext cx="6984776" cy="4524315"/>
          </a:xfrm>
          <a:prstGeom prst="rect">
            <a:avLst/>
          </a:prstGeom>
        </p:spPr>
        <p:txBody>
          <a:bodyPr wrap="square">
            <a:spAutoFit/>
          </a:bodyPr>
          <a:lstStyle/>
          <a:p>
            <a:r>
              <a:rPr lang="en-US" b="1" dirty="0" smtClean="0"/>
              <a:t>Release of Surplus Water</a:t>
            </a:r>
          </a:p>
          <a:p>
            <a:r>
              <a:rPr lang="en-US" dirty="0" smtClean="0"/>
              <a:t> If reservoir levels increase beyond the levels indicated above on or before the prescribed dates, the radial gate shall be cautiously opened by issuing warning by sirens and wireless messages to all concerned authorities as prescribed. By 15th September the reservoir should be near about FRL as after 15th September, the river discharge reduces considerably and there are little chances of filling the reservoir after this date. During very high flood when reservoir water is at FRL, the incoming flood will have to be passed over spillway taking care that rate of out flow does not exceed the rate of inflow in the reservoir. The absorption between FRL 348.55 m and MWL 351.45 m is 289 M. </a:t>
            </a:r>
            <a:r>
              <a:rPr lang="en-US" dirty="0" err="1" smtClean="0"/>
              <a:t>cu.m</a:t>
            </a:r>
            <a:r>
              <a:rPr lang="en-US" dirty="0" smtClean="0"/>
              <a:t>. and the moderated discharge of the spillway is 6825.00 </a:t>
            </a:r>
            <a:r>
              <a:rPr lang="en-US" dirty="0" err="1" smtClean="0"/>
              <a:t>cumec</a:t>
            </a:r>
            <a:r>
              <a:rPr lang="en-US" dirty="0" smtClean="0"/>
              <a:t>. The rate of rise of reservoir water level may be restricted to 10 cm / hour after FRL so that the flood can be safely moderated and regulated for the prolonged period of about 30 hours, without crossing MWL, thereby reducing spillway discharge and minimizing downstream damages</a:t>
            </a:r>
            <a:endParaRPr lang="en-IN" dirty="0"/>
          </a:p>
        </p:txBody>
      </p:sp>
    </p:spTree>
    <p:extLst>
      <p:ext uri="{BB962C8B-B14F-4D97-AF65-F5344CB8AC3E}">
        <p14:creationId xmlns:p14="http://schemas.microsoft.com/office/powerpoint/2010/main" val="246845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Inflow forecasting</a:t>
            </a:r>
            <a:endParaRPr lang="en-IN" b="1" u="sng" dirty="0"/>
          </a:p>
        </p:txBody>
      </p:sp>
      <p:sp>
        <p:nvSpPr>
          <p:cNvPr id="3" name="Rectangle 2"/>
          <p:cNvSpPr/>
          <p:nvPr/>
        </p:nvSpPr>
        <p:spPr>
          <a:xfrm>
            <a:off x="1043608" y="2060848"/>
            <a:ext cx="6912768" cy="2585323"/>
          </a:xfrm>
          <a:prstGeom prst="rect">
            <a:avLst/>
          </a:prstGeom>
        </p:spPr>
        <p:txBody>
          <a:bodyPr wrap="square">
            <a:spAutoFit/>
          </a:bodyPr>
          <a:lstStyle/>
          <a:p>
            <a:r>
              <a:rPr lang="en-US" dirty="0" smtClean="0"/>
              <a:t>Inflow forecasting should include instructions and procedure for preparing, periodic estimates of inflow volumes especially for the monsoon season. These estimates provide a basis to plan reservoir and project operations before and during the flood season and to permit optimization and coordination of water supply and other reservoir functions. Also, these estimates will help in planning operating procedures consistent with operating criteria to protect the dam and its appurtenances against failure caused by high reservoir water levels and excessive discharge rates. The instructions and </a:t>
            </a:r>
            <a:endParaRPr lang="en-IN" dirty="0"/>
          </a:p>
        </p:txBody>
      </p:sp>
    </p:spTree>
    <p:extLst>
      <p:ext uri="{BB962C8B-B14F-4D97-AF65-F5344CB8AC3E}">
        <p14:creationId xmlns:p14="http://schemas.microsoft.com/office/powerpoint/2010/main" val="3746146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580</Words>
  <Application>Microsoft Office PowerPoint</Application>
  <PresentationFormat>On-screen Show (4:3)</PresentationFormat>
  <Paragraphs>34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Some important Guidelines(Which need to be considered for our project)</vt:lpstr>
      <vt:lpstr>Some important Guidelines(Which need to be considered for our project)</vt:lpstr>
      <vt:lpstr>Some important Guidelines(Which need to be considered for our project)</vt:lpstr>
      <vt:lpstr>Some important Guidelines(Which need to be considered for our project)</vt:lpstr>
      <vt:lpstr>Inflow forecasting</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important Guidelines(Which need to be considered for our project)</dc:title>
  <dc:creator>HP</dc:creator>
  <cp:lastModifiedBy>HP</cp:lastModifiedBy>
  <cp:revision>4</cp:revision>
  <dcterms:created xsi:type="dcterms:W3CDTF">2020-08-03T09:06:50Z</dcterms:created>
  <dcterms:modified xsi:type="dcterms:W3CDTF">2020-08-03T09:43:35Z</dcterms:modified>
</cp:coreProperties>
</file>