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63" r:id="rId5"/>
    <p:sldId id="258" r:id="rId6"/>
    <p:sldId id="260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929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0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4485-4A06-4AB4-8358-6FAC6B012F6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50F5-90FF-4E8C-A573-5B3AB548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FEATURES OF OUR SOLUTION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DB432A9-95C1-439D-A12B-EA38E9231164}"/>
              </a:ext>
            </a:extLst>
          </p:cNvPr>
          <p:cNvGrpSpPr/>
          <p:nvPr/>
        </p:nvGrpSpPr>
        <p:grpSpPr>
          <a:xfrm>
            <a:off x="4651963" y="5354680"/>
            <a:ext cx="2518133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1536CF68-091B-4BC1-A39B-9C5E003EADA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8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F4E2E001-48D0-4900-AD06-9CA50F10C3E4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8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C36D473-68DF-4948-8F98-61335CC74EA0}"/>
              </a:ext>
            </a:extLst>
          </p:cNvPr>
          <p:cNvSpPr/>
          <p:nvPr/>
        </p:nvSpPr>
        <p:spPr>
          <a:xfrm>
            <a:off x="6238877" y="2143116"/>
            <a:ext cx="424049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7FD5055-93D7-4EB3-9173-3D9DA00C213E}"/>
              </a:ext>
            </a:extLst>
          </p:cNvPr>
          <p:cNvCxnSpPr>
            <a:stCxn id="6" idx="6"/>
          </p:cNvCxnSpPr>
          <p:nvPr/>
        </p:nvCxnSpPr>
        <p:spPr>
          <a:xfrm>
            <a:off x="6662925" y="2359140"/>
            <a:ext cx="27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EA980C88-A769-4A18-A9C5-59F910B72FB1}"/>
              </a:ext>
            </a:extLst>
          </p:cNvPr>
          <p:cNvSpPr/>
          <p:nvPr/>
        </p:nvSpPr>
        <p:spPr>
          <a:xfrm>
            <a:off x="5434991" y="2975530"/>
            <a:ext cx="42547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55C54BB-B44E-4B93-9293-1513562E8427}"/>
              </a:ext>
            </a:extLst>
          </p:cNvPr>
          <p:cNvCxnSpPr>
            <a:cxnSpLocks/>
          </p:cNvCxnSpPr>
          <p:nvPr/>
        </p:nvCxnSpPr>
        <p:spPr>
          <a:xfrm>
            <a:off x="2463786" y="3214686"/>
            <a:ext cx="3046067" cy="1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92682DE-76DF-4211-9665-22077F2BB860}"/>
              </a:ext>
            </a:extLst>
          </p:cNvPr>
          <p:cNvSpPr/>
          <p:nvPr/>
        </p:nvSpPr>
        <p:spPr>
          <a:xfrm>
            <a:off x="6238877" y="3714752"/>
            <a:ext cx="385707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A086533-3ABA-4D0B-9735-23BD244F2579}"/>
              </a:ext>
            </a:extLst>
          </p:cNvPr>
          <p:cNvCxnSpPr>
            <a:stCxn id="14" idx="6"/>
          </p:cNvCxnSpPr>
          <p:nvPr/>
        </p:nvCxnSpPr>
        <p:spPr>
          <a:xfrm>
            <a:off x="6624583" y="3930776"/>
            <a:ext cx="263833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9D59DB6-6BBE-46DA-BF5E-6CB51CE0ABFA}"/>
              </a:ext>
            </a:extLst>
          </p:cNvPr>
          <p:cNvSpPr/>
          <p:nvPr/>
        </p:nvSpPr>
        <p:spPr>
          <a:xfrm>
            <a:off x="5524497" y="4429132"/>
            <a:ext cx="42547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12F4A1-07BC-45B6-BF99-9773C7251F6A}"/>
              </a:ext>
            </a:extLst>
          </p:cNvPr>
          <p:cNvSpPr txBox="1"/>
          <p:nvPr/>
        </p:nvSpPr>
        <p:spPr>
          <a:xfrm>
            <a:off x="2463785" y="4357248"/>
            <a:ext cx="253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276AAEE-ED08-4EBA-AB73-0E27EA3A878F}"/>
              </a:ext>
            </a:extLst>
          </p:cNvPr>
          <p:cNvCxnSpPr>
            <a:cxnSpLocks/>
          </p:cNvCxnSpPr>
          <p:nvPr/>
        </p:nvCxnSpPr>
        <p:spPr>
          <a:xfrm flipV="1">
            <a:off x="2463786" y="4643446"/>
            <a:ext cx="3117505" cy="21578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3BCCA239-953C-4318-8450-D37BFCC6F538}"/>
              </a:ext>
            </a:extLst>
          </p:cNvPr>
          <p:cNvGrpSpPr/>
          <p:nvPr/>
        </p:nvGrpSpPr>
        <p:grpSpPr>
          <a:xfrm>
            <a:off x="5210675" y="1993032"/>
            <a:ext cx="1633410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79E76692-F71E-479C-88B6-E26807DA9C5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83405357-0C8A-43FC-94CC-6DF637757EEE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7AE75F4-AD7F-4A38-8615-C70BDAF9A9AB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EEA35EF-BAF8-4386-8FC4-0F6BFDF2AA6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FF0DD856-4EE9-4DC2-A408-F6816EEE7A03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AE980325-BF33-46FE-B890-64526B9DC131}"/>
              </a:ext>
            </a:extLst>
          </p:cNvPr>
          <p:cNvSpPr/>
          <p:nvPr/>
        </p:nvSpPr>
        <p:spPr>
          <a:xfrm>
            <a:off x="6238877" y="5143513"/>
            <a:ext cx="385707" cy="4643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1430519-7E6A-4BA8-A410-C840DDAEA0D3}"/>
              </a:ext>
            </a:extLst>
          </p:cNvPr>
          <p:cNvSpPr txBox="1"/>
          <p:nvPr/>
        </p:nvSpPr>
        <p:spPr>
          <a:xfrm>
            <a:off x="7229792" y="5098680"/>
            <a:ext cx="253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64B6DB1-A688-4BFC-8C1A-67CA0A2CFC97}"/>
              </a:ext>
            </a:extLst>
          </p:cNvPr>
          <p:cNvCxnSpPr>
            <a:stCxn id="28" idx="6"/>
          </p:cNvCxnSpPr>
          <p:nvPr/>
        </p:nvCxnSpPr>
        <p:spPr>
          <a:xfrm>
            <a:off x="6624583" y="5375711"/>
            <a:ext cx="2638330" cy="18786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16254" y="2792527"/>
            <a:ext cx="3114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8064A2"/>
                </a:solidFill>
              </a:rPr>
              <a:t>DEVICE TO MEASURE THE WATER LEVEL</a:t>
            </a:r>
            <a:endParaRPr lang="en-IN" sz="2500" b="1" dirty="0">
              <a:solidFill>
                <a:srgbClr val="8064A2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40" y="2750886"/>
            <a:ext cx="692404" cy="69240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889709" y="3476225"/>
            <a:ext cx="25154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>
                <a:solidFill>
                  <a:srgbClr val="F3B500"/>
                </a:solidFill>
              </a:rPr>
              <a:t>DASHBOARD</a:t>
            </a:r>
            <a:endParaRPr lang="en-IN" sz="2500" b="1" dirty="0">
              <a:solidFill>
                <a:srgbClr val="F3B5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91755" y="4975769"/>
            <a:ext cx="2303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4A7AB3"/>
                </a:solidFill>
              </a:rPr>
              <a:t>SIREN</a:t>
            </a:r>
            <a:endParaRPr lang="en-IN" sz="2500" b="1" dirty="0">
              <a:solidFill>
                <a:srgbClr val="4A7AB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1423" y="4214818"/>
            <a:ext cx="2203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SMS</a:t>
            </a:r>
            <a:endParaRPr lang="en-IN" sz="2500" b="1" dirty="0">
              <a:solidFill>
                <a:schemeClr val="accent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65242" y="1939703"/>
            <a:ext cx="24476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46A3BB"/>
                </a:solidFill>
              </a:rPr>
              <a:t>EMBEDDED</a:t>
            </a:r>
          </a:p>
        </p:txBody>
      </p:sp>
      <p:pic>
        <p:nvPicPr>
          <p:cNvPr id="57" name="Picture 4" descr="Data Visualization Icon of Glyph style - Available in SVG,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09" y="3532000"/>
            <a:ext cx="769216" cy="76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36" y="4929026"/>
            <a:ext cx="754459" cy="754459"/>
          </a:xfrm>
          <a:prstGeom prst="rect">
            <a:avLst/>
          </a:prstGeom>
        </p:spPr>
      </p:pic>
      <p:sp>
        <p:nvSpPr>
          <p:cNvPr id="61" name="Rounded Rectangle 5">
            <a:extLst>
              <a:ext uri="{FF2B5EF4-FFF2-40B4-BE49-F238E27FC236}">
                <a16:creationId xmlns="" xmlns:a16="http://schemas.microsoft.com/office/drawing/2014/main" id="{DEEA2A91-30C4-4F41-B51A-8AE6991214DC}"/>
              </a:ext>
            </a:extLst>
          </p:cNvPr>
          <p:cNvSpPr/>
          <p:nvPr/>
        </p:nvSpPr>
        <p:spPr>
          <a:xfrm flipH="1">
            <a:off x="6287687" y="4482293"/>
            <a:ext cx="29376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/>
          </a:p>
        </p:txBody>
      </p:sp>
      <p:pic>
        <p:nvPicPr>
          <p:cNvPr id="12290" name="Picture 2" descr="Image result for black and white image for embedded electronic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46810" y="2039982"/>
            <a:ext cx="777183" cy="706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655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9047223" y="600279"/>
            <a:ext cx="2233073" cy="5002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level detection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35861" y="2759383"/>
            <a:ext cx="2087747" cy="8358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Rain-Run out relationship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916462" y="4222122"/>
            <a:ext cx="2372317" cy="14654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Situation is developing slowly and is under control. No danger</a:t>
            </a:r>
          </a:p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Blue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Emergency</a:t>
            </a:r>
          </a:p>
          <a:p>
            <a:pPr algn="ctr"/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561209" y="4222122"/>
            <a:ext cx="2372317" cy="14654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Situation is developing rapidly and failure is possible. </a:t>
            </a:r>
          </a:p>
          <a:p>
            <a:pPr algn="ctr"/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Orange</a:t>
            </a:r>
            <a:r>
              <a:rPr lang="en-US" sz="1600" dirty="0" smtClean="0"/>
              <a:t> Emergency</a:t>
            </a:r>
          </a:p>
          <a:p>
            <a:pPr algn="ctr"/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7478125" y="4222122"/>
            <a:ext cx="2372317" cy="14654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Failure is imminent or already in progress.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RED</a:t>
            </a:r>
            <a:r>
              <a:rPr lang="en-US" sz="1600" dirty="0" smtClean="0"/>
              <a:t> Emergency 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956921" y="5954593"/>
            <a:ext cx="2286678" cy="5826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Internal Alert</a:t>
            </a:r>
          </a:p>
          <a:p>
            <a:pPr algn="ctr"/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4604028" y="5954592"/>
            <a:ext cx="2286678" cy="5826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External Alert</a:t>
            </a:r>
          </a:p>
          <a:p>
            <a:pPr algn="ctr"/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563764" y="5954591"/>
            <a:ext cx="2286678" cy="5826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Overall Alert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67892" y="5687557"/>
            <a:ext cx="2361" cy="2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3" idx="0"/>
          </p:cNvCxnSpPr>
          <p:nvPr/>
        </p:nvCxnSpPr>
        <p:spPr>
          <a:xfrm flipH="1">
            <a:off x="5747367" y="5687557"/>
            <a:ext cx="1" cy="26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0"/>
          </p:cNvCxnSpPr>
          <p:nvPr/>
        </p:nvCxnSpPr>
        <p:spPr>
          <a:xfrm>
            <a:off x="8707103" y="5687557"/>
            <a:ext cx="0" cy="26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47367" y="3562908"/>
            <a:ext cx="1" cy="66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6872172" y="2438102"/>
            <a:ext cx="667306" cy="2916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4075157" y="2558004"/>
            <a:ext cx="667306" cy="2677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440507" y="590694"/>
            <a:ext cx="1660218" cy="50979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Inflow of data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854713" y="1859672"/>
            <a:ext cx="1850042" cy="6503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Flood control station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6416984" y="590693"/>
            <a:ext cx="1812192" cy="5002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Outflow of Data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807807" y="600279"/>
            <a:ext cx="1791129" cy="49062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 fall data</a:t>
            </a:r>
            <a:endParaRPr lang="en-US" dirty="0"/>
          </a:p>
        </p:txBody>
      </p:sp>
      <p:cxnSp>
        <p:nvCxnSpPr>
          <p:cNvPr id="48" name="Elbow Connector 47"/>
          <p:cNvCxnSpPr>
            <a:stCxn id="37" idx="2"/>
            <a:endCxn id="39" idx="0"/>
          </p:cNvCxnSpPr>
          <p:nvPr/>
        </p:nvCxnSpPr>
        <p:spPr>
          <a:xfrm rot="16200000" flipH="1">
            <a:off x="3645585" y="-274477"/>
            <a:ext cx="759180" cy="3509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0" idx="2"/>
            <a:endCxn id="39" idx="0"/>
          </p:cNvCxnSpPr>
          <p:nvPr/>
        </p:nvCxnSpPr>
        <p:spPr>
          <a:xfrm rot="5400000">
            <a:off x="6167024" y="703616"/>
            <a:ext cx="768766" cy="154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9" idx="2"/>
          </p:cNvCxnSpPr>
          <p:nvPr/>
        </p:nvCxnSpPr>
        <p:spPr>
          <a:xfrm>
            <a:off x="5779734" y="2510023"/>
            <a:ext cx="1" cy="25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1" idx="2"/>
            <a:endCxn id="39" idx="0"/>
          </p:cNvCxnSpPr>
          <p:nvPr/>
        </p:nvCxnSpPr>
        <p:spPr>
          <a:xfrm rot="16200000" flipH="1">
            <a:off x="4857170" y="937108"/>
            <a:ext cx="768766" cy="1076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2" idx="2"/>
            <a:endCxn id="39" idx="0"/>
          </p:cNvCxnSpPr>
          <p:nvPr/>
        </p:nvCxnSpPr>
        <p:spPr>
          <a:xfrm rot="5400000">
            <a:off x="7592157" y="-711932"/>
            <a:ext cx="759181" cy="4384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629317" y="2722215"/>
            <a:ext cx="2069931" cy="9102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Controlling of Gates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8" idx="3"/>
            <a:endCxn id="96" idx="1"/>
          </p:cNvCxnSpPr>
          <p:nvPr/>
        </p:nvCxnSpPr>
        <p:spPr>
          <a:xfrm flipV="1">
            <a:off x="6823608" y="3177329"/>
            <a:ext cx="8057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079192" y="8066"/>
            <a:ext cx="15629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211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51568" y="764704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063552" y="2225550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919537" y="3942668"/>
            <a:ext cx="2249996" cy="9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410720" y="3280500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786679" y="2759258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4817366" y="4190144"/>
            <a:ext cx="2002483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396059" y="5004919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861123" y="1017603"/>
            <a:ext cx="1880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Site office of DAM</a:t>
            </a:r>
          </a:p>
          <a:p>
            <a:r>
              <a:rPr lang="en-US" dirty="0"/>
              <a:t>Owner/Operator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063552" y="23562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Office(s) of </a:t>
            </a:r>
          </a:p>
          <a:p>
            <a:r>
              <a:rPr lang="en-US" dirty="0"/>
              <a:t>Planning and</a:t>
            </a:r>
          </a:p>
          <a:p>
            <a:r>
              <a:rPr lang="en-US" dirty="0"/>
              <a:t> Design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63552" y="4049185"/>
            <a:ext cx="2941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Office of Chief </a:t>
            </a:r>
          </a:p>
          <a:p>
            <a:r>
              <a:rPr lang="en-US" dirty="0"/>
              <a:t>Engineer</a:t>
            </a:r>
          </a:p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86679" y="2656550"/>
            <a:ext cx="196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Office of Executive</a:t>
            </a:r>
          </a:p>
          <a:p>
            <a:r>
              <a:rPr lang="en-US" dirty="0"/>
              <a:t>Engineer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55338" y="4046129"/>
            <a:ext cx="226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Office of Assistant</a:t>
            </a:r>
          </a:p>
          <a:p>
            <a:r>
              <a:rPr lang="en-US" dirty="0"/>
              <a:t>Executive</a:t>
            </a:r>
          </a:p>
          <a:p>
            <a:r>
              <a:rPr lang="en-US" dirty="0"/>
              <a:t>Engineer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68810" y="3092768"/>
            <a:ext cx="2083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Office of </a:t>
            </a:r>
          </a:p>
          <a:p>
            <a:r>
              <a:rPr lang="en-US" dirty="0"/>
              <a:t>Superintending Engineer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67619" y="4863875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Office of Assistant</a:t>
            </a:r>
          </a:p>
          <a:p>
            <a:r>
              <a:rPr lang="en-US" dirty="0"/>
              <a:t>Superintending Engineer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282569" y="2564904"/>
            <a:ext cx="3013452" cy="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19766" y="3942668"/>
            <a:ext cx="0" cy="21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619766" y="19888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316041" y="2564904"/>
            <a:ext cx="0" cy="715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55640" y="3377678"/>
            <a:ext cx="0" cy="503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96021" y="4430717"/>
            <a:ext cx="0" cy="503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5127" y="2709756"/>
            <a:ext cx="288032" cy="30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6795127" y="26767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3287784" y="1760100"/>
            <a:ext cx="288032" cy="30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3287784" y="172708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9292978" y="2825879"/>
            <a:ext cx="288032" cy="30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9292978" y="2792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488611" y="2856888"/>
            <a:ext cx="0" cy="316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482349" y="285247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939883" y="5345363"/>
            <a:ext cx="2249996" cy="9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919537" y="5378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State Dam Safety</a:t>
            </a:r>
          </a:p>
          <a:p>
            <a:r>
              <a:rPr lang="en-US" dirty="0"/>
              <a:t> Office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205537" y="4293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205537" y="60212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296371" y="2567636"/>
            <a:ext cx="0" cy="21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31800" y="3562319"/>
            <a:ext cx="288032" cy="30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3431800" y="35293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4349552" y="6312878"/>
            <a:ext cx="288032" cy="30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349552" y="627986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783633" y="1199484"/>
            <a:ext cx="1986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775992" y="1199484"/>
            <a:ext cx="7640" cy="1026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2430" y="13144"/>
            <a:ext cx="801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INTERNAL ALERT NOTIFICATION FLOWCHART</a:t>
            </a:r>
            <a:endParaRPr lang="en-IN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8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51568" y="764704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063552" y="2225550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919537" y="3942668"/>
            <a:ext cx="2431081" cy="14869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829572" y="2206726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7478813" y="2208637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793835" y="3870322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4824522" y="5301208"/>
            <a:ext cx="2002483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464152" y="3933056"/>
            <a:ext cx="187220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861123" y="1017603"/>
            <a:ext cx="1880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Site office of DAM</a:t>
            </a:r>
          </a:p>
          <a:p>
            <a:r>
              <a:rPr lang="en-US" dirty="0"/>
              <a:t>Owner/Operator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063552" y="23562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Office(s) of District</a:t>
            </a:r>
          </a:p>
          <a:p>
            <a:r>
              <a:rPr lang="en-US" dirty="0"/>
              <a:t>Collector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19537" y="3952280"/>
            <a:ext cx="2569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Critical Infrastructure Offices</a:t>
            </a:r>
          </a:p>
          <a:p>
            <a:r>
              <a:rPr lang="en-US" dirty="0"/>
              <a:t>(Powerplants,Roadways,</a:t>
            </a:r>
          </a:p>
          <a:p>
            <a:r>
              <a:rPr lang="en-US" dirty="0"/>
              <a:t>Railways ,Refineries, etc)</a:t>
            </a:r>
          </a:p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1122" y="2395222"/>
            <a:ext cx="218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Office of Dam Executive Engineer</a:t>
            </a:r>
          </a:p>
          <a:p>
            <a:r>
              <a:rPr lang="en-US" dirty="0"/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62493" y="4051881"/>
            <a:ext cx="196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 Dam Safety </a:t>
            </a:r>
          </a:p>
          <a:p>
            <a:r>
              <a:rPr lang="en-US" dirty="0"/>
              <a:t>Office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84998" y="5301209"/>
            <a:ext cx="226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Authority(s)</a:t>
            </a:r>
          </a:p>
          <a:p>
            <a:r>
              <a:rPr lang="en-US" dirty="0"/>
              <a:t>Present at the Downstream of Dam</a:t>
            </a:r>
          </a:p>
          <a:p>
            <a:r>
              <a:rPr lang="en-US" dirty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08169" y="2373469"/>
            <a:ext cx="20836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CWC Divisional Office</a:t>
            </a:r>
          </a:p>
          <a:p>
            <a:r>
              <a:rPr lang="en-US" dirty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78813" y="4029165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CWC  Regional </a:t>
            </a:r>
          </a:p>
          <a:p>
            <a:r>
              <a:rPr lang="en-US" dirty="0"/>
              <a:t>Headquarters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783633" y="1988840"/>
            <a:ext cx="5631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95578" y="1991572"/>
            <a:ext cx="0" cy="21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619766" y="1988840"/>
            <a:ext cx="0" cy="21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384134" y="1993483"/>
            <a:ext cx="0" cy="21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55640" y="3377678"/>
            <a:ext cx="0" cy="503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64114" y="3358854"/>
            <a:ext cx="0" cy="503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30741" y="2129432"/>
            <a:ext cx="288032" cy="30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6830741" y="20964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9552384" y="2165178"/>
            <a:ext cx="288032" cy="30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9552384" y="213216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4025516" y="2132164"/>
            <a:ext cx="288032" cy="30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4025516" y="20991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488611" y="2856888"/>
            <a:ext cx="0" cy="316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88611" y="60212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803" y="45091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482349" y="285247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630490" y="94056"/>
            <a:ext cx="995535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EXTERNAL ALERT NOTIFICATION FLOWCHART</a:t>
            </a:r>
            <a:endParaRPr lang="en-IN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5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84" y="1319002"/>
            <a:ext cx="10099855" cy="5363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442" y="2924379"/>
            <a:ext cx="13756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Rainfall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Water level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1942088" y="3524544"/>
            <a:ext cx="1108609" cy="664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1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319" y="232227"/>
            <a:ext cx="4934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in progress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074" y="1335186"/>
            <a:ext cx="961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Rain-run relation ship (Algorithm):Ongoing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handling : Ongoing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Controlling of Gate with the acquired data : ongoing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8" b="5415"/>
          <a:stretch/>
        </p:blipFill>
        <p:spPr>
          <a:xfrm>
            <a:off x="89012" y="655455"/>
            <a:ext cx="11992708" cy="57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9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8" b="5414"/>
          <a:stretch/>
        </p:blipFill>
        <p:spPr>
          <a:xfrm>
            <a:off x="250853" y="876395"/>
            <a:ext cx="11701497" cy="56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0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220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Singh</dc:creator>
  <cp:lastModifiedBy>Vivek Singh</cp:lastModifiedBy>
  <cp:revision>9</cp:revision>
  <dcterms:created xsi:type="dcterms:W3CDTF">2020-08-02T11:13:51Z</dcterms:created>
  <dcterms:modified xsi:type="dcterms:W3CDTF">2020-08-02T12:18:56Z</dcterms:modified>
</cp:coreProperties>
</file>