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IMs" id="{42C0DA3C-713A-DE4B-AD41-90730767897C}">
          <p14:sldIdLst>
            <p14:sldId id="256"/>
            <p14:sldId id="257"/>
          </p14:sldIdLst>
        </p14:section>
        <p14:section name="MCP" id="{A042F264-A041-CC42-9550-58C5B45EDC03}">
          <p14:sldIdLst>
            <p14:sldId id="258"/>
            <p14:sldId id="261"/>
          </p14:sldIdLst>
        </p14:section>
        <p14:section name="LangGraph" id="{1EA4CDB4-C7EF-DC4A-8582-8C591B4BDF01}">
          <p14:sldIdLst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665"/>
  </p:normalViewPr>
  <p:slideViewPr>
    <p:cSldViewPr snapToGrid="0">
      <p:cViewPr varScale="1">
        <p:scale>
          <a:sx n="133" d="100"/>
          <a:sy n="133" d="100"/>
        </p:scale>
        <p:origin x="1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AD8A5-23B4-E82C-AF70-A0E525FF5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A8844-E904-8C7B-5BA4-3A7104F28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A80FC-7B32-F966-BE15-590ACA9DD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743B-C72A-EA48-D8B6-CCCF7A2E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CAEC-6325-624D-3126-830EC0F77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16587-C138-8B27-8A66-72AE936F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EE061-1829-A5BB-2DFA-5BB87D343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28B3D-FBEB-0CF8-C0BF-9241215D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90CB0-E9F1-C55B-38F0-BBEE8F1E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27376-E904-163B-219C-102D34C6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33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91CAFD-0817-C5A8-0F33-E7BF8EA3D1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EDA8F-27D8-FF21-4A08-7215BD982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655A1-C3B0-3060-EAFA-9C99DF06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0D441-EEAB-8939-7DCE-E2CAA1D9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55EDD-6FB8-7395-CC82-F39C404B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2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3B42-66FB-6339-C6BE-022299D1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A130B-2B96-D837-51A5-04E80E64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E09C-D618-DEB6-1D55-F9F283D5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BC16F-2365-5187-2E40-29AC155D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EE262-EBB3-041D-AA00-C09B4BB2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5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4E02-0B34-F9F1-EC89-00D8E0CE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B2FB2-FF2A-6FBC-CAF9-24737035C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7770-E1CB-F752-AD66-043BDDAC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63D20-B336-9067-DF85-1882E61E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C3DF0-2F75-7C29-9A2A-6F590E8D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5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DCE9-A97E-F965-7B6C-CD38F2037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5EB0-5309-7714-BFF0-87E6822D1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AC5EF-6295-2FD1-99D5-C783975DE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FEA0-8805-F0FD-B864-3CBD8A37B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BD8BB-5742-7671-7B4B-CEDCFDCD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3DF86-24E4-EAAF-47F4-E638DBCF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30623-802E-4409-67D7-547E622AA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70E4-B81F-5F0D-F721-FB5B3371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6BFF4-2079-3D51-90E6-90603EA86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961933-197C-680D-ABA9-7A35EDFD3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28A55-C8CB-2B91-FA53-D7ED08086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766F6-41AE-32BA-4C42-F743C7AE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00147-8073-2B42-4D26-DC4F4D7B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6C8D1-AD61-625C-7F15-661419BE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7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5924-D612-651C-4099-8E49B17C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DE47A-A875-9DF4-0120-143746EA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2E32B-61FB-8459-0C8E-50B38A4B9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DD407-58D6-D7F8-CE52-55734B91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9262C-0F89-DA07-E60E-9D68848C2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7A7D3F-DA24-0473-54E4-C9E45D46F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F51D3-0FF3-C1C1-71F9-58029266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46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5C22-7F14-E7A7-4F2D-232F6D47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D404-6A16-E75A-7621-2F53EDDB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5A749-4A98-BCBD-DEF9-72C665E7C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9AB4F-CA0D-A29C-E150-AECEC079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517A9-A5F3-7DA6-C2D1-26A17CE1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A7BBF-8814-C0A5-5CB9-F39EF6EF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078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0B41-BDEB-3A1A-D882-9066AE80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6B632-EFB7-5DA0-16B8-64C863ACB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295B02-C038-FCBC-BE80-A35466E43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26ED3-B298-68FB-A20F-F5A13842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E0724D-2746-90E0-707B-2E27B1342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6AC10-3D98-B01C-739E-386033C5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1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91A04-1C08-4119-C11F-FE25933E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30831-8100-E37A-75E3-1496345DE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05D9-555D-3FF4-7C23-3E1847AEF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42644-60D6-1446-ADD5-B72615AC761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E362-6535-06F9-2898-6337CCA4C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D8BBA-6B4D-A3D1-903E-B6AE10A3B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F466E5-F67D-9A42-AE1B-A0F96D8C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3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qgKuLYUv0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F9E94D-674A-A58F-3E12-AFEAD1138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63" y="913873"/>
            <a:ext cx="8942673" cy="503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8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66989-5BA5-1F2C-3743-93BBC026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540" y="930116"/>
            <a:ext cx="8884920" cy="499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4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EC5475-C8C1-3A13-B456-96245002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MCP</a:t>
            </a:r>
          </a:p>
        </p:txBody>
      </p:sp>
      <p:pic>
        <p:nvPicPr>
          <p:cNvPr id="5" name="Content Placeholder 4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D7DBB6F4-FA27-A469-4769-94016B0A1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2738" y="1430337"/>
            <a:ext cx="5753100" cy="39878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56DCE7-D157-E884-E145-8E4AA026D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SG" b="1" dirty="0"/>
              <a:t>MCP Hosts</a:t>
            </a:r>
            <a:r>
              <a:rPr lang="en-SG" dirty="0"/>
              <a:t>: Programs like Claude Desktop, IDEs, or AI tools that want to access data through MCP</a:t>
            </a:r>
          </a:p>
          <a:p>
            <a:r>
              <a:rPr lang="en-SG" b="1" dirty="0"/>
              <a:t>MCP Clients</a:t>
            </a:r>
            <a:r>
              <a:rPr lang="en-SG" dirty="0"/>
              <a:t>: Protocol clients that maintain 1:1 connections with servers</a:t>
            </a:r>
          </a:p>
          <a:p>
            <a:r>
              <a:rPr lang="en-SG" b="1" dirty="0"/>
              <a:t>MCP Servers</a:t>
            </a:r>
            <a:r>
              <a:rPr lang="en-SG" dirty="0"/>
              <a:t>: Lightweight programs that each expose specific capabilities through the standardized Model Context Protocol</a:t>
            </a:r>
          </a:p>
          <a:p>
            <a:r>
              <a:rPr lang="en-SG" b="1" dirty="0"/>
              <a:t>Local Data Sources</a:t>
            </a:r>
            <a:r>
              <a:rPr lang="en-SG" dirty="0"/>
              <a:t>: Your computer’s files, databases, and services that MCP servers can securely access</a:t>
            </a:r>
          </a:p>
          <a:p>
            <a:r>
              <a:rPr lang="en-SG" b="1" dirty="0"/>
              <a:t>Remote Services</a:t>
            </a:r>
            <a:r>
              <a:rPr lang="en-SG" dirty="0"/>
              <a:t>: External systems available over the internet (e.g., through APIs) that MCP servers can connect 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6343C-856D-BC6B-CAAF-1689C106154E}"/>
              </a:ext>
            </a:extLst>
          </p:cNvPr>
          <p:cNvSpPr txBox="1"/>
          <p:nvPr/>
        </p:nvSpPr>
        <p:spPr>
          <a:xfrm>
            <a:off x="5392738" y="5499656"/>
            <a:ext cx="581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</a:t>
            </a:r>
            <a:r>
              <a:rPr lang="en-US" dirty="0" err="1"/>
              <a:t>modelcontextprotocol.io</a:t>
            </a:r>
            <a:r>
              <a:rPr lang="en-US" dirty="0"/>
              <a:t>/introduction</a:t>
            </a:r>
          </a:p>
        </p:txBody>
      </p:sp>
    </p:spTree>
    <p:extLst>
      <p:ext uri="{BB962C8B-B14F-4D97-AF65-F5344CB8AC3E}">
        <p14:creationId xmlns:p14="http://schemas.microsoft.com/office/powerpoint/2010/main" val="394545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7F67FB-BDAD-88B9-36EC-7CD7CF7F9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D671D-E6C9-1E95-80F9-7674A187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SG" b="1" dirty="0"/>
              <a:t>Practical Applications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Common use cases include connecting AI assistants to:</a:t>
            </a:r>
          </a:p>
          <a:p>
            <a:r>
              <a:rPr lang="en-SG" dirty="0"/>
              <a:t>Business databases and CRM systems</a:t>
            </a:r>
          </a:p>
          <a:p>
            <a:r>
              <a:rPr lang="en-SG" dirty="0"/>
              <a:t>File storage and document repositories</a:t>
            </a:r>
          </a:p>
          <a:p>
            <a:r>
              <a:rPr lang="en-SG" dirty="0"/>
              <a:t>Development tools and code repositories</a:t>
            </a:r>
          </a:p>
          <a:p>
            <a:r>
              <a:rPr lang="en-SG" dirty="0"/>
              <a:t>APIs and web services</a:t>
            </a:r>
          </a:p>
          <a:p>
            <a:r>
              <a:rPr lang="en-SG" dirty="0"/>
              <a:t>Local system resources</a:t>
            </a:r>
          </a:p>
          <a:p>
            <a:r>
              <a:rPr lang="en-SG" dirty="0"/>
              <a:t>Content creation tools - e.g. </a:t>
            </a:r>
            <a:r>
              <a:rPr lang="en-SG" dirty="0">
                <a:hlinkClick r:id="rId2"/>
              </a:rPr>
              <a:t>Blender MCP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59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D3896B-9B94-0F2E-983C-1C8F6E34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LangGraph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62AEB6-CFDE-2361-0100-9F499AFC2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9018"/>
            <a:ext cx="5257800" cy="31410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Core Concepts</a:t>
            </a:r>
            <a:endParaRPr lang="en-SG" sz="1600" dirty="0"/>
          </a:p>
          <a:p>
            <a:r>
              <a:rPr lang="en-SG" sz="1600" b="1" dirty="0"/>
              <a:t>Graph-Based Architecture</a:t>
            </a:r>
            <a:endParaRPr lang="en-SG" sz="1600" dirty="0"/>
          </a:p>
          <a:p>
            <a:pPr lvl="1"/>
            <a:r>
              <a:rPr lang="en-SG" sz="1200" dirty="0" err="1"/>
              <a:t>LangGraph</a:t>
            </a:r>
            <a:r>
              <a:rPr lang="en-SG" sz="1200" dirty="0"/>
              <a:t> models AI workflows as directed graphs where nodes represent different agents or processing steps, and edges define the flow of information and control between them.</a:t>
            </a:r>
          </a:p>
          <a:p>
            <a:r>
              <a:rPr lang="en-SG" sz="1600" b="1" dirty="0"/>
              <a:t>Stateful Execution</a:t>
            </a:r>
            <a:endParaRPr lang="en-SG" sz="1600" dirty="0"/>
          </a:p>
          <a:p>
            <a:pPr lvl="1"/>
            <a:r>
              <a:rPr lang="en-SG" sz="1200" dirty="0"/>
              <a:t>Unlike simple chains, </a:t>
            </a:r>
            <a:r>
              <a:rPr lang="en-SG" sz="1200" dirty="0" err="1"/>
              <a:t>LangGraph</a:t>
            </a:r>
            <a:r>
              <a:rPr lang="en-SG" sz="1200" dirty="0"/>
              <a:t> maintains state across the entire conversation or workflow, allowing agents to remember context and build upon previous interactions.</a:t>
            </a:r>
          </a:p>
          <a:p>
            <a:r>
              <a:rPr lang="en-SG" sz="1600" b="1" dirty="0"/>
              <a:t>Multi-Agent Coordination</a:t>
            </a:r>
            <a:endParaRPr lang="en-SG" sz="1600" dirty="0"/>
          </a:p>
          <a:p>
            <a:pPr lvl="1"/>
            <a:r>
              <a:rPr lang="en-SG" sz="1200" dirty="0"/>
              <a:t>Multiple specialized agents can work together, each handling different aspects of a complex task while sharing information through the graph structure.</a:t>
            </a:r>
            <a:endParaRPr lang="en-SG" sz="1600" dirty="0"/>
          </a:p>
          <a:p>
            <a:endParaRPr lang="en-US" sz="16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B48BCA4-6606-6B0D-F83D-D61D09399581}"/>
              </a:ext>
            </a:extLst>
          </p:cNvPr>
          <p:cNvSpPr txBox="1">
            <a:spLocks/>
          </p:cNvSpPr>
          <p:nvPr/>
        </p:nvSpPr>
        <p:spPr>
          <a:xfrm>
            <a:off x="6371122" y="2509018"/>
            <a:ext cx="5257800" cy="3256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1600" b="1" dirty="0"/>
              <a:t>Key Features</a:t>
            </a:r>
            <a:endParaRPr lang="en-SG" sz="1600" dirty="0"/>
          </a:p>
          <a:p>
            <a:r>
              <a:rPr lang="en-SG" sz="1600" b="1" dirty="0"/>
              <a:t>Checkpointing and Persistence</a:t>
            </a:r>
            <a:endParaRPr lang="en-SG" sz="1600" dirty="0"/>
          </a:p>
          <a:p>
            <a:pPr lvl="1"/>
            <a:r>
              <a:rPr lang="en-SG" sz="1200" dirty="0"/>
              <a:t>The framework can save execution state at any point, allowing for interruption, resumption, and branching of workflows.</a:t>
            </a:r>
          </a:p>
          <a:p>
            <a:r>
              <a:rPr lang="en-SG" sz="1600" b="1" dirty="0"/>
              <a:t>Human-in-the-Loop</a:t>
            </a:r>
            <a:endParaRPr lang="en-SG" sz="1600" dirty="0"/>
          </a:p>
          <a:p>
            <a:pPr lvl="1"/>
            <a:r>
              <a:rPr lang="en-SG" sz="1200" dirty="0"/>
              <a:t>Built-in support for human intervention at specific points in the workflow, enabling approval steps or manual input.</a:t>
            </a:r>
          </a:p>
          <a:p>
            <a:r>
              <a:rPr lang="en-SG" sz="1600" b="1" dirty="0"/>
              <a:t>Conditional Routing</a:t>
            </a:r>
            <a:endParaRPr lang="en-SG" sz="1600" dirty="0"/>
          </a:p>
          <a:p>
            <a:pPr lvl="1"/>
            <a:r>
              <a:rPr lang="en-SG" sz="1200" dirty="0"/>
              <a:t>Dynamic routing between nodes based on current state, agent outputs, or external conditions.</a:t>
            </a:r>
          </a:p>
          <a:p>
            <a:r>
              <a:rPr lang="en-SG" sz="1600" b="1" dirty="0"/>
              <a:t>Error Handling and Retry Logic</a:t>
            </a:r>
            <a:endParaRPr lang="en-SG" sz="1600" dirty="0"/>
          </a:p>
          <a:p>
            <a:pPr lvl="1"/>
            <a:r>
              <a:rPr lang="en-SG" sz="1200" dirty="0"/>
              <a:t>Robust error handling with configurable retry mechanisms and fallback strategies.</a:t>
            </a:r>
            <a:br>
              <a:rPr lang="en-SG" sz="1600" dirty="0"/>
            </a:br>
            <a:endParaRPr lang="en-SG" sz="1600" dirty="0"/>
          </a:p>
          <a:p>
            <a:endParaRPr 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97AC11-B4D4-F44C-64AE-3105C586D303}"/>
              </a:ext>
            </a:extLst>
          </p:cNvPr>
          <p:cNvSpPr txBox="1"/>
          <p:nvPr/>
        </p:nvSpPr>
        <p:spPr>
          <a:xfrm>
            <a:off x="838200" y="1690688"/>
            <a:ext cx="8674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A framework for building stateful, multi-step conversational AI applications as graphs.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523CA-0AF8-EA46-59C4-9D176116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LangGraph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AC515-D416-E87E-3975-661BBDFB8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SG" sz="1600" b="1" dirty="0"/>
              <a:t>Common Use Cases</a:t>
            </a:r>
            <a:endParaRPr lang="en-SG" sz="1600" dirty="0"/>
          </a:p>
          <a:p>
            <a:r>
              <a:rPr lang="en-SG" sz="1600" b="1" dirty="0"/>
              <a:t>Customer Support Systems</a:t>
            </a:r>
            <a:endParaRPr lang="en-SG" sz="1600" dirty="0"/>
          </a:p>
          <a:p>
            <a:pPr lvl="1"/>
            <a:r>
              <a:rPr lang="en-SG" sz="1200" dirty="0"/>
              <a:t>Route inquiries to specialized agents (technical support, billing, general inquiries) based on intent classification.</a:t>
            </a:r>
          </a:p>
          <a:p>
            <a:r>
              <a:rPr lang="en-SG" sz="1600" b="1" dirty="0"/>
              <a:t>Research and Analysis</a:t>
            </a:r>
            <a:endParaRPr lang="en-SG" sz="1600" dirty="0"/>
          </a:p>
          <a:p>
            <a:pPr lvl="1"/>
            <a:r>
              <a:rPr lang="en-SG" sz="1200" dirty="0"/>
              <a:t>Coordinate research agents that gather information, fact-checkers that verify claims, and writers that synthesize findings.</a:t>
            </a:r>
          </a:p>
          <a:p>
            <a:r>
              <a:rPr lang="en-SG" sz="1600" b="1" dirty="0"/>
              <a:t>Content Creation Pipelines</a:t>
            </a:r>
            <a:endParaRPr lang="en-SG" sz="1600" dirty="0"/>
          </a:p>
          <a:p>
            <a:pPr lvl="1"/>
            <a:r>
              <a:rPr lang="en-SG" sz="1200" dirty="0"/>
              <a:t>Orchestrate planning agents, writers, editors, and reviewers in a structured workflow.</a:t>
            </a:r>
          </a:p>
          <a:p>
            <a:r>
              <a:rPr lang="en-SG" sz="1600" b="1" dirty="0"/>
              <a:t>Decision-Making Systems</a:t>
            </a:r>
            <a:endParaRPr lang="en-SG" sz="1600" dirty="0"/>
          </a:p>
          <a:p>
            <a:pPr lvl="1"/>
            <a:r>
              <a:rPr lang="en-SG" sz="1200" dirty="0"/>
              <a:t>Build complex decision trees with multiple evaluation criteria and stakeholder input.</a:t>
            </a:r>
          </a:p>
        </p:txBody>
      </p:sp>
    </p:spTree>
    <p:extLst>
      <p:ext uri="{BB962C8B-B14F-4D97-AF65-F5344CB8AC3E}">
        <p14:creationId xmlns:p14="http://schemas.microsoft.com/office/powerpoint/2010/main" val="94180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400</Words>
  <Application>Microsoft Macintosh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MCP</vt:lpstr>
      <vt:lpstr>MCP</vt:lpstr>
      <vt:lpstr>LangGraph</vt:lpstr>
      <vt:lpstr>LangGraph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Chong En Lim</dc:creator>
  <cp:lastModifiedBy>Chong En Lim</cp:lastModifiedBy>
  <cp:revision>16</cp:revision>
  <dcterms:created xsi:type="dcterms:W3CDTF">2025-07-15T05:06:59Z</dcterms:created>
  <dcterms:modified xsi:type="dcterms:W3CDTF">2025-07-15T07:49:58Z</dcterms:modified>
</cp:coreProperties>
</file>