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337" r:id="rId2"/>
    <p:sldId id="341" r:id="rId3"/>
    <p:sldId id="335" r:id="rId4"/>
    <p:sldId id="344" r:id="rId5"/>
    <p:sldId id="343" r:id="rId6"/>
    <p:sldId id="342" r:id="rId7"/>
    <p:sldId id="352" r:id="rId8"/>
    <p:sldId id="366" r:id="rId9"/>
    <p:sldId id="350" r:id="rId10"/>
    <p:sldId id="359" r:id="rId11"/>
    <p:sldId id="353" r:id="rId12"/>
    <p:sldId id="355" r:id="rId13"/>
    <p:sldId id="360" r:id="rId14"/>
    <p:sldId id="361" r:id="rId15"/>
    <p:sldId id="363" r:id="rId16"/>
    <p:sldId id="362" r:id="rId17"/>
    <p:sldId id="354" r:id="rId18"/>
    <p:sldId id="357" r:id="rId19"/>
    <p:sldId id="364" r:id="rId20"/>
    <p:sldId id="356" r:id="rId21"/>
    <p:sldId id="358" r:id="rId22"/>
    <p:sldId id="365" r:id="rId23"/>
    <p:sldId id="346"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3824"/>
  </p:normalViewPr>
  <p:slideViewPr>
    <p:cSldViewPr snapToGrid="0" snapToObjects="1">
      <p:cViewPr varScale="1">
        <p:scale>
          <a:sx n="110" d="100"/>
          <a:sy n="110"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Happened Last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Outlook Next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Last Year</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VALUE I RECEIVED</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endParaRPr lang="en-US" sz="1800" dirty="0">
            <a:latin typeface="Optima" panose="02000503060000020004" pitchFamily="2" charset="0"/>
          </a:endParaRP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b="1" dirty="0">
              <a:solidFill>
                <a:schemeClr val="accent1"/>
              </a:solidFill>
              <a:latin typeface="Optima" panose="02000503060000020004" pitchFamily="2" charset="0"/>
            </a:rPr>
            <a:t>STRENTH</a:t>
          </a:r>
          <a:r>
            <a:rPr lang="en-US" sz="1800" dirty="0">
              <a:solidFill>
                <a:schemeClr val="accent1"/>
              </a:solidFill>
              <a:latin typeface="Optima" panose="02000503060000020004" pitchFamily="2" charset="0"/>
            </a:rPr>
            <a:t> </a:t>
          </a:r>
          <a:br>
            <a:rPr lang="en-US" sz="1800" dirty="0">
              <a:solidFill>
                <a:schemeClr val="accent1"/>
              </a:solidFill>
              <a:latin typeface="Optima" panose="02000503060000020004" pitchFamily="2" charset="0"/>
            </a:rPr>
          </a:br>
          <a:r>
            <a:rPr lang="en-US" sz="1800" dirty="0">
              <a:solidFill>
                <a:schemeClr val="accent1"/>
              </a:solidFill>
              <a:latin typeface="Optima" panose="02000503060000020004" pitchFamily="2" charset="0"/>
            </a:rPr>
            <a:t>What Went Well</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b="1" dirty="0">
              <a:latin typeface="Optima" panose="02000503060000020004" pitchFamily="2" charset="0"/>
            </a:rPr>
            <a:t>WEAKNESS</a:t>
          </a:r>
          <a:br>
            <a:rPr lang="en-US" sz="1800" dirty="0">
              <a:latin typeface="Optima" panose="02000503060000020004" pitchFamily="2" charset="0"/>
            </a:rPr>
          </a:br>
          <a:r>
            <a:rPr lang="en-US" sz="1800" dirty="0">
              <a:latin typeface="Optima" panose="02000503060000020004" pitchFamily="2" charset="0"/>
            </a:rPr>
            <a:t>What Could Be  Better </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custLinFactNeighborX="33803"/>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Next Year</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VALUE I WANT TO GET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endParaRPr lang="en-US" sz="1800" dirty="0">
            <a:latin typeface="Optima" panose="02000503060000020004" pitchFamily="2" charset="0"/>
          </a:endParaRP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b="1" dirty="0">
              <a:solidFill>
                <a:schemeClr val="accent1"/>
              </a:solidFill>
              <a:latin typeface="Optima" panose="02000503060000020004" pitchFamily="2" charset="0"/>
            </a:rPr>
            <a:t>OPPORTUNITY</a:t>
          </a:r>
          <a:br>
            <a:rPr lang="en-US" sz="1800" dirty="0">
              <a:solidFill>
                <a:schemeClr val="accent1"/>
              </a:solidFill>
              <a:latin typeface="Optima" panose="02000503060000020004" pitchFamily="2" charset="0"/>
            </a:rPr>
          </a:br>
          <a:r>
            <a:rPr lang="en-US" sz="1800" dirty="0">
              <a:solidFill>
                <a:schemeClr val="accent1"/>
              </a:solidFill>
              <a:latin typeface="Optima" panose="02000503060000020004" pitchFamily="2" charset="0"/>
            </a:rPr>
            <a:t>Looking forward To</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b="1" dirty="0">
              <a:latin typeface="Optima" panose="02000503060000020004" pitchFamily="2" charset="0"/>
            </a:rPr>
            <a:t>THREAT</a:t>
          </a:r>
          <a:br>
            <a:rPr lang="en-US" sz="1800" dirty="0">
              <a:latin typeface="Optima" panose="02000503060000020004" pitchFamily="2" charset="0"/>
            </a:rPr>
          </a:br>
          <a:r>
            <a:rPr lang="en-US" sz="1800" dirty="0">
              <a:latin typeface="Optima" panose="02000503060000020004" pitchFamily="2" charset="0"/>
            </a:rPr>
            <a:t>Dreading</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F76E29-AACA-4142-903C-E9335A6EFAF9}" type="doc">
      <dgm:prSet loTypeId="urn:microsoft.com/office/officeart/2005/8/layout/pyramid1" loCatId="" qsTypeId="urn:microsoft.com/office/officeart/2005/8/quickstyle/simple1" qsCatId="simple" csTypeId="urn:microsoft.com/office/officeart/2005/8/colors/accent1_5" csCatId="accent1" phldr="1"/>
      <dgm:spPr/>
    </dgm:pt>
    <dgm:pt modelId="{03B28FEC-AF4E-4C41-8BB2-D382D78E1A98}">
      <dgm:prSet phldrT="[Text]"/>
      <dgm:spPr/>
      <dgm:t>
        <a:bodyPr/>
        <a:lstStyle/>
        <a:p>
          <a:r>
            <a:rPr lang="en-US" dirty="0"/>
            <a:t>Assignment</a:t>
          </a:r>
        </a:p>
      </dgm:t>
    </dgm:pt>
    <dgm:pt modelId="{024512B4-06DD-D247-AE7A-C2F379C0AB7C}" type="parTrans" cxnId="{74A4C087-C9B9-3543-85DE-4F0C8811E28F}">
      <dgm:prSet/>
      <dgm:spPr/>
      <dgm:t>
        <a:bodyPr/>
        <a:lstStyle/>
        <a:p>
          <a:endParaRPr lang="en-US"/>
        </a:p>
      </dgm:t>
    </dgm:pt>
    <dgm:pt modelId="{BB7403CB-EEAC-F040-8B6F-486EF1458B5B}" type="sibTrans" cxnId="{74A4C087-C9B9-3543-85DE-4F0C8811E28F}">
      <dgm:prSet/>
      <dgm:spPr/>
      <dgm:t>
        <a:bodyPr/>
        <a:lstStyle/>
        <a:p>
          <a:endParaRPr lang="en-US"/>
        </a:p>
      </dgm:t>
    </dgm:pt>
    <dgm:pt modelId="{3D52E087-0A85-8946-BA90-4123747ACC91}">
      <dgm:prSet phldrT="[Text]"/>
      <dgm:spPr/>
      <dgm:t>
        <a:bodyPr/>
        <a:lstStyle/>
        <a:p>
          <a:r>
            <a:rPr lang="en-US" b="1" dirty="0">
              <a:solidFill>
                <a:schemeClr val="bg1"/>
              </a:solidFill>
            </a:rPr>
            <a:t>Engagement &amp; Data Contribution</a:t>
          </a:r>
        </a:p>
      </dgm:t>
    </dgm:pt>
    <dgm:pt modelId="{3BC61A81-B0D3-AF43-9E1C-AB7AE5741C04}" type="parTrans" cxnId="{A6B62368-DDCD-4440-9DFB-BA0976C52F0E}">
      <dgm:prSet/>
      <dgm:spPr/>
      <dgm:t>
        <a:bodyPr/>
        <a:lstStyle/>
        <a:p>
          <a:endParaRPr lang="en-US"/>
        </a:p>
      </dgm:t>
    </dgm:pt>
    <dgm:pt modelId="{A64CF62F-68C9-D948-B424-449AD68BEEF0}" type="sibTrans" cxnId="{A6B62368-DDCD-4440-9DFB-BA0976C52F0E}">
      <dgm:prSet/>
      <dgm:spPr/>
      <dgm:t>
        <a:bodyPr/>
        <a:lstStyle/>
        <a:p>
          <a:endParaRPr lang="en-US"/>
        </a:p>
      </dgm:t>
    </dgm:pt>
    <dgm:pt modelId="{7458074F-C333-F84D-85A3-E7F1C4298DA5}">
      <dgm:prSet phldrT="[Text]"/>
      <dgm:spPr/>
      <dgm:t>
        <a:bodyPr/>
        <a:lstStyle/>
        <a:p>
          <a:r>
            <a:rPr lang="en-US" dirty="0"/>
            <a:t>Come to a Meeting</a:t>
          </a:r>
        </a:p>
      </dgm:t>
    </dgm:pt>
    <dgm:pt modelId="{A2FA7360-3578-0744-81EF-50A2409D3B86}" type="parTrans" cxnId="{3467FE89-C9A2-4448-AE1E-9D36400A28F0}">
      <dgm:prSet/>
      <dgm:spPr/>
      <dgm:t>
        <a:bodyPr/>
        <a:lstStyle/>
        <a:p>
          <a:endParaRPr lang="en-US"/>
        </a:p>
      </dgm:t>
    </dgm:pt>
    <dgm:pt modelId="{D30C10B9-EFAF-904E-8EEB-6019EAAF3B09}" type="sibTrans" cxnId="{3467FE89-C9A2-4448-AE1E-9D36400A28F0}">
      <dgm:prSet/>
      <dgm:spPr/>
      <dgm:t>
        <a:bodyPr/>
        <a:lstStyle/>
        <a:p>
          <a:endParaRPr lang="en-US"/>
        </a:p>
      </dgm:t>
    </dgm:pt>
    <dgm:pt modelId="{2A9E1ACF-DF6D-1942-A18A-70008AAFD898}">
      <dgm:prSet phldrT="[Text]"/>
      <dgm:spPr/>
      <dgm:t>
        <a:bodyPr/>
        <a:lstStyle/>
        <a:p>
          <a:r>
            <a:rPr lang="en-US" dirty="0"/>
            <a:t>RSVP to Meeting</a:t>
          </a:r>
        </a:p>
      </dgm:t>
    </dgm:pt>
    <dgm:pt modelId="{28CFCDA7-CAD7-4149-845F-7BD8A86B63E5}" type="parTrans" cxnId="{3340CEE2-C0FE-864D-AD3E-F5C9857CA62A}">
      <dgm:prSet/>
      <dgm:spPr/>
      <dgm:t>
        <a:bodyPr/>
        <a:lstStyle/>
        <a:p>
          <a:endParaRPr lang="en-US"/>
        </a:p>
      </dgm:t>
    </dgm:pt>
    <dgm:pt modelId="{1A78662D-6D7B-024F-BD03-B831C62488AF}" type="sibTrans" cxnId="{3340CEE2-C0FE-864D-AD3E-F5C9857CA62A}">
      <dgm:prSet/>
      <dgm:spPr/>
      <dgm:t>
        <a:bodyPr/>
        <a:lstStyle/>
        <a:p>
          <a:endParaRPr lang="en-US"/>
        </a:p>
      </dgm:t>
    </dgm:pt>
    <dgm:pt modelId="{E6D55FF7-485F-FC45-83AB-44B8FC514C3C}">
      <dgm:prSet phldrT="[Text]"/>
      <dgm:spPr/>
      <dgm:t>
        <a:bodyPr/>
        <a:lstStyle/>
        <a:p>
          <a:r>
            <a:rPr lang="en-US" dirty="0"/>
            <a:t>Register on Meetup</a:t>
          </a:r>
        </a:p>
      </dgm:t>
    </dgm:pt>
    <dgm:pt modelId="{3B160785-547C-CE48-B8A3-EBD9C515C393}" type="parTrans" cxnId="{B0FE7839-EAC9-5B48-AC70-BBE8772F1E23}">
      <dgm:prSet/>
      <dgm:spPr/>
      <dgm:t>
        <a:bodyPr/>
        <a:lstStyle/>
        <a:p>
          <a:endParaRPr lang="en-US"/>
        </a:p>
      </dgm:t>
    </dgm:pt>
    <dgm:pt modelId="{F96F2784-246B-7C49-8A81-22ACE4D91DA6}" type="sibTrans" cxnId="{B0FE7839-EAC9-5B48-AC70-BBE8772F1E23}">
      <dgm:prSet/>
      <dgm:spPr/>
      <dgm:t>
        <a:bodyPr/>
        <a:lstStyle/>
        <a:p>
          <a:endParaRPr lang="en-US"/>
        </a:p>
      </dgm:t>
    </dgm:pt>
    <dgm:pt modelId="{F49154C9-949A-1440-B879-2BE576F38E21}" type="pres">
      <dgm:prSet presAssocID="{65F76E29-AACA-4142-903C-E9335A6EFAF9}" presName="Name0" presStyleCnt="0">
        <dgm:presLayoutVars>
          <dgm:dir/>
          <dgm:animLvl val="lvl"/>
          <dgm:resizeHandles val="exact"/>
        </dgm:presLayoutVars>
      </dgm:prSet>
      <dgm:spPr/>
    </dgm:pt>
    <dgm:pt modelId="{D91CEDD2-7DF5-374C-A556-7C6D811ED9A1}" type="pres">
      <dgm:prSet presAssocID="{03B28FEC-AF4E-4C41-8BB2-D382D78E1A98}" presName="Name8" presStyleCnt="0"/>
      <dgm:spPr/>
    </dgm:pt>
    <dgm:pt modelId="{30FBFB82-1EB0-A240-846C-7078A668B689}" type="pres">
      <dgm:prSet presAssocID="{03B28FEC-AF4E-4C41-8BB2-D382D78E1A98}" presName="level" presStyleLbl="node1" presStyleIdx="0" presStyleCnt="5">
        <dgm:presLayoutVars>
          <dgm:chMax val="1"/>
          <dgm:bulletEnabled val="1"/>
        </dgm:presLayoutVars>
      </dgm:prSet>
      <dgm:spPr/>
    </dgm:pt>
    <dgm:pt modelId="{2C9AA94A-0AE3-974B-98F7-09C599FC931C}" type="pres">
      <dgm:prSet presAssocID="{03B28FEC-AF4E-4C41-8BB2-D382D78E1A98}" presName="levelTx" presStyleLbl="revTx" presStyleIdx="0" presStyleCnt="0">
        <dgm:presLayoutVars>
          <dgm:chMax val="1"/>
          <dgm:bulletEnabled val="1"/>
        </dgm:presLayoutVars>
      </dgm:prSet>
      <dgm:spPr/>
    </dgm:pt>
    <dgm:pt modelId="{25AFE9FE-E54E-F24A-B5AD-2BC68564F50B}" type="pres">
      <dgm:prSet presAssocID="{3D52E087-0A85-8946-BA90-4123747ACC91}" presName="Name8" presStyleCnt="0"/>
      <dgm:spPr/>
    </dgm:pt>
    <dgm:pt modelId="{7C8AFAB9-9E2E-DF4A-B311-1F7CFD9F1BD2}" type="pres">
      <dgm:prSet presAssocID="{3D52E087-0A85-8946-BA90-4123747ACC91}" presName="level" presStyleLbl="node1" presStyleIdx="1" presStyleCnt="5">
        <dgm:presLayoutVars>
          <dgm:chMax val="1"/>
          <dgm:bulletEnabled val="1"/>
        </dgm:presLayoutVars>
      </dgm:prSet>
      <dgm:spPr/>
    </dgm:pt>
    <dgm:pt modelId="{8343F188-A2EE-A34A-BE75-80AC45C07370}" type="pres">
      <dgm:prSet presAssocID="{3D52E087-0A85-8946-BA90-4123747ACC91}" presName="levelTx" presStyleLbl="revTx" presStyleIdx="0" presStyleCnt="0">
        <dgm:presLayoutVars>
          <dgm:chMax val="1"/>
          <dgm:bulletEnabled val="1"/>
        </dgm:presLayoutVars>
      </dgm:prSet>
      <dgm:spPr/>
    </dgm:pt>
    <dgm:pt modelId="{8B84AC2E-824D-CD4A-8794-23CF59631D12}" type="pres">
      <dgm:prSet presAssocID="{7458074F-C333-F84D-85A3-E7F1C4298DA5}" presName="Name8" presStyleCnt="0"/>
      <dgm:spPr/>
    </dgm:pt>
    <dgm:pt modelId="{FAA5E7B1-10F2-C141-A131-0FF44EAE9958}" type="pres">
      <dgm:prSet presAssocID="{7458074F-C333-F84D-85A3-E7F1C4298DA5}" presName="level" presStyleLbl="node1" presStyleIdx="2" presStyleCnt="5">
        <dgm:presLayoutVars>
          <dgm:chMax val="1"/>
          <dgm:bulletEnabled val="1"/>
        </dgm:presLayoutVars>
      </dgm:prSet>
      <dgm:spPr/>
    </dgm:pt>
    <dgm:pt modelId="{F1994471-081B-FC48-9AB5-1903E048F513}" type="pres">
      <dgm:prSet presAssocID="{7458074F-C333-F84D-85A3-E7F1C4298DA5}" presName="levelTx" presStyleLbl="revTx" presStyleIdx="0" presStyleCnt="0">
        <dgm:presLayoutVars>
          <dgm:chMax val="1"/>
          <dgm:bulletEnabled val="1"/>
        </dgm:presLayoutVars>
      </dgm:prSet>
      <dgm:spPr/>
    </dgm:pt>
    <dgm:pt modelId="{E346D764-FDD1-9D49-B027-5A1E48B409A1}" type="pres">
      <dgm:prSet presAssocID="{2A9E1ACF-DF6D-1942-A18A-70008AAFD898}" presName="Name8" presStyleCnt="0"/>
      <dgm:spPr/>
    </dgm:pt>
    <dgm:pt modelId="{0A21ACB7-6491-3344-B5A1-E3F75D0A38B9}" type="pres">
      <dgm:prSet presAssocID="{2A9E1ACF-DF6D-1942-A18A-70008AAFD898}" presName="level" presStyleLbl="node1" presStyleIdx="3" presStyleCnt="5">
        <dgm:presLayoutVars>
          <dgm:chMax val="1"/>
          <dgm:bulletEnabled val="1"/>
        </dgm:presLayoutVars>
      </dgm:prSet>
      <dgm:spPr/>
    </dgm:pt>
    <dgm:pt modelId="{0C673AAD-586E-4140-9D16-97590F8B8E8C}" type="pres">
      <dgm:prSet presAssocID="{2A9E1ACF-DF6D-1942-A18A-70008AAFD898}" presName="levelTx" presStyleLbl="revTx" presStyleIdx="0" presStyleCnt="0">
        <dgm:presLayoutVars>
          <dgm:chMax val="1"/>
          <dgm:bulletEnabled val="1"/>
        </dgm:presLayoutVars>
      </dgm:prSet>
      <dgm:spPr/>
    </dgm:pt>
    <dgm:pt modelId="{432076CD-AF50-8747-9BE5-E02005C560B7}" type="pres">
      <dgm:prSet presAssocID="{E6D55FF7-485F-FC45-83AB-44B8FC514C3C}" presName="Name8" presStyleCnt="0"/>
      <dgm:spPr/>
    </dgm:pt>
    <dgm:pt modelId="{820163AD-BAC0-A446-95E5-369DD52613AD}" type="pres">
      <dgm:prSet presAssocID="{E6D55FF7-485F-FC45-83AB-44B8FC514C3C}" presName="level" presStyleLbl="node1" presStyleIdx="4" presStyleCnt="5">
        <dgm:presLayoutVars>
          <dgm:chMax val="1"/>
          <dgm:bulletEnabled val="1"/>
        </dgm:presLayoutVars>
      </dgm:prSet>
      <dgm:spPr/>
    </dgm:pt>
    <dgm:pt modelId="{291F8585-18F0-0343-AF18-0FD67B53971D}" type="pres">
      <dgm:prSet presAssocID="{E6D55FF7-485F-FC45-83AB-44B8FC514C3C}" presName="levelTx" presStyleLbl="revTx" presStyleIdx="0" presStyleCnt="0">
        <dgm:presLayoutVars>
          <dgm:chMax val="1"/>
          <dgm:bulletEnabled val="1"/>
        </dgm:presLayoutVars>
      </dgm:prSet>
      <dgm:spPr/>
    </dgm:pt>
  </dgm:ptLst>
  <dgm:cxnLst>
    <dgm:cxn modelId="{A36E1A0B-C8A4-5D4B-A080-6AEFCC532EFA}" type="presOf" srcId="{3D52E087-0A85-8946-BA90-4123747ACC91}" destId="{8343F188-A2EE-A34A-BE75-80AC45C07370}" srcOrd="1" destOrd="0" presId="urn:microsoft.com/office/officeart/2005/8/layout/pyramid1"/>
    <dgm:cxn modelId="{B66AB117-3067-C447-8D2E-6BB2BE5EC0FA}" type="presOf" srcId="{E6D55FF7-485F-FC45-83AB-44B8FC514C3C}" destId="{820163AD-BAC0-A446-95E5-369DD52613AD}" srcOrd="0" destOrd="0" presId="urn:microsoft.com/office/officeart/2005/8/layout/pyramid1"/>
    <dgm:cxn modelId="{30829225-0968-9242-938B-D2310D111108}" type="presOf" srcId="{3D52E087-0A85-8946-BA90-4123747ACC91}" destId="{7C8AFAB9-9E2E-DF4A-B311-1F7CFD9F1BD2}" srcOrd="0" destOrd="0" presId="urn:microsoft.com/office/officeart/2005/8/layout/pyramid1"/>
    <dgm:cxn modelId="{EBC17C26-4D8C-B442-B0EE-4DE227C8EB27}" type="presOf" srcId="{7458074F-C333-F84D-85A3-E7F1C4298DA5}" destId="{F1994471-081B-FC48-9AB5-1903E048F513}" srcOrd="1" destOrd="0" presId="urn:microsoft.com/office/officeart/2005/8/layout/pyramid1"/>
    <dgm:cxn modelId="{B0FE7839-EAC9-5B48-AC70-BBE8772F1E23}" srcId="{65F76E29-AACA-4142-903C-E9335A6EFAF9}" destId="{E6D55FF7-485F-FC45-83AB-44B8FC514C3C}" srcOrd="4" destOrd="0" parTransId="{3B160785-547C-CE48-B8A3-EBD9C515C393}" sibTransId="{F96F2784-246B-7C49-8A81-22ACE4D91DA6}"/>
    <dgm:cxn modelId="{5EEA115F-68FA-3D47-AF77-C0BDD9F08C15}" type="presOf" srcId="{03B28FEC-AF4E-4C41-8BB2-D382D78E1A98}" destId="{2C9AA94A-0AE3-974B-98F7-09C599FC931C}" srcOrd="1" destOrd="0" presId="urn:microsoft.com/office/officeart/2005/8/layout/pyramid1"/>
    <dgm:cxn modelId="{A6B62368-DDCD-4440-9DFB-BA0976C52F0E}" srcId="{65F76E29-AACA-4142-903C-E9335A6EFAF9}" destId="{3D52E087-0A85-8946-BA90-4123747ACC91}" srcOrd="1" destOrd="0" parTransId="{3BC61A81-B0D3-AF43-9E1C-AB7AE5741C04}" sibTransId="{A64CF62F-68C9-D948-B424-449AD68BEEF0}"/>
    <dgm:cxn modelId="{74A4C087-C9B9-3543-85DE-4F0C8811E28F}" srcId="{65F76E29-AACA-4142-903C-E9335A6EFAF9}" destId="{03B28FEC-AF4E-4C41-8BB2-D382D78E1A98}" srcOrd="0" destOrd="0" parTransId="{024512B4-06DD-D247-AE7A-C2F379C0AB7C}" sibTransId="{BB7403CB-EEAC-F040-8B6F-486EF1458B5B}"/>
    <dgm:cxn modelId="{3467FE89-C9A2-4448-AE1E-9D36400A28F0}" srcId="{65F76E29-AACA-4142-903C-E9335A6EFAF9}" destId="{7458074F-C333-F84D-85A3-E7F1C4298DA5}" srcOrd="2" destOrd="0" parTransId="{A2FA7360-3578-0744-81EF-50A2409D3B86}" sibTransId="{D30C10B9-EFAF-904E-8EEB-6019EAAF3B09}"/>
    <dgm:cxn modelId="{FF6D9C92-40D0-6349-8CF6-1BB9C0356782}" type="presOf" srcId="{65F76E29-AACA-4142-903C-E9335A6EFAF9}" destId="{F49154C9-949A-1440-B879-2BE576F38E21}" srcOrd="0" destOrd="0" presId="urn:microsoft.com/office/officeart/2005/8/layout/pyramid1"/>
    <dgm:cxn modelId="{ED531D95-1004-7A4F-82E7-8D00A3974C76}" type="presOf" srcId="{E6D55FF7-485F-FC45-83AB-44B8FC514C3C}" destId="{291F8585-18F0-0343-AF18-0FD67B53971D}" srcOrd="1" destOrd="0" presId="urn:microsoft.com/office/officeart/2005/8/layout/pyramid1"/>
    <dgm:cxn modelId="{34F3E5A7-8665-F44A-9331-41C44AF68C8A}" type="presOf" srcId="{7458074F-C333-F84D-85A3-E7F1C4298DA5}" destId="{FAA5E7B1-10F2-C141-A131-0FF44EAE9958}" srcOrd="0" destOrd="0" presId="urn:microsoft.com/office/officeart/2005/8/layout/pyramid1"/>
    <dgm:cxn modelId="{352DD3B5-F70A-4941-91EB-3E823DBCCD6A}" type="presOf" srcId="{03B28FEC-AF4E-4C41-8BB2-D382D78E1A98}" destId="{30FBFB82-1EB0-A240-846C-7078A668B689}" srcOrd="0" destOrd="0" presId="urn:microsoft.com/office/officeart/2005/8/layout/pyramid1"/>
    <dgm:cxn modelId="{6F43D0D2-6FDB-FD41-B867-D0FCAC4A1D49}" type="presOf" srcId="{2A9E1ACF-DF6D-1942-A18A-70008AAFD898}" destId="{0C673AAD-586E-4140-9D16-97590F8B8E8C}" srcOrd="1" destOrd="0" presId="urn:microsoft.com/office/officeart/2005/8/layout/pyramid1"/>
    <dgm:cxn modelId="{2F7CB9D7-CAB2-9D46-9C05-AE7F11F22AAE}" type="presOf" srcId="{2A9E1ACF-DF6D-1942-A18A-70008AAFD898}" destId="{0A21ACB7-6491-3344-B5A1-E3F75D0A38B9}" srcOrd="0" destOrd="0" presId="urn:microsoft.com/office/officeart/2005/8/layout/pyramid1"/>
    <dgm:cxn modelId="{3340CEE2-C0FE-864D-AD3E-F5C9857CA62A}" srcId="{65F76E29-AACA-4142-903C-E9335A6EFAF9}" destId="{2A9E1ACF-DF6D-1942-A18A-70008AAFD898}" srcOrd="3" destOrd="0" parTransId="{28CFCDA7-CAD7-4149-845F-7BD8A86B63E5}" sibTransId="{1A78662D-6D7B-024F-BD03-B831C62488AF}"/>
    <dgm:cxn modelId="{7EEA08C2-9317-3E40-AE62-9F2BA0291440}" type="presParOf" srcId="{F49154C9-949A-1440-B879-2BE576F38E21}" destId="{D91CEDD2-7DF5-374C-A556-7C6D811ED9A1}" srcOrd="0" destOrd="0" presId="urn:microsoft.com/office/officeart/2005/8/layout/pyramid1"/>
    <dgm:cxn modelId="{7CBEAF76-CF52-DD4D-85F4-6C9934F6DD4B}" type="presParOf" srcId="{D91CEDD2-7DF5-374C-A556-7C6D811ED9A1}" destId="{30FBFB82-1EB0-A240-846C-7078A668B689}" srcOrd="0" destOrd="0" presId="urn:microsoft.com/office/officeart/2005/8/layout/pyramid1"/>
    <dgm:cxn modelId="{8394555D-2744-B64A-A204-7710D78181EE}" type="presParOf" srcId="{D91CEDD2-7DF5-374C-A556-7C6D811ED9A1}" destId="{2C9AA94A-0AE3-974B-98F7-09C599FC931C}" srcOrd="1" destOrd="0" presId="urn:microsoft.com/office/officeart/2005/8/layout/pyramid1"/>
    <dgm:cxn modelId="{A808B500-65C5-C045-8AF8-1FEBBF4AAB2E}" type="presParOf" srcId="{F49154C9-949A-1440-B879-2BE576F38E21}" destId="{25AFE9FE-E54E-F24A-B5AD-2BC68564F50B}" srcOrd="1" destOrd="0" presId="urn:microsoft.com/office/officeart/2005/8/layout/pyramid1"/>
    <dgm:cxn modelId="{7F61739C-0ACA-BF48-A6C7-27F79A2EE549}" type="presParOf" srcId="{25AFE9FE-E54E-F24A-B5AD-2BC68564F50B}" destId="{7C8AFAB9-9E2E-DF4A-B311-1F7CFD9F1BD2}" srcOrd="0" destOrd="0" presId="urn:microsoft.com/office/officeart/2005/8/layout/pyramid1"/>
    <dgm:cxn modelId="{1E2A29F6-B9FC-B642-919B-503217475DD3}" type="presParOf" srcId="{25AFE9FE-E54E-F24A-B5AD-2BC68564F50B}" destId="{8343F188-A2EE-A34A-BE75-80AC45C07370}" srcOrd="1" destOrd="0" presId="urn:microsoft.com/office/officeart/2005/8/layout/pyramid1"/>
    <dgm:cxn modelId="{6FD57A7E-D0DE-1D4B-A754-3CE32B166D20}" type="presParOf" srcId="{F49154C9-949A-1440-B879-2BE576F38E21}" destId="{8B84AC2E-824D-CD4A-8794-23CF59631D12}" srcOrd="2" destOrd="0" presId="urn:microsoft.com/office/officeart/2005/8/layout/pyramid1"/>
    <dgm:cxn modelId="{3580B3CB-8191-6D4B-8150-28BA67063031}" type="presParOf" srcId="{8B84AC2E-824D-CD4A-8794-23CF59631D12}" destId="{FAA5E7B1-10F2-C141-A131-0FF44EAE9958}" srcOrd="0" destOrd="0" presId="urn:microsoft.com/office/officeart/2005/8/layout/pyramid1"/>
    <dgm:cxn modelId="{B364D929-72A9-9E45-ABC4-EAF008442788}" type="presParOf" srcId="{8B84AC2E-824D-CD4A-8794-23CF59631D12}" destId="{F1994471-081B-FC48-9AB5-1903E048F513}" srcOrd="1" destOrd="0" presId="urn:microsoft.com/office/officeart/2005/8/layout/pyramid1"/>
    <dgm:cxn modelId="{A939BEAA-8B74-F64D-A896-B5137688EE5A}" type="presParOf" srcId="{F49154C9-949A-1440-B879-2BE576F38E21}" destId="{E346D764-FDD1-9D49-B027-5A1E48B409A1}" srcOrd="3" destOrd="0" presId="urn:microsoft.com/office/officeart/2005/8/layout/pyramid1"/>
    <dgm:cxn modelId="{5A9EAE31-DB78-9746-A0DE-3D54D5F26055}" type="presParOf" srcId="{E346D764-FDD1-9D49-B027-5A1E48B409A1}" destId="{0A21ACB7-6491-3344-B5A1-E3F75D0A38B9}" srcOrd="0" destOrd="0" presId="urn:microsoft.com/office/officeart/2005/8/layout/pyramid1"/>
    <dgm:cxn modelId="{02F8D62F-6F3A-C845-96C6-7EAEA0A51927}" type="presParOf" srcId="{E346D764-FDD1-9D49-B027-5A1E48B409A1}" destId="{0C673AAD-586E-4140-9D16-97590F8B8E8C}" srcOrd="1" destOrd="0" presId="urn:microsoft.com/office/officeart/2005/8/layout/pyramid1"/>
    <dgm:cxn modelId="{F52885FC-0130-534D-8CF3-D445BC680310}" type="presParOf" srcId="{F49154C9-949A-1440-B879-2BE576F38E21}" destId="{432076CD-AF50-8747-9BE5-E02005C560B7}" srcOrd="4" destOrd="0" presId="urn:microsoft.com/office/officeart/2005/8/layout/pyramid1"/>
    <dgm:cxn modelId="{CBA5BF5A-4429-9145-BA6A-697175E0D7AC}" type="presParOf" srcId="{432076CD-AF50-8747-9BE5-E02005C560B7}" destId="{820163AD-BAC0-A446-95E5-369DD52613AD}" srcOrd="0" destOrd="0" presId="urn:microsoft.com/office/officeart/2005/8/layout/pyramid1"/>
    <dgm:cxn modelId="{5F690547-4532-F54F-B091-EE2C6C1F8972}" type="presParOf" srcId="{432076CD-AF50-8747-9BE5-E02005C560B7}" destId="{291F8585-18F0-0343-AF18-0FD67B53971D}"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3C61D7-6E63-3A4C-A57B-7314F3F10732}" type="doc">
      <dgm:prSet loTypeId="urn:microsoft.com/office/officeart/2005/8/layout/venn1" loCatId="" qsTypeId="urn:microsoft.com/office/officeart/2005/8/quickstyle/simple1" qsCatId="simple" csTypeId="urn:microsoft.com/office/officeart/2005/8/colors/accent1_5" csCatId="accent1" phldr="1"/>
      <dgm:spPr/>
    </dgm:pt>
    <dgm:pt modelId="{08199EEC-AC3A-FB44-9DA2-A20EEEFB087A}">
      <dgm:prSet phldrT="[Text]" custT="1"/>
      <dgm:spPr/>
      <dgm:t>
        <a:bodyPr/>
        <a:lstStyle/>
        <a:p>
          <a:r>
            <a:rPr lang="en-US" sz="2600" b="1" dirty="0">
              <a:solidFill>
                <a:schemeClr val="bg1"/>
              </a:solidFill>
              <a:latin typeface="Optima" panose="02000503060000020004" pitchFamily="2" charset="0"/>
            </a:rPr>
            <a:t>Survey &amp; Prompts</a:t>
          </a:r>
        </a:p>
        <a:p>
          <a:r>
            <a:rPr lang="en-US" sz="1400" b="0" dirty="0">
              <a:solidFill>
                <a:schemeClr val="bg1"/>
              </a:solidFill>
              <a:latin typeface="Optima" panose="02000503060000020004" pitchFamily="2" charset="0"/>
            </a:rPr>
            <a:t>Phase questions</a:t>
          </a:r>
        </a:p>
        <a:p>
          <a:r>
            <a:rPr lang="en-US" sz="1400" b="0" dirty="0">
              <a:solidFill>
                <a:schemeClr val="bg1"/>
              </a:solidFill>
              <a:latin typeface="Optima" panose="02000503060000020004" pitchFamily="2" charset="0"/>
            </a:rPr>
            <a:t>Attendance</a:t>
          </a:r>
        </a:p>
        <a:p>
          <a:r>
            <a:rPr lang="en-US" sz="1400" b="0" dirty="0">
              <a:solidFill>
                <a:schemeClr val="bg1"/>
              </a:solidFill>
              <a:latin typeface="Optima" panose="02000503060000020004" pitchFamily="2" charset="0"/>
            </a:rPr>
            <a:t>Monthly Questions</a:t>
          </a:r>
        </a:p>
        <a:p>
          <a:r>
            <a:rPr lang="en-US" sz="1400" b="0" dirty="0">
              <a:solidFill>
                <a:schemeClr val="bg1"/>
              </a:solidFill>
              <a:latin typeface="Optima" panose="02000503060000020004" pitchFamily="2" charset="0"/>
            </a:rPr>
            <a:t>Annual Questions</a:t>
          </a:r>
        </a:p>
      </dgm:t>
    </dgm:pt>
    <dgm:pt modelId="{FBDDDE62-E0C4-BC43-BE98-2684D06324AB}" type="parTrans" cxnId="{1EDCFF15-8360-3140-AE47-0F1B314BC949}">
      <dgm:prSet/>
      <dgm:spPr/>
      <dgm:t>
        <a:bodyPr/>
        <a:lstStyle/>
        <a:p>
          <a:endParaRPr lang="en-US" b="1">
            <a:solidFill>
              <a:schemeClr val="bg1"/>
            </a:solidFill>
            <a:latin typeface="Optima" panose="02000503060000020004" pitchFamily="2" charset="0"/>
          </a:endParaRPr>
        </a:p>
      </dgm:t>
    </dgm:pt>
    <dgm:pt modelId="{63C6B547-AA37-DD4D-9020-B3B177790177}" type="sibTrans" cxnId="{1EDCFF15-8360-3140-AE47-0F1B314BC949}">
      <dgm:prSet/>
      <dgm:spPr/>
      <dgm:t>
        <a:bodyPr/>
        <a:lstStyle/>
        <a:p>
          <a:endParaRPr lang="en-US" b="1">
            <a:solidFill>
              <a:schemeClr val="bg1"/>
            </a:solidFill>
            <a:latin typeface="Optima" panose="02000503060000020004" pitchFamily="2" charset="0"/>
          </a:endParaRPr>
        </a:p>
      </dgm:t>
    </dgm:pt>
    <dgm:pt modelId="{9E175950-9675-7445-9744-66066442A775}">
      <dgm:prSet phldrT="[Text]" custT="1"/>
      <dgm:spPr/>
      <dgm:t>
        <a:bodyPr/>
        <a:lstStyle/>
        <a:p>
          <a:r>
            <a:rPr lang="en-US" sz="2600" b="1" dirty="0">
              <a:solidFill>
                <a:schemeClr val="bg1"/>
              </a:solidFill>
              <a:latin typeface="Optima" panose="02000503060000020004" pitchFamily="2" charset="0"/>
            </a:rPr>
            <a:t>Automation</a:t>
          </a:r>
        </a:p>
        <a:p>
          <a:r>
            <a:rPr lang="en-US" sz="1400" b="0" dirty="0">
              <a:solidFill>
                <a:schemeClr val="bg1"/>
              </a:solidFill>
              <a:latin typeface="Optima" panose="02000503060000020004" pitchFamily="2" charset="0"/>
            </a:rPr>
            <a:t>Newsletter</a:t>
          </a:r>
        </a:p>
        <a:p>
          <a:r>
            <a:rPr lang="en-US" sz="1400" b="0" dirty="0">
              <a:solidFill>
                <a:schemeClr val="bg1"/>
              </a:solidFill>
              <a:latin typeface="Optima" panose="02000503060000020004" pitchFamily="2" charset="0"/>
            </a:rPr>
            <a:t>Website</a:t>
          </a:r>
        </a:p>
      </dgm:t>
    </dgm:pt>
    <dgm:pt modelId="{B838D14C-DDC4-B744-9B1E-C8A0DA714B08}" type="parTrans" cxnId="{94639B86-6222-294A-9152-8DC9F30989B6}">
      <dgm:prSet/>
      <dgm:spPr/>
      <dgm:t>
        <a:bodyPr/>
        <a:lstStyle/>
        <a:p>
          <a:endParaRPr lang="en-US" b="1">
            <a:solidFill>
              <a:schemeClr val="bg1"/>
            </a:solidFill>
            <a:latin typeface="Optima" panose="02000503060000020004" pitchFamily="2" charset="0"/>
          </a:endParaRPr>
        </a:p>
      </dgm:t>
    </dgm:pt>
    <dgm:pt modelId="{5AB393F0-1ABE-8C47-97C5-CB26E2E368C7}" type="sibTrans" cxnId="{94639B86-6222-294A-9152-8DC9F30989B6}">
      <dgm:prSet/>
      <dgm:spPr/>
      <dgm:t>
        <a:bodyPr/>
        <a:lstStyle/>
        <a:p>
          <a:endParaRPr lang="en-US" b="1">
            <a:solidFill>
              <a:schemeClr val="bg1"/>
            </a:solidFill>
            <a:latin typeface="Optima" panose="02000503060000020004" pitchFamily="2" charset="0"/>
          </a:endParaRPr>
        </a:p>
      </dgm:t>
    </dgm:pt>
    <dgm:pt modelId="{004C3886-EDEE-F14C-92D4-AA172617732F}">
      <dgm:prSet phldrT="[Text]" custT="1"/>
      <dgm:spPr/>
      <dgm:t>
        <a:bodyPr/>
        <a:lstStyle/>
        <a:p>
          <a:r>
            <a:rPr lang="en-US" sz="2600" b="1" dirty="0">
              <a:solidFill>
                <a:schemeClr val="bg1"/>
              </a:solidFill>
              <a:latin typeface="Optima" panose="02000503060000020004" pitchFamily="2" charset="0"/>
            </a:rPr>
            <a:t>Administration</a:t>
          </a:r>
        </a:p>
        <a:p>
          <a:r>
            <a:rPr lang="en-US" sz="1400" b="0" dirty="0" err="1">
              <a:solidFill>
                <a:schemeClr val="bg1"/>
              </a:solidFill>
              <a:latin typeface="Optima" panose="02000503060000020004" pitchFamily="2" charset="0"/>
            </a:rPr>
            <a:t>Bookeeping</a:t>
          </a:r>
          <a:endParaRPr lang="en-US" sz="1400" b="0" dirty="0">
            <a:solidFill>
              <a:schemeClr val="bg1"/>
            </a:solidFill>
            <a:latin typeface="Optima" panose="02000503060000020004" pitchFamily="2" charset="0"/>
          </a:endParaRPr>
        </a:p>
        <a:p>
          <a:r>
            <a:rPr lang="en-US" sz="1400" b="0" dirty="0">
              <a:solidFill>
                <a:schemeClr val="bg1"/>
              </a:solidFill>
              <a:latin typeface="Optima" panose="02000503060000020004" pitchFamily="2" charset="0"/>
            </a:rPr>
            <a:t>Grants</a:t>
          </a:r>
        </a:p>
        <a:p>
          <a:r>
            <a:rPr lang="en-US" sz="1400" b="0" dirty="0">
              <a:solidFill>
                <a:schemeClr val="bg1"/>
              </a:solidFill>
              <a:latin typeface="Optima" panose="02000503060000020004" pitchFamily="2" charset="0"/>
            </a:rPr>
            <a:t>Credentials</a:t>
          </a:r>
        </a:p>
        <a:p>
          <a:r>
            <a:rPr lang="en-US" sz="1400" b="0" dirty="0">
              <a:solidFill>
                <a:schemeClr val="bg1"/>
              </a:solidFill>
              <a:latin typeface="Optima" panose="02000503060000020004" pitchFamily="2" charset="0"/>
            </a:rPr>
            <a:t>&amp; More</a:t>
          </a:r>
        </a:p>
        <a:p>
          <a:endParaRPr lang="en-US" sz="1200" b="0" dirty="0">
            <a:solidFill>
              <a:schemeClr val="bg1"/>
            </a:solidFill>
            <a:latin typeface="Optima" panose="02000503060000020004" pitchFamily="2" charset="0"/>
          </a:endParaRPr>
        </a:p>
      </dgm:t>
    </dgm:pt>
    <dgm:pt modelId="{4374BF83-D7A8-A241-8B3D-8A872C74E0E8}" type="parTrans" cxnId="{BCB32690-4C0E-224B-8273-41C1F13C6810}">
      <dgm:prSet/>
      <dgm:spPr/>
      <dgm:t>
        <a:bodyPr/>
        <a:lstStyle/>
        <a:p>
          <a:endParaRPr lang="en-US" b="1">
            <a:solidFill>
              <a:schemeClr val="bg1"/>
            </a:solidFill>
            <a:latin typeface="Optima" panose="02000503060000020004" pitchFamily="2" charset="0"/>
          </a:endParaRPr>
        </a:p>
      </dgm:t>
    </dgm:pt>
    <dgm:pt modelId="{F6A98710-DF39-FE40-97F0-3B2288C24EAF}" type="sibTrans" cxnId="{BCB32690-4C0E-224B-8273-41C1F13C6810}">
      <dgm:prSet/>
      <dgm:spPr/>
      <dgm:t>
        <a:bodyPr/>
        <a:lstStyle/>
        <a:p>
          <a:endParaRPr lang="en-US" b="1">
            <a:solidFill>
              <a:schemeClr val="bg1"/>
            </a:solidFill>
            <a:latin typeface="Optima" panose="02000503060000020004" pitchFamily="2" charset="0"/>
          </a:endParaRPr>
        </a:p>
      </dgm:t>
    </dgm:pt>
    <dgm:pt modelId="{3494CBF0-B154-DD4F-9595-4AFDD496AD07}" type="pres">
      <dgm:prSet presAssocID="{C73C61D7-6E63-3A4C-A57B-7314F3F10732}" presName="compositeShape" presStyleCnt="0">
        <dgm:presLayoutVars>
          <dgm:chMax val="7"/>
          <dgm:dir/>
          <dgm:resizeHandles val="exact"/>
        </dgm:presLayoutVars>
      </dgm:prSet>
      <dgm:spPr/>
    </dgm:pt>
    <dgm:pt modelId="{540E737F-535B-6C45-8BA2-5B93C39E26EA}" type="pres">
      <dgm:prSet presAssocID="{08199EEC-AC3A-FB44-9DA2-A20EEEFB087A}" presName="circ1" presStyleLbl="vennNode1" presStyleIdx="0" presStyleCnt="3"/>
      <dgm:spPr/>
    </dgm:pt>
    <dgm:pt modelId="{12DC9616-A848-9A49-A845-F53CA4C87871}" type="pres">
      <dgm:prSet presAssocID="{08199EEC-AC3A-FB44-9DA2-A20EEEFB087A}" presName="circ1Tx" presStyleLbl="revTx" presStyleIdx="0" presStyleCnt="0">
        <dgm:presLayoutVars>
          <dgm:chMax val="0"/>
          <dgm:chPref val="0"/>
          <dgm:bulletEnabled val="1"/>
        </dgm:presLayoutVars>
      </dgm:prSet>
      <dgm:spPr/>
    </dgm:pt>
    <dgm:pt modelId="{D300E579-2689-A74C-86D2-190E333A5942}" type="pres">
      <dgm:prSet presAssocID="{9E175950-9675-7445-9744-66066442A775}" presName="circ2" presStyleLbl="vennNode1" presStyleIdx="1" presStyleCnt="3"/>
      <dgm:spPr/>
    </dgm:pt>
    <dgm:pt modelId="{705E6872-26D2-5343-AD1B-57FDDA163F1A}" type="pres">
      <dgm:prSet presAssocID="{9E175950-9675-7445-9744-66066442A775}" presName="circ2Tx" presStyleLbl="revTx" presStyleIdx="0" presStyleCnt="0">
        <dgm:presLayoutVars>
          <dgm:chMax val="0"/>
          <dgm:chPref val="0"/>
          <dgm:bulletEnabled val="1"/>
        </dgm:presLayoutVars>
      </dgm:prSet>
      <dgm:spPr/>
    </dgm:pt>
    <dgm:pt modelId="{B2DBFA24-4473-8A42-BF42-52DCC39FBB39}" type="pres">
      <dgm:prSet presAssocID="{004C3886-EDEE-F14C-92D4-AA172617732F}" presName="circ3" presStyleLbl="vennNode1" presStyleIdx="2" presStyleCnt="3"/>
      <dgm:spPr/>
    </dgm:pt>
    <dgm:pt modelId="{75D88F6E-734C-EE4A-A8F1-7580DD311087}" type="pres">
      <dgm:prSet presAssocID="{004C3886-EDEE-F14C-92D4-AA172617732F}" presName="circ3Tx" presStyleLbl="revTx" presStyleIdx="0" presStyleCnt="0">
        <dgm:presLayoutVars>
          <dgm:chMax val="0"/>
          <dgm:chPref val="0"/>
          <dgm:bulletEnabled val="1"/>
        </dgm:presLayoutVars>
      </dgm:prSet>
      <dgm:spPr/>
    </dgm:pt>
  </dgm:ptLst>
  <dgm:cxnLst>
    <dgm:cxn modelId="{1EDCFF15-8360-3140-AE47-0F1B314BC949}" srcId="{C73C61D7-6E63-3A4C-A57B-7314F3F10732}" destId="{08199EEC-AC3A-FB44-9DA2-A20EEEFB087A}" srcOrd="0" destOrd="0" parTransId="{FBDDDE62-E0C4-BC43-BE98-2684D06324AB}" sibTransId="{63C6B547-AA37-DD4D-9020-B3B177790177}"/>
    <dgm:cxn modelId="{E0EC7423-7F37-2547-8318-48284ACF30A0}" type="presOf" srcId="{9E175950-9675-7445-9744-66066442A775}" destId="{705E6872-26D2-5343-AD1B-57FDDA163F1A}" srcOrd="1" destOrd="0" presId="urn:microsoft.com/office/officeart/2005/8/layout/venn1"/>
    <dgm:cxn modelId="{D1A2784D-EC49-154E-BE8D-32758B8E3AED}" type="presOf" srcId="{08199EEC-AC3A-FB44-9DA2-A20EEEFB087A}" destId="{12DC9616-A848-9A49-A845-F53CA4C87871}" srcOrd="1" destOrd="0" presId="urn:microsoft.com/office/officeart/2005/8/layout/venn1"/>
    <dgm:cxn modelId="{FEF6434F-6B93-D240-9CEF-5EEF10239BBF}" type="presOf" srcId="{004C3886-EDEE-F14C-92D4-AA172617732F}" destId="{75D88F6E-734C-EE4A-A8F1-7580DD311087}" srcOrd="1" destOrd="0" presId="urn:microsoft.com/office/officeart/2005/8/layout/venn1"/>
    <dgm:cxn modelId="{0653467D-D01F-D74B-B1A4-589316B7C9BE}" type="presOf" srcId="{004C3886-EDEE-F14C-92D4-AA172617732F}" destId="{B2DBFA24-4473-8A42-BF42-52DCC39FBB39}" srcOrd="0" destOrd="0" presId="urn:microsoft.com/office/officeart/2005/8/layout/venn1"/>
    <dgm:cxn modelId="{94639B86-6222-294A-9152-8DC9F30989B6}" srcId="{C73C61D7-6E63-3A4C-A57B-7314F3F10732}" destId="{9E175950-9675-7445-9744-66066442A775}" srcOrd="1" destOrd="0" parTransId="{B838D14C-DDC4-B744-9B1E-C8A0DA714B08}" sibTransId="{5AB393F0-1ABE-8C47-97C5-CB26E2E368C7}"/>
    <dgm:cxn modelId="{153B928B-4739-F141-AC0F-42695378D096}" type="presOf" srcId="{08199EEC-AC3A-FB44-9DA2-A20EEEFB087A}" destId="{540E737F-535B-6C45-8BA2-5B93C39E26EA}" srcOrd="0" destOrd="0" presId="urn:microsoft.com/office/officeart/2005/8/layout/venn1"/>
    <dgm:cxn modelId="{BCB32690-4C0E-224B-8273-41C1F13C6810}" srcId="{C73C61D7-6E63-3A4C-A57B-7314F3F10732}" destId="{004C3886-EDEE-F14C-92D4-AA172617732F}" srcOrd="2" destOrd="0" parTransId="{4374BF83-D7A8-A241-8B3D-8A872C74E0E8}" sibTransId="{F6A98710-DF39-FE40-97F0-3B2288C24EAF}"/>
    <dgm:cxn modelId="{C1FBB8C2-B1B8-9F44-920F-9EA9C4DC60FC}" type="presOf" srcId="{9E175950-9675-7445-9744-66066442A775}" destId="{D300E579-2689-A74C-86D2-190E333A5942}" srcOrd="0" destOrd="0" presId="urn:microsoft.com/office/officeart/2005/8/layout/venn1"/>
    <dgm:cxn modelId="{7D74ABCC-C351-E649-8F96-C876209E5CB2}" type="presOf" srcId="{C73C61D7-6E63-3A4C-A57B-7314F3F10732}" destId="{3494CBF0-B154-DD4F-9595-4AFDD496AD07}" srcOrd="0" destOrd="0" presId="urn:microsoft.com/office/officeart/2005/8/layout/venn1"/>
    <dgm:cxn modelId="{D20781F5-A790-9940-858E-1137A9B7F9E8}" type="presParOf" srcId="{3494CBF0-B154-DD4F-9595-4AFDD496AD07}" destId="{540E737F-535B-6C45-8BA2-5B93C39E26EA}" srcOrd="0" destOrd="0" presId="urn:microsoft.com/office/officeart/2005/8/layout/venn1"/>
    <dgm:cxn modelId="{B9B50732-77E3-9F41-823C-362AD566B9D2}" type="presParOf" srcId="{3494CBF0-B154-DD4F-9595-4AFDD496AD07}" destId="{12DC9616-A848-9A49-A845-F53CA4C87871}" srcOrd="1" destOrd="0" presId="urn:microsoft.com/office/officeart/2005/8/layout/venn1"/>
    <dgm:cxn modelId="{BE297997-C87B-FD45-925E-37A4CE7B165A}" type="presParOf" srcId="{3494CBF0-B154-DD4F-9595-4AFDD496AD07}" destId="{D300E579-2689-A74C-86D2-190E333A5942}" srcOrd="2" destOrd="0" presId="urn:microsoft.com/office/officeart/2005/8/layout/venn1"/>
    <dgm:cxn modelId="{454CF877-0F8C-FC4A-A501-522C6B167685}" type="presParOf" srcId="{3494CBF0-B154-DD4F-9595-4AFDD496AD07}" destId="{705E6872-26D2-5343-AD1B-57FDDA163F1A}" srcOrd="3" destOrd="0" presId="urn:microsoft.com/office/officeart/2005/8/layout/venn1"/>
    <dgm:cxn modelId="{17558A12-A89E-4948-B756-9E0CDDD1CFC4}" type="presParOf" srcId="{3494CBF0-B154-DD4F-9595-4AFDD496AD07}" destId="{B2DBFA24-4473-8A42-BF42-52DCC39FBB39}" srcOrd="4" destOrd="0" presId="urn:microsoft.com/office/officeart/2005/8/layout/venn1"/>
    <dgm:cxn modelId="{48B41283-4B5F-A249-8BA1-03FE3F62DDDC}" type="presParOf" srcId="{3494CBF0-B154-DD4F-9595-4AFDD496AD07}" destId="{75D88F6E-734C-EE4A-A8F1-7580DD31108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017269" y="1444939"/>
          <a:ext cx="1482090" cy="1023944"/>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Happened Last Month</a:t>
          </a:r>
        </a:p>
      </dsp:txBody>
      <dsp:txXfrm>
        <a:off x="1067254" y="1494924"/>
        <a:ext cx="1382120" cy="92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230820" y="1467683"/>
          <a:ext cx="1054989" cy="978455"/>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Outlook Next Month</a:t>
          </a:r>
        </a:p>
      </dsp:txBody>
      <dsp:txXfrm>
        <a:off x="1278584" y="1515447"/>
        <a:ext cx="959461" cy="882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28574" y="28574"/>
          <a:ext cx="2112645" cy="205549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VALUE I RECEIVED</a:t>
          </a:r>
        </a:p>
      </dsp:txBody>
      <dsp:txXfrm rot="5400000">
        <a:off x="0" y="0"/>
        <a:ext cx="2055495" cy="1584484"/>
      </dsp:txXfrm>
    </dsp:sp>
    <dsp:sp modelId="{D9C143CA-3F1A-4941-976E-E2F845934D5C}">
      <dsp:nvSpPr>
        <dsp:cNvPr id="0" name=""/>
        <dsp:cNvSpPr/>
      </dsp:nvSpPr>
      <dsp:spPr>
        <a:xfrm>
          <a:off x="2055495" y="0"/>
          <a:ext cx="2055495" cy="211264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Optima" panose="02000503060000020004" pitchFamily="2" charset="0"/>
          </a:endParaRPr>
        </a:p>
      </dsp:txBody>
      <dsp:txXfrm>
        <a:off x="2055495" y="0"/>
        <a:ext cx="2055495" cy="1584484"/>
      </dsp:txXfrm>
    </dsp:sp>
    <dsp:sp modelId="{E17B1904-A16C-BA45-B17B-0241738AAD8D}">
      <dsp:nvSpPr>
        <dsp:cNvPr id="0" name=""/>
        <dsp:cNvSpPr/>
      </dsp:nvSpPr>
      <dsp:spPr>
        <a:xfrm rot="10800000">
          <a:off x="0" y="2112645"/>
          <a:ext cx="2055495" cy="2112645"/>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latin typeface="Optima" panose="02000503060000020004" pitchFamily="2" charset="0"/>
            </a:rPr>
            <a:t>STRENTH</a:t>
          </a:r>
          <a:r>
            <a:rPr lang="en-US" sz="1800" kern="1200" dirty="0">
              <a:solidFill>
                <a:schemeClr val="accent1"/>
              </a:solidFill>
              <a:latin typeface="Optima" panose="02000503060000020004" pitchFamily="2" charset="0"/>
            </a:rPr>
            <a:t> </a:t>
          </a:r>
          <a:br>
            <a:rPr lang="en-US" sz="1800" kern="1200" dirty="0">
              <a:solidFill>
                <a:schemeClr val="accent1"/>
              </a:solidFill>
              <a:latin typeface="Optima" panose="02000503060000020004" pitchFamily="2" charset="0"/>
            </a:rPr>
          </a:br>
          <a:r>
            <a:rPr lang="en-US" sz="1800" kern="1200" dirty="0">
              <a:solidFill>
                <a:schemeClr val="accent1"/>
              </a:solidFill>
              <a:latin typeface="Optima" panose="02000503060000020004" pitchFamily="2" charset="0"/>
            </a:rPr>
            <a:t>What Went Well</a:t>
          </a:r>
        </a:p>
      </dsp:txBody>
      <dsp:txXfrm rot="10800000">
        <a:off x="0" y="2640806"/>
        <a:ext cx="2055495" cy="1584484"/>
      </dsp:txXfrm>
    </dsp:sp>
    <dsp:sp modelId="{999DE5D6-C5E6-0040-A48D-96BEDB751A3A}">
      <dsp:nvSpPr>
        <dsp:cNvPr id="0" name=""/>
        <dsp:cNvSpPr/>
      </dsp:nvSpPr>
      <dsp:spPr>
        <a:xfrm rot="5400000">
          <a:off x="2026920" y="2141220"/>
          <a:ext cx="2112645" cy="205549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tima" panose="02000503060000020004" pitchFamily="2" charset="0"/>
            </a:rPr>
            <a:t>WEAKNESS</a:t>
          </a:r>
          <a:br>
            <a:rPr lang="en-US" sz="1800" kern="1200" dirty="0">
              <a:latin typeface="Optima" panose="02000503060000020004" pitchFamily="2" charset="0"/>
            </a:rPr>
          </a:br>
          <a:r>
            <a:rPr lang="en-US" sz="1800" kern="1200" dirty="0">
              <a:latin typeface="Optima" panose="02000503060000020004" pitchFamily="2" charset="0"/>
            </a:rPr>
            <a:t>What Could Be  Better </a:t>
          </a:r>
        </a:p>
      </dsp:txBody>
      <dsp:txXfrm rot="-5400000">
        <a:off x="2055496" y="2640806"/>
        <a:ext cx="2055495" cy="1584484"/>
      </dsp:txXfrm>
    </dsp:sp>
    <dsp:sp modelId="{BBFAAA5D-FD2F-E541-A868-D0A68412C70C}">
      <dsp:nvSpPr>
        <dsp:cNvPr id="0" name=""/>
        <dsp:cNvSpPr/>
      </dsp:nvSpPr>
      <dsp:spPr>
        <a:xfrm>
          <a:off x="1189202" y="1559929"/>
          <a:ext cx="1732585" cy="1105431"/>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Last Year</a:t>
          </a:r>
        </a:p>
      </dsp:txBody>
      <dsp:txXfrm>
        <a:off x="1243165" y="1613892"/>
        <a:ext cx="1624659" cy="997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127635" y="127635"/>
          <a:ext cx="2112645" cy="185737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VALUE I WANT TO GET</a:t>
          </a:r>
        </a:p>
      </dsp:txBody>
      <dsp:txXfrm rot="5400000">
        <a:off x="0" y="0"/>
        <a:ext cx="1857375" cy="1584484"/>
      </dsp:txXfrm>
    </dsp:sp>
    <dsp:sp modelId="{D9C143CA-3F1A-4941-976E-E2F845934D5C}">
      <dsp:nvSpPr>
        <dsp:cNvPr id="0" name=""/>
        <dsp:cNvSpPr/>
      </dsp:nvSpPr>
      <dsp:spPr>
        <a:xfrm>
          <a:off x="1857375" y="0"/>
          <a:ext cx="1857375" cy="211264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Optima" panose="02000503060000020004" pitchFamily="2" charset="0"/>
          </a:endParaRPr>
        </a:p>
      </dsp:txBody>
      <dsp:txXfrm>
        <a:off x="1857375" y="0"/>
        <a:ext cx="1857375" cy="1584484"/>
      </dsp:txXfrm>
    </dsp:sp>
    <dsp:sp modelId="{E17B1904-A16C-BA45-B17B-0241738AAD8D}">
      <dsp:nvSpPr>
        <dsp:cNvPr id="0" name=""/>
        <dsp:cNvSpPr/>
      </dsp:nvSpPr>
      <dsp:spPr>
        <a:xfrm rot="10800000">
          <a:off x="0" y="2112645"/>
          <a:ext cx="1857375" cy="2112645"/>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latin typeface="Optima" panose="02000503060000020004" pitchFamily="2" charset="0"/>
            </a:rPr>
            <a:t>OPPORTUNITY</a:t>
          </a:r>
          <a:br>
            <a:rPr lang="en-US" sz="1800" kern="1200" dirty="0">
              <a:solidFill>
                <a:schemeClr val="accent1"/>
              </a:solidFill>
              <a:latin typeface="Optima" panose="02000503060000020004" pitchFamily="2" charset="0"/>
            </a:rPr>
          </a:br>
          <a:r>
            <a:rPr lang="en-US" sz="1800" kern="1200" dirty="0">
              <a:solidFill>
                <a:schemeClr val="accent1"/>
              </a:solidFill>
              <a:latin typeface="Optima" panose="02000503060000020004" pitchFamily="2" charset="0"/>
            </a:rPr>
            <a:t>Looking forward To</a:t>
          </a:r>
        </a:p>
      </dsp:txBody>
      <dsp:txXfrm rot="10800000">
        <a:off x="0" y="2640806"/>
        <a:ext cx="1857375" cy="1584484"/>
      </dsp:txXfrm>
    </dsp:sp>
    <dsp:sp modelId="{999DE5D6-C5E6-0040-A48D-96BEDB751A3A}">
      <dsp:nvSpPr>
        <dsp:cNvPr id="0" name=""/>
        <dsp:cNvSpPr/>
      </dsp:nvSpPr>
      <dsp:spPr>
        <a:xfrm rot="5400000">
          <a:off x="1729739" y="2240280"/>
          <a:ext cx="2112645" cy="185737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Optima" panose="02000503060000020004" pitchFamily="2" charset="0"/>
            </a:rPr>
            <a:t>THREAT</a:t>
          </a:r>
          <a:br>
            <a:rPr lang="en-US" sz="1800" kern="1200" dirty="0">
              <a:latin typeface="Optima" panose="02000503060000020004" pitchFamily="2" charset="0"/>
            </a:rPr>
          </a:br>
          <a:r>
            <a:rPr lang="en-US" sz="1800" kern="1200" dirty="0">
              <a:latin typeface="Optima" panose="02000503060000020004" pitchFamily="2" charset="0"/>
            </a:rPr>
            <a:t>Dreading</a:t>
          </a:r>
        </a:p>
      </dsp:txBody>
      <dsp:txXfrm rot="-5400000">
        <a:off x="1857375" y="2640806"/>
        <a:ext cx="1857375" cy="1584484"/>
      </dsp:txXfrm>
    </dsp:sp>
    <dsp:sp modelId="{BBFAAA5D-FD2F-E541-A868-D0A68412C70C}">
      <dsp:nvSpPr>
        <dsp:cNvPr id="0" name=""/>
        <dsp:cNvSpPr/>
      </dsp:nvSpPr>
      <dsp:spPr>
        <a:xfrm>
          <a:off x="1300162" y="1584484"/>
          <a:ext cx="1114425" cy="1056322"/>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Next Year</a:t>
          </a:r>
        </a:p>
      </dsp:txBody>
      <dsp:txXfrm>
        <a:off x="1351727" y="1636049"/>
        <a:ext cx="1011295" cy="953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BFB82-1EB0-A240-846C-7078A668B689}">
      <dsp:nvSpPr>
        <dsp:cNvPr id="0" name=""/>
        <dsp:cNvSpPr/>
      </dsp:nvSpPr>
      <dsp:spPr>
        <a:xfrm>
          <a:off x="4206240" y="0"/>
          <a:ext cx="2103120" cy="870267"/>
        </a:xfrm>
        <a:prstGeom prst="trapezoid">
          <a:avLst>
            <a:gd name="adj" fmla="val 120832"/>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Assignment</a:t>
          </a:r>
        </a:p>
      </dsp:txBody>
      <dsp:txXfrm>
        <a:off x="4206240" y="0"/>
        <a:ext cx="2103120" cy="870267"/>
      </dsp:txXfrm>
    </dsp:sp>
    <dsp:sp modelId="{7C8AFAB9-9E2E-DF4A-B311-1F7CFD9F1BD2}">
      <dsp:nvSpPr>
        <dsp:cNvPr id="0" name=""/>
        <dsp:cNvSpPr/>
      </dsp:nvSpPr>
      <dsp:spPr>
        <a:xfrm>
          <a:off x="3154680" y="870267"/>
          <a:ext cx="4206240" cy="870267"/>
        </a:xfrm>
        <a:prstGeom prst="trapezoid">
          <a:avLst>
            <a:gd name="adj" fmla="val 120832"/>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bg1"/>
              </a:solidFill>
            </a:rPr>
            <a:t>Engagement &amp; Data Contribution</a:t>
          </a:r>
        </a:p>
      </dsp:txBody>
      <dsp:txXfrm>
        <a:off x="3890772" y="870267"/>
        <a:ext cx="2734056" cy="870267"/>
      </dsp:txXfrm>
    </dsp:sp>
    <dsp:sp modelId="{FAA5E7B1-10F2-C141-A131-0FF44EAE9958}">
      <dsp:nvSpPr>
        <dsp:cNvPr id="0" name=""/>
        <dsp:cNvSpPr/>
      </dsp:nvSpPr>
      <dsp:spPr>
        <a:xfrm>
          <a:off x="2103120" y="1740535"/>
          <a:ext cx="6309360" cy="870267"/>
        </a:xfrm>
        <a:prstGeom prst="trapezoid">
          <a:avLst>
            <a:gd name="adj" fmla="val 120832"/>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Come to a Meeting</a:t>
          </a:r>
        </a:p>
      </dsp:txBody>
      <dsp:txXfrm>
        <a:off x="3207257" y="1740535"/>
        <a:ext cx="4101084" cy="870267"/>
      </dsp:txXfrm>
    </dsp:sp>
    <dsp:sp modelId="{0A21ACB7-6491-3344-B5A1-E3F75D0A38B9}">
      <dsp:nvSpPr>
        <dsp:cNvPr id="0" name=""/>
        <dsp:cNvSpPr/>
      </dsp:nvSpPr>
      <dsp:spPr>
        <a:xfrm>
          <a:off x="1051560" y="2610802"/>
          <a:ext cx="8412480" cy="870267"/>
        </a:xfrm>
        <a:prstGeom prst="trapezoid">
          <a:avLst>
            <a:gd name="adj" fmla="val 120832"/>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RSVP to Meeting</a:t>
          </a:r>
        </a:p>
      </dsp:txBody>
      <dsp:txXfrm>
        <a:off x="2523744" y="2610802"/>
        <a:ext cx="5468112" cy="870267"/>
      </dsp:txXfrm>
    </dsp:sp>
    <dsp:sp modelId="{820163AD-BAC0-A446-95E5-369DD52613AD}">
      <dsp:nvSpPr>
        <dsp:cNvPr id="0" name=""/>
        <dsp:cNvSpPr/>
      </dsp:nvSpPr>
      <dsp:spPr>
        <a:xfrm>
          <a:off x="0" y="3481070"/>
          <a:ext cx="10515600" cy="870267"/>
        </a:xfrm>
        <a:prstGeom prst="trapezoid">
          <a:avLst>
            <a:gd name="adj" fmla="val 120832"/>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Register on Meetup</a:t>
          </a:r>
        </a:p>
      </dsp:txBody>
      <dsp:txXfrm>
        <a:off x="1840229" y="3481070"/>
        <a:ext cx="6835140" cy="870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E737F-535B-6C45-8BA2-5B93C39E26EA}">
      <dsp:nvSpPr>
        <dsp:cNvPr id="0" name=""/>
        <dsp:cNvSpPr/>
      </dsp:nvSpPr>
      <dsp:spPr>
        <a:xfrm>
          <a:off x="1898808" y="77251"/>
          <a:ext cx="3708082" cy="3708082"/>
        </a:xfrm>
        <a:prstGeom prst="ellipse">
          <a:avLst/>
        </a:prstGeom>
        <a:solidFill>
          <a:schemeClr val="accent1">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Survey &amp; Prompts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Phase questions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Attendance</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Monthly Questions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Annual Questions</a:t>
          </a:r>
        </a:p>
      </dsp:txBody>
      <dsp:txXfrm>
        <a:off x="2393219" y="726166"/>
        <a:ext cx="2719260" cy="1668636"/>
      </dsp:txXfrm>
    </dsp:sp>
    <dsp:sp modelId="{D300E579-2689-A74C-86D2-190E333A5942}">
      <dsp:nvSpPr>
        <dsp:cNvPr id="0" name=""/>
        <dsp:cNvSpPr/>
      </dsp:nvSpPr>
      <dsp:spPr>
        <a:xfrm>
          <a:off x="3236808" y="2394803"/>
          <a:ext cx="3708082" cy="3708082"/>
        </a:xfrm>
        <a:prstGeom prst="ellipse">
          <a:avLst/>
        </a:prstGeom>
        <a:solidFill>
          <a:schemeClr val="accent1">
            <a:shade val="80000"/>
            <a:alpha val="50000"/>
            <a:hueOff val="-9"/>
            <a:satOff val="-435"/>
            <a:lumOff val="1855"/>
            <a:alpha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Automation</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Newsletter</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Website</a:t>
          </a:r>
        </a:p>
      </dsp:txBody>
      <dsp:txXfrm>
        <a:off x="4370863" y="3352724"/>
        <a:ext cx="2224849" cy="2039445"/>
      </dsp:txXfrm>
    </dsp:sp>
    <dsp:sp modelId="{B2DBFA24-4473-8A42-BF42-52DCC39FBB39}">
      <dsp:nvSpPr>
        <dsp:cNvPr id="0" name=""/>
        <dsp:cNvSpPr/>
      </dsp:nvSpPr>
      <dsp:spPr>
        <a:xfrm>
          <a:off x="560809" y="2394803"/>
          <a:ext cx="3708082" cy="3708082"/>
        </a:xfrm>
        <a:prstGeom prst="ellipse">
          <a:avLst/>
        </a:prstGeom>
        <a:solidFill>
          <a:schemeClr val="accent1">
            <a:shade val="80000"/>
            <a:alpha val="50000"/>
            <a:hueOff val="-18"/>
            <a:satOff val="-870"/>
            <a:lumOff val="371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bg1"/>
              </a:solidFill>
              <a:latin typeface="Optima" panose="02000503060000020004" pitchFamily="2" charset="0"/>
            </a:rPr>
            <a:t>Administration</a:t>
          </a:r>
        </a:p>
        <a:p>
          <a:pPr marL="0" lvl="0" indent="0" algn="ctr" defTabSz="1155700">
            <a:lnSpc>
              <a:spcPct val="90000"/>
            </a:lnSpc>
            <a:spcBef>
              <a:spcPct val="0"/>
            </a:spcBef>
            <a:spcAft>
              <a:spcPct val="35000"/>
            </a:spcAft>
            <a:buNone/>
          </a:pPr>
          <a:r>
            <a:rPr lang="en-US" sz="1400" b="0" kern="1200" dirty="0" err="1">
              <a:solidFill>
                <a:schemeClr val="bg1"/>
              </a:solidFill>
              <a:latin typeface="Optima" panose="02000503060000020004" pitchFamily="2" charset="0"/>
            </a:rPr>
            <a:t>Bookeeping</a:t>
          </a:r>
          <a:endParaRPr lang="en-US" sz="1400" b="0" kern="1200" dirty="0">
            <a:solidFill>
              <a:schemeClr val="bg1"/>
            </a:solidFill>
            <a:latin typeface="Optima" panose="02000503060000020004" pitchFamily="2" charset="0"/>
          </a:endParaRP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Grants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Credentials</a:t>
          </a:r>
        </a:p>
        <a:p>
          <a:pPr marL="0" lvl="0" indent="0" algn="ctr" defTabSz="1155700">
            <a:lnSpc>
              <a:spcPct val="90000"/>
            </a:lnSpc>
            <a:spcBef>
              <a:spcPct val="0"/>
            </a:spcBef>
            <a:spcAft>
              <a:spcPct val="35000"/>
            </a:spcAft>
            <a:buNone/>
          </a:pPr>
          <a:r>
            <a:rPr lang="en-US" sz="1400" b="0" kern="1200" dirty="0">
              <a:solidFill>
                <a:schemeClr val="bg1"/>
              </a:solidFill>
              <a:latin typeface="Optima" panose="02000503060000020004" pitchFamily="2" charset="0"/>
            </a:rPr>
            <a:t>&amp; More</a:t>
          </a:r>
        </a:p>
        <a:p>
          <a:pPr marL="0" lvl="0" indent="0" algn="ctr" defTabSz="1155700">
            <a:lnSpc>
              <a:spcPct val="90000"/>
            </a:lnSpc>
            <a:spcBef>
              <a:spcPct val="0"/>
            </a:spcBef>
            <a:spcAft>
              <a:spcPct val="35000"/>
            </a:spcAft>
            <a:buNone/>
          </a:pPr>
          <a:endParaRPr lang="en-US" sz="1200" b="0" kern="1200" dirty="0">
            <a:solidFill>
              <a:schemeClr val="bg1"/>
            </a:solidFill>
            <a:latin typeface="Optima" panose="02000503060000020004" pitchFamily="2" charset="0"/>
          </a:endParaRPr>
        </a:p>
      </dsp:txBody>
      <dsp:txXfrm>
        <a:off x="909986" y="3352724"/>
        <a:ext cx="2224849" cy="203944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0AF3-3039-6A47-986F-51E57C62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3A03C-0A30-AF47-BC73-7E76114C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32B0B-93EA-3049-BA35-9D83F69AD15D}"/>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A5BCAF5C-87B7-604D-99A4-32E1A159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B17B-9647-BE45-B93A-C0E5B82C5543}"/>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7984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75C-CC04-2941-B0B4-477C9FFC8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E129D-9C2E-964B-9BD0-5B1971610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61A2-F8AC-7748-8C43-74A74863CDF8}"/>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AE140BF7-1234-F74D-B69F-29C4BA48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B25E-AD9C-EA4A-9050-697AD988138C}"/>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5297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32EF-552E-DE44-9695-C47E4E0CF3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882FC-1683-944B-9DE3-1DE651FD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2B-41C8-7444-8902-2CFFA45AF223}"/>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B1C2A591-2308-3F44-9A13-5E3A44DA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BF6-3EFF-FB41-8E44-C46855E6BAE7}"/>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209640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B36F-471F-004A-BEE4-97D73633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8608C-42C1-FB48-9454-82B46B40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5AE4-DE44-7F48-9D85-6E5F53D4ED6F}"/>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63921E66-3271-044B-8DD7-81CE9E0B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88D1E-0806-D840-9218-DDD9AB702051}"/>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42245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EF4-38F8-7744-8EE4-0564285BE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9A53-9FFD-C24D-AAF2-2058F2EE9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B6FDA-B3B0-5348-BCC4-5A5F4F99FC09}"/>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97351913-071E-F346-9950-868C985D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B312-968E-4D44-9836-D4FC184CB952}"/>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097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8D58-AF30-AB47-AA05-904BD9E1B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26C01-A156-5C49-9A7C-4AE5B736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1E8E5-A28D-7E47-AE35-473DFBFCE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F28-E0EC-5042-89F3-1A4242210069}"/>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6" name="Footer Placeholder 5">
            <a:extLst>
              <a:ext uri="{FF2B5EF4-FFF2-40B4-BE49-F238E27FC236}">
                <a16:creationId xmlns:a16="http://schemas.microsoft.com/office/drawing/2014/main" id="{18BA4191-E70A-2C4A-8423-B6701FC01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C3443-FC5F-DC47-90F0-058823F5CEC0}"/>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81641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CD7-6E6F-E946-89D8-0B8F188E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0D118-6F64-3844-96E0-5114B9754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5090F-FCD9-2047-9249-FB5B7C1B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3E7E6-EE57-EC4E-809C-22BE8A2F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59D38-5D70-7744-A25E-1F896BC1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52B15-B570-4542-8CDC-BEB28C562B2A}"/>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8" name="Footer Placeholder 7">
            <a:extLst>
              <a:ext uri="{FF2B5EF4-FFF2-40B4-BE49-F238E27FC236}">
                <a16:creationId xmlns:a16="http://schemas.microsoft.com/office/drawing/2014/main" id="{514D2DE7-8DC2-4D46-AE9E-3FCB4D322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7D719-A490-9D4D-BBF0-2FDF4F386A5A}"/>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6225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EB5F-7ACC-E84E-BF38-C16AA9480E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7853D-E44B-5B41-97A5-B699873EB733}"/>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4" name="Footer Placeholder 3">
            <a:extLst>
              <a:ext uri="{FF2B5EF4-FFF2-40B4-BE49-F238E27FC236}">
                <a16:creationId xmlns:a16="http://schemas.microsoft.com/office/drawing/2014/main" id="{B1024259-A637-294B-8AA6-CEC617AB7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30CB8-F358-214A-AE50-8796D9B9EC4F}"/>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0535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7C9A-5FB2-3741-A019-987FC4210931}"/>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3" name="Footer Placeholder 2">
            <a:extLst>
              <a:ext uri="{FF2B5EF4-FFF2-40B4-BE49-F238E27FC236}">
                <a16:creationId xmlns:a16="http://schemas.microsoft.com/office/drawing/2014/main" id="{61D43817-7CE4-594C-B92A-AA1C950F9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B67-8CFE-C244-A537-8F459A44755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17734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477B-A474-CC4F-8E42-56BB08E74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5CE-EF14-284B-9C43-B134485C6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CABA-1968-C94F-926B-ED0253CCB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984F-5F92-BB44-845E-1B71E61A56C8}"/>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6" name="Footer Placeholder 5">
            <a:extLst>
              <a:ext uri="{FF2B5EF4-FFF2-40B4-BE49-F238E27FC236}">
                <a16:creationId xmlns:a16="http://schemas.microsoft.com/office/drawing/2014/main" id="{E104AF54-D126-4846-9530-52A845CC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5F65-6AAB-254B-9EF1-B60760FEEC78}"/>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6822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0886-C3F6-9641-B154-7C3165A1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43FB9-F688-0B44-BA7A-5471EF54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BDAC3-1144-4A4F-B7FA-8D5F6DD51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16FE0-E94C-6F47-B327-B2827E444D15}"/>
              </a:ext>
            </a:extLst>
          </p:cNvPr>
          <p:cNvSpPr>
            <a:spLocks noGrp="1"/>
          </p:cNvSpPr>
          <p:nvPr>
            <p:ph type="dt" sz="half" idx="10"/>
          </p:nvPr>
        </p:nvSpPr>
        <p:spPr/>
        <p:txBody>
          <a:bodyPr/>
          <a:lstStyle/>
          <a:p>
            <a:fld id="{E117E0DC-5939-6843-AF2B-4DE427CCEDEF}" type="datetimeFigureOut">
              <a:rPr lang="en-US" smtClean="0"/>
              <a:t>10/25/21</a:t>
            </a:fld>
            <a:endParaRPr lang="en-US"/>
          </a:p>
        </p:txBody>
      </p:sp>
      <p:sp>
        <p:nvSpPr>
          <p:cNvPr id="6" name="Footer Placeholder 5">
            <a:extLst>
              <a:ext uri="{FF2B5EF4-FFF2-40B4-BE49-F238E27FC236}">
                <a16:creationId xmlns:a16="http://schemas.microsoft.com/office/drawing/2014/main" id="{3BB1EEE6-17BA-6340-AB0E-5514D623C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955DF-6185-9043-A4C6-97F886FA54B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32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B9A4B-F3AD-2F45-BD07-CDCB96C89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5C796-E9DD-B045-8A72-A0E72024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3EF5F-F43A-5C4C-82F9-35514E5E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E0DC-5939-6843-AF2B-4DE427CCEDEF}" type="datetimeFigureOut">
              <a:rPr lang="en-US" smtClean="0"/>
              <a:t>10/25/21</a:t>
            </a:fld>
            <a:endParaRPr lang="en-US"/>
          </a:p>
        </p:txBody>
      </p:sp>
      <p:sp>
        <p:nvSpPr>
          <p:cNvPr id="5" name="Footer Placeholder 4">
            <a:extLst>
              <a:ext uri="{FF2B5EF4-FFF2-40B4-BE49-F238E27FC236}">
                <a16:creationId xmlns:a16="http://schemas.microsoft.com/office/drawing/2014/main" id="{5B903CCD-FE64-6C4C-BEF2-D5A2B01C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049A4-C2A8-504C-AFF7-D61ECCECC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C1728-58C8-E845-8C75-FF93FFC8208D}" type="slidenum">
              <a:rPr lang="en-US" smtClean="0"/>
              <a:t>‹#›</a:t>
            </a:fld>
            <a:endParaRPr lang="en-US"/>
          </a:p>
        </p:txBody>
      </p:sp>
    </p:spTree>
    <p:extLst>
      <p:ext uri="{BB962C8B-B14F-4D97-AF65-F5344CB8AC3E}">
        <p14:creationId xmlns:p14="http://schemas.microsoft.com/office/powerpoint/2010/main" val="1090082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lack.com/help/articles/204368833-Apply-for-the-Slack-for-Nonprofits-discount" TargetMode="External"/><Relationship Id="rId2" Type="http://schemas.openxmlformats.org/officeDocument/2006/relationships/hyperlink" Target="https://www.google.com/nonprofits/" TargetMode="External"/><Relationship Id="rId1" Type="http://schemas.openxmlformats.org/officeDocument/2006/relationships/slideLayout" Target="../slideLayouts/slideLayout5.xml"/><Relationship Id="rId4" Type="http://schemas.openxmlformats.org/officeDocument/2006/relationships/hyperlink" Target="https://www.microsoft.com/en-us/nonprofits/microsoft-365-plans-pricing-gra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hyperlink" Target="https://meet.meetup.com/ls/click?upn=SDNnya-2FgLI6CfUa8do8Zd0yH2PHdKOZxxtlcvxECmQdZFGZg2zCzraR3QF6dtxQe-2Fm56NOV3pi-2FyluD-2FxCcDiDq8TtMI4hocxQ9ofD0WYP8-3DBSlF_4UOlhBlM4re5lFPdGVNtMNquVqHD3vexwrl88-2F-2Brrg1ZNK54Tm4mbAyfk4OoE6HOy6qH03sSrF9uzI3JjNae7s-2FopFj806k5GxjPWTZOMP5ucMINIxE2Ml9XT5nyWK-2B2RKGBfhr1xVJPUftstlw18-2BIHApgMVkqMpxh8V5YTh4bK2hmCZW5vtDWQQLLnmSS3IZ-2FfUNENaKcAPM0nwlAS-2F6UnV6gQrSzRpjmR6LeI2gDhWVwVpTGlYQNxvdQAWMPt4Ln7Pq1Q0Jab7bY6znUuTGbOLwWR32OoYk5gYYRKluoqdWxsQRgJhB8WkfXDCnKmRy2pJPsktG47iQ81TIZs6-2B-2FzjJ2-2F-2BAvw5M5piPW-2FwBR4qpjX60efAtIAhPZXlX-2BqIfEyvvprTWVPnJtjS0L5HZaEBj9wq0Uwtmve-2Fa85Yzf5DqttDxnBUNlXwGiJ5kxTL-2BK201zS-2FX-2FInMx4LZh9Z0YSY78mnqR1S-2Fmc4MduyHD-2FJLdoDU1beE7uqmWC-2FF-2BBOqA0OQHHk7Jb0ATEY1eeCo6bRqFoeFzfjHNJ-2Fl0pCneZ-2BOzq9JUaYiOy2WtwB2CMoXStl4Nn3RtaN-2FSfPAxsFZljNsN-2Bhy88pOq6sx-2B67Nr5GW-2BubJoz9lijA6QIM7q5QRiy3ZuyCMlPpdOJ3dJuTQ-3D-3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458962" y="2593076"/>
            <a:ext cx="5272121" cy="1569660"/>
          </a:xfrm>
          <a:prstGeom prst="rect">
            <a:avLst/>
          </a:prstGeom>
          <a:noFill/>
        </p:spPr>
        <p:txBody>
          <a:bodyPr wrap="square" rtlCol="0">
            <a:spAutoFit/>
          </a:bodyPr>
          <a:lstStyle/>
          <a:p>
            <a:r>
              <a:rPr lang="en-US" sz="9600" dirty="0">
                <a:latin typeface="Optima" panose="02000503060000020004" pitchFamily="2" charset="0"/>
              </a:rPr>
              <a:t>Welcome</a:t>
            </a: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
        <p:nvSpPr>
          <p:cNvPr id="7" name="TextBox 6">
            <a:extLst>
              <a:ext uri="{FF2B5EF4-FFF2-40B4-BE49-F238E27FC236}">
                <a16:creationId xmlns:a16="http://schemas.microsoft.com/office/drawing/2014/main" id="{B8D0DE73-F0ED-7A41-91C5-C0127688A2C3}"/>
              </a:ext>
            </a:extLst>
          </p:cNvPr>
          <p:cNvSpPr txBox="1"/>
          <p:nvPr/>
        </p:nvSpPr>
        <p:spPr>
          <a:xfrm>
            <a:off x="6458962" y="2351782"/>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Any volunteers to be today’s </a:t>
            </a:r>
          </a:p>
          <a:p>
            <a:endParaRPr lang="en-US" i="1" dirty="0">
              <a:solidFill>
                <a:schemeClr val="accent2">
                  <a:lumMod val="75000"/>
                </a:schemeClr>
              </a:solidFill>
              <a:latin typeface="Optima" panose="02000503060000020004" pitchFamily="2" charset="0"/>
            </a:endParaRPr>
          </a:p>
        </p:txBody>
      </p:sp>
      <p:sp>
        <p:nvSpPr>
          <p:cNvPr id="8" name="TextBox 7">
            <a:extLst>
              <a:ext uri="{FF2B5EF4-FFF2-40B4-BE49-F238E27FC236}">
                <a16:creationId xmlns:a16="http://schemas.microsoft.com/office/drawing/2014/main" id="{957DA4D4-2D26-D244-981B-05EFD529B1D7}"/>
              </a:ext>
            </a:extLst>
          </p:cNvPr>
          <p:cNvSpPr txBox="1"/>
          <p:nvPr/>
        </p:nvSpPr>
        <p:spPr>
          <a:xfrm>
            <a:off x="6458962" y="3865421"/>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officer? No experience necessary</a:t>
            </a:r>
          </a:p>
          <a:p>
            <a:endParaRPr lang="en-US" i="1" dirty="0">
              <a:solidFill>
                <a:schemeClr val="accent2">
                  <a:lumMod val="75000"/>
                </a:schemeClr>
              </a:solidFill>
              <a:latin typeface="Optima" panose="02000503060000020004" pitchFamily="2" charset="0"/>
            </a:endParaRPr>
          </a:p>
        </p:txBody>
      </p:sp>
    </p:spTree>
    <p:extLst>
      <p:ext uri="{BB962C8B-B14F-4D97-AF65-F5344CB8AC3E}">
        <p14:creationId xmlns:p14="http://schemas.microsoft.com/office/powerpoint/2010/main" val="254496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929445" y="1009313"/>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1361378" y="3770443"/>
            <a:ext cx="4158511" cy="1569660"/>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How are we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fulfilling these?</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Tree>
    <p:extLst>
      <p:ext uri="{BB962C8B-B14F-4D97-AF65-F5344CB8AC3E}">
        <p14:creationId xmlns:p14="http://schemas.microsoft.com/office/powerpoint/2010/main" val="409005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What’s your 1</a:t>
            </a:r>
            <a:r>
              <a:rPr lang="en-US" baseline="30000" dirty="0">
                <a:latin typeface="Optima" panose="02000503060000020004" pitchFamily="2" charset="0"/>
              </a:rPr>
              <a:t>st</a:t>
            </a:r>
            <a:r>
              <a:rPr lang="en-US" dirty="0">
                <a:latin typeface="Optima" panose="02000503060000020004" pitchFamily="2" charset="0"/>
              </a:rPr>
              <a:t>, 2</a:t>
            </a:r>
            <a:r>
              <a:rPr lang="en-US" baseline="30000" dirty="0">
                <a:latin typeface="Optima" panose="02000503060000020004" pitchFamily="2" charset="0"/>
              </a:rPr>
              <a:t>nd</a:t>
            </a:r>
            <a:r>
              <a:rPr lang="en-US" dirty="0">
                <a:latin typeface="Optima" panose="02000503060000020004" pitchFamily="2" charset="0"/>
              </a:rPr>
              <a:t>, 3</a:t>
            </a:r>
            <a:r>
              <a:rPr lang="en-US" baseline="30000" dirty="0">
                <a:latin typeface="Optima" panose="02000503060000020004" pitchFamily="2" charset="0"/>
              </a:rPr>
              <a:t>rd</a:t>
            </a:r>
            <a:r>
              <a:rPr lang="en-US" dirty="0">
                <a:latin typeface="Optima" panose="02000503060000020004" pitchFamily="2" charset="0"/>
              </a:rPr>
              <a:t> Pick?</a:t>
            </a:r>
          </a:p>
        </p:txBody>
      </p:sp>
      <p:sp>
        <p:nvSpPr>
          <p:cNvPr id="8" name="Text Placeholder 7">
            <a:extLst>
              <a:ext uri="{FF2B5EF4-FFF2-40B4-BE49-F238E27FC236}">
                <a16:creationId xmlns:a16="http://schemas.microsoft.com/office/drawing/2014/main" id="{5700B118-8B90-5345-A02D-AFCA8F646887}"/>
              </a:ext>
            </a:extLst>
          </p:cNvPr>
          <p:cNvSpPr>
            <a:spLocks noGrp="1"/>
          </p:cNvSpPr>
          <p:nvPr>
            <p:ph type="body" idx="1"/>
          </p:nvPr>
        </p:nvSpPr>
        <p:spPr>
          <a:xfrm>
            <a:off x="839789" y="1681163"/>
            <a:ext cx="3427412" cy="823912"/>
          </a:xfrm>
        </p:spPr>
        <p:txBody>
          <a:bodyPr>
            <a:normAutofit/>
          </a:bodyPr>
          <a:lstStyle/>
          <a:p>
            <a:r>
              <a:rPr lang="en-US" dirty="0">
                <a:latin typeface="Optima" panose="02000503060000020004" pitchFamily="2" charset="0"/>
              </a:rPr>
              <a:t>Google (Groups)</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sz="half" idx="2"/>
          </p:nvPr>
        </p:nvSpPr>
        <p:spPr>
          <a:xfrm>
            <a:off x="839789" y="2505075"/>
            <a:ext cx="3427412" cy="3684588"/>
          </a:xfrm>
        </p:spPr>
        <p:txBody>
          <a:bodyPr>
            <a:normAutofit/>
          </a:bodyPr>
          <a:lstStyle/>
          <a:p>
            <a:r>
              <a:rPr lang="en-US" sz="2400" dirty="0">
                <a:latin typeface="Optima" panose="02000503060000020004" pitchFamily="2" charset="0"/>
                <a:hlinkClick r:id="rId2"/>
              </a:rPr>
              <a:t>https://</a:t>
            </a:r>
            <a:r>
              <a:rPr lang="en-US" sz="2400" dirty="0" err="1">
                <a:latin typeface="Optima" panose="02000503060000020004" pitchFamily="2" charset="0"/>
                <a:hlinkClick r:id="rId2"/>
              </a:rPr>
              <a:t>www.google.com</a:t>
            </a:r>
            <a:r>
              <a:rPr lang="en-US" sz="2400" dirty="0">
                <a:latin typeface="Optima" panose="02000503060000020004" pitchFamily="2" charset="0"/>
                <a:hlinkClick r:id="rId2"/>
              </a:rPr>
              <a:t>/nonprofits/</a:t>
            </a:r>
            <a:endParaRPr lang="en-US" sz="2400" dirty="0">
              <a:latin typeface="Optima" panose="02000503060000020004" pitchFamily="2" charset="0"/>
            </a:endParaRPr>
          </a:p>
        </p:txBody>
      </p:sp>
      <p:sp>
        <p:nvSpPr>
          <p:cNvPr id="9" name="Text Placeholder 8">
            <a:extLst>
              <a:ext uri="{FF2B5EF4-FFF2-40B4-BE49-F238E27FC236}">
                <a16:creationId xmlns:a16="http://schemas.microsoft.com/office/drawing/2014/main" id="{A03E15C3-D129-4940-B42D-0F17FBD6D8D5}"/>
              </a:ext>
            </a:extLst>
          </p:cNvPr>
          <p:cNvSpPr>
            <a:spLocks noGrp="1"/>
          </p:cNvSpPr>
          <p:nvPr>
            <p:ph type="body" sz="quarter" idx="3"/>
          </p:nvPr>
        </p:nvSpPr>
        <p:spPr>
          <a:xfrm>
            <a:off x="4480510" y="1681163"/>
            <a:ext cx="3444291" cy="823912"/>
          </a:xfrm>
        </p:spPr>
        <p:txBody>
          <a:bodyPr>
            <a:normAutofit/>
          </a:bodyPr>
          <a:lstStyle/>
          <a:p>
            <a:r>
              <a:rPr lang="en-US" dirty="0">
                <a:latin typeface="Optima" panose="02000503060000020004" pitchFamily="2" charset="0"/>
              </a:rPr>
              <a:t>Microsoft (Teams)</a:t>
            </a:r>
          </a:p>
        </p:txBody>
      </p:sp>
      <p:sp>
        <p:nvSpPr>
          <p:cNvPr id="10" name="Content Placeholder 9">
            <a:extLst>
              <a:ext uri="{FF2B5EF4-FFF2-40B4-BE49-F238E27FC236}">
                <a16:creationId xmlns:a16="http://schemas.microsoft.com/office/drawing/2014/main" id="{203404C1-61FB-3E4F-B1F3-804F539AD16E}"/>
              </a:ext>
            </a:extLst>
          </p:cNvPr>
          <p:cNvSpPr>
            <a:spLocks noGrp="1"/>
          </p:cNvSpPr>
          <p:nvPr>
            <p:ph sz="quarter" idx="4"/>
          </p:nvPr>
        </p:nvSpPr>
        <p:spPr>
          <a:xfrm>
            <a:off x="8138109" y="2629694"/>
            <a:ext cx="3444291" cy="3684588"/>
          </a:xfrm>
        </p:spPr>
        <p:txBody>
          <a:bodyPr>
            <a:normAutofit/>
          </a:bodyPr>
          <a:lstStyle/>
          <a:p>
            <a:r>
              <a:rPr lang="en-US" sz="2400" dirty="0">
                <a:latin typeface="Optima" panose="02000503060000020004" pitchFamily="2" charset="0"/>
                <a:hlinkClick r:id="rId3"/>
              </a:rPr>
              <a:t>https://</a:t>
            </a:r>
            <a:r>
              <a:rPr lang="en-US" sz="2400" dirty="0" err="1">
                <a:latin typeface="Optima" panose="02000503060000020004" pitchFamily="2" charset="0"/>
                <a:hlinkClick r:id="rId3"/>
              </a:rPr>
              <a:t>slack.com</a:t>
            </a:r>
            <a:r>
              <a:rPr lang="en-US" sz="2400" dirty="0">
                <a:latin typeface="Optima" panose="02000503060000020004" pitchFamily="2" charset="0"/>
                <a:hlinkClick r:id="rId3"/>
              </a:rPr>
              <a:t>/help/articles/204368833-Apply-for-the-Slack-for-Nonprofits-discount</a:t>
            </a:r>
            <a:endParaRPr lang="en-US" sz="2400" dirty="0">
              <a:latin typeface="Optima" panose="02000503060000020004" pitchFamily="2" charset="0"/>
            </a:endParaRPr>
          </a:p>
        </p:txBody>
      </p:sp>
      <p:sp>
        <p:nvSpPr>
          <p:cNvPr id="13" name="Text Placeholder 8">
            <a:extLst>
              <a:ext uri="{FF2B5EF4-FFF2-40B4-BE49-F238E27FC236}">
                <a16:creationId xmlns:a16="http://schemas.microsoft.com/office/drawing/2014/main" id="{643787E8-65F4-E24D-A77A-66E5BCA40709}"/>
              </a:ext>
            </a:extLst>
          </p:cNvPr>
          <p:cNvSpPr txBox="1">
            <a:spLocks/>
          </p:cNvSpPr>
          <p:nvPr/>
        </p:nvSpPr>
        <p:spPr>
          <a:xfrm>
            <a:off x="8138110" y="1562101"/>
            <a:ext cx="34442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Optima" panose="02000503060000020004" pitchFamily="2" charset="0"/>
              </a:rPr>
              <a:t>Slack</a:t>
            </a:r>
          </a:p>
        </p:txBody>
      </p:sp>
      <p:sp>
        <p:nvSpPr>
          <p:cNvPr id="14" name="Content Placeholder 2">
            <a:extLst>
              <a:ext uri="{FF2B5EF4-FFF2-40B4-BE49-F238E27FC236}">
                <a16:creationId xmlns:a16="http://schemas.microsoft.com/office/drawing/2014/main" id="{DE45570D-C36B-3B48-BBAC-FD512B92FB57}"/>
              </a:ext>
            </a:extLst>
          </p:cNvPr>
          <p:cNvSpPr txBox="1">
            <a:spLocks/>
          </p:cNvSpPr>
          <p:nvPr/>
        </p:nvSpPr>
        <p:spPr>
          <a:xfrm>
            <a:off x="4382294" y="2505075"/>
            <a:ext cx="3427412"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Optima" panose="02000503060000020004" pitchFamily="2" charset="0"/>
                <a:hlinkClick r:id="rId4"/>
              </a:rPr>
              <a:t>https://</a:t>
            </a:r>
            <a:r>
              <a:rPr lang="en-US" sz="2400" dirty="0" err="1">
                <a:latin typeface="Optima" panose="02000503060000020004" pitchFamily="2" charset="0"/>
                <a:hlinkClick r:id="rId4"/>
              </a:rPr>
              <a:t>www.microsoft.com</a:t>
            </a:r>
            <a:r>
              <a:rPr lang="en-US" sz="2400" dirty="0">
                <a:latin typeface="Optima" panose="02000503060000020004" pitchFamily="2" charset="0"/>
                <a:hlinkClick r:id="rId4"/>
              </a:rPr>
              <a:t>/</a:t>
            </a:r>
            <a:r>
              <a:rPr lang="en-US" sz="2400" dirty="0" err="1">
                <a:latin typeface="Optima" panose="02000503060000020004" pitchFamily="2" charset="0"/>
                <a:hlinkClick r:id="rId4"/>
              </a:rPr>
              <a:t>en</a:t>
            </a:r>
            <a:r>
              <a:rPr lang="en-US" sz="2400" dirty="0">
                <a:latin typeface="Optima" panose="02000503060000020004" pitchFamily="2" charset="0"/>
                <a:hlinkClick r:id="rId4"/>
              </a:rPr>
              <a:t>-us/nonprofits/microsoft-365-plans-pricing-grants</a:t>
            </a:r>
            <a:endParaRPr lang="en-US" sz="2400" dirty="0">
              <a:latin typeface="Optima" panose="02000503060000020004" pitchFamily="2" charset="0"/>
            </a:endParaRPr>
          </a:p>
          <a:p>
            <a:pPr marL="0" indent="0">
              <a:buFont typeface="Arial" panose="020B0604020202020204" pitchFamily="34" charset="0"/>
              <a:buNone/>
            </a:pPr>
            <a:endParaRPr lang="en-US" sz="2400" dirty="0">
              <a:latin typeface="Optima" panose="02000503060000020004" pitchFamily="2" charset="0"/>
            </a:endParaRPr>
          </a:p>
        </p:txBody>
      </p:sp>
    </p:spTree>
    <p:extLst>
      <p:ext uri="{BB962C8B-B14F-4D97-AF65-F5344CB8AC3E}">
        <p14:creationId xmlns:p14="http://schemas.microsoft.com/office/powerpoint/2010/main" val="360993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1F8A78-6069-3D4C-93D2-5432C411F261}"/>
              </a:ext>
            </a:extLst>
          </p:cNvPr>
          <p:cNvSpPr>
            <a:spLocks noGrp="1"/>
          </p:cNvSpPr>
          <p:nvPr>
            <p:ph type="title"/>
          </p:nvPr>
        </p:nvSpPr>
        <p:spPr/>
        <p:txBody>
          <a:bodyPr/>
          <a:lstStyle/>
          <a:p>
            <a:r>
              <a:rPr lang="en-US" dirty="0">
                <a:latin typeface="Optima" panose="02000503060000020004" pitchFamily="2" charset="0"/>
              </a:rPr>
              <a:t>Reminder: There is no manual on how we design our group.</a:t>
            </a:r>
          </a:p>
        </p:txBody>
      </p:sp>
      <p:sp>
        <p:nvSpPr>
          <p:cNvPr id="10" name="Text Placeholder 9">
            <a:extLst>
              <a:ext uri="{FF2B5EF4-FFF2-40B4-BE49-F238E27FC236}">
                <a16:creationId xmlns:a16="http://schemas.microsoft.com/office/drawing/2014/main" id="{9AB61637-8204-C849-B469-6CA54B21B416}"/>
              </a:ext>
            </a:extLst>
          </p:cNvPr>
          <p:cNvSpPr>
            <a:spLocks noGrp="1"/>
          </p:cNvSpPr>
          <p:nvPr>
            <p:ph type="body" idx="1"/>
          </p:nvPr>
        </p:nvSpPr>
        <p:spPr/>
        <p:txBody>
          <a:bodyPr/>
          <a:lstStyle/>
          <a:p>
            <a:endParaRPr lang="en-US">
              <a:latin typeface="Optima" panose="02000503060000020004" pitchFamily="2" charset="0"/>
            </a:endParaRPr>
          </a:p>
        </p:txBody>
      </p:sp>
    </p:spTree>
    <p:extLst>
      <p:ext uri="{BB962C8B-B14F-4D97-AF65-F5344CB8AC3E}">
        <p14:creationId xmlns:p14="http://schemas.microsoft.com/office/powerpoint/2010/main" val="57712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a:xfrm>
            <a:off x="831850" y="1709738"/>
            <a:ext cx="10515600" cy="1247775"/>
          </a:xfrm>
        </p:spPr>
        <p:txBody>
          <a:bodyPr/>
          <a:lstStyle/>
          <a:p>
            <a:r>
              <a:rPr lang="en-US" dirty="0">
                <a:latin typeface="Optima" panose="02000503060000020004" pitchFamily="2" charset="0"/>
              </a:rPr>
              <a:t>The first rule of data club is</a:t>
            </a:r>
          </a:p>
        </p:txBody>
      </p:sp>
      <p:sp>
        <p:nvSpPr>
          <p:cNvPr id="8" name="Title 1">
            <a:extLst>
              <a:ext uri="{FF2B5EF4-FFF2-40B4-BE49-F238E27FC236}">
                <a16:creationId xmlns:a16="http://schemas.microsoft.com/office/drawing/2014/main" id="{314FC9CE-7CF7-8C43-AA6A-6EB5D7491C4B}"/>
              </a:ext>
            </a:extLst>
          </p:cNvPr>
          <p:cNvSpPr txBox="1">
            <a:spLocks/>
          </p:cNvSpPr>
          <p:nvPr/>
        </p:nvSpPr>
        <p:spPr>
          <a:xfrm>
            <a:off x="844550" y="2805112"/>
            <a:ext cx="10515600" cy="12477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Optima" panose="02000503060000020004" pitchFamily="2" charset="0"/>
              </a:rPr>
              <a:t>Don’t get overwhelmed.</a:t>
            </a:r>
          </a:p>
        </p:txBody>
      </p:sp>
    </p:spTree>
    <p:extLst>
      <p:ext uri="{BB962C8B-B14F-4D97-AF65-F5344CB8AC3E}">
        <p14:creationId xmlns:p14="http://schemas.microsoft.com/office/powerpoint/2010/main" val="88203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52FE3-E19C-7A4B-BF96-322BEB3B138A}"/>
              </a:ext>
            </a:extLst>
          </p:cNvPr>
          <p:cNvSpPr>
            <a:spLocks noGrp="1"/>
          </p:cNvSpPr>
          <p:nvPr>
            <p:ph type="title"/>
          </p:nvPr>
        </p:nvSpPr>
        <p:spPr>
          <a:xfrm>
            <a:off x="8631044" y="365125"/>
            <a:ext cx="3166946" cy="2712418"/>
          </a:xfrm>
        </p:spPr>
        <p:txBody>
          <a:bodyPr>
            <a:normAutofit/>
          </a:bodyPr>
          <a:lstStyle/>
          <a:p>
            <a:r>
              <a:rPr lang="en-US" dirty="0">
                <a:latin typeface="Optima" panose="02000503060000020004" pitchFamily="2" charset="0"/>
              </a:rPr>
              <a:t>Our Data in Git &amp; </a:t>
            </a:r>
            <a:br>
              <a:rPr lang="en-US" dirty="0">
                <a:latin typeface="Optima" panose="02000503060000020004" pitchFamily="2" charset="0"/>
              </a:rPr>
            </a:br>
            <a:r>
              <a:rPr lang="en-US" dirty="0">
                <a:latin typeface="Optima" panose="02000503060000020004" pitchFamily="2" charset="0"/>
              </a:rPr>
              <a:t>Else where</a:t>
            </a:r>
          </a:p>
        </p:txBody>
      </p:sp>
      <p:sp>
        <p:nvSpPr>
          <p:cNvPr id="6" name="Hexagon 5">
            <a:extLst>
              <a:ext uri="{FF2B5EF4-FFF2-40B4-BE49-F238E27FC236}">
                <a16:creationId xmlns:a16="http://schemas.microsoft.com/office/drawing/2014/main" id="{53B8B546-B910-3442-AAFB-6AEBC156AEE9}"/>
              </a:ext>
            </a:extLst>
          </p:cNvPr>
          <p:cNvSpPr/>
          <p:nvPr/>
        </p:nvSpPr>
        <p:spPr>
          <a:xfrm>
            <a:off x="2683727" y="70787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Meetings</a:t>
            </a:r>
          </a:p>
        </p:txBody>
      </p:sp>
      <p:sp>
        <p:nvSpPr>
          <p:cNvPr id="7" name="Hexagon 6">
            <a:extLst>
              <a:ext uri="{FF2B5EF4-FFF2-40B4-BE49-F238E27FC236}">
                <a16:creationId xmlns:a16="http://schemas.microsoft.com/office/drawing/2014/main" id="{8BF49773-261A-BC4F-B806-A19BB066BD1D}"/>
              </a:ext>
            </a:extLst>
          </p:cNvPr>
          <p:cNvSpPr/>
          <p:nvPr/>
        </p:nvSpPr>
        <p:spPr>
          <a:xfrm>
            <a:off x="4241181" y="175387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p>
        </p:txBody>
      </p:sp>
      <p:sp>
        <p:nvSpPr>
          <p:cNvPr id="8" name="Hexagon 7">
            <a:extLst>
              <a:ext uri="{FF2B5EF4-FFF2-40B4-BE49-F238E27FC236}">
                <a16:creationId xmlns:a16="http://schemas.microsoft.com/office/drawing/2014/main" id="{10768847-3BF0-9447-933B-F48AAB8C1A64}"/>
              </a:ext>
            </a:extLst>
          </p:cNvPr>
          <p:cNvSpPr/>
          <p:nvPr/>
        </p:nvSpPr>
        <p:spPr>
          <a:xfrm>
            <a:off x="4241181" y="378011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Survey</a:t>
            </a:r>
          </a:p>
        </p:txBody>
      </p:sp>
      <p:sp>
        <p:nvSpPr>
          <p:cNvPr id="9" name="Hexagon 8">
            <a:extLst>
              <a:ext uri="{FF2B5EF4-FFF2-40B4-BE49-F238E27FC236}">
                <a16:creationId xmlns:a16="http://schemas.microsoft.com/office/drawing/2014/main" id="{A5DCB74F-98C7-6E4B-B1EF-E0D184BE38D4}"/>
              </a:ext>
            </a:extLst>
          </p:cNvPr>
          <p:cNvSpPr/>
          <p:nvPr/>
        </p:nvSpPr>
        <p:spPr>
          <a:xfrm>
            <a:off x="5798635" y="277684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a:t>
            </a:r>
          </a:p>
        </p:txBody>
      </p:sp>
      <p:sp>
        <p:nvSpPr>
          <p:cNvPr id="10" name="Hexagon 9">
            <a:extLst>
              <a:ext uri="{FF2B5EF4-FFF2-40B4-BE49-F238E27FC236}">
                <a16:creationId xmlns:a16="http://schemas.microsoft.com/office/drawing/2014/main" id="{AB9604F8-C791-144F-8A58-58E7EB422783}"/>
              </a:ext>
            </a:extLst>
          </p:cNvPr>
          <p:cNvSpPr/>
          <p:nvPr/>
        </p:nvSpPr>
        <p:spPr>
          <a:xfrm>
            <a:off x="7400697" y="3844229"/>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Members</a:t>
            </a:r>
          </a:p>
        </p:txBody>
      </p:sp>
      <p:sp>
        <p:nvSpPr>
          <p:cNvPr id="11" name="Hexagon 10">
            <a:extLst>
              <a:ext uri="{FF2B5EF4-FFF2-40B4-BE49-F238E27FC236}">
                <a16:creationId xmlns:a16="http://schemas.microsoft.com/office/drawing/2014/main" id="{6249B1E4-F5A6-0F49-94BB-939BF8072CD7}"/>
              </a:ext>
            </a:extLst>
          </p:cNvPr>
          <p:cNvSpPr/>
          <p:nvPr/>
        </p:nvSpPr>
        <p:spPr>
          <a:xfrm>
            <a:off x="59474" y="378011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a:t>
            </a:r>
          </a:p>
        </p:txBody>
      </p:sp>
      <p:sp>
        <p:nvSpPr>
          <p:cNvPr id="12" name="Hexagon 11">
            <a:extLst>
              <a:ext uri="{FF2B5EF4-FFF2-40B4-BE49-F238E27FC236}">
                <a16:creationId xmlns:a16="http://schemas.microsoft.com/office/drawing/2014/main" id="{266D5489-389A-9945-8F57-2A5D47A9F88C}"/>
              </a:ext>
            </a:extLst>
          </p:cNvPr>
          <p:cNvSpPr/>
          <p:nvPr/>
        </p:nvSpPr>
        <p:spPr>
          <a:xfrm>
            <a:off x="830766" y="70787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a:t>
            </a:r>
          </a:p>
        </p:txBody>
      </p:sp>
      <p:sp>
        <p:nvSpPr>
          <p:cNvPr id="13" name="Hexagon 12">
            <a:extLst>
              <a:ext uri="{FF2B5EF4-FFF2-40B4-BE49-F238E27FC236}">
                <a16:creationId xmlns:a16="http://schemas.microsoft.com/office/drawing/2014/main" id="{6D99D6F2-D11B-EF4D-8D27-4042B3D2927A}"/>
              </a:ext>
            </a:extLst>
          </p:cNvPr>
          <p:cNvSpPr/>
          <p:nvPr/>
        </p:nvSpPr>
        <p:spPr>
          <a:xfrm>
            <a:off x="10378067" y="4845204"/>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 Accounting</a:t>
            </a:r>
          </a:p>
        </p:txBody>
      </p:sp>
      <p:sp>
        <p:nvSpPr>
          <p:cNvPr id="14" name="Hexagon 13">
            <a:extLst>
              <a:ext uri="{FF2B5EF4-FFF2-40B4-BE49-F238E27FC236}">
                <a16:creationId xmlns:a16="http://schemas.microsoft.com/office/drawing/2014/main" id="{69E42276-2AEA-5B47-99EF-B33FBF2A6446}"/>
              </a:ext>
            </a:extLst>
          </p:cNvPr>
          <p:cNvSpPr/>
          <p:nvPr/>
        </p:nvSpPr>
        <p:spPr>
          <a:xfrm>
            <a:off x="5820939" y="480308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LinkedIn</a:t>
            </a:r>
          </a:p>
        </p:txBody>
      </p:sp>
    </p:spTree>
    <p:extLst>
      <p:ext uri="{BB962C8B-B14F-4D97-AF65-F5344CB8AC3E}">
        <p14:creationId xmlns:p14="http://schemas.microsoft.com/office/powerpoint/2010/main" val="249790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952FE3-E19C-7A4B-BF96-322BEB3B138A}"/>
              </a:ext>
            </a:extLst>
          </p:cNvPr>
          <p:cNvSpPr>
            <a:spLocks noGrp="1"/>
          </p:cNvSpPr>
          <p:nvPr>
            <p:ph type="title"/>
          </p:nvPr>
        </p:nvSpPr>
        <p:spPr>
          <a:xfrm>
            <a:off x="59474" y="275915"/>
            <a:ext cx="3166946" cy="1388753"/>
          </a:xfrm>
        </p:spPr>
        <p:txBody>
          <a:bodyPr>
            <a:normAutofit/>
          </a:bodyPr>
          <a:lstStyle/>
          <a:p>
            <a:r>
              <a:rPr lang="en-US" dirty="0">
                <a:latin typeface="Optima" panose="02000503060000020004" pitchFamily="2" charset="0"/>
              </a:rPr>
              <a:t>Data To Be?</a:t>
            </a:r>
            <a:br>
              <a:rPr lang="en-US" dirty="0">
                <a:latin typeface="Optima" panose="02000503060000020004" pitchFamily="2" charset="0"/>
              </a:rPr>
            </a:br>
            <a:endParaRPr lang="en-US" dirty="0">
              <a:latin typeface="Optima" panose="02000503060000020004" pitchFamily="2" charset="0"/>
            </a:endParaRPr>
          </a:p>
        </p:txBody>
      </p:sp>
      <p:sp>
        <p:nvSpPr>
          <p:cNvPr id="6" name="Hexagon 5">
            <a:extLst>
              <a:ext uri="{FF2B5EF4-FFF2-40B4-BE49-F238E27FC236}">
                <a16:creationId xmlns:a16="http://schemas.microsoft.com/office/drawing/2014/main" id="{53B8B546-B910-3442-AAFB-6AEBC156AEE9}"/>
              </a:ext>
            </a:extLst>
          </p:cNvPr>
          <p:cNvSpPr/>
          <p:nvPr/>
        </p:nvSpPr>
        <p:spPr>
          <a:xfrm>
            <a:off x="2683727" y="70787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Meetings</a:t>
            </a:r>
          </a:p>
        </p:txBody>
      </p:sp>
      <p:sp>
        <p:nvSpPr>
          <p:cNvPr id="7" name="Hexagon 6">
            <a:extLst>
              <a:ext uri="{FF2B5EF4-FFF2-40B4-BE49-F238E27FC236}">
                <a16:creationId xmlns:a16="http://schemas.microsoft.com/office/drawing/2014/main" id="{8BF49773-261A-BC4F-B806-A19BB066BD1D}"/>
              </a:ext>
            </a:extLst>
          </p:cNvPr>
          <p:cNvSpPr/>
          <p:nvPr/>
        </p:nvSpPr>
        <p:spPr>
          <a:xfrm>
            <a:off x="4241181" y="175387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p>
        </p:txBody>
      </p:sp>
      <p:sp>
        <p:nvSpPr>
          <p:cNvPr id="8" name="Hexagon 7">
            <a:extLst>
              <a:ext uri="{FF2B5EF4-FFF2-40B4-BE49-F238E27FC236}">
                <a16:creationId xmlns:a16="http://schemas.microsoft.com/office/drawing/2014/main" id="{10768847-3BF0-9447-933B-F48AAB8C1A64}"/>
              </a:ext>
            </a:extLst>
          </p:cNvPr>
          <p:cNvSpPr/>
          <p:nvPr/>
        </p:nvSpPr>
        <p:spPr>
          <a:xfrm>
            <a:off x="4241181" y="3780110"/>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Survey</a:t>
            </a:r>
          </a:p>
        </p:txBody>
      </p:sp>
      <p:sp>
        <p:nvSpPr>
          <p:cNvPr id="9" name="Hexagon 8">
            <a:extLst>
              <a:ext uri="{FF2B5EF4-FFF2-40B4-BE49-F238E27FC236}">
                <a16:creationId xmlns:a16="http://schemas.microsoft.com/office/drawing/2014/main" id="{A5DCB74F-98C7-6E4B-B1EF-E0D184BE38D4}"/>
              </a:ext>
            </a:extLst>
          </p:cNvPr>
          <p:cNvSpPr/>
          <p:nvPr/>
        </p:nvSpPr>
        <p:spPr>
          <a:xfrm>
            <a:off x="5798635" y="2776848"/>
            <a:ext cx="1754459" cy="176746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Members</a:t>
            </a:r>
          </a:p>
        </p:txBody>
      </p:sp>
      <p:sp>
        <p:nvSpPr>
          <p:cNvPr id="10" name="Hexagon 9">
            <a:extLst>
              <a:ext uri="{FF2B5EF4-FFF2-40B4-BE49-F238E27FC236}">
                <a16:creationId xmlns:a16="http://schemas.microsoft.com/office/drawing/2014/main" id="{AB9604F8-C791-144F-8A58-58E7EB422783}"/>
              </a:ext>
            </a:extLst>
          </p:cNvPr>
          <p:cNvSpPr/>
          <p:nvPr/>
        </p:nvSpPr>
        <p:spPr>
          <a:xfrm>
            <a:off x="5798634" y="780933"/>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Members</a:t>
            </a:r>
          </a:p>
        </p:txBody>
      </p:sp>
      <p:sp>
        <p:nvSpPr>
          <p:cNvPr id="11" name="Hexagon 10">
            <a:extLst>
              <a:ext uri="{FF2B5EF4-FFF2-40B4-BE49-F238E27FC236}">
                <a16:creationId xmlns:a16="http://schemas.microsoft.com/office/drawing/2014/main" id="{6249B1E4-F5A6-0F49-94BB-939BF8072CD7}"/>
              </a:ext>
            </a:extLst>
          </p:cNvPr>
          <p:cNvSpPr/>
          <p:nvPr/>
        </p:nvSpPr>
        <p:spPr>
          <a:xfrm>
            <a:off x="7356089" y="1753877"/>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Contact</a:t>
            </a:r>
          </a:p>
        </p:txBody>
      </p:sp>
      <p:sp>
        <p:nvSpPr>
          <p:cNvPr id="12" name="Hexagon 11">
            <a:extLst>
              <a:ext uri="{FF2B5EF4-FFF2-40B4-BE49-F238E27FC236}">
                <a16:creationId xmlns:a16="http://schemas.microsoft.com/office/drawing/2014/main" id="{266D5489-389A-9945-8F57-2A5D47A9F88C}"/>
              </a:ext>
            </a:extLst>
          </p:cNvPr>
          <p:cNvSpPr/>
          <p:nvPr/>
        </p:nvSpPr>
        <p:spPr>
          <a:xfrm>
            <a:off x="4241180" y="-272354"/>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Meetup PRO</a:t>
            </a:r>
          </a:p>
        </p:txBody>
      </p:sp>
      <p:sp>
        <p:nvSpPr>
          <p:cNvPr id="13" name="Hexagon 12">
            <a:extLst>
              <a:ext uri="{FF2B5EF4-FFF2-40B4-BE49-F238E27FC236}">
                <a16:creationId xmlns:a16="http://schemas.microsoft.com/office/drawing/2014/main" id="{6D99D6F2-D11B-EF4D-8D27-4042B3D2927A}"/>
              </a:ext>
            </a:extLst>
          </p:cNvPr>
          <p:cNvSpPr/>
          <p:nvPr/>
        </p:nvSpPr>
        <p:spPr>
          <a:xfrm>
            <a:off x="765717" y="2776848"/>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 Accounting</a:t>
            </a:r>
          </a:p>
        </p:txBody>
      </p:sp>
      <p:sp>
        <p:nvSpPr>
          <p:cNvPr id="14" name="Hexagon 13">
            <a:extLst>
              <a:ext uri="{FF2B5EF4-FFF2-40B4-BE49-F238E27FC236}">
                <a16:creationId xmlns:a16="http://schemas.microsoft.com/office/drawing/2014/main" id="{69E42276-2AEA-5B47-99EF-B33FBF2A6446}"/>
              </a:ext>
            </a:extLst>
          </p:cNvPr>
          <p:cNvSpPr/>
          <p:nvPr/>
        </p:nvSpPr>
        <p:spPr>
          <a:xfrm>
            <a:off x="5820939" y="4803080"/>
            <a:ext cx="1754459" cy="1767469"/>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LinkedIn</a:t>
            </a:r>
          </a:p>
        </p:txBody>
      </p:sp>
      <p:sp>
        <p:nvSpPr>
          <p:cNvPr id="15" name="Hexagon 14">
            <a:extLst>
              <a:ext uri="{FF2B5EF4-FFF2-40B4-BE49-F238E27FC236}">
                <a16:creationId xmlns:a16="http://schemas.microsoft.com/office/drawing/2014/main" id="{5B78A623-98D2-4946-B6E1-09C6E0889935}"/>
              </a:ext>
            </a:extLst>
          </p:cNvPr>
          <p:cNvSpPr/>
          <p:nvPr/>
        </p:nvSpPr>
        <p:spPr>
          <a:xfrm>
            <a:off x="7400697" y="3780109"/>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Survey Toll TBD?</a:t>
            </a:r>
          </a:p>
        </p:txBody>
      </p:sp>
      <p:sp>
        <p:nvSpPr>
          <p:cNvPr id="16" name="Hexagon 15">
            <a:extLst>
              <a:ext uri="{FF2B5EF4-FFF2-40B4-BE49-F238E27FC236}">
                <a16:creationId xmlns:a16="http://schemas.microsoft.com/office/drawing/2014/main" id="{186C15BB-7BAF-6C46-A946-0171BAE6787A}"/>
              </a:ext>
            </a:extLst>
          </p:cNvPr>
          <p:cNvSpPr/>
          <p:nvPr/>
        </p:nvSpPr>
        <p:spPr>
          <a:xfrm>
            <a:off x="2618679" y="2726823"/>
            <a:ext cx="1754459" cy="1767469"/>
          </a:xfrm>
          <a:prstGeom prst="hexag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Zapier</a:t>
            </a:r>
          </a:p>
        </p:txBody>
      </p:sp>
    </p:spTree>
    <p:extLst>
      <p:ext uri="{BB962C8B-B14F-4D97-AF65-F5344CB8AC3E}">
        <p14:creationId xmlns:p14="http://schemas.microsoft.com/office/powerpoint/2010/main" val="420623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A16-A4E0-9A4E-B26E-87CCAD0164D6}"/>
              </a:ext>
            </a:extLst>
          </p:cNvPr>
          <p:cNvSpPr>
            <a:spLocks noGrp="1"/>
          </p:cNvSpPr>
          <p:nvPr>
            <p:ph type="title"/>
          </p:nvPr>
        </p:nvSpPr>
        <p:spPr/>
        <p:txBody>
          <a:bodyPr/>
          <a:lstStyle/>
          <a:p>
            <a:r>
              <a:rPr lang="en-US" dirty="0">
                <a:latin typeface="Optima" panose="02000503060000020004" pitchFamily="2" charset="0"/>
              </a:rPr>
              <a:t>…which would make for good honey</a:t>
            </a:r>
          </a:p>
        </p:txBody>
      </p:sp>
      <p:pic>
        <p:nvPicPr>
          <p:cNvPr id="5" name="Content Placeholder 4" descr="Beehive">
            <a:extLst>
              <a:ext uri="{FF2B5EF4-FFF2-40B4-BE49-F238E27FC236}">
                <a16:creationId xmlns:a16="http://schemas.microsoft.com/office/drawing/2014/main" id="{665CD300-41B2-7542-B6F6-69D7EF74956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199" y="1690687"/>
            <a:ext cx="4581293" cy="4581293"/>
          </a:xfrm>
        </p:spPr>
      </p:pic>
      <p:sp>
        <p:nvSpPr>
          <p:cNvPr id="6" name="TextBox 5">
            <a:extLst>
              <a:ext uri="{FF2B5EF4-FFF2-40B4-BE49-F238E27FC236}">
                <a16:creationId xmlns:a16="http://schemas.microsoft.com/office/drawing/2014/main" id="{9DCFCEDD-5BE9-C147-8A80-87A083A0E00C}"/>
              </a:ext>
            </a:extLst>
          </p:cNvPr>
          <p:cNvSpPr txBox="1"/>
          <p:nvPr/>
        </p:nvSpPr>
        <p:spPr>
          <a:xfrm>
            <a:off x="6333893" y="2551837"/>
            <a:ext cx="4796883"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Optima" panose="02000503060000020004" pitchFamily="2" charset="0"/>
              </a:rPr>
              <a:t>Newsletter</a:t>
            </a:r>
          </a:p>
          <a:p>
            <a:pPr marL="571500" indent="-571500">
              <a:buFont typeface="Arial" panose="020B0604020202020204" pitchFamily="34" charset="0"/>
              <a:buChar char="•"/>
            </a:pPr>
            <a:r>
              <a:rPr lang="en-US" sz="3600" dirty="0">
                <a:latin typeface="Optima" panose="02000503060000020004" pitchFamily="2" charset="0"/>
              </a:rPr>
              <a:t>Website</a:t>
            </a:r>
          </a:p>
          <a:p>
            <a:pPr marL="571500" indent="-571500">
              <a:buFont typeface="Arial" panose="020B0604020202020204" pitchFamily="34" charset="0"/>
              <a:buChar char="•"/>
            </a:pPr>
            <a:r>
              <a:rPr lang="en-US" sz="3600" dirty="0">
                <a:latin typeface="Optima" panose="02000503060000020004" pitchFamily="2" charset="0"/>
              </a:rPr>
              <a:t>Data Projects</a:t>
            </a:r>
          </a:p>
        </p:txBody>
      </p:sp>
    </p:spTree>
    <p:extLst>
      <p:ext uri="{BB962C8B-B14F-4D97-AF65-F5344CB8AC3E}">
        <p14:creationId xmlns:p14="http://schemas.microsoft.com/office/powerpoint/2010/main" val="235123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The Progression Framework</a:t>
            </a:r>
          </a:p>
        </p:txBody>
      </p:sp>
      <p:graphicFrame>
        <p:nvGraphicFramePr>
          <p:cNvPr id="11" name="Content Placeholder 10">
            <a:extLst>
              <a:ext uri="{FF2B5EF4-FFF2-40B4-BE49-F238E27FC236}">
                <a16:creationId xmlns:a16="http://schemas.microsoft.com/office/drawing/2014/main" id="{9440DAB9-7E33-B74B-B1BD-E436974C8F1A}"/>
              </a:ext>
            </a:extLst>
          </p:cNvPr>
          <p:cNvGraphicFramePr>
            <a:graphicFrameLocks noGrp="1"/>
          </p:cNvGraphicFramePr>
          <p:nvPr>
            <p:ph idx="1"/>
            <p:extLst>
              <p:ext uri="{D42A27DB-BD31-4B8C-83A1-F6EECF244321}">
                <p14:modId xmlns:p14="http://schemas.microsoft.com/office/powerpoint/2010/main" val="1046339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8F38A972-7D18-F945-BD7F-7AA26E519029}"/>
              </a:ext>
            </a:extLst>
          </p:cNvPr>
          <p:cNvSpPr txBox="1"/>
          <p:nvPr/>
        </p:nvSpPr>
        <p:spPr>
          <a:xfrm>
            <a:off x="8705850" y="2324100"/>
            <a:ext cx="2514600" cy="646331"/>
          </a:xfrm>
          <a:prstGeom prst="rect">
            <a:avLst/>
          </a:prstGeom>
          <a:noFill/>
        </p:spPr>
        <p:txBody>
          <a:bodyPr wrap="square" rtlCol="0">
            <a:spAutoFit/>
          </a:bodyPr>
          <a:lstStyle/>
          <a:p>
            <a:r>
              <a:rPr lang="en-US" dirty="0">
                <a:latin typeface="Optima" panose="02000503060000020004" pitchFamily="2" charset="0"/>
              </a:rPr>
              <a:t>What data do we ask for at each step?</a:t>
            </a:r>
          </a:p>
        </p:txBody>
      </p:sp>
    </p:spTree>
    <p:extLst>
      <p:ext uri="{BB962C8B-B14F-4D97-AF65-F5344CB8AC3E}">
        <p14:creationId xmlns:p14="http://schemas.microsoft.com/office/powerpoint/2010/main" val="37309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a:xfrm>
            <a:off x="838200" y="365125"/>
            <a:ext cx="3314700" cy="4511675"/>
          </a:xfrm>
        </p:spPr>
        <p:txBody>
          <a:bodyPr/>
          <a:lstStyle/>
          <a:p>
            <a:r>
              <a:rPr lang="en-US" dirty="0">
                <a:latin typeface="Optima" panose="02000503060000020004" pitchFamily="2" charset="0"/>
              </a:rPr>
              <a:t>The Three Contribution Areas</a:t>
            </a:r>
          </a:p>
        </p:txBody>
      </p:sp>
      <p:graphicFrame>
        <p:nvGraphicFramePr>
          <p:cNvPr id="6" name="Content Placeholder 5">
            <a:extLst>
              <a:ext uri="{FF2B5EF4-FFF2-40B4-BE49-F238E27FC236}">
                <a16:creationId xmlns:a16="http://schemas.microsoft.com/office/drawing/2014/main" id="{93EF19DA-D696-9045-A259-2CF1E7FEE3A8}"/>
              </a:ext>
            </a:extLst>
          </p:cNvPr>
          <p:cNvGraphicFramePr>
            <a:graphicFrameLocks noGrp="1"/>
          </p:cNvGraphicFramePr>
          <p:nvPr>
            <p:ph idx="1"/>
            <p:extLst>
              <p:ext uri="{D42A27DB-BD31-4B8C-83A1-F6EECF244321}">
                <p14:modId xmlns:p14="http://schemas.microsoft.com/office/powerpoint/2010/main" val="4245185557"/>
              </p:ext>
            </p:extLst>
          </p:nvPr>
        </p:nvGraphicFramePr>
        <p:xfrm>
          <a:off x="4286250" y="277812"/>
          <a:ext cx="7505700" cy="6180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72E9020-8B94-2140-A80D-39A9656C6FCB}"/>
              </a:ext>
            </a:extLst>
          </p:cNvPr>
          <p:cNvSpPr txBox="1"/>
          <p:nvPr/>
        </p:nvSpPr>
        <p:spPr>
          <a:xfrm>
            <a:off x="971550" y="4243388"/>
            <a:ext cx="2771775" cy="1477328"/>
          </a:xfrm>
          <a:prstGeom prst="rect">
            <a:avLst/>
          </a:prstGeom>
          <a:noFill/>
        </p:spPr>
        <p:txBody>
          <a:bodyPr wrap="square" rtlCol="0">
            <a:spAutoFit/>
          </a:bodyPr>
          <a:lstStyle/>
          <a:p>
            <a:r>
              <a:rPr lang="en-US" dirty="0">
                <a:latin typeface="Optima" panose="02000503060000020004" pitchFamily="2" charset="0"/>
              </a:rPr>
              <a:t>Painters Pick</a:t>
            </a:r>
          </a:p>
          <a:p>
            <a:pPr marL="285750" indent="-285750">
              <a:buFont typeface="Arial" panose="020B0604020202020204" pitchFamily="34" charset="0"/>
              <a:buChar char="•"/>
            </a:pPr>
            <a:r>
              <a:rPr lang="en-US" dirty="0">
                <a:latin typeface="Optima" panose="02000503060000020004" pitchFamily="2" charset="0"/>
              </a:rPr>
              <a:t>Tool(s)</a:t>
            </a:r>
          </a:p>
          <a:p>
            <a:pPr marL="285750" indent="-285750">
              <a:buFont typeface="Arial" panose="020B0604020202020204" pitchFamily="34" charset="0"/>
              <a:buChar char="•"/>
            </a:pPr>
            <a:r>
              <a:rPr lang="en-US" dirty="0">
                <a:latin typeface="Optima" panose="02000503060000020004" pitchFamily="2" charset="0"/>
              </a:rPr>
              <a:t>Process(es)</a:t>
            </a:r>
          </a:p>
          <a:p>
            <a:pPr marL="285750" indent="-285750">
              <a:buFont typeface="Arial" panose="020B0604020202020204" pitchFamily="34" charset="0"/>
              <a:buChar char="•"/>
            </a:pPr>
            <a:r>
              <a:rPr lang="en-US" dirty="0">
                <a:latin typeface="Optima" panose="02000503060000020004" pitchFamily="2" charset="0"/>
              </a:rPr>
              <a:t>Data layout(s)</a:t>
            </a:r>
          </a:p>
          <a:p>
            <a:endParaRPr lang="en-US" dirty="0">
              <a:latin typeface="Optima" panose="02000503060000020004" pitchFamily="2" charset="0"/>
            </a:endParaRPr>
          </a:p>
        </p:txBody>
      </p:sp>
    </p:spTree>
    <p:extLst>
      <p:ext uri="{BB962C8B-B14F-4D97-AF65-F5344CB8AC3E}">
        <p14:creationId xmlns:p14="http://schemas.microsoft.com/office/powerpoint/2010/main" val="307905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FC0F-1B05-D84A-9503-3768AD45A458}"/>
              </a:ext>
            </a:extLst>
          </p:cNvPr>
          <p:cNvSpPr>
            <a:spLocks noGrp="1"/>
          </p:cNvSpPr>
          <p:nvPr>
            <p:ph type="title"/>
          </p:nvPr>
        </p:nvSpPr>
        <p:spPr/>
        <p:txBody>
          <a:bodyPr/>
          <a:lstStyle/>
          <a:p>
            <a:r>
              <a:rPr lang="en-US" dirty="0">
                <a:latin typeface="Optima" panose="02000503060000020004" pitchFamily="2" charset="0"/>
              </a:rPr>
              <a:t>Poll: The Newsletter Sentence</a:t>
            </a:r>
          </a:p>
        </p:txBody>
      </p:sp>
      <p:sp>
        <p:nvSpPr>
          <p:cNvPr id="4" name="Rounded Rectangle 3">
            <a:extLst>
              <a:ext uri="{FF2B5EF4-FFF2-40B4-BE49-F238E27FC236}">
                <a16:creationId xmlns:a16="http://schemas.microsoft.com/office/drawing/2014/main" id="{39C1B82F-6D89-B446-900F-D3BB69107B66}"/>
              </a:ext>
            </a:extLst>
          </p:cNvPr>
          <p:cNvSpPr/>
          <p:nvPr/>
        </p:nvSpPr>
        <p:spPr>
          <a:xfrm>
            <a:off x="3410493" y="5800738"/>
            <a:ext cx="1696819" cy="74087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Text 0</a:t>
            </a:r>
          </a:p>
        </p:txBody>
      </p:sp>
      <p:sp>
        <p:nvSpPr>
          <p:cNvPr id="6" name="Rounded Rectangle 5">
            <a:extLst>
              <a:ext uri="{FF2B5EF4-FFF2-40B4-BE49-F238E27FC236}">
                <a16:creationId xmlns:a16="http://schemas.microsoft.com/office/drawing/2014/main" id="{31AEDFBB-E15A-1E45-A12E-4D1698DE2B4F}"/>
              </a:ext>
            </a:extLst>
          </p:cNvPr>
          <p:cNvSpPr/>
          <p:nvPr/>
        </p:nvSpPr>
        <p:spPr>
          <a:xfrm>
            <a:off x="8275175" y="5699612"/>
            <a:ext cx="3163747" cy="74271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Text 1</a:t>
            </a:r>
          </a:p>
        </p:txBody>
      </p:sp>
      <p:sp>
        <p:nvSpPr>
          <p:cNvPr id="7" name="Rounded Rectangle 6">
            <a:extLst>
              <a:ext uri="{FF2B5EF4-FFF2-40B4-BE49-F238E27FC236}">
                <a16:creationId xmlns:a16="http://schemas.microsoft.com/office/drawing/2014/main" id="{ADE90C39-39D8-F34B-80AB-46D449E85BB0}"/>
              </a:ext>
            </a:extLst>
          </p:cNvPr>
          <p:cNvSpPr/>
          <p:nvPr/>
        </p:nvSpPr>
        <p:spPr>
          <a:xfrm>
            <a:off x="5323209" y="5826012"/>
            <a:ext cx="926360" cy="6415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Display Text 1</a:t>
            </a:r>
          </a:p>
        </p:txBody>
      </p:sp>
      <p:sp>
        <p:nvSpPr>
          <p:cNvPr id="8" name="Rounded Rectangle 7">
            <a:extLst>
              <a:ext uri="{FF2B5EF4-FFF2-40B4-BE49-F238E27FC236}">
                <a16:creationId xmlns:a16="http://schemas.microsoft.com/office/drawing/2014/main" id="{977C776A-21B1-B24C-8C4C-C1971B329067}"/>
              </a:ext>
            </a:extLst>
          </p:cNvPr>
          <p:cNvSpPr/>
          <p:nvPr/>
        </p:nvSpPr>
        <p:spPr>
          <a:xfrm>
            <a:off x="6414990" y="5800738"/>
            <a:ext cx="1675714" cy="64158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Link 1</a:t>
            </a:r>
          </a:p>
        </p:txBody>
      </p:sp>
      <p:sp>
        <p:nvSpPr>
          <p:cNvPr id="12" name="TextBox 11">
            <a:extLst>
              <a:ext uri="{FF2B5EF4-FFF2-40B4-BE49-F238E27FC236}">
                <a16:creationId xmlns:a16="http://schemas.microsoft.com/office/drawing/2014/main" id="{16E236E0-920A-8B47-82B6-B66884ECD092}"/>
              </a:ext>
            </a:extLst>
          </p:cNvPr>
          <p:cNvSpPr txBox="1"/>
          <p:nvPr/>
        </p:nvSpPr>
        <p:spPr>
          <a:xfrm>
            <a:off x="876702" y="1428328"/>
            <a:ext cx="10129025" cy="830997"/>
          </a:xfrm>
          <a:prstGeom prst="rect">
            <a:avLst/>
          </a:prstGeom>
          <a:noFill/>
        </p:spPr>
        <p:txBody>
          <a:bodyPr wrap="square">
            <a:spAutoFit/>
          </a:bodyPr>
          <a:lstStyle/>
          <a:p>
            <a:pPr algn="l"/>
            <a:r>
              <a:rPr lang="en-US" sz="2400" b="0" i="1" dirty="0">
                <a:solidFill>
                  <a:srgbClr val="222222"/>
                </a:solidFill>
                <a:effectLst/>
                <a:latin typeface="Roboto" panose="02000000000000000000" pitchFamily="2" charset="0"/>
              </a:rPr>
              <a:t>We are so thankful for </a:t>
            </a:r>
            <a:r>
              <a:rPr lang="en-US" sz="2400" b="0" i="1" dirty="0">
                <a:solidFill>
                  <a:srgbClr val="1155CC"/>
                </a:solidFill>
                <a:effectLst/>
                <a:latin typeface="Roboto" panose="02000000000000000000" pitchFamily="2" charset="0"/>
                <a:hlinkClick r:id="rId2"/>
              </a:rPr>
              <a:t>Kelly</a:t>
            </a:r>
            <a:r>
              <a:rPr lang="en-US" sz="2400" b="0" i="1" dirty="0">
                <a:solidFill>
                  <a:srgbClr val="222222"/>
                </a:solidFill>
                <a:effectLst/>
                <a:latin typeface="Roboto" panose="02000000000000000000" pitchFamily="2" charset="0"/>
              </a:rPr>
              <a:t> who shared with us her deepest wisdom about our careers at June's monthly meeting.</a:t>
            </a:r>
          </a:p>
        </p:txBody>
      </p:sp>
      <p:sp>
        <p:nvSpPr>
          <p:cNvPr id="14" name="Rounded Rectangle 13">
            <a:extLst>
              <a:ext uri="{FF2B5EF4-FFF2-40B4-BE49-F238E27FC236}">
                <a16:creationId xmlns:a16="http://schemas.microsoft.com/office/drawing/2014/main" id="{1E002C6B-A206-554C-AE5A-16EED3DC57E6}"/>
              </a:ext>
            </a:extLst>
          </p:cNvPr>
          <p:cNvSpPr/>
          <p:nvPr/>
        </p:nvSpPr>
        <p:spPr>
          <a:xfrm>
            <a:off x="3291789" y="2551607"/>
            <a:ext cx="1815523" cy="98325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rgbClr val="222222"/>
                </a:solidFill>
                <a:latin typeface="Roboto" panose="02000000000000000000" pitchFamily="2" charset="0"/>
              </a:rPr>
              <a:t>We are so thankful for </a:t>
            </a:r>
            <a:endParaRPr lang="en-US" sz="1400" dirty="0"/>
          </a:p>
        </p:txBody>
      </p:sp>
      <p:sp>
        <p:nvSpPr>
          <p:cNvPr id="15" name="Rounded Rectangle 14">
            <a:extLst>
              <a:ext uri="{FF2B5EF4-FFF2-40B4-BE49-F238E27FC236}">
                <a16:creationId xmlns:a16="http://schemas.microsoft.com/office/drawing/2014/main" id="{7E6ECB19-CCB6-6D42-A62A-9D2F0917D388}"/>
              </a:ext>
            </a:extLst>
          </p:cNvPr>
          <p:cNvSpPr/>
          <p:nvPr/>
        </p:nvSpPr>
        <p:spPr>
          <a:xfrm>
            <a:off x="5341808" y="2486302"/>
            <a:ext cx="2648040" cy="104855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Kelly</a:t>
            </a:r>
          </a:p>
        </p:txBody>
      </p:sp>
      <p:sp>
        <p:nvSpPr>
          <p:cNvPr id="16" name="Rounded Rectangle 15">
            <a:extLst>
              <a:ext uri="{FF2B5EF4-FFF2-40B4-BE49-F238E27FC236}">
                <a16:creationId xmlns:a16="http://schemas.microsoft.com/office/drawing/2014/main" id="{F0210173-14F0-F846-AA1F-EFB435727604}"/>
              </a:ext>
            </a:extLst>
          </p:cNvPr>
          <p:cNvSpPr/>
          <p:nvPr/>
        </p:nvSpPr>
        <p:spPr>
          <a:xfrm>
            <a:off x="8275176" y="2480344"/>
            <a:ext cx="3163747" cy="106289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rgbClr val="222222"/>
                </a:solidFill>
                <a:latin typeface="Roboto" panose="02000000000000000000" pitchFamily="2" charset="0"/>
              </a:rPr>
              <a:t>who shared with us her deepest wisdom about our careers at June's monthly meeting</a:t>
            </a:r>
            <a:r>
              <a:rPr lang="en-US" sz="1400" dirty="0"/>
              <a:t> 1</a:t>
            </a:r>
          </a:p>
        </p:txBody>
      </p:sp>
      <p:sp>
        <p:nvSpPr>
          <p:cNvPr id="17" name="Rounded Rectangle 16">
            <a:extLst>
              <a:ext uri="{FF2B5EF4-FFF2-40B4-BE49-F238E27FC236}">
                <a16:creationId xmlns:a16="http://schemas.microsoft.com/office/drawing/2014/main" id="{73061000-6C6A-F44A-8198-5E3AC951DD59}"/>
              </a:ext>
            </a:extLst>
          </p:cNvPr>
          <p:cNvSpPr/>
          <p:nvPr/>
        </p:nvSpPr>
        <p:spPr>
          <a:xfrm>
            <a:off x="5323209" y="3680875"/>
            <a:ext cx="926360" cy="98325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Kelly</a:t>
            </a:r>
          </a:p>
        </p:txBody>
      </p:sp>
      <p:sp>
        <p:nvSpPr>
          <p:cNvPr id="18" name="Rounded Rectangle 17">
            <a:extLst>
              <a:ext uri="{FF2B5EF4-FFF2-40B4-BE49-F238E27FC236}">
                <a16:creationId xmlns:a16="http://schemas.microsoft.com/office/drawing/2014/main" id="{7DC9BE76-54D7-894C-A6CD-C469490759B9}"/>
              </a:ext>
            </a:extLst>
          </p:cNvPr>
          <p:cNvSpPr/>
          <p:nvPr/>
        </p:nvSpPr>
        <p:spPr>
          <a:xfrm>
            <a:off x="6414990" y="3639119"/>
            <a:ext cx="1574858" cy="98325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https://</a:t>
            </a:r>
            <a:r>
              <a:rPr lang="en-US" sz="1400" dirty="0" err="1"/>
              <a:t>www.linkedin.com</a:t>
            </a:r>
            <a:r>
              <a:rPr lang="en-US" sz="1400" dirty="0"/>
              <a:t>/in/colleen-mccue-phd-13b144115/</a:t>
            </a:r>
          </a:p>
        </p:txBody>
      </p:sp>
      <p:sp>
        <p:nvSpPr>
          <p:cNvPr id="21" name="Rounded Rectangle 20">
            <a:extLst>
              <a:ext uri="{FF2B5EF4-FFF2-40B4-BE49-F238E27FC236}">
                <a16:creationId xmlns:a16="http://schemas.microsoft.com/office/drawing/2014/main" id="{87D1F235-A926-D143-A497-BBEC661C51CE}"/>
              </a:ext>
            </a:extLst>
          </p:cNvPr>
          <p:cNvSpPr/>
          <p:nvPr/>
        </p:nvSpPr>
        <p:spPr>
          <a:xfrm>
            <a:off x="1775225" y="2557064"/>
            <a:ext cx="1282067" cy="9777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rgbClr val="222222"/>
                </a:solidFill>
                <a:latin typeface="Roboto" panose="02000000000000000000" pitchFamily="2" charset="0"/>
              </a:rPr>
              <a:t>Thankful</a:t>
            </a:r>
            <a:endParaRPr lang="en-US" sz="1400" dirty="0"/>
          </a:p>
        </p:txBody>
      </p:sp>
      <p:sp>
        <p:nvSpPr>
          <p:cNvPr id="22" name="Rounded Rectangle 21">
            <a:extLst>
              <a:ext uri="{FF2B5EF4-FFF2-40B4-BE49-F238E27FC236}">
                <a16:creationId xmlns:a16="http://schemas.microsoft.com/office/drawing/2014/main" id="{872061DF-F7D6-AD4B-B438-233F55E27C1A}"/>
              </a:ext>
            </a:extLst>
          </p:cNvPr>
          <p:cNvSpPr/>
          <p:nvPr/>
        </p:nvSpPr>
        <p:spPr>
          <a:xfrm>
            <a:off x="1746380" y="5800738"/>
            <a:ext cx="1310912" cy="69213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rgbClr val="222222"/>
                </a:solidFill>
                <a:latin typeface="Roboto" panose="02000000000000000000" pitchFamily="2" charset="0"/>
              </a:rPr>
              <a:t>Heading</a:t>
            </a:r>
            <a:endParaRPr lang="en-US" sz="1600" dirty="0"/>
          </a:p>
        </p:txBody>
      </p:sp>
      <p:sp>
        <p:nvSpPr>
          <p:cNvPr id="20" name="TextBox 19">
            <a:extLst>
              <a:ext uri="{FF2B5EF4-FFF2-40B4-BE49-F238E27FC236}">
                <a16:creationId xmlns:a16="http://schemas.microsoft.com/office/drawing/2014/main" id="{7D7A7188-6A76-A744-B2B2-B7A5BDDD78A2}"/>
              </a:ext>
            </a:extLst>
          </p:cNvPr>
          <p:cNvSpPr txBox="1"/>
          <p:nvPr/>
        </p:nvSpPr>
        <p:spPr>
          <a:xfrm>
            <a:off x="1108349" y="5245006"/>
            <a:ext cx="6094070" cy="369332"/>
          </a:xfrm>
          <a:prstGeom prst="rect">
            <a:avLst/>
          </a:prstGeom>
          <a:noFill/>
        </p:spPr>
        <p:txBody>
          <a:bodyPr wrap="square">
            <a:spAutoFit/>
          </a:bodyPr>
          <a:lstStyle/>
          <a:p>
            <a:r>
              <a:rPr lang="en-US" dirty="0">
                <a:solidFill>
                  <a:srgbClr val="222222"/>
                </a:solidFill>
                <a:latin typeface="Roboto" panose="02000000000000000000" pitchFamily="2" charset="0"/>
              </a:rPr>
              <a:t>Data Labels/Columns/Fields</a:t>
            </a:r>
            <a:endParaRPr lang="en-US" dirty="0"/>
          </a:p>
        </p:txBody>
      </p:sp>
    </p:spTree>
    <p:extLst>
      <p:ext uri="{BB962C8B-B14F-4D97-AF65-F5344CB8AC3E}">
        <p14:creationId xmlns:p14="http://schemas.microsoft.com/office/powerpoint/2010/main" val="382896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Welcome by the Welcome Officer</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normAutofit fontScale="92500" lnSpcReduction="20000"/>
          </a:bodyPr>
          <a:lstStyle/>
          <a:p>
            <a:pPr marL="0" indent="0">
              <a:buNone/>
            </a:pPr>
            <a:r>
              <a:rPr lang="en-US" dirty="0">
                <a:latin typeface="Optima" panose="02000503060000020004" pitchFamily="2" charset="0"/>
              </a:rPr>
              <a:t>The “officer” for each meeting will…</a:t>
            </a:r>
          </a:p>
          <a:p>
            <a:pPr>
              <a:buFont typeface="Wingdings" pitchFamily="2" charset="2"/>
              <a:buChar char="q"/>
            </a:pPr>
            <a:r>
              <a:rPr lang="en-US" dirty="0">
                <a:latin typeface="Optima" panose="02000503060000020004" pitchFamily="2" charset="0"/>
              </a:rPr>
              <a:t>Great people as they arrive</a:t>
            </a:r>
          </a:p>
          <a:p>
            <a:pPr>
              <a:buFont typeface="Wingdings" pitchFamily="2" charset="2"/>
              <a:buChar char="q"/>
            </a:pPr>
            <a:r>
              <a:rPr lang="en-US" dirty="0">
                <a:solidFill>
                  <a:schemeClr val="accent1"/>
                </a:solidFill>
                <a:latin typeface="Optima" panose="02000503060000020004" pitchFamily="2" charset="0"/>
              </a:rPr>
              <a:t>Look around for new faces.</a:t>
            </a:r>
          </a:p>
          <a:p>
            <a:pPr>
              <a:buFont typeface="Wingdings" pitchFamily="2" charset="2"/>
              <a:buChar char="q"/>
            </a:pPr>
            <a:r>
              <a:rPr lang="en-US" dirty="0">
                <a:latin typeface="Optima" panose="02000503060000020004" pitchFamily="2" charset="0"/>
              </a:rPr>
              <a:t>Kick off the meeting, </a:t>
            </a:r>
          </a:p>
          <a:p>
            <a:pPr>
              <a:buFont typeface="Wingdings" pitchFamily="2" charset="2"/>
              <a:buChar char="q"/>
            </a:pPr>
            <a:r>
              <a:rPr lang="en-US" dirty="0">
                <a:latin typeface="Optima" panose="02000503060000020004" pitchFamily="2" charset="0"/>
              </a:rPr>
              <a:t> If there are new faces, ask for 3 voluntary readers of the mission, vision, and modus operandi</a:t>
            </a:r>
          </a:p>
          <a:p>
            <a:pPr>
              <a:buFont typeface="Wingdings" pitchFamily="2" charset="2"/>
              <a:buChar char="q"/>
            </a:pPr>
            <a:r>
              <a:rPr lang="en-US" dirty="0">
                <a:latin typeface="Optima" panose="02000503060000020004" pitchFamily="2" charset="0"/>
              </a:rPr>
              <a:t>Lead the Update Exercise</a:t>
            </a:r>
          </a:p>
          <a:p>
            <a:pPr>
              <a:buFont typeface="Wingdings" pitchFamily="2" charset="2"/>
              <a:buChar char="q"/>
            </a:pPr>
            <a:r>
              <a:rPr lang="en-US" dirty="0">
                <a:latin typeface="Optima" panose="02000503060000020004" pitchFamily="2" charset="0"/>
              </a:rPr>
              <a:t>Ask who was overlooked and apologize?</a:t>
            </a:r>
          </a:p>
          <a:p>
            <a:pPr>
              <a:buFont typeface="Wingdings" pitchFamily="2" charset="2"/>
              <a:buChar char="q"/>
            </a:pPr>
            <a:r>
              <a:rPr lang="en-US" dirty="0">
                <a:latin typeface="Optima" panose="02000503060000020004" pitchFamily="2" charset="0"/>
              </a:rPr>
              <a:t>Get a volunteer for the next meeting</a:t>
            </a:r>
          </a:p>
          <a:p>
            <a:pPr>
              <a:buFont typeface="Wingdings" pitchFamily="2" charset="2"/>
              <a:buChar char="q"/>
            </a:pPr>
            <a:r>
              <a:rPr lang="en-US" dirty="0">
                <a:latin typeface="Optima" panose="02000503060000020004" pitchFamily="2" charset="0"/>
              </a:rPr>
              <a:t>Give the manual attendance sheet to the </a:t>
            </a:r>
            <a:r>
              <a:rPr lang="en-US" dirty="0" err="1">
                <a:latin typeface="Optima" panose="02000503060000020004" pitchFamily="2" charset="0"/>
              </a:rPr>
              <a:t>datascientistasociety@gmail.com</a:t>
            </a:r>
            <a:endParaRPr lang="en-US" dirty="0">
              <a:latin typeface="Optima" panose="02000503060000020004" pitchFamily="2" charset="0"/>
            </a:endParaRPr>
          </a:p>
          <a:p>
            <a:endParaRPr lang="en-US" dirty="0">
              <a:latin typeface="Optima" panose="02000503060000020004" pitchFamily="2" charset="0"/>
            </a:endParaRPr>
          </a:p>
        </p:txBody>
      </p:sp>
      <p:sp>
        <p:nvSpPr>
          <p:cNvPr id="4" name="Rectangle 3">
            <a:extLst>
              <a:ext uri="{FF2B5EF4-FFF2-40B4-BE49-F238E27FC236}">
                <a16:creationId xmlns:a16="http://schemas.microsoft.com/office/drawing/2014/main" id="{C1C6CB9A-2728-5B41-B11C-63B15CD4B4CB}"/>
              </a:ext>
            </a:extLst>
          </p:cNvPr>
          <p:cNvSpPr/>
          <p:nvPr/>
        </p:nvSpPr>
        <p:spPr>
          <a:xfrm>
            <a:off x="228600" y="228600"/>
            <a:ext cx="11677650" cy="6362700"/>
          </a:xfrm>
          <a:prstGeom prst="rect">
            <a:avLst/>
          </a:prstGeom>
          <a:noFill/>
          <a:ln w="152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16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28CA-750F-DC4A-9AD1-B49328019E86}"/>
              </a:ext>
            </a:extLst>
          </p:cNvPr>
          <p:cNvSpPr>
            <a:spLocks noGrp="1"/>
          </p:cNvSpPr>
          <p:nvPr>
            <p:ph type="title"/>
          </p:nvPr>
        </p:nvSpPr>
        <p:spPr/>
        <p:txBody>
          <a:bodyPr/>
          <a:lstStyle/>
          <a:p>
            <a:r>
              <a:rPr lang="en-US" dirty="0">
                <a:latin typeface="Optima" panose="02000503060000020004" pitchFamily="2" charset="0"/>
              </a:rPr>
              <a:t>The Three Dreams (No Timeline)</a:t>
            </a:r>
          </a:p>
        </p:txBody>
      </p:sp>
      <p:sp>
        <p:nvSpPr>
          <p:cNvPr id="3" name="Content Placeholder 2">
            <a:extLst>
              <a:ext uri="{FF2B5EF4-FFF2-40B4-BE49-F238E27FC236}">
                <a16:creationId xmlns:a16="http://schemas.microsoft.com/office/drawing/2014/main" id="{DDC1441E-DAC3-5C4A-A7B3-15B0B9097647}"/>
              </a:ext>
            </a:extLst>
          </p:cNvPr>
          <p:cNvSpPr>
            <a:spLocks noGrp="1"/>
          </p:cNvSpPr>
          <p:nvPr>
            <p:ph idx="1"/>
          </p:nvPr>
        </p:nvSpPr>
        <p:spPr/>
        <p:txBody>
          <a:bodyPr/>
          <a:lstStyle/>
          <a:p>
            <a:r>
              <a:rPr lang="en-US" dirty="0">
                <a:latin typeface="Optima" panose="02000503060000020004" pitchFamily="2" charset="0"/>
              </a:rPr>
              <a:t>Clustering</a:t>
            </a:r>
          </a:p>
          <a:p>
            <a:pPr lvl="1"/>
            <a:r>
              <a:rPr lang="en-US" sz="1200" dirty="0">
                <a:latin typeface="Optima" panose="02000503060000020004" pitchFamily="2" charset="0"/>
              </a:rPr>
              <a:t>Referrals</a:t>
            </a:r>
          </a:p>
          <a:p>
            <a:pPr lvl="1"/>
            <a:r>
              <a:rPr lang="en-US" sz="1200" dirty="0">
                <a:latin typeface="Optima" panose="02000503060000020004" pitchFamily="2" charset="0"/>
              </a:rPr>
              <a:t>Mentor/Mentee</a:t>
            </a:r>
          </a:p>
          <a:p>
            <a:pPr lvl="1"/>
            <a:r>
              <a:rPr lang="en-US" sz="1200" dirty="0">
                <a:latin typeface="Optima" panose="02000503060000020004" pitchFamily="2" charset="0"/>
              </a:rPr>
              <a:t>Recommendations</a:t>
            </a:r>
          </a:p>
          <a:p>
            <a:pPr lvl="1"/>
            <a:r>
              <a:rPr lang="en-US" sz="1200" dirty="0">
                <a:latin typeface="Optima" panose="02000503060000020004" pitchFamily="2" charset="0"/>
              </a:rPr>
              <a:t>Engagement</a:t>
            </a:r>
          </a:p>
          <a:p>
            <a:pPr marL="457200" lvl="1" indent="0">
              <a:buNone/>
            </a:pPr>
            <a:endParaRPr lang="en-US" dirty="0">
              <a:latin typeface="Optima" panose="02000503060000020004" pitchFamily="2" charset="0"/>
            </a:endParaRPr>
          </a:p>
          <a:p>
            <a:r>
              <a:rPr lang="en-US" dirty="0">
                <a:latin typeface="Optima" panose="02000503060000020004" pitchFamily="2" charset="0"/>
              </a:rPr>
              <a:t>Predictive Analytics/Machine Learning</a:t>
            </a:r>
          </a:p>
          <a:p>
            <a:pPr lvl="1"/>
            <a:r>
              <a:rPr lang="en-US" sz="1200" dirty="0">
                <a:latin typeface="Optima" panose="02000503060000020004" pitchFamily="2" charset="0"/>
              </a:rPr>
              <a:t>Can we predict relationship building/group advancement</a:t>
            </a:r>
          </a:p>
          <a:p>
            <a:pPr lvl="1"/>
            <a:r>
              <a:rPr lang="en-US" sz="1200" dirty="0">
                <a:latin typeface="Optima" panose="02000503060000020004" pitchFamily="2" charset="0"/>
              </a:rPr>
              <a:t>Can we predict career advance?</a:t>
            </a:r>
          </a:p>
          <a:p>
            <a:pPr lvl="1"/>
            <a:r>
              <a:rPr lang="en-US" sz="1200" dirty="0">
                <a:latin typeface="Optima" panose="02000503060000020004" pitchFamily="2" charset="0"/>
              </a:rPr>
              <a:t>Does our program make a difference?</a:t>
            </a:r>
          </a:p>
          <a:p>
            <a:pPr marL="457200" lvl="1" indent="0">
              <a:buNone/>
            </a:pPr>
            <a:endParaRPr lang="en-US" sz="1200" dirty="0">
              <a:latin typeface="Optima" panose="02000503060000020004" pitchFamily="2" charset="0"/>
            </a:endParaRPr>
          </a:p>
          <a:p>
            <a:r>
              <a:rPr lang="en-US" dirty="0">
                <a:latin typeface="Optima" panose="02000503060000020004" pitchFamily="2" charset="0"/>
              </a:rPr>
              <a:t>Sharing Our Method</a:t>
            </a:r>
            <a:endParaRPr lang="en-US" sz="1200" dirty="0">
              <a:latin typeface="Optima" panose="02000503060000020004" pitchFamily="2" charset="0"/>
            </a:endParaRPr>
          </a:p>
          <a:p>
            <a:pPr lvl="1"/>
            <a:r>
              <a:rPr lang="en-US" sz="1200" dirty="0">
                <a:latin typeface="Optima" panose="02000503060000020004" pitchFamily="2" charset="0"/>
              </a:rPr>
              <a:t>Can we share all this will other women’s tech groups</a:t>
            </a:r>
          </a:p>
          <a:p>
            <a:pPr lvl="1"/>
            <a:r>
              <a:rPr lang="en-US" sz="1200" dirty="0">
                <a:latin typeface="Optima" panose="02000503060000020004" pitchFamily="2" charset="0"/>
              </a:rPr>
              <a:t>Can we share this with other women’s groups</a:t>
            </a:r>
          </a:p>
        </p:txBody>
      </p:sp>
    </p:spTree>
    <p:extLst>
      <p:ext uri="{BB962C8B-B14F-4D97-AF65-F5344CB8AC3E}">
        <p14:creationId xmlns:p14="http://schemas.microsoft.com/office/powerpoint/2010/main" val="375470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813C2230-B2FE-D14D-AB56-6D588C5DBC7F}"/>
              </a:ext>
            </a:extLst>
          </p:cNvPr>
          <p:cNvCxnSpPr/>
          <p:nvPr/>
        </p:nvCxnSpPr>
        <p:spPr>
          <a:xfrm>
            <a:off x="5824537" y="171149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B54DCC-667D-9E46-B50A-77801410FC24}"/>
              </a:ext>
            </a:extLst>
          </p:cNvPr>
          <p:cNvCxnSpPr/>
          <p:nvPr/>
        </p:nvCxnSpPr>
        <p:spPr>
          <a:xfrm>
            <a:off x="8462960" y="180775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E6E953-EB1B-354E-AF96-54B93C1CED64}"/>
              </a:ext>
            </a:extLst>
          </p:cNvPr>
          <p:cNvCxnSpPr/>
          <p:nvPr/>
        </p:nvCxnSpPr>
        <p:spPr>
          <a:xfrm>
            <a:off x="3228975" y="1649446"/>
            <a:ext cx="0" cy="4906537"/>
          </a:xfrm>
          <a:prstGeom prst="line">
            <a:avLst/>
          </a:prstGeom>
          <a:ln w="762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6D621C-9D0C-E84E-9DD7-E43BED945132}"/>
              </a:ext>
            </a:extLst>
          </p:cNvPr>
          <p:cNvSpPr>
            <a:spLocks noGrp="1"/>
          </p:cNvSpPr>
          <p:nvPr>
            <p:ph type="title"/>
          </p:nvPr>
        </p:nvSpPr>
        <p:spPr/>
        <p:txBody>
          <a:bodyPr/>
          <a:lstStyle/>
          <a:p>
            <a:r>
              <a:rPr lang="en-US" dirty="0">
                <a:latin typeface="Optima" panose="02000503060000020004" pitchFamily="2" charset="0"/>
              </a:rPr>
              <a:t>The General Calendar</a:t>
            </a:r>
          </a:p>
        </p:txBody>
      </p:sp>
      <p:sp>
        <p:nvSpPr>
          <p:cNvPr id="4" name="TextBox 3">
            <a:extLst>
              <a:ext uri="{FF2B5EF4-FFF2-40B4-BE49-F238E27FC236}">
                <a16:creationId xmlns:a16="http://schemas.microsoft.com/office/drawing/2014/main" id="{4FEBCA37-7994-4A4F-A3E1-10B1175FCFF9}"/>
              </a:ext>
            </a:extLst>
          </p:cNvPr>
          <p:cNvSpPr txBox="1"/>
          <p:nvPr/>
        </p:nvSpPr>
        <p:spPr>
          <a:xfrm>
            <a:off x="838199" y="1649446"/>
            <a:ext cx="2390776"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Jan • Feb • Mar</a:t>
            </a:r>
          </a:p>
        </p:txBody>
      </p:sp>
      <p:sp>
        <p:nvSpPr>
          <p:cNvPr id="5" name="TextBox 4">
            <a:extLst>
              <a:ext uri="{FF2B5EF4-FFF2-40B4-BE49-F238E27FC236}">
                <a16:creationId xmlns:a16="http://schemas.microsoft.com/office/drawing/2014/main" id="{60290518-203B-5247-80AA-D0451073ED2B}"/>
              </a:ext>
            </a:extLst>
          </p:cNvPr>
          <p:cNvSpPr txBox="1"/>
          <p:nvPr/>
        </p:nvSpPr>
        <p:spPr>
          <a:xfrm>
            <a:off x="3433761" y="1649446"/>
            <a:ext cx="2390776"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Apr • May • Jun</a:t>
            </a:r>
          </a:p>
        </p:txBody>
      </p:sp>
      <p:sp>
        <p:nvSpPr>
          <p:cNvPr id="6" name="TextBox 5">
            <a:extLst>
              <a:ext uri="{FF2B5EF4-FFF2-40B4-BE49-F238E27FC236}">
                <a16:creationId xmlns:a16="http://schemas.microsoft.com/office/drawing/2014/main" id="{8885FADB-989C-1644-BFE5-9600114EDCD8}"/>
              </a:ext>
            </a:extLst>
          </p:cNvPr>
          <p:cNvSpPr txBox="1"/>
          <p:nvPr/>
        </p:nvSpPr>
        <p:spPr>
          <a:xfrm>
            <a:off x="6152161" y="1691650"/>
            <a:ext cx="2390776"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Jul • Aug • Sep</a:t>
            </a:r>
          </a:p>
        </p:txBody>
      </p:sp>
      <p:sp>
        <p:nvSpPr>
          <p:cNvPr id="7" name="TextBox 6">
            <a:extLst>
              <a:ext uri="{FF2B5EF4-FFF2-40B4-BE49-F238E27FC236}">
                <a16:creationId xmlns:a16="http://schemas.microsoft.com/office/drawing/2014/main" id="{3CC22D4C-66B5-114A-9877-8E4C4D48E728}"/>
              </a:ext>
            </a:extLst>
          </p:cNvPr>
          <p:cNvSpPr txBox="1"/>
          <p:nvPr/>
        </p:nvSpPr>
        <p:spPr>
          <a:xfrm>
            <a:off x="8911624" y="1711496"/>
            <a:ext cx="2390775" cy="369332"/>
          </a:xfrm>
          <a:prstGeom prst="rect">
            <a:avLst/>
          </a:prstGeom>
          <a:solidFill>
            <a:schemeClr val="accent1">
              <a:lumMod val="20000"/>
              <a:lumOff val="80000"/>
            </a:schemeClr>
          </a:solidFill>
        </p:spPr>
        <p:txBody>
          <a:bodyPr wrap="square" rtlCol="0">
            <a:spAutoFit/>
          </a:bodyPr>
          <a:lstStyle/>
          <a:p>
            <a:pPr algn="ctr"/>
            <a:r>
              <a:rPr lang="en-US" dirty="0">
                <a:latin typeface="Optima" panose="02000503060000020004" pitchFamily="2" charset="0"/>
              </a:rPr>
              <a:t>Oct • Nov • Dec</a:t>
            </a:r>
          </a:p>
        </p:txBody>
      </p:sp>
      <p:sp>
        <p:nvSpPr>
          <p:cNvPr id="8" name="TextBox 7">
            <a:extLst>
              <a:ext uri="{FF2B5EF4-FFF2-40B4-BE49-F238E27FC236}">
                <a16:creationId xmlns:a16="http://schemas.microsoft.com/office/drawing/2014/main" id="{A7FD0644-3191-D243-A5BD-A0A266D11707}"/>
              </a:ext>
            </a:extLst>
          </p:cNvPr>
          <p:cNvSpPr txBox="1"/>
          <p:nvPr/>
        </p:nvSpPr>
        <p:spPr>
          <a:xfrm>
            <a:off x="2238373" y="4244027"/>
            <a:ext cx="2390776"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Membership Drive</a:t>
            </a:r>
          </a:p>
        </p:txBody>
      </p:sp>
      <p:sp>
        <p:nvSpPr>
          <p:cNvPr id="9" name="TextBox 8">
            <a:extLst>
              <a:ext uri="{FF2B5EF4-FFF2-40B4-BE49-F238E27FC236}">
                <a16:creationId xmlns:a16="http://schemas.microsoft.com/office/drawing/2014/main" id="{8A0E7207-5DF1-6E4B-A88F-F8E6C2A20C96}"/>
              </a:ext>
            </a:extLst>
          </p:cNvPr>
          <p:cNvSpPr txBox="1"/>
          <p:nvPr/>
        </p:nvSpPr>
        <p:spPr>
          <a:xfrm>
            <a:off x="5005792" y="5051083"/>
            <a:ext cx="1723212"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10" name="TextBox 9">
            <a:extLst>
              <a:ext uri="{FF2B5EF4-FFF2-40B4-BE49-F238E27FC236}">
                <a16:creationId xmlns:a16="http://schemas.microsoft.com/office/drawing/2014/main" id="{513B6E2A-F7B4-3547-A385-96B179445F58}"/>
              </a:ext>
            </a:extLst>
          </p:cNvPr>
          <p:cNvSpPr txBox="1"/>
          <p:nvPr/>
        </p:nvSpPr>
        <p:spPr>
          <a:xfrm>
            <a:off x="4767261" y="4261026"/>
            <a:ext cx="2390776"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Member Data Drive</a:t>
            </a:r>
          </a:p>
        </p:txBody>
      </p:sp>
      <p:sp>
        <p:nvSpPr>
          <p:cNvPr id="11" name="TextBox 10">
            <a:extLst>
              <a:ext uri="{FF2B5EF4-FFF2-40B4-BE49-F238E27FC236}">
                <a16:creationId xmlns:a16="http://schemas.microsoft.com/office/drawing/2014/main" id="{CB69C4DA-AA25-9341-83B6-55940429BDB3}"/>
              </a:ext>
            </a:extLst>
          </p:cNvPr>
          <p:cNvSpPr txBox="1"/>
          <p:nvPr/>
        </p:nvSpPr>
        <p:spPr>
          <a:xfrm>
            <a:off x="6899525" y="5033485"/>
            <a:ext cx="1723208"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Grant Drive</a:t>
            </a:r>
          </a:p>
        </p:txBody>
      </p:sp>
      <p:sp>
        <p:nvSpPr>
          <p:cNvPr id="12" name="TextBox 11">
            <a:extLst>
              <a:ext uri="{FF2B5EF4-FFF2-40B4-BE49-F238E27FC236}">
                <a16:creationId xmlns:a16="http://schemas.microsoft.com/office/drawing/2014/main" id="{53C689D2-F092-BB4F-B4F0-BCF70B32284D}"/>
              </a:ext>
            </a:extLst>
          </p:cNvPr>
          <p:cNvSpPr txBox="1"/>
          <p:nvPr/>
        </p:nvSpPr>
        <p:spPr>
          <a:xfrm>
            <a:off x="838198" y="3749819"/>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Tent Event</a:t>
            </a:r>
          </a:p>
        </p:txBody>
      </p:sp>
      <p:sp>
        <p:nvSpPr>
          <p:cNvPr id="13" name="TextBox 12">
            <a:extLst>
              <a:ext uri="{FF2B5EF4-FFF2-40B4-BE49-F238E27FC236}">
                <a16:creationId xmlns:a16="http://schemas.microsoft.com/office/drawing/2014/main" id="{C4E97D82-ED14-8D4C-99B6-A413A9A2EB58}"/>
              </a:ext>
            </a:extLst>
          </p:cNvPr>
          <p:cNvSpPr txBox="1"/>
          <p:nvPr/>
        </p:nvSpPr>
        <p:spPr>
          <a:xfrm>
            <a:off x="7485661" y="4286231"/>
            <a:ext cx="2639642"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Interview &amp; Planning</a:t>
            </a:r>
          </a:p>
        </p:txBody>
      </p:sp>
      <p:sp>
        <p:nvSpPr>
          <p:cNvPr id="15" name="TextBox 14">
            <a:extLst>
              <a:ext uri="{FF2B5EF4-FFF2-40B4-BE49-F238E27FC236}">
                <a16:creationId xmlns:a16="http://schemas.microsoft.com/office/drawing/2014/main" id="{45741727-7B09-C045-8142-3CFF0DE95046}"/>
              </a:ext>
            </a:extLst>
          </p:cNvPr>
          <p:cNvSpPr txBox="1"/>
          <p:nvPr/>
        </p:nvSpPr>
        <p:spPr>
          <a:xfrm>
            <a:off x="8975510" y="3601719"/>
            <a:ext cx="2390776"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Tent Event - Planning</a:t>
            </a:r>
          </a:p>
        </p:txBody>
      </p:sp>
      <p:sp>
        <p:nvSpPr>
          <p:cNvPr id="21" name="TextBox 20">
            <a:extLst>
              <a:ext uri="{FF2B5EF4-FFF2-40B4-BE49-F238E27FC236}">
                <a16:creationId xmlns:a16="http://schemas.microsoft.com/office/drawing/2014/main" id="{C1F5BA31-9C37-0645-91BC-8D65BCD455D3}"/>
              </a:ext>
            </a:extLst>
          </p:cNvPr>
          <p:cNvSpPr txBox="1"/>
          <p:nvPr/>
        </p:nvSpPr>
        <p:spPr>
          <a:xfrm>
            <a:off x="10292632" y="4303229"/>
            <a:ext cx="1195388" cy="369332"/>
          </a:xfrm>
          <a:prstGeom prst="rect">
            <a:avLst/>
          </a:prstGeom>
          <a:solidFill>
            <a:schemeClr val="accent1"/>
          </a:solidFill>
          <a:ln>
            <a:noFill/>
          </a:ln>
        </p:spPr>
        <p:txBody>
          <a:bodyPr wrap="square" rtlCol="0">
            <a:spAutoFit/>
          </a:bodyPr>
          <a:lstStyle/>
          <a:p>
            <a:pPr algn="ctr"/>
            <a:r>
              <a:rPr lang="en-US" dirty="0">
                <a:solidFill>
                  <a:schemeClr val="bg1"/>
                </a:solidFill>
                <a:latin typeface="Optima" panose="02000503060000020004" pitchFamily="2" charset="0"/>
              </a:rPr>
              <a:t>Asking</a:t>
            </a:r>
          </a:p>
        </p:txBody>
      </p:sp>
      <p:sp>
        <p:nvSpPr>
          <p:cNvPr id="22" name="TextBox 21">
            <a:extLst>
              <a:ext uri="{FF2B5EF4-FFF2-40B4-BE49-F238E27FC236}">
                <a16:creationId xmlns:a16="http://schemas.microsoft.com/office/drawing/2014/main" id="{22BA689D-C186-2347-B27D-B06CD3150034}"/>
              </a:ext>
            </a:extLst>
          </p:cNvPr>
          <p:cNvSpPr txBox="1"/>
          <p:nvPr/>
        </p:nvSpPr>
        <p:spPr>
          <a:xfrm>
            <a:off x="838198" y="4991281"/>
            <a:ext cx="1723212"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23" name="TextBox 22">
            <a:extLst>
              <a:ext uri="{FF2B5EF4-FFF2-40B4-BE49-F238E27FC236}">
                <a16:creationId xmlns:a16="http://schemas.microsoft.com/office/drawing/2014/main" id="{FF686DB8-FB3B-864B-A4E6-8152C400DB16}"/>
              </a:ext>
            </a:extLst>
          </p:cNvPr>
          <p:cNvSpPr txBox="1"/>
          <p:nvPr/>
        </p:nvSpPr>
        <p:spPr>
          <a:xfrm>
            <a:off x="9767883" y="4992532"/>
            <a:ext cx="1713309" cy="369332"/>
          </a:xfrm>
          <a:prstGeom prst="rect">
            <a:avLst/>
          </a:prstGeom>
          <a:solidFill>
            <a:schemeClr val="accent1">
              <a:lumMod val="20000"/>
              <a:lumOff val="80000"/>
            </a:schemeClr>
          </a:solidFill>
          <a:ln>
            <a:noFill/>
          </a:ln>
        </p:spPr>
        <p:txBody>
          <a:bodyPr wrap="square" rtlCol="0">
            <a:spAutoFit/>
          </a:bodyPr>
          <a:lstStyle/>
          <a:p>
            <a:pPr algn="ctr"/>
            <a:r>
              <a:rPr lang="en-US" dirty="0">
                <a:latin typeface="Optima" panose="02000503060000020004" pitchFamily="2" charset="0"/>
              </a:rPr>
              <a:t>Board/Budget</a:t>
            </a:r>
          </a:p>
        </p:txBody>
      </p:sp>
      <p:sp>
        <p:nvSpPr>
          <p:cNvPr id="25" name="TextBox 24">
            <a:extLst>
              <a:ext uri="{FF2B5EF4-FFF2-40B4-BE49-F238E27FC236}">
                <a16:creationId xmlns:a16="http://schemas.microsoft.com/office/drawing/2014/main" id="{49BC7F87-2493-2844-BB74-9B9572120374}"/>
              </a:ext>
            </a:extLst>
          </p:cNvPr>
          <p:cNvSpPr txBox="1"/>
          <p:nvPr/>
        </p:nvSpPr>
        <p:spPr>
          <a:xfrm>
            <a:off x="4358298" y="5649892"/>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Eat Social</a:t>
            </a:r>
          </a:p>
        </p:txBody>
      </p:sp>
      <p:sp>
        <p:nvSpPr>
          <p:cNvPr id="26" name="TextBox 25">
            <a:extLst>
              <a:ext uri="{FF2B5EF4-FFF2-40B4-BE49-F238E27FC236}">
                <a16:creationId xmlns:a16="http://schemas.microsoft.com/office/drawing/2014/main" id="{B1DA28C3-26BB-534F-94FF-83A1D02A1749}"/>
              </a:ext>
            </a:extLst>
          </p:cNvPr>
          <p:cNvSpPr txBox="1"/>
          <p:nvPr/>
        </p:nvSpPr>
        <p:spPr>
          <a:xfrm>
            <a:off x="7414891" y="5689223"/>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Eat Social</a:t>
            </a:r>
          </a:p>
        </p:txBody>
      </p:sp>
      <p:sp>
        <p:nvSpPr>
          <p:cNvPr id="27" name="TextBox 26">
            <a:extLst>
              <a:ext uri="{FF2B5EF4-FFF2-40B4-BE49-F238E27FC236}">
                <a16:creationId xmlns:a16="http://schemas.microsoft.com/office/drawing/2014/main" id="{0878216A-EF71-BD41-96B4-F810C7FAFF70}"/>
              </a:ext>
            </a:extLst>
          </p:cNvPr>
          <p:cNvSpPr txBox="1"/>
          <p:nvPr/>
        </p:nvSpPr>
        <p:spPr>
          <a:xfrm>
            <a:off x="10292632" y="5649892"/>
            <a:ext cx="1209268" cy="369332"/>
          </a:xfrm>
          <a:prstGeom prst="rect">
            <a:avLst/>
          </a:prstGeom>
          <a:solidFill>
            <a:schemeClr val="accent1">
              <a:lumMod val="50000"/>
            </a:schemeClr>
          </a:solidFill>
          <a:ln>
            <a:noFill/>
          </a:ln>
        </p:spPr>
        <p:txBody>
          <a:bodyPr wrap="square" rtlCol="0">
            <a:spAutoFit/>
          </a:bodyPr>
          <a:lstStyle/>
          <a:p>
            <a:pPr algn="ctr"/>
            <a:r>
              <a:rPr lang="en-US" dirty="0">
                <a:solidFill>
                  <a:schemeClr val="bg1"/>
                </a:solidFill>
                <a:latin typeface="Optima" panose="02000503060000020004" pitchFamily="2" charset="0"/>
              </a:rPr>
              <a:t>Pan Social</a:t>
            </a:r>
          </a:p>
        </p:txBody>
      </p:sp>
      <p:sp>
        <p:nvSpPr>
          <p:cNvPr id="28" name="TextBox 27">
            <a:extLst>
              <a:ext uri="{FF2B5EF4-FFF2-40B4-BE49-F238E27FC236}">
                <a16:creationId xmlns:a16="http://schemas.microsoft.com/office/drawing/2014/main" id="{652F543E-AD39-9D4F-BC40-6A7CE3C1912C}"/>
              </a:ext>
            </a:extLst>
          </p:cNvPr>
          <p:cNvSpPr txBox="1"/>
          <p:nvPr/>
        </p:nvSpPr>
        <p:spPr>
          <a:xfrm>
            <a:off x="3101203" y="6058555"/>
            <a:ext cx="1209268" cy="369332"/>
          </a:xfrm>
          <a:prstGeom prst="rect">
            <a:avLst/>
          </a:prstGeom>
          <a:solidFill>
            <a:schemeClr val="accent2">
              <a:lumMod val="75000"/>
            </a:schemeClr>
          </a:solidFill>
          <a:ln>
            <a:noFill/>
          </a:ln>
        </p:spPr>
        <p:txBody>
          <a:bodyPr wrap="square" rtlCol="0">
            <a:spAutoFit/>
          </a:bodyPr>
          <a:lstStyle/>
          <a:p>
            <a:pPr algn="ctr"/>
            <a:r>
              <a:rPr lang="en-US" dirty="0">
                <a:solidFill>
                  <a:schemeClr val="bg1"/>
                </a:solidFill>
                <a:latin typeface="Optima" panose="02000503060000020004" pitchFamily="2" charset="0"/>
              </a:rPr>
              <a:t>Fun(d)</a:t>
            </a:r>
          </a:p>
        </p:txBody>
      </p:sp>
      <p:sp>
        <p:nvSpPr>
          <p:cNvPr id="29" name="TextBox 28">
            <a:extLst>
              <a:ext uri="{FF2B5EF4-FFF2-40B4-BE49-F238E27FC236}">
                <a16:creationId xmlns:a16="http://schemas.microsoft.com/office/drawing/2014/main" id="{0EA694CD-BE54-5E46-A06A-55E14F252D5D}"/>
              </a:ext>
            </a:extLst>
          </p:cNvPr>
          <p:cNvSpPr txBox="1"/>
          <p:nvPr/>
        </p:nvSpPr>
        <p:spPr>
          <a:xfrm>
            <a:off x="8694958" y="6166686"/>
            <a:ext cx="1209268" cy="369332"/>
          </a:xfrm>
          <a:prstGeom prst="rect">
            <a:avLst/>
          </a:prstGeom>
          <a:solidFill>
            <a:schemeClr val="accent2">
              <a:lumMod val="75000"/>
            </a:schemeClr>
          </a:solidFill>
          <a:ln>
            <a:noFill/>
          </a:ln>
        </p:spPr>
        <p:txBody>
          <a:bodyPr wrap="square" rtlCol="0">
            <a:spAutoFit/>
          </a:bodyPr>
          <a:lstStyle/>
          <a:p>
            <a:pPr algn="ctr"/>
            <a:r>
              <a:rPr lang="en-US" dirty="0">
                <a:solidFill>
                  <a:schemeClr val="bg1"/>
                </a:solidFill>
                <a:latin typeface="Optima" panose="02000503060000020004" pitchFamily="2" charset="0"/>
              </a:rPr>
              <a:t>Fun(d)</a:t>
            </a:r>
          </a:p>
        </p:txBody>
      </p:sp>
    </p:spTree>
    <p:extLst>
      <p:ext uri="{BB962C8B-B14F-4D97-AF65-F5344CB8AC3E}">
        <p14:creationId xmlns:p14="http://schemas.microsoft.com/office/powerpoint/2010/main" val="3105709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621C-9D0C-E84E-9DD7-E43BED945132}"/>
              </a:ext>
            </a:extLst>
          </p:cNvPr>
          <p:cNvSpPr>
            <a:spLocks noGrp="1"/>
          </p:cNvSpPr>
          <p:nvPr>
            <p:ph type="title"/>
          </p:nvPr>
        </p:nvSpPr>
        <p:spPr/>
        <p:txBody>
          <a:bodyPr/>
          <a:lstStyle/>
          <a:p>
            <a:r>
              <a:rPr lang="en-US" b="1" dirty="0">
                <a:solidFill>
                  <a:schemeClr val="accent1"/>
                </a:solidFill>
                <a:latin typeface="Optima" panose="02000503060000020004" pitchFamily="2" charset="0"/>
              </a:rPr>
              <a:t>To Be Continued</a:t>
            </a:r>
          </a:p>
        </p:txBody>
      </p:sp>
      <p:sp>
        <p:nvSpPr>
          <p:cNvPr id="30" name="Title 1">
            <a:extLst>
              <a:ext uri="{FF2B5EF4-FFF2-40B4-BE49-F238E27FC236}">
                <a16:creationId xmlns:a16="http://schemas.microsoft.com/office/drawing/2014/main" id="{0F644081-0E89-ED48-AA49-A1A588AD1F7C}"/>
              </a:ext>
            </a:extLst>
          </p:cNvPr>
          <p:cNvSpPr txBox="1">
            <a:spLocks/>
          </p:cNvSpPr>
          <p:nvPr/>
        </p:nvSpPr>
        <p:spPr>
          <a:xfrm>
            <a:off x="838200" y="19876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Optima" panose="02000503060000020004" pitchFamily="2" charset="0"/>
              </a:rPr>
              <a:t>See you November </a:t>
            </a:r>
            <a:r>
              <a:rPr lang="en-US" b="1" dirty="0">
                <a:latin typeface="Optima" panose="02000503060000020004" pitchFamily="2" charset="0"/>
              </a:rPr>
              <a:t>17</a:t>
            </a:r>
            <a:r>
              <a:rPr lang="en-US" b="1" baseline="30000" dirty="0">
                <a:latin typeface="Optima" panose="02000503060000020004" pitchFamily="2" charset="0"/>
              </a:rPr>
              <a:t>th</a:t>
            </a:r>
            <a:r>
              <a:rPr lang="en-US" baseline="30000" dirty="0">
                <a:latin typeface="Optima" panose="02000503060000020004" pitchFamily="2" charset="0"/>
              </a:rPr>
              <a:t> </a:t>
            </a:r>
            <a:r>
              <a:rPr lang="en-US" dirty="0">
                <a:latin typeface="Optima" panose="02000503060000020004" pitchFamily="2" charset="0"/>
              </a:rPr>
              <a:t>where Julia leads the discussion of spin-off ideas</a:t>
            </a:r>
          </a:p>
        </p:txBody>
      </p:sp>
      <p:sp>
        <p:nvSpPr>
          <p:cNvPr id="3" name="TextBox 2">
            <a:extLst>
              <a:ext uri="{FF2B5EF4-FFF2-40B4-BE49-F238E27FC236}">
                <a16:creationId xmlns:a16="http://schemas.microsoft.com/office/drawing/2014/main" id="{317942A8-DA48-BB4B-BCC7-F9EC3EA2B9B5}"/>
              </a:ext>
            </a:extLst>
          </p:cNvPr>
          <p:cNvSpPr txBox="1"/>
          <p:nvPr/>
        </p:nvSpPr>
        <p:spPr>
          <a:xfrm>
            <a:off x="9300117" y="4750419"/>
            <a:ext cx="2475570" cy="1754326"/>
          </a:xfrm>
          <a:prstGeom prst="rect">
            <a:avLst/>
          </a:prstGeom>
          <a:noFill/>
        </p:spPr>
        <p:txBody>
          <a:bodyPr wrap="square" rtlCol="0">
            <a:spAutoFit/>
          </a:bodyPr>
          <a:lstStyle/>
          <a:p>
            <a:r>
              <a:rPr lang="en-US" dirty="0"/>
              <a:t>For each:</a:t>
            </a:r>
            <a:br>
              <a:rPr lang="en-US" dirty="0"/>
            </a:br>
            <a:r>
              <a:rPr lang="en-US" dirty="0"/>
              <a:t>Theme </a:t>
            </a:r>
          </a:p>
          <a:p>
            <a:r>
              <a:rPr lang="en-US" dirty="0"/>
              <a:t>Cadence</a:t>
            </a:r>
          </a:p>
          <a:p>
            <a:r>
              <a:rPr lang="en-US" dirty="0"/>
              <a:t>Usual time</a:t>
            </a:r>
          </a:p>
          <a:p>
            <a:r>
              <a:rPr lang="en-US" dirty="0"/>
              <a:t>Point of Contact</a:t>
            </a:r>
          </a:p>
          <a:p>
            <a:r>
              <a:rPr lang="en-US" dirty="0"/>
              <a:t>In Person/Virtual</a:t>
            </a:r>
          </a:p>
        </p:txBody>
      </p:sp>
    </p:spTree>
    <p:extLst>
      <p:ext uri="{BB962C8B-B14F-4D97-AF65-F5344CB8AC3E}">
        <p14:creationId xmlns:p14="http://schemas.microsoft.com/office/powerpoint/2010/main" val="289970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C521A6-EA53-6249-9417-2379A244B351}"/>
              </a:ext>
            </a:extLst>
          </p:cNvPr>
          <p:cNvSpPr/>
          <p:nvPr/>
        </p:nvSpPr>
        <p:spPr>
          <a:xfrm>
            <a:off x="6410726" y="837225"/>
            <a:ext cx="5182829" cy="4524315"/>
          </a:xfrm>
          <a:prstGeom prst="rect">
            <a:avLst/>
          </a:prstGeom>
        </p:spPr>
        <p:txBody>
          <a:bodyPr wrap="none">
            <a:spAutoFit/>
          </a:bodyPr>
          <a:lstStyle/>
          <a:p>
            <a:pPr>
              <a:spcAft>
                <a:spcPts val="1200"/>
              </a:spcAft>
            </a:pP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6496231" y="5220599"/>
            <a:ext cx="2030549" cy="461665"/>
          </a:xfrm>
          <a:prstGeom prst="rect">
            <a:avLst/>
          </a:prstGeom>
          <a:noFill/>
        </p:spPr>
        <p:txBody>
          <a:bodyPr wrap="square" rtlCol="0">
            <a:spAutoFit/>
          </a:bodyPr>
          <a:lstStyle/>
          <a:p>
            <a:r>
              <a:rPr lang="en-US" sz="2400" dirty="0">
                <a:latin typeface="Optima" panose="02000503060000020004" pitchFamily="2" charset="0"/>
              </a:rPr>
              <a:t>a 501(c)(3)</a:t>
            </a:r>
          </a:p>
        </p:txBody>
      </p:sp>
      <p:pic>
        <p:nvPicPr>
          <p:cNvPr id="3" name="Picture 2">
            <a:extLst>
              <a:ext uri="{FF2B5EF4-FFF2-40B4-BE49-F238E27FC236}">
                <a16:creationId xmlns:a16="http://schemas.microsoft.com/office/drawing/2014/main" id="{F34D16AC-3DA5-BA47-AF5D-4971C69EB498}"/>
              </a:ext>
            </a:extLst>
          </p:cNvPr>
          <p:cNvPicPr>
            <a:picLocks noChangeAspect="1"/>
          </p:cNvPicPr>
          <p:nvPr/>
        </p:nvPicPr>
        <p:blipFill>
          <a:blip r:embed="rId2"/>
          <a:stretch>
            <a:fillRect/>
          </a:stretch>
        </p:blipFill>
        <p:spPr>
          <a:xfrm>
            <a:off x="982980" y="837225"/>
            <a:ext cx="5427746" cy="5346404"/>
          </a:xfrm>
          <a:prstGeom prst="rect">
            <a:avLst/>
          </a:prstGeom>
        </p:spPr>
      </p:pic>
    </p:spTree>
    <p:extLst>
      <p:ext uri="{BB962C8B-B14F-4D97-AF65-F5344CB8AC3E}">
        <p14:creationId xmlns:p14="http://schemas.microsoft.com/office/powerpoint/2010/main" val="351630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794279" y="2435310"/>
            <a:ext cx="1650141" cy="145161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444420" y="2317260"/>
            <a:ext cx="1848583" cy="1569660"/>
          </a:xfrm>
          <a:prstGeom prst="rect">
            <a:avLst/>
          </a:prstGeom>
        </p:spPr>
        <p:txBody>
          <a:bodyPr wrap="none">
            <a:spAutoFit/>
          </a:bodyPr>
          <a:lstStyle/>
          <a:p>
            <a:pPr>
              <a:spcAft>
                <a:spcPts val="1200"/>
              </a:spcAft>
            </a:pP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4730516" y="3517761"/>
            <a:ext cx="1616927" cy="276999"/>
          </a:xfrm>
          <a:prstGeom prst="rect">
            <a:avLst/>
          </a:prstGeom>
          <a:noFill/>
        </p:spPr>
        <p:txBody>
          <a:bodyPr wrap="square" rtlCol="0">
            <a:spAutoFit/>
          </a:bodyPr>
          <a:lstStyle/>
          <a:p>
            <a:r>
              <a:rPr lang="en-US" sz="1200" dirty="0">
                <a:latin typeface="Optima" panose="02000503060000020004" pitchFamily="2" charset="0"/>
              </a:rPr>
              <a:t>501(c)(3)</a:t>
            </a:r>
          </a:p>
        </p:txBody>
      </p:sp>
    </p:spTree>
    <p:extLst>
      <p:ext uri="{BB962C8B-B14F-4D97-AF65-F5344CB8AC3E}">
        <p14:creationId xmlns:p14="http://schemas.microsoft.com/office/powerpoint/2010/main" val="12646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422089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The </a:t>
            </a:r>
            <a:r>
              <a:rPr lang="en-US" i="1" dirty="0">
                <a:latin typeface="Optima" panose="02000503060000020004" pitchFamily="2" charset="0"/>
              </a:rPr>
              <a:t>8 Things</a:t>
            </a:r>
            <a:r>
              <a:rPr lang="en-US" dirty="0">
                <a:latin typeface="Optima" panose="02000503060000020004" pitchFamily="2" charset="0"/>
              </a:rPr>
              <a:t>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315571523"/>
              </p:ext>
            </p:extLst>
          </p:nvPr>
        </p:nvGraphicFramePr>
        <p:xfrm>
          <a:off x="1775460" y="1908809"/>
          <a:ext cx="3516630" cy="391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805238703"/>
              </p:ext>
            </p:extLst>
          </p:nvPr>
        </p:nvGraphicFramePr>
        <p:xfrm>
          <a:off x="6305550" y="1908808"/>
          <a:ext cx="3516630" cy="391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8785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Update Exercise… In Any Order</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idx="1"/>
          </p:nvPr>
        </p:nvSpPr>
        <p:spPr>
          <a:xfrm>
            <a:off x="974835" y="1690688"/>
            <a:ext cx="10515600" cy="4351338"/>
          </a:xfrm>
        </p:spPr>
        <p:txBody>
          <a:bodyPr>
            <a:normAutofit lnSpcReduction="1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
        <p:nvSpPr>
          <p:cNvPr id="4" name="Rectangle 3">
            <a:extLst>
              <a:ext uri="{FF2B5EF4-FFF2-40B4-BE49-F238E27FC236}">
                <a16:creationId xmlns:a16="http://schemas.microsoft.com/office/drawing/2014/main" id="{2AB3CB10-9AFE-644D-91F8-25F7FE652F3F}"/>
              </a:ext>
            </a:extLst>
          </p:cNvPr>
          <p:cNvSpPr/>
          <p:nvPr/>
        </p:nvSpPr>
        <p:spPr>
          <a:xfrm>
            <a:off x="228600" y="228600"/>
            <a:ext cx="11677650" cy="6362700"/>
          </a:xfrm>
          <a:prstGeom prst="rect">
            <a:avLst/>
          </a:prstGeom>
          <a:noFill/>
          <a:ln w="152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0818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Agenda</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lstStyle/>
          <a:p>
            <a:r>
              <a:rPr lang="en-US" dirty="0">
                <a:latin typeface="Optima" panose="02000503060000020004" pitchFamily="2" charset="0"/>
              </a:rPr>
              <a:t>Welcome</a:t>
            </a:r>
            <a:endParaRPr lang="en-US" b="1" dirty="0">
              <a:solidFill>
                <a:schemeClr val="accent1"/>
              </a:solidFill>
              <a:latin typeface="Optima" panose="02000503060000020004" pitchFamily="2" charset="0"/>
            </a:endParaRPr>
          </a:p>
          <a:p>
            <a:r>
              <a:rPr lang="en-US" dirty="0">
                <a:latin typeface="Optima" panose="02000503060000020004" pitchFamily="2" charset="0"/>
              </a:rPr>
              <a:t>Personal update exercise</a:t>
            </a:r>
          </a:p>
          <a:p>
            <a:r>
              <a:rPr lang="en-US" dirty="0">
                <a:latin typeface="Optima" panose="02000503060000020004" pitchFamily="2" charset="0"/>
              </a:rPr>
              <a:t>Featured speaker: Ginger</a:t>
            </a:r>
          </a:p>
          <a:p>
            <a:r>
              <a:rPr lang="en-US" dirty="0">
                <a:latin typeface="Optima" panose="02000503060000020004" pitchFamily="2" charset="0"/>
              </a:rPr>
              <a:t>Group Update Exercise</a:t>
            </a:r>
          </a:p>
          <a:p>
            <a:r>
              <a:rPr lang="en-US" dirty="0">
                <a:latin typeface="Optima" panose="02000503060000020004" pitchFamily="2" charset="0"/>
              </a:rPr>
              <a:t>Group Infrastructure &amp; </a:t>
            </a:r>
            <a:r>
              <a:rPr lang="en-US" dirty="0" err="1">
                <a:latin typeface="Optima" panose="02000503060000020004" pitchFamily="2" charset="0"/>
              </a:rPr>
              <a:t>FrameWork</a:t>
            </a:r>
            <a:r>
              <a:rPr lang="en-US" dirty="0">
                <a:latin typeface="Optima" panose="02000503060000020004" pitchFamily="2" charset="0"/>
              </a:rPr>
              <a:t> Review</a:t>
            </a:r>
          </a:p>
          <a:p>
            <a:r>
              <a:rPr lang="en-US" dirty="0">
                <a:latin typeface="Optima" panose="02000503060000020004" pitchFamily="2" charset="0"/>
              </a:rPr>
              <a:t>Part 2 is on November 15</a:t>
            </a:r>
            <a:r>
              <a:rPr lang="en-US" baseline="30000" dirty="0">
                <a:latin typeface="Optima" panose="02000503060000020004" pitchFamily="2" charset="0"/>
              </a:rPr>
              <a:t>th</a:t>
            </a:r>
            <a:r>
              <a:rPr lang="en-US" dirty="0">
                <a:latin typeface="Optima" panose="02000503060000020004" pitchFamily="2" charset="0"/>
              </a:rPr>
              <a:t>: Spinoff Ideas</a:t>
            </a:r>
          </a:p>
          <a:p>
            <a:pPr marL="0" indent="0">
              <a:buNone/>
            </a:pPr>
            <a:endParaRPr lang="en-US" dirty="0">
              <a:latin typeface="Optima" panose="02000503060000020004" pitchFamily="2" charset="0"/>
            </a:endParaRPr>
          </a:p>
          <a:p>
            <a:pPr marL="0" indent="0">
              <a:buNone/>
            </a:pPr>
            <a:endParaRPr lang="en-US" dirty="0">
              <a:latin typeface="Optima" panose="02000503060000020004" pitchFamily="2" charset="0"/>
            </a:endParaRPr>
          </a:p>
        </p:txBody>
      </p:sp>
    </p:spTree>
    <p:extLst>
      <p:ext uri="{BB962C8B-B14F-4D97-AF65-F5344CB8AC3E}">
        <p14:creationId xmlns:p14="http://schemas.microsoft.com/office/powerpoint/2010/main" val="210114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Data Analysis by </a:t>
            </a:r>
            <a:br>
              <a:rPr lang="en-US" dirty="0">
                <a:latin typeface="Optima" panose="02000503060000020004" pitchFamily="2" charset="0"/>
              </a:rPr>
            </a:br>
            <a:r>
              <a:rPr lang="en-US" dirty="0">
                <a:latin typeface="Optima" panose="02000503060000020004" pitchFamily="2" charset="0"/>
              </a:rPr>
              <a:t>Ginger Castle</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type="body" idx="1"/>
          </p:nvPr>
        </p:nvSpPr>
        <p:spPr/>
        <p:txBody>
          <a:bodyPr>
            <a:normAutofit fontScale="25000" lnSpcReduction="2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Tree>
    <p:extLst>
      <p:ext uri="{BB962C8B-B14F-4D97-AF65-F5344CB8AC3E}">
        <p14:creationId xmlns:p14="http://schemas.microsoft.com/office/powerpoint/2010/main" val="30574561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1F8A78-6069-3D4C-93D2-5432C411F261}"/>
              </a:ext>
            </a:extLst>
          </p:cNvPr>
          <p:cNvSpPr>
            <a:spLocks noGrp="1"/>
          </p:cNvSpPr>
          <p:nvPr>
            <p:ph type="title"/>
          </p:nvPr>
        </p:nvSpPr>
        <p:spPr/>
        <p:txBody>
          <a:bodyPr/>
          <a:lstStyle/>
          <a:p>
            <a:r>
              <a:rPr lang="en-US" dirty="0">
                <a:latin typeface="Optima" panose="02000503060000020004" pitchFamily="2" charset="0"/>
              </a:rPr>
              <a:t>Reminder: Different people need different things</a:t>
            </a:r>
          </a:p>
        </p:txBody>
      </p:sp>
      <p:sp>
        <p:nvSpPr>
          <p:cNvPr id="10" name="Text Placeholder 9">
            <a:extLst>
              <a:ext uri="{FF2B5EF4-FFF2-40B4-BE49-F238E27FC236}">
                <a16:creationId xmlns:a16="http://schemas.microsoft.com/office/drawing/2014/main" id="{9AB61637-8204-C849-B469-6CA54B21B416}"/>
              </a:ext>
            </a:extLst>
          </p:cNvPr>
          <p:cNvSpPr>
            <a:spLocks noGrp="1"/>
          </p:cNvSpPr>
          <p:nvPr>
            <p:ph type="body" idx="1"/>
          </p:nvPr>
        </p:nvSpPr>
        <p:spPr/>
        <p:txBody>
          <a:bodyPr/>
          <a:lstStyle/>
          <a:p>
            <a:endParaRPr lang="en-US">
              <a:latin typeface="Optima" panose="02000503060000020004" pitchFamily="2" charset="0"/>
            </a:endParaRPr>
          </a:p>
        </p:txBody>
      </p:sp>
    </p:spTree>
    <p:extLst>
      <p:ext uri="{BB962C8B-B14F-4D97-AF65-F5344CB8AC3E}">
        <p14:creationId xmlns:p14="http://schemas.microsoft.com/office/powerpoint/2010/main" val="362695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Group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2768801892"/>
              </p:ext>
            </p:extLst>
          </p:nvPr>
        </p:nvGraphicFramePr>
        <p:xfrm>
          <a:off x="1775459" y="1908809"/>
          <a:ext cx="4110991" cy="422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3560949213"/>
              </p:ext>
            </p:extLst>
          </p:nvPr>
        </p:nvGraphicFramePr>
        <p:xfrm>
          <a:off x="6305550" y="1908808"/>
          <a:ext cx="3714750" cy="42252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916252"/>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58312</TotalTime>
  <Words>1054</Words>
  <Application>Microsoft Macintosh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Candara</vt:lpstr>
      <vt:lpstr>Optima</vt:lpstr>
      <vt:lpstr>Roboto</vt:lpstr>
      <vt:lpstr>Wingdings</vt:lpstr>
      <vt:lpstr>Office Theme</vt:lpstr>
      <vt:lpstr>PowerPoint Presentation</vt:lpstr>
      <vt:lpstr>Welcome by the Welcome Officer</vt:lpstr>
      <vt:lpstr>PowerPoint Presentation</vt:lpstr>
      <vt:lpstr>The 8 Things Update Exercise</vt:lpstr>
      <vt:lpstr>Update Exercise… In Any Order</vt:lpstr>
      <vt:lpstr>Agenda</vt:lpstr>
      <vt:lpstr>Data Analysis by  Ginger Castle</vt:lpstr>
      <vt:lpstr>Reminder: Different people need different things</vt:lpstr>
      <vt:lpstr>Group Update Exercise</vt:lpstr>
      <vt:lpstr>PowerPoint Presentation</vt:lpstr>
      <vt:lpstr>What’s your 1st, 2nd, 3rd Pick?</vt:lpstr>
      <vt:lpstr>Reminder: There is no manual on how we design our group.</vt:lpstr>
      <vt:lpstr>The first rule of data club is</vt:lpstr>
      <vt:lpstr>Our Data in Git &amp;  Else where</vt:lpstr>
      <vt:lpstr>Data To Be? </vt:lpstr>
      <vt:lpstr>…which would make for good honey</vt:lpstr>
      <vt:lpstr>The Progression Framework</vt:lpstr>
      <vt:lpstr>The Three Contribution Areas</vt:lpstr>
      <vt:lpstr>Poll: The Newsletter Sentence</vt:lpstr>
      <vt:lpstr>The Three Dreams (No Timeline)</vt:lpstr>
      <vt:lpstr>The General Calendar</vt:lpstr>
      <vt:lpstr>To Be Continued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36</cp:revision>
  <dcterms:created xsi:type="dcterms:W3CDTF">2020-07-27T22:16:55Z</dcterms:created>
  <dcterms:modified xsi:type="dcterms:W3CDTF">2021-10-28T20:45:37Z</dcterms:modified>
</cp:coreProperties>
</file>