
<file path=[Content_Types].xml><?xml version="1.0" encoding="utf-8"?>
<Types xmlns="http://schemas.openxmlformats.org/package/2006/content-types">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337" r:id="rId2"/>
    <p:sldId id="341" r:id="rId3"/>
    <p:sldId id="335" r:id="rId4"/>
    <p:sldId id="344" r:id="rId5"/>
    <p:sldId id="343" r:id="rId6"/>
    <p:sldId id="351" r:id="rId7"/>
    <p:sldId id="342" r:id="rId8"/>
    <p:sldId id="350" r:id="rId9"/>
    <p:sldId id="256" r:id="rId10"/>
    <p:sldId id="338" r:id="rId11"/>
    <p:sldId id="345" r:id="rId12"/>
    <p:sldId id="346" r:id="rId13"/>
    <p:sldId id="348" r:id="rId14"/>
    <p:sldId id="34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3767"/>
  </p:normalViewPr>
  <p:slideViewPr>
    <p:cSldViewPr snapToGrid="0" snapToObjects="1">
      <p:cViewPr varScale="1">
        <p:scale>
          <a:sx n="120" d="100"/>
          <a:sy n="120" d="100"/>
        </p:scale>
        <p:origin x="-45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Happened Last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custScaleX="140484" custScaleY="104649">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E94F3FE-80D6-2548-85E0-215AC16EF536}" type="doc">
      <dgm:prSet loTypeId="urn:microsoft.com/office/officeart/2005/8/layout/matrix1" loCatId="" qsTypeId="urn:microsoft.com/office/officeart/2005/8/quickstyle/simple1" qsCatId="simple" csTypeId="urn:microsoft.com/office/officeart/2005/8/colors/accent2_4" csCatId="accent2" phldr="1"/>
      <dgm:spPr/>
      <dgm:t>
        <a:bodyPr/>
        <a:lstStyle/>
        <a:p>
          <a:endParaRPr lang="en-US"/>
        </a:p>
      </dgm:t>
    </dgm:pt>
    <dgm:pt modelId="{7D375F14-5EB0-B64A-AA9D-7E35AF0DB7B7}">
      <dgm:prSet phldrT="[Text]" custT="1"/>
      <dgm:spPr/>
      <dgm:t>
        <a:bodyPr/>
        <a:lstStyle/>
        <a:p>
          <a:r>
            <a:rPr lang="en-US" sz="1800" dirty="0">
              <a:latin typeface="Optima" panose="02000503060000020004" pitchFamily="2" charset="0"/>
            </a:rPr>
            <a:t>Outlook Next Month</a:t>
          </a:r>
        </a:p>
      </dgm:t>
    </dgm:pt>
    <dgm:pt modelId="{69011262-8597-994A-A13F-1FEB8AA7BD29}" type="parTrans" cxnId="{0B2655AB-2109-164B-A2B6-0EB91D627106}">
      <dgm:prSet/>
      <dgm:spPr/>
      <dgm:t>
        <a:bodyPr/>
        <a:lstStyle/>
        <a:p>
          <a:endParaRPr lang="en-US" sz="1800">
            <a:latin typeface="Optima" panose="02000503060000020004" pitchFamily="2" charset="0"/>
          </a:endParaRPr>
        </a:p>
      </dgm:t>
    </dgm:pt>
    <dgm:pt modelId="{641E835C-11E8-6241-8319-B0DE65B70FFC}" type="sibTrans" cxnId="{0B2655AB-2109-164B-A2B6-0EB91D627106}">
      <dgm:prSet/>
      <dgm:spPr/>
      <dgm:t>
        <a:bodyPr/>
        <a:lstStyle/>
        <a:p>
          <a:endParaRPr lang="en-US" sz="1800">
            <a:latin typeface="Optima" panose="02000503060000020004" pitchFamily="2" charset="0"/>
          </a:endParaRPr>
        </a:p>
      </dgm:t>
    </dgm:pt>
    <dgm:pt modelId="{8C7B9EAF-7A9C-2042-B1D6-E5B7B7749076}">
      <dgm:prSet phldrT="[Text]" custT="1"/>
      <dgm:spPr/>
      <dgm:t>
        <a:bodyPr/>
        <a:lstStyle/>
        <a:p>
          <a:r>
            <a:rPr lang="en-US" sz="1800" dirty="0">
              <a:latin typeface="Optima" panose="02000503060000020004" pitchFamily="2" charset="0"/>
            </a:rPr>
            <a:t>Personal Best</a:t>
          </a:r>
        </a:p>
      </dgm:t>
    </dgm:pt>
    <dgm:pt modelId="{763752DF-D3B8-6346-B0E4-5DEB664D6DD8}" type="parTrans" cxnId="{5CF96654-C243-304C-90F6-BBB9E3C1997F}">
      <dgm:prSet/>
      <dgm:spPr/>
      <dgm:t>
        <a:bodyPr/>
        <a:lstStyle/>
        <a:p>
          <a:endParaRPr lang="en-US" sz="1800">
            <a:latin typeface="Optima" panose="02000503060000020004" pitchFamily="2" charset="0"/>
          </a:endParaRPr>
        </a:p>
      </dgm:t>
    </dgm:pt>
    <dgm:pt modelId="{F996DCED-971B-2545-9EFC-AA6971086C55}" type="sibTrans" cxnId="{5CF96654-C243-304C-90F6-BBB9E3C1997F}">
      <dgm:prSet/>
      <dgm:spPr/>
      <dgm:t>
        <a:bodyPr/>
        <a:lstStyle/>
        <a:p>
          <a:endParaRPr lang="en-US" sz="1800">
            <a:latin typeface="Optima" panose="02000503060000020004" pitchFamily="2" charset="0"/>
          </a:endParaRPr>
        </a:p>
      </dgm:t>
    </dgm:pt>
    <dgm:pt modelId="{5BAAFFAC-AC60-6A41-A291-BBDCB8225BEC}">
      <dgm:prSet phldrT="[Text]" custT="1"/>
      <dgm:spPr/>
      <dgm:t>
        <a:bodyPr/>
        <a:lstStyle/>
        <a:p>
          <a:r>
            <a:rPr lang="en-US" sz="1800" dirty="0">
              <a:latin typeface="Optima" panose="02000503060000020004" pitchFamily="2" charset="0"/>
            </a:rPr>
            <a:t>Professional Best</a:t>
          </a:r>
        </a:p>
      </dgm:t>
    </dgm:pt>
    <dgm:pt modelId="{2E74F109-0487-4E41-9642-86DDC7628125}" type="parTrans" cxnId="{B0446DE6-ECA0-EF4E-BCE2-AAE8837C201B}">
      <dgm:prSet/>
      <dgm:spPr/>
      <dgm:t>
        <a:bodyPr/>
        <a:lstStyle/>
        <a:p>
          <a:endParaRPr lang="en-US" sz="1800">
            <a:latin typeface="Optima" panose="02000503060000020004" pitchFamily="2" charset="0"/>
          </a:endParaRPr>
        </a:p>
      </dgm:t>
    </dgm:pt>
    <dgm:pt modelId="{CDF79FE9-357D-404E-AB2A-73D9516EE0E1}" type="sibTrans" cxnId="{B0446DE6-ECA0-EF4E-BCE2-AAE8837C201B}">
      <dgm:prSet/>
      <dgm:spPr/>
      <dgm:t>
        <a:bodyPr/>
        <a:lstStyle/>
        <a:p>
          <a:endParaRPr lang="en-US" sz="1800">
            <a:latin typeface="Optima" panose="02000503060000020004" pitchFamily="2" charset="0"/>
          </a:endParaRPr>
        </a:p>
      </dgm:t>
    </dgm:pt>
    <dgm:pt modelId="{7411CE00-F693-F04A-A420-91D43C35501B}">
      <dgm:prSet phldrT="[Text]" custT="1"/>
      <dgm:spPr/>
      <dgm:t>
        <a:bodyPr/>
        <a:lstStyle/>
        <a:p>
          <a:r>
            <a:rPr lang="en-US" sz="1800" dirty="0">
              <a:latin typeface="Optima" panose="02000503060000020004" pitchFamily="2" charset="0"/>
            </a:rPr>
            <a:t>Personal Worst</a:t>
          </a:r>
        </a:p>
      </dgm:t>
    </dgm:pt>
    <dgm:pt modelId="{1ED70B51-802C-EF4C-8DB8-87B7B072938D}" type="parTrans" cxnId="{B79B4150-998E-F045-BF45-1733945729AA}">
      <dgm:prSet/>
      <dgm:spPr/>
      <dgm:t>
        <a:bodyPr/>
        <a:lstStyle/>
        <a:p>
          <a:endParaRPr lang="en-US" sz="1800">
            <a:latin typeface="Optima" panose="02000503060000020004" pitchFamily="2" charset="0"/>
          </a:endParaRPr>
        </a:p>
      </dgm:t>
    </dgm:pt>
    <dgm:pt modelId="{7C038988-56F9-1B40-8B9C-D7360F20A450}" type="sibTrans" cxnId="{B79B4150-998E-F045-BF45-1733945729AA}">
      <dgm:prSet/>
      <dgm:spPr/>
      <dgm:t>
        <a:bodyPr/>
        <a:lstStyle/>
        <a:p>
          <a:endParaRPr lang="en-US" sz="1800">
            <a:latin typeface="Optima" panose="02000503060000020004" pitchFamily="2" charset="0"/>
          </a:endParaRPr>
        </a:p>
      </dgm:t>
    </dgm:pt>
    <dgm:pt modelId="{802D6504-545E-334E-BBF8-B0D23028BE09}">
      <dgm:prSet phldrT="[Text]" custT="1"/>
      <dgm:spPr/>
      <dgm:t>
        <a:bodyPr/>
        <a:lstStyle/>
        <a:p>
          <a:r>
            <a:rPr lang="en-US" sz="1800" dirty="0">
              <a:latin typeface="Optima" panose="02000503060000020004" pitchFamily="2" charset="0"/>
            </a:rPr>
            <a:t>Professional Worst</a:t>
          </a:r>
        </a:p>
      </dgm:t>
    </dgm:pt>
    <dgm:pt modelId="{2D3BBDAE-5B0C-D842-A690-E8CE51937A6D}" type="parTrans" cxnId="{67B75D9B-D2DC-E64C-9B0E-24D0AF764226}">
      <dgm:prSet/>
      <dgm:spPr/>
      <dgm:t>
        <a:bodyPr/>
        <a:lstStyle/>
        <a:p>
          <a:endParaRPr lang="en-US" sz="1800">
            <a:latin typeface="Optima" panose="02000503060000020004" pitchFamily="2" charset="0"/>
          </a:endParaRPr>
        </a:p>
      </dgm:t>
    </dgm:pt>
    <dgm:pt modelId="{B7BD3E5A-0BD4-9740-96EF-80608F61F109}" type="sibTrans" cxnId="{67B75D9B-D2DC-E64C-9B0E-24D0AF764226}">
      <dgm:prSet/>
      <dgm:spPr/>
      <dgm:t>
        <a:bodyPr/>
        <a:lstStyle/>
        <a:p>
          <a:endParaRPr lang="en-US" sz="1800">
            <a:latin typeface="Optima" panose="02000503060000020004" pitchFamily="2" charset="0"/>
          </a:endParaRPr>
        </a:p>
      </dgm:t>
    </dgm:pt>
    <dgm:pt modelId="{46A127AD-6553-C843-A099-3A45C7117052}" type="pres">
      <dgm:prSet presAssocID="{FE94F3FE-80D6-2548-85E0-215AC16EF536}" presName="diagram" presStyleCnt="0">
        <dgm:presLayoutVars>
          <dgm:chMax val="1"/>
          <dgm:dir/>
          <dgm:animLvl val="ctr"/>
          <dgm:resizeHandles val="exact"/>
        </dgm:presLayoutVars>
      </dgm:prSet>
      <dgm:spPr/>
    </dgm:pt>
    <dgm:pt modelId="{3ECE0E7C-77C3-6F40-8EDE-21A69994168A}" type="pres">
      <dgm:prSet presAssocID="{FE94F3FE-80D6-2548-85E0-215AC16EF536}" presName="matrix" presStyleCnt="0"/>
      <dgm:spPr/>
    </dgm:pt>
    <dgm:pt modelId="{82E5D29F-26E5-2A41-AE10-B5A43D7F1677}" type="pres">
      <dgm:prSet presAssocID="{FE94F3FE-80D6-2548-85E0-215AC16EF536}" presName="tile1" presStyleLbl="node1" presStyleIdx="0" presStyleCnt="4"/>
      <dgm:spPr/>
    </dgm:pt>
    <dgm:pt modelId="{2716A423-455F-F94A-8F3A-B1F62E4909DD}" type="pres">
      <dgm:prSet presAssocID="{FE94F3FE-80D6-2548-85E0-215AC16EF536}" presName="tile1text" presStyleLbl="node1" presStyleIdx="0" presStyleCnt="4">
        <dgm:presLayoutVars>
          <dgm:chMax val="0"/>
          <dgm:chPref val="0"/>
          <dgm:bulletEnabled val="1"/>
        </dgm:presLayoutVars>
      </dgm:prSet>
      <dgm:spPr/>
    </dgm:pt>
    <dgm:pt modelId="{D9C143CA-3F1A-4941-976E-E2F845934D5C}" type="pres">
      <dgm:prSet presAssocID="{FE94F3FE-80D6-2548-85E0-215AC16EF536}" presName="tile2" presStyleLbl="node1" presStyleIdx="1" presStyleCnt="4"/>
      <dgm:spPr/>
    </dgm:pt>
    <dgm:pt modelId="{142A1809-E601-CE4D-96D2-75AA9FAD6D12}" type="pres">
      <dgm:prSet presAssocID="{FE94F3FE-80D6-2548-85E0-215AC16EF536}" presName="tile2text" presStyleLbl="node1" presStyleIdx="1" presStyleCnt="4">
        <dgm:presLayoutVars>
          <dgm:chMax val="0"/>
          <dgm:chPref val="0"/>
          <dgm:bulletEnabled val="1"/>
        </dgm:presLayoutVars>
      </dgm:prSet>
      <dgm:spPr/>
    </dgm:pt>
    <dgm:pt modelId="{E17B1904-A16C-BA45-B17B-0241738AAD8D}" type="pres">
      <dgm:prSet presAssocID="{FE94F3FE-80D6-2548-85E0-215AC16EF536}" presName="tile3" presStyleLbl="node1" presStyleIdx="2" presStyleCnt="4"/>
      <dgm:spPr/>
    </dgm:pt>
    <dgm:pt modelId="{AC4C427F-FB68-0048-B159-5CC0305B7B9B}" type="pres">
      <dgm:prSet presAssocID="{FE94F3FE-80D6-2548-85E0-215AC16EF536}" presName="tile3text" presStyleLbl="node1" presStyleIdx="2" presStyleCnt="4">
        <dgm:presLayoutVars>
          <dgm:chMax val="0"/>
          <dgm:chPref val="0"/>
          <dgm:bulletEnabled val="1"/>
        </dgm:presLayoutVars>
      </dgm:prSet>
      <dgm:spPr/>
    </dgm:pt>
    <dgm:pt modelId="{999DE5D6-C5E6-0040-A48D-96BEDB751A3A}" type="pres">
      <dgm:prSet presAssocID="{FE94F3FE-80D6-2548-85E0-215AC16EF536}" presName="tile4" presStyleLbl="node1" presStyleIdx="3" presStyleCnt="4"/>
      <dgm:spPr/>
    </dgm:pt>
    <dgm:pt modelId="{BD9F57C1-C9CF-0D4D-8243-47EAA31F4971}" type="pres">
      <dgm:prSet presAssocID="{FE94F3FE-80D6-2548-85E0-215AC16EF536}" presName="tile4text" presStyleLbl="node1" presStyleIdx="3" presStyleCnt="4">
        <dgm:presLayoutVars>
          <dgm:chMax val="0"/>
          <dgm:chPref val="0"/>
          <dgm:bulletEnabled val="1"/>
        </dgm:presLayoutVars>
      </dgm:prSet>
      <dgm:spPr/>
    </dgm:pt>
    <dgm:pt modelId="{BBFAAA5D-FD2F-E541-A868-D0A68412C70C}" type="pres">
      <dgm:prSet presAssocID="{FE94F3FE-80D6-2548-85E0-215AC16EF536}" presName="centerTile" presStyleLbl="fgShp" presStyleIdx="0" presStyleCnt="1">
        <dgm:presLayoutVars>
          <dgm:chMax val="0"/>
          <dgm:chPref val="0"/>
        </dgm:presLayoutVars>
      </dgm:prSet>
      <dgm:spPr/>
    </dgm:pt>
  </dgm:ptLst>
  <dgm:cxnLst>
    <dgm:cxn modelId="{27191A0A-4470-C048-8E2E-D9F97CDB9D72}" type="presOf" srcId="{5BAAFFAC-AC60-6A41-A291-BBDCB8225BEC}" destId="{142A1809-E601-CE4D-96D2-75AA9FAD6D12}" srcOrd="1" destOrd="0" presId="urn:microsoft.com/office/officeart/2005/8/layout/matrix1"/>
    <dgm:cxn modelId="{B7BC4814-F855-B348-9B76-ACAA063B33EC}" type="presOf" srcId="{7411CE00-F693-F04A-A420-91D43C35501B}" destId="{E17B1904-A16C-BA45-B17B-0241738AAD8D}" srcOrd="0" destOrd="0" presId="urn:microsoft.com/office/officeart/2005/8/layout/matrix1"/>
    <dgm:cxn modelId="{D1248339-2943-4745-8289-A8B69005BEF2}" type="presOf" srcId="{802D6504-545E-334E-BBF8-B0D23028BE09}" destId="{999DE5D6-C5E6-0040-A48D-96BEDB751A3A}" srcOrd="0" destOrd="0" presId="urn:microsoft.com/office/officeart/2005/8/layout/matrix1"/>
    <dgm:cxn modelId="{B79B4150-998E-F045-BF45-1733945729AA}" srcId="{7D375F14-5EB0-B64A-AA9D-7E35AF0DB7B7}" destId="{7411CE00-F693-F04A-A420-91D43C35501B}" srcOrd="2" destOrd="0" parTransId="{1ED70B51-802C-EF4C-8DB8-87B7B072938D}" sibTransId="{7C038988-56F9-1B40-8B9C-D7360F20A450}"/>
    <dgm:cxn modelId="{5CF96654-C243-304C-90F6-BBB9E3C1997F}" srcId="{7D375F14-5EB0-B64A-AA9D-7E35AF0DB7B7}" destId="{8C7B9EAF-7A9C-2042-B1D6-E5B7B7749076}" srcOrd="0" destOrd="0" parTransId="{763752DF-D3B8-6346-B0E4-5DEB664D6DD8}" sibTransId="{F996DCED-971B-2545-9EFC-AA6971086C55}"/>
    <dgm:cxn modelId="{4055F45D-0FA0-9346-A001-4AF0FB215F8E}" type="presOf" srcId="{5BAAFFAC-AC60-6A41-A291-BBDCB8225BEC}" destId="{D9C143CA-3F1A-4941-976E-E2F845934D5C}" srcOrd="0" destOrd="0" presId="urn:microsoft.com/office/officeart/2005/8/layout/matrix1"/>
    <dgm:cxn modelId="{1A04EB84-B595-8849-A26D-00F335E05846}" type="presOf" srcId="{7D375F14-5EB0-B64A-AA9D-7E35AF0DB7B7}" destId="{BBFAAA5D-FD2F-E541-A868-D0A68412C70C}" srcOrd="0" destOrd="0" presId="urn:microsoft.com/office/officeart/2005/8/layout/matrix1"/>
    <dgm:cxn modelId="{347F2C8B-ED95-CF4B-8DD0-D9F6D9E44C7B}" type="presOf" srcId="{7411CE00-F693-F04A-A420-91D43C35501B}" destId="{AC4C427F-FB68-0048-B159-5CC0305B7B9B}" srcOrd="1" destOrd="0" presId="urn:microsoft.com/office/officeart/2005/8/layout/matrix1"/>
    <dgm:cxn modelId="{67B75D9B-D2DC-E64C-9B0E-24D0AF764226}" srcId="{7D375F14-5EB0-B64A-AA9D-7E35AF0DB7B7}" destId="{802D6504-545E-334E-BBF8-B0D23028BE09}" srcOrd="3" destOrd="0" parTransId="{2D3BBDAE-5B0C-D842-A690-E8CE51937A6D}" sibTransId="{B7BD3E5A-0BD4-9740-96EF-80608F61F109}"/>
    <dgm:cxn modelId="{0B2655AB-2109-164B-A2B6-0EB91D627106}" srcId="{FE94F3FE-80D6-2548-85E0-215AC16EF536}" destId="{7D375F14-5EB0-B64A-AA9D-7E35AF0DB7B7}" srcOrd="0" destOrd="0" parTransId="{69011262-8597-994A-A13F-1FEB8AA7BD29}" sibTransId="{641E835C-11E8-6241-8319-B0DE65B70FFC}"/>
    <dgm:cxn modelId="{5066AAB0-3E33-574A-9788-82A83F02DBF5}" type="presOf" srcId="{802D6504-545E-334E-BBF8-B0D23028BE09}" destId="{BD9F57C1-C9CF-0D4D-8243-47EAA31F4971}" srcOrd="1" destOrd="0" presId="urn:microsoft.com/office/officeart/2005/8/layout/matrix1"/>
    <dgm:cxn modelId="{B0446DE6-ECA0-EF4E-BCE2-AAE8837C201B}" srcId="{7D375F14-5EB0-B64A-AA9D-7E35AF0DB7B7}" destId="{5BAAFFAC-AC60-6A41-A291-BBDCB8225BEC}" srcOrd="1" destOrd="0" parTransId="{2E74F109-0487-4E41-9642-86DDC7628125}" sibTransId="{CDF79FE9-357D-404E-AB2A-73D9516EE0E1}"/>
    <dgm:cxn modelId="{5EF4BEFA-E013-C047-889C-F4A50BAF4DBC}" type="presOf" srcId="{8C7B9EAF-7A9C-2042-B1D6-E5B7B7749076}" destId="{82E5D29F-26E5-2A41-AE10-B5A43D7F1677}" srcOrd="0" destOrd="0" presId="urn:microsoft.com/office/officeart/2005/8/layout/matrix1"/>
    <dgm:cxn modelId="{704FCDFB-3466-D140-9969-3CCE023B6C24}" type="presOf" srcId="{8C7B9EAF-7A9C-2042-B1D6-E5B7B7749076}" destId="{2716A423-455F-F94A-8F3A-B1F62E4909DD}" srcOrd="1" destOrd="0" presId="urn:microsoft.com/office/officeart/2005/8/layout/matrix1"/>
    <dgm:cxn modelId="{6EDC32FC-D5D6-8E46-8918-8C58872FF027}" type="presOf" srcId="{FE94F3FE-80D6-2548-85E0-215AC16EF536}" destId="{46A127AD-6553-C843-A099-3A45C7117052}" srcOrd="0" destOrd="0" presId="urn:microsoft.com/office/officeart/2005/8/layout/matrix1"/>
    <dgm:cxn modelId="{51380263-1B3E-994D-BE1F-EB3293ECC03F}" type="presParOf" srcId="{46A127AD-6553-C843-A099-3A45C7117052}" destId="{3ECE0E7C-77C3-6F40-8EDE-21A69994168A}" srcOrd="0" destOrd="0" presId="urn:microsoft.com/office/officeart/2005/8/layout/matrix1"/>
    <dgm:cxn modelId="{C6AAAA42-5DE8-CF48-9D12-889814B9DBBC}" type="presParOf" srcId="{3ECE0E7C-77C3-6F40-8EDE-21A69994168A}" destId="{82E5D29F-26E5-2A41-AE10-B5A43D7F1677}" srcOrd="0" destOrd="0" presId="urn:microsoft.com/office/officeart/2005/8/layout/matrix1"/>
    <dgm:cxn modelId="{FA9DFF52-6CB6-6848-BAF2-A67CEBDD11DA}" type="presParOf" srcId="{3ECE0E7C-77C3-6F40-8EDE-21A69994168A}" destId="{2716A423-455F-F94A-8F3A-B1F62E4909DD}" srcOrd="1" destOrd="0" presId="urn:microsoft.com/office/officeart/2005/8/layout/matrix1"/>
    <dgm:cxn modelId="{E5998AD4-8AB0-E54D-A954-4B6FA7616742}" type="presParOf" srcId="{3ECE0E7C-77C3-6F40-8EDE-21A69994168A}" destId="{D9C143CA-3F1A-4941-976E-E2F845934D5C}" srcOrd="2" destOrd="0" presId="urn:microsoft.com/office/officeart/2005/8/layout/matrix1"/>
    <dgm:cxn modelId="{7E8D4A66-7BDE-7F45-ABB3-B8BB8CC961A3}" type="presParOf" srcId="{3ECE0E7C-77C3-6F40-8EDE-21A69994168A}" destId="{142A1809-E601-CE4D-96D2-75AA9FAD6D12}" srcOrd="3" destOrd="0" presId="urn:microsoft.com/office/officeart/2005/8/layout/matrix1"/>
    <dgm:cxn modelId="{AFEB850B-D00B-5345-A506-269E14B4B142}" type="presParOf" srcId="{3ECE0E7C-77C3-6F40-8EDE-21A69994168A}" destId="{E17B1904-A16C-BA45-B17B-0241738AAD8D}" srcOrd="4" destOrd="0" presId="urn:microsoft.com/office/officeart/2005/8/layout/matrix1"/>
    <dgm:cxn modelId="{CCF84C7E-E00D-C84F-AF4A-CBAE046CAA09}" type="presParOf" srcId="{3ECE0E7C-77C3-6F40-8EDE-21A69994168A}" destId="{AC4C427F-FB68-0048-B159-5CC0305B7B9B}" srcOrd="5" destOrd="0" presId="urn:microsoft.com/office/officeart/2005/8/layout/matrix1"/>
    <dgm:cxn modelId="{19B31351-A2B7-F84F-B872-1B1B5362DD91}" type="presParOf" srcId="{3ECE0E7C-77C3-6F40-8EDE-21A69994168A}" destId="{999DE5D6-C5E6-0040-A48D-96BEDB751A3A}" srcOrd="6" destOrd="0" presId="urn:microsoft.com/office/officeart/2005/8/layout/matrix1"/>
    <dgm:cxn modelId="{9EC680A6-E05A-054B-ADC0-2E167C8CE347}" type="presParOf" srcId="{3ECE0E7C-77C3-6F40-8EDE-21A69994168A}" destId="{BD9F57C1-C9CF-0D4D-8243-47EAA31F4971}" srcOrd="7" destOrd="0" presId="urn:microsoft.com/office/officeart/2005/8/layout/matrix1"/>
    <dgm:cxn modelId="{9D364864-AEFC-D747-A362-8519BD6DB27E}" type="presParOf" srcId="{46A127AD-6553-C843-A099-3A45C7117052}" destId="{BBFAAA5D-FD2F-E541-A868-D0A68412C70C}" srcOrd="1" destOrd="0" presId="urn:microsoft.com/office/officeart/2005/8/layout/matrix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017269" y="1444939"/>
          <a:ext cx="1482090" cy="1023944"/>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Happened Last Month</a:t>
          </a:r>
        </a:p>
      </dsp:txBody>
      <dsp:txXfrm>
        <a:off x="1067254" y="1494924"/>
        <a:ext cx="1382120" cy="92397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E5D29F-26E5-2A41-AE10-B5A43D7F1677}">
      <dsp:nvSpPr>
        <dsp:cNvPr id="0" name=""/>
        <dsp:cNvSpPr/>
      </dsp:nvSpPr>
      <dsp:spPr>
        <a:xfrm rot="16200000">
          <a:off x="-99298" y="99298"/>
          <a:ext cx="1956911" cy="1758315"/>
        </a:xfrm>
        <a:prstGeom prst="round1Rect">
          <a:avLst/>
        </a:prstGeom>
        <a:solidFill>
          <a:schemeClr val="accent2">
            <a:shade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Best</a:t>
          </a:r>
        </a:p>
      </dsp:txBody>
      <dsp:txXfrm rot="5400000">
        <a:off x="-1" y="1"/>
        <a:ext cx="1758315" cy="1467683"/>
      </dsp:txXfrm>
    </dsp:sp>
    <dsp:sp modelId="{D9C143CA-3F1A-4941-976E-E2F845934D5C}">
      <dsp:nvSpPr>
        <dsp:cNvPr id="0" name=""/>
        <dsp:cNvSpPr/>
      </dsp:nvSpPr>
      <dsp:spPr>
        <a:xfrm>
          <a:off x="1758315" y="0"/>
          <a:ext cx="1758315" cy="1956911"/>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Best</a:t>
          </a:r>
        </a:p>
      </dsp:txBody>
      <dsp:txXfrm>
        <a:off x="1758315" y="0"/>
        <a:ext cx="1758315" cy="1467683"/>
      </dsp:txXfrm>
    </dsp:sp>
    <dsp:sp modelId="{E17B1904-A16C-BA45-B17B-0241738AAD8D}">
      <dsp:nvSpPr>
        <dsp:cNvPr id="0" name=""/>
        <dsp:cNvSpPr/>
      </dsp:nvSpPr>
      <dsp:spPr>
        <a:xfrm rot="10800000">
          <a:off x="0" y="1956911"/>
          <a:ext cx="1758315" cy="1956911"/>
        </a:xfrm>
        <a:prstGeom prst="round1Rect">
          <a:avLst/>
        </a:prstGeom>
        <a:solidFill>
          <a:schemeClr val="accent2">
            <a:shade val="50000"/>
            <a:hueOff val="-378289"/>
            <a:satOff val="5115"/>
            <a:lumOff val="4366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Personal Worst</a:t>
          </a:r>
        </a:p>
      </dsp:txBody>
      <dsp:txXfrm rot="10800000">
        <a:off x="0" y="2446139"/>
        <a:ext cx="1758315" cy="1467683"/>
      </dsp:txXfrm>
    </dsp:sp>
    <dsp:sp modelId="{999DE5D6-C5E6-0040-A48D-96BEDB751A3A}">
      <dsp:nvSpPr>
        <dsp:cNvPr id="0" name=""/>
        <dsp:cNvSpPr/>
      </dsp:nvSpPr>
      <dsp:spPr>
        <a:xfrm rot="5400000">
          <a:off x="1659016" y="2056209"/>
          <a:ext cx="1956911" cy="1758315"/>
        </a:xfrm>
        <a:prstGeom prst="round1Rect">
          <a:avLst/>
        </a:prstGeom>
        <a:solidFill>
          <a:schemeClr val="accent2">
            <a:shade val="50000"/>
            <a:hueOff val="-189144"/>
            <a:satOff val="2557"/>
            <a:lumOff val="218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Professional Worst</a:t>
          </a:r>
        </a:p>
      </dsp:txBody>
      <dsp:txXfrm rot="-5400000">
        <a:off x="1758314" y="2446139"/>
        <a:ext cx="1758315" cy="1467683"/>
      </dsp:txXfrm>
    </dsp:sp>
    <dsp:sp modelId="{BBFAAA5D-FD2F-E541-A868-D0A68412C70C}">
      <dsp:nvSpPr>
        <dsp:cNvPr id="0" name=""/>
        <dsp:cNvSpPr/>
      </dsp:nvSpPr>
      <dsp:spPr>
        <a:xfrm>
          <a:off x="1230820" y="1467683"/>
          <a:ext cx="1054989" cy="978455"/>
        </a:xfrm>
        <a:prstGeom prst="roundRect">
          <a:avLst/>
        </a:prstGeom>
        <a:solidFill>
          <a:schemeClr val="accent2">
            <a:tint val="55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Optima" panose="02000503060000020004" pitchFamily="2" charset="0"/>
            </a:rPr>
            <a:t>Outlook Next Month</a:t>
          </a:r>
        </a:p>
      </dsp:txBody>
      <dsp:txXfrm>
        <a:off x="1278584" y="1515447"/>
        <a:ext cx="959461" cy="882927"/>
      </dsp:txXfrm>
    </dsp:sp>
  </dsp:spTree>
</dsp:drawing>
</file>

<file path=ppt/diagrams/layout1.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layout2.xml><?xml version="1.0" encoding="utf-8"?>
<dgm:layoutDef xmlns:dgm="http://schemas.openxmlformats.org/drawingml/2006/diagram" xmlns:a="http://schemas.openxmlformats.org/drawingml/2006/main" uniqueId="urn:microsoft.com/office/officeart/2005/8/layout/matrix1">
  <dgm:title val=""/>
  <dgm:desc val=""/>
  <dgm:catLst>
    <dgm:cat type="matrix" pri="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styleData>
  <dgm:clrData>
    <dgm:dataModel>
      <dgm:ptLst>
        <dgm:pt modelId="0" type="doc"/>
        <dgm:pt modelId="1"/>
        <dgm:pt modelId="11"/>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3" destOrd="0"/>
      </dgm:cxnLst>
      <dgm:bg/>
      <dgm:whole/>
    </dgm:dataModel>
  </dgm:clrData>
  <dgm:layoutNode name="diagram">
    <dgm:varLst>
      <dgm:chMax val="1"/>
      <dgm:dir/>
      <dgm:animLvl val="ctr"/>
      <dgm:resizeHandles val="exact"/>
    </dgm:varLst>
    <dgm:alg type="composite"/>
    <dgm:shape xmlns:r="http://schemas.openxmlformats.org/officeDocument/2006/relationships" r:blip="">
      <dgm:adjLst/>
    </dgm:shape>
    <dgm:presOf/>
    <dgm:constrLst>
      <dgm:constr type="ctrX" for="ch" forName="matrix" refType="w" fact="0.5"/>
      <dgm:constr type="ctrY" for="ch" forName="matrix" refType="h" fact="0.5"/>
      <dgm:constr type="w" for="ch" forName="matrix" refType="w"/>
      <dgm:constr type="h" for="ch" forName="matrix" refType="h"/>
      <dgm:constr type="ctrX" for="ch" forName="centerTile" refType="w" fact="0.5"/>
      <dgm:constr type="ctrY" for="ch" forName="centerTile" refType="h" fact="0.5"/>
      <dgm:constr type="w" for="ch" forName="centerTile" refType="w" fact="0.3"/>
      <dgm:constr type="h" for="ch" forName="centerTile" refType="h" fact="0.25"/>
      <dgm:constr type="primFontSz" for="des" ptType="node" op="equ" val="65"/>
    </dgm:constrLst>
    <dgm:ruleLst/>
    <dgm:choose name="Name0">
      <dgm:if name="Name1" axis="ch" ptType="node" func="cnt" op="gte" val="1">
        <dgm:layoutNode name="matrix">
          <dgm:alg type="composite"/>
          <dgm:shape xmlns:r="http://schemas.openxmlformats.org/officeDocument/2006/relationships" r:blip="">
            <dgm:adjLst/>
          </dgm:shape>
          <dgm:presOf/>
          <dgm:constrLst>
            <dgm:constr type="l" for="ch" forName="tile1"/>
            <dgm:constr type="t" for="ch" forName="tile1"/>
            <dgm:constr type="r" for="ch" forName="tile1" refType="w" fact="0.5"/>
            <dgm:constr type="b" for="ch" forName="tile1" refType="h" fact="0.5"/>
            <dgm:constr type="l" for="ch" forName="tile1text" refType="l" refFor="ch" refForName="tile1"/>
            <dgm:constr type="t" for="ch" forName="tile1text" refType="t" refFor="ch" refForName="tile1"/>
            <dgm:constr type="w" for="ch" forName="tile1text" refType="w" refFor="ch" refForName="tile1"/>
            <dgm:constr type="h" for="ch" forName="tile1text" refType="h" refFor="ch" refForName="tile1" fact="0.75"/>
            <dgm:constr type="r" for="ch" forName="tile2" refType="w"/>
            <dgm:constr type="t" for="ch" forName="tile2"/>
            <dgm:constr type="l" for="ch" forName="tile2" refType="w" fact="0.5"/>
            <dgm:constr type="b" for="ch" forName="tile2" refType="h" fact="0.5"/>
            <dgm:constr type="r" for="ch" forName="tile2text" refType="r" refFor="ch" refForName="tile2"/>
            <dgm:constr type="t" for="ch" forName="tile2text" refType="t" refFor="ch" refForName="tile2"/>
            <dgm:constr type="w" for="ch" forName="tile2text" refType="w" refFor="ch" refForName="tile2"/>
            <dgm:constr type="h" for="ch" forName="tile2text" refType="h" refFor="ch" refForName="tile2" fact="0.75"/>
            <dgm:constr type="l" for="ch" forName="tile3"/>
            <dgm:constr type="b" for="ch" forName="tile3" refType="h"/>
            <dgm:constr type="r" for="ch" forName="tile3" refType="w" fact="0.5"/>
            <dgm:constr type="t" for="ch" forName="tile3" refType="h" fact="0.5"/>
            <dgm:constr type="l" for="ch" forName="tile3text" refType="l" refFor="ch" refForName="tile3"/>
            <dgm:constr type="b" for="ch" forName="tile3text" refType="b" refFor="ch" refForName="tile3"/>
            <dgm:constr type="w" for="ch" forName="tile3text" refType="w" refFor="ch" refForName="tile3"/>
            <dgm:constr type="h" for="ch" forName="tile3text" refType="h" refFor="ch" refForName="tile3" fact="0.75"/>
            <dgm:constr type="r" for="ch" forName="tile4" refType="w"/>
            <dgm:constr type="b" for="ch" forName="tile4" refType="h"/>
            <dgm:constr type="l" for="ch" forName="tile4" refType="w" fact="0.5"/>
            <dgm:constr type="t" for="ch" forName="tile4" refType="h" fact="0.5"/>
            <dgm:constr type="r" for="ch" forName="tile4text" refType="r" refFor="ch" refForName="tile4"/>
            <dgm:constr type="b" for="ch" forName="tile4text" refType="b" refFor="ch" refForName="tile4"/>
            <dgm:constr type="w" for="ch" forName="tile4text" refType="w" refFor="ch" refForName="tile4"/>
            <dgm:constr type="h" for="ch" forName="tile4text" refType="h" refFor="ch" refForName="tile4" fact="0.75"/>
          </dgm:constrLst>
          <dgm:ruleLst/>
          <dgm:layoutNode name="tile1" styleLbl="node1">
            <dgm:alg type="sp"/>
            <dgm:shape xmlns:r="http://schemas.openxmlformats.org/officeDocument/2006/relationships" rot="270" type="round1Rect" r:blip="">
              <dgm:adjLst/>
            </dgm:shape>
            <dgm:choose name="Name2">
              <dgm:if name="Name3" func="var" arg="dir" op="equ" val="norm">
                <dgm:presOf axis="ch ch desOrSelf" ptType="node node node" st="1 1 1" cnt="1 1 0"/>
              </dgm:if>
              <dgm:else name="Name4">
                <dgm:presOf axis="ch ch desOrSelf" ptType="node node node" st="1 2 1" cnt="1 1 0"/>
              </dgm:else>
            </dgm:choose>
            <dgm:constrLst/>
            <dgm:ruleLst/>
          </dgm:layoutNode>
          <dgm:layoutNode name="tile1text" styleLbl="node1">
            <dgm:varLst>
              <dgm:chMax val="0"/>
              <dgm:chPref val="0"/>
              <dgm:bulletEnabled val="1"/>
            </dgm:varLst>
            <dgm:choose name="Name5">
              <dgm:if name="Name6" axis="root des" func="maxDepth" op="gte" val="3">
                <dgm:alg type="tx">
                  <dgm:param type="txAnchorVert" val="t"/>
                  <dgm:param type="parTxLTRAlign" val="l"/>
                  <dgm:param type="parTxRTLAlign" val="r"/>
                </dgm:alg>
              </dgm:if>
              <dgm:else name="Name7">
                <dgm:alg type="tx"/>
              </dgm:else>
            </dgm:choose>
            <dgm:shape xmlns:r="http://schemas.openxmlformats.org/officeDocument/2006/relationships" rot="270" type="rect" r:blip="" hideGeom="1">
              <dgm:adjLst>
                <dgm:adj idx="1" val="0.2"/>
              </dgm:adjLst>
            </dgm:shape>
            <dgm:choose name="Name8">
              <dgm:if name="Name9" func="var" arg="dir" op="equ" val="norm">
                <dgm:presOf axis="ch ch desOrSelf" ptType="node node node" st="1 1 1" cnt="1 1 0"/>
              </dgm:if>
              <dgm:else name="Name10">
                <dgm:presOf axis="ch ch desOrSelf" ptType="node node node" st="1 2 1" cnt="1 1 0"/>
              </dgm:else>
            </dgm:choose>
            <dgm:constrLst/>
            <dgm:ruleLst>
              <dgm:rule type="primFontSz" val="5" fact="NaN" max="NaN"/>
            </dgm:ruleLst>
          </dgm:layoutNode>
          <dgm:layoutNode name="tile2" styleLbl="node1">
            <dgm:alg type="sp"/>
            <dgm:shape xmlns:r="http://schemas.openxmlformats.org/officeDocument/2006/relationships" type="round1Rect" r:blip="">
              <dgm:adjLst/>
            </dgm:shape>
            <dgm:choose name="Name11">
              <dgm:if name="Name12" func="var" arg="dir" op="equ" val="norm">
                <dgm:presOf axis="ch ch desOrSelf" ptType="node node node" st="1 2 1" cnt="1 1 0"/>
              </dgm:if>
              <dgm:else name="Name13">
                <dgm:presOf axis="ch ch desOrSelf" ptType="node node node" st="1 1 1" cnt="1 1 0"/>
              </dgm:else>
            </dgm:choose>
            <dgm:constrLst/>
            <dgm:ruleLst/>
          </dgm:layoutNode>
          <dgm:layoutNode name="tile2text" styleLbl="node1">
            <dgm:varLst>
              <dgm:chMax val="0"/>
              <dgm:chPref val="0"/>
              <dgm:bulletEnabled val="1"/>
            </dgm:varLst>
            <dgm:choose name="Name14">
              <dgm:if name="Name15" axis="root des" func="maxDepth" op="gte" val="3">
                <dgm:alg type="tx">
                  <dgm:param type="txAnchorVert" val="t"/>
                  <dgm:param type="parTxLTRAlign" val="l"/>
                  <dgm:param type="parTxRTLAlign" val="r"/>
                </dgm:alg>
              </dgm:if>
              <dgm:else name="Name16">
                <dgm:alg type="tx"/>
              </dgm:else>
            </dgm:choose>
            <dgm:shape xmlns:r="http://schemas.openxmlformats.org/officeDocument/2006/relationships" type="rect" r:blip="" hideGeom="1">
              <dgm:adjLst/>
            </dgm:shape>
            <dgm:choose name="Name17">
              <dgm:if name="Name18" func="var" arg="dir" op="equ" val="norm">
                <dgm:presOf axis="ch ch desOrSelf" ptType="node node node" st="1 2 1" cnt="1 1 0"/>
              </dgm:if>
              <dgm:else name="Name19">
                <dgm:presOf axis="ch ch desOrSelf" ptType="node node node" st="1 1 1" cnt="1 1 0"/>
              </dgm:else>
            </dgm:choose>
            <dgm:constrLst/>
            <dgm:ruleLst>
              <dgm:rule type="primFontSz" val="5" fact="NaN" max="NaN"/>
            </dgm:ruleLst>
          </dgm:layoutNode>
          <dgm:layoutNode name="tile3" styleLbl="node1">
            <dgm:alg type="sp"/>
            <dgm:shape xmlns:r="http://schemas.openxmlformats.org/officeDocument/2006/relationships" rot="180" type="round1Rect" r:blip="">
              <dgm:adjLst/>
            </dgm:shape>
            <dgm:choose name="Name20">
              <dgm:if name="Name21" func="var" arg="dir" op="equ" val="norm">
                <dgm:presOf axis="ch ch desOrSelf" ptType="node node node" st="1 3 1" cnt="1 1 0"/>
              </dgm:if>
              <dgm:else name="Name22">
                <dgm:presOf axis="ch ch desOrSelf" ptType="node node node" st="1 4 1" cnt="1 1 0"/>
              </dgm:else>
            </dgm:choose>
            <dgm:constrLst/>
            <dgm:ruleLst/>
          </dgm:layoutNode>
          <dgm:layoutNode name="tile3text" styleLbl="node1">
            <dgm:varLst>
              <dgm:chMax val="0"/>
              <dgm:chPref val="0"/>
              <dgm:bulletEnabled val="1"/>
            </dgm:varLst>
            <dgm:choose name="Name23">
              <dgm:if name="Name24" axis="root des" func="maxDepth" op="gte" val="3">
                <dgm:alg type="tx">
                  <dgm:param type="txAnchorVert" val="t"/>
                  <dgm:param type="parTxLTRAlign" val="l"/>
                  <dgm:param type="parTxRTLAlign" val="r"/>
                </dgm:alg>
              </dgm:if>
              <dgm:else name="Name25">
                <dgm:alg type="tx"/>
              </dgm:else>
            </dgm:choose>
            <dgm:shape xmlns:r="http://schemas.openxmlformats.org/officeDocument/2006/relationships" rot="180" type="rect" r:blip="" hideGeom="1">
              <dgm:adjLst/>
            </dgm:shape>
            <dgm:choose name="Name26">
              <dgm:if name="Name27" func="var" arg="dir" op="equ" val="norm">
                <dgm:presOf axis="ch ch desOrSelf" ptType="node node node" st="1 3 1" cnt="1 1 0"/>
              </dgm:if>
              <dgm:else name="Name28">
                <dgm:presOf axis="ch ch desOrSelf" ptType="node node node" st="1 4 1" cnt="1 1 0"/>
              </dgm:else>
            </dgm:choose>
            <dgm:constrLst/>
            <dgm:ruleLst>
              <dgm:rule type="primFontSz" val="5" fact="NaN" max="NaN"/>
            </dgm:ruleLst>
          </dgm:layoutNode>
          <dgm:layoutNode name="tile4" styleLbl="node1">
            <dgm:alg type="sp"/>
            <dgm:shape xmlns:r="http://schemas.openxmlformats.org/officeDocument/2006/relationships" rot="90" type="round1Rect" r:blip="">
              <dgm:adjLst/>
            </dgm:shape>
            <dgm:choose name="Name29">
              <dgm:if name="Name30" func="var" arg="dir" op="equ" val="norm">
                <dgm:presOf axis="ch ch desOrSelf" ptType="node node node" st="1 4 1" cnt="1 1 0"/>
              </dgm:if>
              <dgm:else name="Name31">
                <dgm:presOf axis="ch ch desOrSelf" ptType="node node node" st="1 3 1" cnt="1 1 0"/>
              </dgm:else>
            </dgm:choose>
            <dgm:constrLst/>
            <dgm:ruleLst/>
          </dgm:layoutNode>
          <dgm:layoutNode name="tile4text" styleLbl="node1">
            <dgm:varLst>
              <dgm:chMax val="0"/>
              <dgm:chPref val="0"/>
              <dgm:bulletEnabled val="1"/>
            </dgm:varLst>
            <dgm:choose name="Name32">
              <dgm:if name="Name33" axis="root des" func="maxDepth" op="gte" val="3">
                <dgm:alg type="tx">
                  <dgm:param type="txAnchorVert" val="t"/>
                  <dgm:param type="parTxLTRAlign" val="l"/>
                  <dgm:param type="parTxRTLAlign" val="r"/>
                </dgm:alg>
              </dgm:if>
              <dgm:else name="Name34">
                <dgm:alg type="tx"/>
              </dgm:else>
            </dgm:choose>
            <dgm:shape xmlns:r="http://schemas.openxmlformats.org/officeDocument/2006/relationships" rot="90" type="rect" r:blip="" hideGeom="1">
              <dgm:adjLst/>
            </dgm:shape>
            <dgm:choose name="Name35">
              <dgm:if name="Name36" func="var" arg="dir" op="equ" val="norm">
                <dgm:presOf axis="ch ch desOrSelf" ptType="node node node" st="1 4 1" cnt="1 1 0"/>
              </dgm:if>
              <dgm:else name="Name37">
                <dgm:presOf axis="ch ch desOrSelf" ptType="node node node" st="1 3 1" cnt="1 1 0"/>
              </dgm:else>
            </dgm:choose>
            <dgm:constrLst/>
            <dgm:ruleLst>
              <dgm:rule type="primFontSz" val="5" fact="NaN" max="NaN"/>
            </dgm:ruleLst>
          </dgm:layoutNode>
        </dgm:layoutNode>
        <dgm:layoutNode name="centerTile" styleLbl="fgShp">
          <dgm:varLst>
            <dgm:chMax val="0"/>
            <dgm:chPref val="0"/>
          </dgm:varLst>
          <dgm:alg type="tx"/>
          <dgm:shape xmlns:r="http://schemas.openxmlformats.org/officeDocument/2006/relationships" type="roundRect" r:blip="">
            <dgm:adjLst/>
          </dgm:shape>
          <dgm:presOf axis="ch" ptType="node" cnt="1"/>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8"/>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00AF3-3039-6A47-986F-51E57C62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23A03C-0A30-AF47-BC73-7E76114C0C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432B0B-93EA-3049-BA35-9D83F69AD15D}"/>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A5BCAF5C-87B7-604D-99A4-32E1A159A5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5BB17B-9647-BE45-B93A-C0E5B82C5543}"/>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7984866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2F75C-CC04-2941-B0B4-477C9FFC8A0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EEE129D-9C2E-964B-9BD0-5B197161081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9E61A2-F8AC-7748-8C43-74A74863CDF8}"/>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AE140BF7-1234-F74D-B69F-29C4BA4834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E9B25E-AD9C-EA4A-9050-697AD988138C}"/>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529741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11C32EF-552E-DE44-9695-C47E4E0CF3E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6D882FC-1683-944B-9DE3-1DE651FD36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431A2B-41C8-7444-8902-2CFFA45AF223}"/>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B1C2A591-2308-3F44-9A13-5E3A44DA02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5DBF6-3EFF-FB41-8E44-C46855E6BAE7}"/>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20964031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1B36F-471F-004A-BEE4-97D73633ED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C8608C-42C1-FB48-9454-82B46B40E6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695AE4-DE44-7F48-9D85-6E5F53D4ED6F}"/>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63921E66-3271-044B-8DD7-81CE9E0BDD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888D1E-0806-D840-9218-DDD9AB702051}"/>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4224541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1CEF4-38F8-7744-8EE4-0564285BE9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109A53-9FFD-C24D-AAF2-2058F2EE90D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D5B6FDA-B3B0-5348-BCC4-5A5F4F99FC09}"/>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97351913-071E-F346-9950-868C985D33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EB312-968E-4D44-9836-D4FC184CB952}"/>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097893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78D58-AF30-AB47-AA05-904BD9E1B35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F926C01-A156-5C49-9A7C-4AE5B736396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71E8E5-A28D-7E47-AE35-473DFBFCE7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A947F28-E0EC-5042-89F3-1A4242210069}"/>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6" name="Footer Placeholder 5">
            <a:extLst>
              <a:ext uri="{FF2B5EF4-FFF2-40B4-BE49-F238E27FC236}">
                <a16:creationId xmlns:a16="http://schemas.microsoft.com/office/drawing/2014/main" id="{18BA4191-E70A-2C4A-8423-B6701FC01B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1C3443-FC5F-DC47-90F0-058823F5CEC0}"/>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816410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ACCD7-6E6F-E946-89D8-0B8F188EC85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30D118-6F64-3844-96E0-5114B97542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505090F-FCD9-2047-9249-FB5B7C1B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3E7E6-EE57-EC4E-809C-22BE8A2FA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559D38-5D70-7744-A25E-1F896BC12C8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6452B15-B570-4542-8CDC-BEB28C562B2A}"/>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8" name="Footer Placeholder 7">
            <a:extLst>
              <a:ext uri="{FF2B5EF4-FFF2-40B4-BE49-F238E27FC236}">
                <a16:creationId xmlns:a16="http://schemas.microsoft.com/office/drawing/2014/main" id="{514D2DE7-8DC2-4D46-AE9E-3FCB4D3224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77D719-A490-9D4D-BBF0-2FDF4F386A5A}"/>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16225981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6EB5F-7ACC-E84E-BF38-C16AA9480E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E7853D-E44B-5B41-97A5-B699873EB733}"/>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4" name="Footer Placeholder 3">
            <a:extLst>
              <a:ext uri="{FF2B5EF4-FFF2-40B4-BE49-F238E27FC236}">
                <a16:creationId xmlns:a16="http://schemas.microsoft.com/office/drawing/2014/main" id="{B1024259-A637-294B-8AA6-CEC617AB78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930CB8-F358-214A-AE50-8796D9B9EC4F}"/>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05354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6D7C9A-5FB2-3741-A019-987FC4210931}"/>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3" name="Footer Placeholder 2">
            <a:extLst>
              <a:ext uri="{FF2B5EF4-FFF2-40B4-BE49-F238E27FC236}">
                <a16:creationId xmlns:a16="http://schemas.microsoft.com/office/drawing/2014/main" id="{61D43817-7CE4-594C-B92A-AA1C950F92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4ABB67-8CFE-C244-A537-8F459A44755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1773494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477B-A474-CC4F-8E42-56BB08E74F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0C445CE-EF14-284B-9C43-B134485C64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3A5CABA-1968-C94F-926B-ED0253CCBE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16984F-5F92-BB44-845E-1B71E61A56C8}"/>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6" name="Footer Placeholder 5">
            <a:extLst>
              <a:ext uri="{FF2B5EF4-FFF2-40B4-BE49-F238E27FC236}">
                <a16:creationId xmlns:a16="http://schemas.microsoft.com/office/drawing/2014/main" id="{E104AF54-D126-4846-9530-52A845CCEE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3E5F65-6AAB-254B-9EF1-B60760FEEC78}"/>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682290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A0886-C3F6-9641-B154-7C3165A1CD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4343FB9-F688-0B44-BA7A-5471EF54F9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A1BDAC3-1144-4A4F-B7FA-8D5F6DD517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16FE0-E94C-6F47-B327-B2827E444D15}"/>
              </a:ext>
            </a:extLst>
          </p:cNvPr>
          <p:cNvSpPr>
            <a:spLocks noGrp="1"/>
          </p:cNvSpPr>
          <p:nvPr>
            <p:ph type="dt" sz="half" idx="10"/>
          </p:nvPr>
        </p:nvSpPr>
        <p:spPr/>
        <p:txBody>
          <a:bodyPr/>
          <a:lstStyle/>
          <a:p>
            <a:fld id="{E117E0DC-5939-6843-AF2B-4DE427CCEDEF}" type="datetimeFigureOut">
              <a:rPr lang="en-US" smtClean="0"/>
              <a:t>6/21/21</a:t>
            </a:fld>
            <a:endParaRPr lang="en-US"/>
          </a:p>
        </p:txBody>
      </p:sp>
      <p:sp>
        <p:nvSpPr>
          <p:cNvPr id="6" name="Footer Placeholder 5">
            <a:extLst>
              <a:ext uri="{FF2B5EF4-FFF2-40B4-BE49-F238E27FC236}">
                <a16:creationId xmlns:a16="http://schemas.microsoft.com/office/drawing/2014/main" id="{3BB1EEE6-17BA-6340-AB0E-5514D623CE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B955DF-6185-9043-A4C6-97F886FA54B9}"/>
              </a:ext>
            </a:extLst>
          </p:cNvPr>
          <p:cNvSpPr>
            <a:spLocks noGrp="1"/>
          </p:cNvSpPr>
          <p:nvPr>
            <p:ph type="sldNum" sz="quarter" idx="12"/>
          </p:nvPr>
        </p:nvSpPr>
        <p:spPr/>
        <p:txBody>
          <a:bodyPr/>
          <a:lstStyle/>
          <a:p>
            <a:fld id="{44BC1728-58C8-E845-8C75-FF93FFC8208D}" type="slidenum">
              <a:rPr lang="en-US" smtClean="0"/>
              <a:t>‹#›</a:t>
            </a:fld>
            <a:endParaRPr lang="en-US"/>
          </a:p>
        </p:txBody>
      </p:sp>
    </p:spTree>
    <p:extLst>
      <p:ext uri="{BB962C8B-B14F-4D97-AF65-F5344CB8AC3E}">
        <p14:creationId xmlns:p14="http://schemas.microsoft.com/office/powerpoint/2010/main" val="3321982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CB9A4B-F3AD-2F45-BD07-CDCB96C89C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75C796-E9DD-B045-8A72-A0E72024473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A3EF5F-F43A-5C4C-82F9-35514E5E2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17E0DC-5939-6843-AF2B-4DE427CCEDEF}" type="datetimeFigureOut">
              <a:rPr lang="en-US" smtClean="0"/>
              <a:t>6/21/21</a:t>
            </a:fld>
            <a:endParaRPr lang="en-US"/>
          </a:p>
        </p:txBody>
      </p:sp>
      <p:sp>
        <p:nvSpPr>
          <p:cNvPr id="5" name="Footer Placeholder 4">
            <a:extLst>
              <a:ext uri="{FF2B5EF4-FFF2-40B4-BE49-F238E27FC236}">
                <a16:creationId xmlns:a16="http://schemas.microsoft.com/office/drawing/2014/main" id="{5B903CCD-FE64-6C4C-BEF2-D5A2B01C17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049A4-C2A8-504C-AFF7-D61ECCECCC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4BC1728-58C8-E845-8C75-FF93FFC8208D}" type="slidenum">
              <a:rPr lang="en-US" smtClean="0"/>
              <a:t>‹#›</a:t>
            </a:fld>
            <a:endParaRPr lang="en-US"/>
          </a:p>
        </p:txBody>
      </p:sp>
    </p:spTree>
    <p:extLst>
      <p:ext uri="{BB962C8B-B14F-4D97-AF65-F5344CB8AC3E}">
        <p14:creationId xmlns:p14="http://schemas.microsoft.com/office/powerpoint/2010/main" val="1090082354"/>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458962" y="2593076"/>
            <a:ext cx="5272121" cy="1569660"/>
          </a:xfrm>
          <a:prstGeom prst="rect">
            <a:avLst/>
          </a:prstGeom>
          <a:noFill/>
        </p:spPr>
        <p:txBody>
          <a:bodyPr wrap="square" rtlCol="0">
            <a:spAutoFit/>
          </a:bodyPr>
          <a:lstStyle/>
          <a:p>
            <a:r>
              <a:rPr lang="en-US" sz="9600" dirty="0">
                <a:latin typeface="Optima" panose="02000503060000020004" pitchFamily="2" charset="0"/>
              </a:rPr>
              <a:t>Welcome</a:t>
            </a: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
        <p:nvSpPr>
          <p:cNvPr id="7" name="TextBox 6">
            <a:extLst>
              <a:ext uri="{FF2B5EF4-FFF2-40B4-BE49-F238E27FC236}">
                <a16:creationId xmlns:a16="http://schemas.microsoft.com/office/drawing/2014/main" id="{B8D0DE73-F0ED-7A41-91C5-C0127688A2C3}"/>
              </a:ext>
            </a:extLst>
          </p:cNvPr>
          <p:cNvSpPr txBox="1"/>
          <p:nvPr/>
        </p:nvSpPr>
        <p:spPr>
          <a:xfrm>
            <a:off x="6458962" y="2351782"/>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Any volunteers to be today’s </a:t>
            </a:r>
          </a:p>
          <a:p>
            <a:endParaRPr lang="en-US" i="1" dirty="0">
              <a:solidFill>
                <a:schemeClr val="accent2">
                  <a:lumMod val="75000"/>
                </a:schemeClr>
              </a:solidFill>
              <a:latin typeface="Optima" panose="02000503060000020004" pitchFamily="2" charset="0"/>
            </a:endParaRPr>
          </a:p>
        </p:txBody>
      </p:sp>
      <p:sp>
        <p:nvSpPr>
          <p:cNvPr id="8" name="TextBox 7">
            <a:extLst>
              <a:ext uri="{FF2B5EF4-FFF2-40B4-BE49-F238E27FC236}">
                <a16:creationId xmlns:a16="http://schemas.microsoft.com/office/drawing/2014/main" id="{957DA4D4-2D26-D244-981B-05EFD529B1D7}"/>
              </a:ext>
            </a:extLst>
          </p:cNvPr>
          <p:cNvSpPr txBox="1"/>
          <p:nvPr/>
        </p:nvSpPr>
        <p:spPr>
          <a:xfrm>
            <a:off x="6458962" y="3865421"/>
            <a:ext cx="5272121" cy="646331"/>
          </a:xfrm>
          <a:prstGeom prst="rect">
            <a:avLst/>
          </a:prstGeom>
          <a:noFill/>
        </p:spPr>
        <p:txBody>
          <a:bodyPr wrap="square" rtlCol="0">
            <a:spAutoFit/>
          </a:bodyPr>
          <a:lstStyle/>
          <a:p>
            <a:r>
              <a:rPr lang="en-US" i="1" dirty="0">
                <a:solidFill>
                  <a:schemeClr val="accent2">
                    <a:lumMod val="75000"/>
                  </a:schemeClr>
                </a:solidFill>
                <a:latin typeface="Optima" panose="02000503060000020004" pitchFamily="2" charset="0"/>
              </a:rPr>
              <a:t>officer? No experience necessary</a:t>
            </a:r>
          </a:p>
          <a:p>
            <a:endParaRPr lang="en-US" i="1" dirty="0">
              <a:solidFill>
                <a:schemeClr val="accent2">
                  <a:lumMod val="75000"/>
                </a:schemeClr>
              </a:solidFill>
              <a:latin typeface="Optima" panose="02000503060000020004" pitchFamily="2" charset="0"/>
            </a:endParaRPr>
          </a:p>
        </p:txBody>
      </p:sp>
    </p:spTree>
    <p:extLst>
      <p:ext uri="{BB962C8B-B14F-4D97-AF65-F5344CB8AC3E}">
        <p14:creationId xmlns:p14="http://schemas.microsoft.com/office/powerpoint/2010/main" val="2544962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C4190-DAB6-0A47-87C5-806996757E4F}"/>
              </a:ext>
            </a:extLst>
          </p:cNvPr>
          <p:cNvSpPr>
            <a:spLocks noGrp="1"/>
          </p:cNvSpPr>
          <p:nvPr>
            <p:ph type="title"/>
          </p:nvPr>
        </p:nvSpPr>
        <p:spPr/>
        <p:txBody>
          <a:bodyPr/>
          <a:lstStyle/>
          <a:p>
            <a:r>
              <a:rPr lang="en-US" dirty="0">
                <a:latin typeface="Optima" panose="02000503060000020004" pitchFamily="2" charset="0"/>
              </a:rPr>
              <a:t>Officers</a:t>
            </a:r>
          </a:p>
        </p:txBody>
      </p:sp>
      <p:sp>
        <p:nvSpPr>
          <p:cNvPr id="3" name="Content Placeholder 2">
            <a:extLst>
              <a:ext uri="{FF2B5EF4-FFF2-40B4-BE49-F238E27FC236}">
                <a16:creationId xmlns:a16="http://schemas.microsoft.com/office/drawing/2014/main" id="{74060FC4-FA33-0246-B7A6-27752C3FE3A8}"/>
              </a:ext>
            </a:extLst>
          </p:cNvPr>
          <p:cNvSpPr>
            <a:spLocks noGrp="1"/>
          </p:cNvSpPr>
          <p:nvPr>
            <p:ph sz="half" idx="1"/>
          </p:nvPr>
        </p:nvSpPr>
        <p:spPr>
          <a:xfrm>
            <a:off x="838199" y="1825625"/>
            <a:ext cx="7598229" cy="4351338"/>
          </a:xfrm>
        </p:spPr>
        <p:txBody>
          <a:bodyPr/>
          <a:lstStyle/>
          <a:p>
            <a:r>
              <a:rPr lang="en-US" dirty="0">
                <a:latin typeface="Optima" panose="02000503060000020004" pitchFamily="2" charset="0"/>
              </a:rPr>
              <a:t>Anna Kirkland Smith, President</a:t>
            </a:r>
          </a:p>
          <a:p>
            <a:r>
              <a:rPr lang="en-US" dirty="0" err="1">
                <a:latin typeface="Optima" panose="02000503060000020004" pitchFamily="2" charset="0"/>
              </a:rPr>
              <a:t>Jaronda</a:t>
            </a:r>
            <a:r>
              <a:rPr lang="en-US" dirty="0">
                <a:latin typeface="Optima" panose="02000503060000020004" pitchFamily="2" charset="0"/>
              </a:rPr>
              <a:t> Ingram, Vice President</a:t>
            </a:r>
          </a:p>
          <a:p>
            <a:r>
              <a:rPr lang="en-US" dirty="0">
                <a:latin typeface="Optima" panose="02000503060000020004" pitchFamily="2" charset="0"/>
              </a:rPr>
              <a:t>Janel </a:t>
            </a:r>
            <a:r>
              <a:rPr lang="en-US" dirty="0" err="1">
                <a:latin typeface="Optima" panose="02000503060000020004" pitchFamily="2" charset="0"/>
              </a:rPr>
              <a:t>Kinlaw</a:t>
            </a:r>
            <a:r>
              <a:rPr lang="en-US" dirty="0">
                <a:latin typeface="Optima" panose="02000503060000020004" pitchFamily="2" charset="0"/>
              </a:rPr>
              <a:t>, Treasurer</a:t>
            </a:r>
          </a:p>
          <a:p>
            <a:r>
              <a:rPr lang="en-US" dirty="0">
                <a:latin typeface="Optima" panose="02000503060000020004" pitchFamily="2" charset="0"/>
              </a:rPr>
              <a:t>Maria </a:t>
            </a:r>
            <a:r>
              <a:rPr lang="en-US" dirty="0" err="1">
                <a:latin typeface="Optima" panose="02000503060000020004" pitchFamily="2" charset="0"/>
              </a:rPr>
              <a:t>Matkovska</a:t>
            </a:r>
            <a:r>
              <a:rPr lang="en-US" dirty="0">
                <a:latin typeface="Optima" panose="02000503060000020004" pitchFamily="2" charset="0"/>
              </a:rPr>
              <a:t>, Secretary</a:t>
            </a:r>
          </a:p>
          <a:p>
            <a:r>
              <a:rPr lang="en-US" dirty="0">
                <a:latin typeface="Optima" panose="02000503060000020004" pitchFamily="2" charset="0"/>
              </a:rPr>
              <a:t>Shannon Kreps, Director of Moments</a:t>
            </a:r>
          </a:p>
          <a:p>
            <a:r>
              <a:rPr lang="en-US" dirty="0">
                <a:latin typeface="Optima" panose="02000503060000020004" pitchFamily="2" charset="0"/>
              </a:rPr>
              <a:t>Julia Kuznetsova, Director of Programs</a:t>
            </a:r>
          </a:p>
          <a:p>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3895708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27D9479-3FC6-5A4B-9E8B-5A6BAC994943}"/>
              </a:ext>
            </a:extLst>
          </p:cNvPr>
          <p:cNvPicPr>
            <a:picLocks noChangeAspect="1"/>
          </p:cNvPicPr>
          <p:nvPr/>
        </p:nvPicPr>
        <p:blipFill>
          <a:blip r:embed="rId2"/>
          <a:stretch>
            <a:fillRect/>
          </a:stretch>
        </p:blipFill>
        <p:spPr>
          <a:xfrm>
            <a:off x="3191013" y="1972416"/>
            <a:ext cx="4867137" cy="2358690"/>
          </a:xfrm>
          <a:prstGeom prst="rect">
            <a:avLst/>
          </a:prstGeom>
        </p:spPr>
      </p:pic>
      <p:sp>
        <p:nvSpPr>
          <p:cNvPr id="12" name="Rectangle 11">
            <a:extLst>
              <a:ext uri="{FF2B5EF4-FFF2-40B4-BE49-F238E27FC236}">
                <a16:creationId xmlns:a16="http://schemas.microsoft.com/office/drawing/2014/main" id="{B476C22E-DFCA-544D-8243-6121CA9B51F5}"/>
              </a:ext>
            </a:extLst>
          </p:cNvPr>
          <p:cNvSpPr/>
          <p:nvPr/>
        </p:nvSpPr>
        <p:spPr>
          <a:xfrm>
            <a:off x="1" y="4331106"/>
            <a:ext cx="12192000" cy="769441"/>
          </a:xfrm>
          <a:prstGeom prst="rect">
            <a:avLst/>
          </a:prstGeom>
        </p:spPr>
        <p:txBody>
          <a:bodyPr wrap="square">
            <a:spAutoFit/>
          </a:bodyPr>
          <a:lstStyle/>
          <a:p>
            <a:pPr algn="ctr">
              <a:spcAft>
                <a:spcPts val="1200"/>
              </a:spcAft>
            </a:pPr>
            <a:r>
              <a:rPr lang="en-US" sz="4400" b="1" dirty="0">
                <a:solidFill>
                  <a:schemeClr val="accent2">
                    <a:lumMod val="75000"/>
                  </a:schemeClr>
                </a:solidFill>
                <a:latin typeface="Optima" panose="02000503060000020004" pitchFamily="2" charset="0"/>
                <a:ea typeface="Times New Roman" panose="02020603050405020304" pitchFamily="18" charset="0"/>
                <a:cs typeface="Times New Roman" panose="02020603050405020304" pitchFamily="18" charset="0"/>
              </a:rPr>
              <a:t>Join us or start a chapter near you </a:t>
            </a:r>
            <a:r>
              <a:rPr lang="en-US" sz="4400" b="1" dirty="0">
                <a:solidFill>
                  <a:schemeClr val="accent2">
                    <a:lumMod val="60000"/>
                    <a:lumOff val="40000"/>
                  </a:schemeClr>
                </a:solidFill>
                <a:latin typeface="Optima" panose="02000503060000020004" pitchFamily="2" charset="0"/>
                <a:ea typeface="Times New Roman" panose="02020603050405020304" pitchFamily="18" charset="0"/>
                <a:cs typeface="Times New Roman" panose="02020603050405020304" pitchFamily="18" charset="0"/>
              </a:rPr>
              <a:t>for free</a:t>
            </a:r>
          </a:p>
        </p:txBody>
      </p:sp>
      <p:sp>
        <p:nvSpPr>
          <p:cNvPr id="13" name="Rectangle 12">
            <a:extLst>
              <a:ext uri="{FF2B5EF4-FFF2-40B4-BE49-F238E27FC236}">
                <a16:creationId xmlns:a16="http://schemas.microsoft.com/office/drawing/2014/main" id="{55312F76-39C7-534E-ACD8-3099CE454E34}"/>
              </a:ext>
            </a:extLst>
          </p:cNvPr>
          <p:cNvSpPr/>
          <p:nvPr/>
        </p:nvSpPr>
        <p:spPr>
          <a:xfrm>
            <a:off x="0" y="1280399"/>
            <a:ext cx="12192000" cy="769441"/>
          </a:xfrm>
          <a:prstGeom prst="rect">
            <a:avLst/>
          </a:prstGeom>
        </p:spPr>
        <p:txBody>
          <a:bodyPr wrap="square">
            <a:spAutoFit/>
          </a:bodyPr>
          <a:lstStyle/>
          <a:p>
            <a:pPr algn="ctr">
              <a:spcAft>
                <a:spcPts val="1200"/>
              </a:spcAft>
            </a:pPr>
            <a:r>
              <a:rPr lang="en-US" sz="4400" b="1" dirty="0">
                <a:solidFill>
                  <a:schemeClr val="accent2">
                    <a:lumMod val="75000"/>
                  </a:schemeClr>
                </a:solidFill>
                <a:latin typeface="Optima" panose="02000503060000020004" pitchFamily="2" charset="0"/>
                <a:ea typeface="Times New Roman" panose="02020603050405020304" pitchFamily="18" charset="0"/>
                <a:cs typeface="Times New Roman" panose="02020603050405020304" pitchFamily="18" charset="0"/>
              </a:rPr>
              <a:t>Create a world full of data by women with us</a:t>
            </a:r>
          </a:p>
        </p:txBody>
      </p:sp>
    </p:spTree>
    <p:extLst>
      <p:ext uri="{BB962C8B-B14F-4D97-AF65-F5344CB8AC3E}">
        <p14:creationId xmlns:p14="http://schemas.microsoft.com/office/powerpoint/2010/main" val="2966965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AC521A6-EA53-6249-9417-2379A244B351}"/>
              </a:ext>
            </a:extLst>
          </p:cNvPr>
          <p:cNvSpPr/>
          <p:nvPr/>
        </p:nvSpPr>
        <p:spPr>
          <a:xfrm>
            <a:off x="6410726" y="837225"/>
            <a:ext cx="5182829" cy="4524315"/>
          </a:xfrm>
          <a:prstGeom prst="rect">
            <a:avLst/>
          </a:prstGeom>
        </p:spPr>
        <p:txBody>
          <a:bodyPr wrap="none">
            <a:spAutoFit/>
          </a:bodyPr>
          <a:lstStyle/>
          <a:p>
            <a:pPr>
              <a:spcAft>
                <a:spcPts val="1200"/>
              </a:spcAft>
            </a:pP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96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6496231" y="5220599"/>
            <a:ext cx="2030549" cy="461665"/>
          </a:xfrm>
          <a:prstGeom prst="rect">
            <a:avLst/>
          </a:prstGeom>
          <a:noFill/>
        </p:spPr>
        <p:txBody>
          <a:bodyPr wrap="square" rtlCol="0">
            <a:spAutoFit/>
          </a:bodyPr>
          <a:lstStyle/>
          <a:p>
            <a:r>
              <a:rPr lang="en-US" sz="2400" dirty="0">
                <a:latin typeface="Optima" panose="02000503060000020004" pitchFamily="2" charset="0"/>
              </a:rPr>
              <a:t>a 501(c)(3)</a:t>
            </a:r>
          </a:p>
        </p:txBody>
      </p:sp>
      <p:pic>
        <p:nvPicPr>
          <p:cNvPr id="3" name="Picture 2">
            <a:extLst>
              <a:ext uri="{FF2B5EF4-FFF2-40B4-BE49-F238E27FC236}">
                <a16:creationId xmlns:a16="http://schemas.microsoft.com/office/drawing/2014/main" id="{F34D16AC-3DA5-BA47-AF5D-4971C69EB498}"/>
              </a:ext>
            </a:extLst>
          </p:cNvPr>
          <p:cNvPicPr>
            <a:picLocks noChangeAspect="1"/>
          </p:cNvPicPr>
          <p:nvPr/>
        </p:nvPicPr>
        <p:blipFill>
          <a:blip r:embed="rId2"/>
          <a:stretch>
            <a:fillRect/>
          </a:stretch>
        </p:blipFill>
        <p:spPr>
          <a:xfrm>
            <a:off x="982980" y="837225"/>
            <a:ext cx="5427746" cy="5346404"/>
          </a:xfrm>
          <a:prstGeom prst="rect">
            <a:avLst/>
          </a:prstGeom>
        </p:spPr>
      </p:pic>
    </p:spTree>
    <p:extLst>
      <p:ext uri="{BB962C8B-B14F-4D97-AF65-F5344CB8AC3E}">
        <p14:creationId xmlns:p14="http://schemas.microsoft.com/office/powerpoint/2010/main" val="35163006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794279" y="2435310"/>
            <a:ext cx="1650141" cy="1451610"/>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444420" y="2317260"/>
            <a:ext cx="1848583" cy="1569660"/>
          </a:xfrm>
          <a:prstGeom prst="rect">
            <a:avLst/>
          </a:prstGeom>
        </p:spPr>
        <p:txBody>
          <a:bodyPr wrap="none">
            <a:spAutoFit/>
          </a:bodyPr>
          <a:lstStyle/>
          <a:p>
            <a:pPr>
              <a:spcAft>
                <a:spcPts val="1200"/>
              </a:spcAft>
            </a:pP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32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2" name="TextBox 11">
            <a:extLst>
              <a:ext uri="{FF2B5EF4-FFF2-40B4-BE49-F238E27FC236}">
                <a16:creationId xmlns:a16="http://schemas.microsoft.com/office/drawing/2014/main" id="{C2457959-888A-A749-8A8C-1780D33CCD8F}"/>
              </a:ext>
            </a:extLst>
          </p:cNvPr>
          <p:cNvSpPr txBox="1"/>
          <p:nvPr/>
        </p:nvSpPr>
        <p:spPr>
          <a:xfrm>
            <a:off x="4730516" y="3517761"/>
            <a:ext cx="1616927" cy="276999"/>
          </a:xfrm>
          <a:prstGeom prst="rect">
            <a:avLst/>
          </a:prstGeom>
          <a:noFill/>
        </p:spPr>
        <p:txBody>
          <a:bodyPr wrap="square" rtlCol="0">
            <a:spAutoFit/>
          </a:bodyPr>
          <a:lstStyle/>
          <a:p>
            <a:r>
              <a:rPr lang="en-US" sz="1200" dirty="0">
                <a:latin typeface="Optima" panose="02000503060000020004" pitchFamily="2" charset="0"/>
              </a:rPr>
              <a:t>501(c)(3)</a:t>
            </a:r>
          </a:p>
        </p:txBody>
      </p:sp>
    </p:spTree>
    <p:extLst>
      <p:ext uri="{BB962C8B-B14F-4D97-AF65-F5344CB8AC3E}">
        <p14:creationId xmlns:p14="http://schemas.microsoft.com/office/powerpoint/2010/main" val="12646192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38F0C-4050-3F42-98A6-3360C7EA2230}"/>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F46AF409-7D06-E149-B5B7-0242F58ABA82}"/>
              </a:ext>
            </a:extLst>
          </p:cNvPr>
          <p:cNvGraphicFramePr>
            <a:graphicFrameLocks noGrp="1"/>
          </p:cNvGraphicFramePr>
          <p:nvPr>
            <p:ph idx="1"/>
          </p:nvPr>
        </p:nvGraphicFramePr>
        <p:xfrm>
          <a:off x="952166" y="2949734"/>
          <a:ext cx="10287667" cy="2103120"/>
        </p:xfrm>
        <a:graphic>
          <a:graphicData uri="http://schemas.openxmlformats.org/drawingml/2006/table">
            <a:tbl>
              <a:tblPr/>
              <a:tblGrid>
                <a:gridCol w="7829188">
                  <a:extLst>
                    <a:ext uri="{9D8B030D-6E8A-4147-A177-3AD203B41FA5}">
                      <a16:colId xmlns:a16="http://schemas.microsoft.com/office/drawing/2014/main" val="1073665372"/>
                    </a:ext>
                  </a:extLst>
                </a:gridCol>
                <a:gridCol w="819493">
                  <a:extLst>
                    <a:ext uri="{9D8B030D-6E8A-4147-A177-3AD203B41FA5}">
                      <a16:colId xmlns:a16="http://schemas.microsoft.com/office/drawing/2014/main" val="841286404"/>
                    </a:ext>
                  </a:extLst>
                </a:gridCol>
                <a:gridCol w="819493">
                  <a:extLst>
                    <a:ext uri="{9D8B030D-6E8A-4147-A177-3AD203B41FA5}">
                      <a16:colId xmlns:a16="http://schemas.microsoft.com/office/drawing/2014/main" val="398180226"/>
                    </a:ext>
                  </a:extLst>
                </a:gridCol>
                <a:gridCol w="819493">
                  <a:extLst>
                    <a:ext uri="{9D8B030D-6E8A-4147-A177-3AD203B41FA5}">
                      <a16:colId xmlns:a16="http://schemas.microsoft.com/office/drawing/2014/main" val="2599126593"/>
                    </a:ext>
                  </a:extLst>
                </a:gridCol>
              </a:tblGrid>
              <a:tr h="0">
                <a:tc>
                  <a:txBody>
                    <a:bodyPr/>
                    <a:lstStyle/>
                    <a:p>
                      <a:endParaRPr lang="en-US"/>
                    </a:p>
                  </a:txBody>
                  <a:tcPr marL="0" marR="0" marT="0" marB="0">
                    <a:lnL>
                      <a:noFill/>
                    </a:lnL>
                    <a:lnR>
                      <a:noFill/>
                    </a:lnR>
                    <a:lnT>
                      <a:noFill/>
                    </a:lnT>
                    <a:lnB>
                      <a:noFill/>
                    </a:lnB>
                  </a:tcPr>
                </a:tc>
                <a:tc>
                  <a:txBody>
                    <a:bodyPr/>
                    <a:lstStyle/>
                    <a:p>
                      <a:endParaRPr lang="en-US"/>
                    </a:p>
                  </a:txBody>
                  <a:tcPr>
                    <a:lnL>
                      <a:noFill/>
                    </a:lnL>
                  </a:tcPr>
                </a:tc>
                <a:tc>
                  <a:txBody>
                    <a:bodyPr/>
                    <a:lstStyle/>
                    <a:p>
                      <a:endParaRPr lang="en-US"/>
                    </a:p>
                  </a:txBody>
                  <a:tcPr/>
                </a:tc>
                <a:tc>
                  <a:txBody>
                    <a:bodyPr/>
                    <a:lstStyle/>
                    <a:p>
                      <a:endParaRPr lang="en-US"/>
                    </a:p>
                  </a:txBody>
                  <a:tcPr/>
                </a:tc>
                <a:extLst>
                  <a:ext uri="{0D108BD9-81ED-4DB2-BD59-A6C34878D82A}">
                    <a16:rowId xmlns:a16="http://schemas.microsoft.com/office/drawing/2014/main" val="375675776"/>
                  </a:ext>
                </a:extLst>
              </a:tr>
              <a:tr h="0">
                <a:tc>
                  <a:txBody>
                    <a:bodyPr/>
                    <a:lstStyle/>
                    <a:p>
                      <a:pPr algn="l" fontAlgn="t"/>
                      <a:r>
                        <a:rPr lang="en-US" b="1">
                          <a:solidFill>
                            <a:srgbClr val="202124"/>
                          </a:solidFill>
                          <a:effectLst/>
                          <a:latin typeface="Roboto" panose="02000000000000000000" pitchFamily="2" charset="0"/>
                        </a:rPr>
                        <a:t>Data Scientista Society</a:t>
                      </a:r>
                      <a:endParaRPr lang="en-US" b="1">
                        <a:solidFill>
                          <a:srgbClr val="5F6368"/>
                        </a:solidFill>
                        <a:effectLst/>
                        <a:latin typeface="Roboto" panose="02000000000000000000" pitchFamily="2" charset="0"/>
                      </a:endParaRPr>
                    </a:p>
                  </a:txBody>
                  <a:tcPr marL="0" marR="0" marT="0" marB="0">
                    <a:lnL>
                      <a:noFill/>
                    </a:lnL>
                    <a:lnR>
                      <a:noFill/>
                    </a:lnR>
                    <a:lnT>
                      <a:noFill/>
                    </a:lnT>
                    <a:lnB>
                      <a:noFill/>
                    </a:lnB>
                  </a:tcPr>
                </a:tc>
                <a:tc>
                  <a:txBody>
                    <a:bodyPr/>
                    <a:lstStyle/>
                    <a:p>
                      <a:pPr algn="r" fontAlgn="t"/>
                      <a:r>
                        <a:rPr lang="en-US">
                          <a:solidFill>
                            <a:srgbClr val="5F6368"/>
                          </a:solidFill>
                          <a:effectLst/>
                          <a:latin typeface="Roboto" panose="02000000000000000000" pitchFamily="2" charset="0"/>
                        </a:rPr>
                        <a:t>4:54 PM (0 minutes ago)</a:t>
                      </a:r>
                      <a:endParaRPr lang="en-US">
                        <a:solidFill>
                          <a:srgbClr val="222222"/>
                        </a:solidFill>
                        <a:effectLst/>
                        <a:latin typeface="Roboto" panose="02000000000000000000" pitchFamily="2" charset="0"/>
                      </a:endParaRPr>
                    </a:p>
                  </a:txBody>
                  <a:tcPr marL="0" marR="0" marT="0" marB="0">
                    <a:lnL>
                      <a:noFill/>
                    </a:lnL>
                    <a:lnR>
                      <a:noFill/>
                    </a:lnR>
                    <a:lnB>
                      <a:noFill/>
                    </a:lnB>
                  </a:tcPr>
                </a:tc>
                <a:tc>
                  <a:txBody>
                    <a:bodyPr/>
                    <a:lstStyle/>
                    <a:p>
                      <a:pPr algn="r" fontAlgn="t"/>
                      <a:endParaRPr lang="en-US">
                        <a:solidFill>
                          <a:srgbClr val="222222"/>
                        </a:solidFill>
                        <a:effectLst/>
                        <a:latin typeface="Roboto" panose="02000000000000000000" pitchFamily="2" charset="0"/>
                      </a:endParaRPr>
                    </a:p>
                  </a:txBody>
                  <a:tcPr marL="0" marR="0" marT="0" marB="0">
                    <a:lnL>
                      <a:noFill/>
                    </a:lnL>
                    <a:lnR>
                      <a:noFill/>
                    </a:lnR>
                    <a:lnB>
                      <a:noFill/>
                    </a:lnB>
                  </a:tcPr>
                </a:tc>
                <a:tc rowSpan="2">
                  <a:txBody>
                    <a:bodyPr/>
                    <a:lstStyle/>
                    <a:p>
                      <a:pPr algn="ctr" fontAlgn="t"/>
                      <a:endParaRPr lang="en-US" b="0">
                        <a:solidFill>
                          <a:srgbClr val="444444"/>
                        </a:solidFill>
                        <a:effectLst/>
                        <a:latin typeface="Roboto" panose="02000000000000000000" pitchFamily="2" charset="0"/>
                      </a:endParaRPr>
                    </a:p>
                  </a:txBody>
                  <a:tcPr marL="0" marR="0" marT="0" marB="0">
                    <a:lnL>
                      <a:noFill/>
                    </a:lnL>
                    <a:lnR>
                      <a:noFill/>
                    </a:lnR>
                    <a:lnB>
                      <a:noFill/>
                    </a:lnB>
                  </a:tcPr>
                </a:tc>
                <a:extLst>
                  <a:ext uri="{0D108BD9-81ED-4DB2-BD59-A6C34878D82A}">
                    <a16:rowId xmlns:a16="http://schemas.microsoft.com/office/drawing/2014/main" val="1873644190"/>
                  </a:ext>
                </a:extLst>
              </a:tr>
              <a:tr h="0">
                <a:tc gridSpan="3">
                  <a:txBody>
                    <a:bodyPr/>
                    <a:lstStyle/>
                    <a:p>
                      <a:endParaRPr lang="en-US"/>
                    </a:p>
                  </a:txBody>
                  <a:tcPr marL="0" marR="0" marT="0" marB="0" anchor="ctr">
                    <a:lnL>
                      <a:noFill/>
                    </a:lnL>
                    <a:lnR>
                      <a:noFill/>
                    </a:lnR>
                    <a:lnT>
                      <a:noFill/>
                    </a:lnT>
                    <a:lnB>
                      <a:noFill/>
                    </a:lnB>
                  </a:tcPr>
                </a:tc>
                <a:tc hMerge="1">
                  <a:txBody>
                    <a:bodyPr/>
                    <a:lstStyle/>
                    <a:p>
                      <a:endParaRPr lang="en-US"/>
                    </a:p>
                  </a:txBody>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9726033"/>
                  </a:ext>
                </a:extLst>
              </a:tr>
              <a:tr h="0">
                <a:tc>
                  <a:txBody>
                    <a:bodyPr/>
                    <a:lstStyle/>
                    <a:p>
                      <a:r>
                        <a:rPr lang="en-US">
                          <a:solidFill>
                            <a:srgbClr val="5F6368"/>
                          </a:solidFill>
                          <a:effectLst/>
                          <a:latin typeface="Roboto" panose="02000000000000000000" pitchFamily="2" charset="0"/>
                        </a:rPr>
                        <a:t>to Colleen, me</a:t>
                      </a:r>
                      <a:endParaRPr lang="en-US">
                        <a:effectLst/>
                        <a:latin typeface="Roboto" panose="02000000000000000000" pitchFamily="2" charset="0"/>
                      </a:endParaRPr>
                    </a:p>
                  </a:txBody>
                  <a:tcPr marL="0" marR="0" marT="0" marB="0" anchor="ctr">
                    <a:lnL>
                      <a:noFill/>
                    </a:lnL>
                    <a:lnR>
                      <a:noFill/>
                    </a:lnR>
                    <a:lnT>
                      <a:noFill/>
                    </a:lnT>
                    <a:lnB>
                      <a:noFill/>
                    </a:lnB>
                  </a:tcPr>
                </a:tc>
                <a:tc>
                  <a:txBody>
                    <a:bodyPr/>
                    <a:lstStyle/>
                    <a:p>
                      <a:endParaRPr lang="en-US"/>
                    </a:p>
                  </a:txBody>
                  <a:tcPr>
                    <a:lnL>
                      <a:noFill/>
                    </a:lnL>
                    <a:lnT>
                      <a:noFill/>
                    </a:lnT>
                  </a:tcPr>
                </a:tc>
                <a:tc>
                  <a:txBody>
                    <a:bodyPr/>
                    <a:lstStyle/>
                    <a:p>
                      <a:endParaRPr lang="en-US"/>
                    </a:p>
                  </a:txBody>
                  <a:tcPr>
                    <a:lnT>
                      <a:noFill/>
                    </a:lnT>
                  </a:tcPr>
                </a:tc>
                <a:tc>
                  <a:txBody>
                    <a:bodyPr/>
                    <a:lstStyle/>
                    <a:p>
                      <a:endParaRPr lang="en-US" dirty="0"/>
                    </a:p>
                  </a:txBody>
                  <a:tcPr>
                    <a:lnT>
                      <a:noFill/>
                    </a:lnT>
                  </a:tcPr>
                </a:tc>
                <a:extLst>
                  <a:ext uri="{0D108BD9-81ED-4DB2-BD59-A6C34878D82A}">
                    <a16:rowId xmlns:a16="http://schemas.microsoft.com/office/drawing/2014/main" val="2042841127"/>
                  </a:ext>
                </a:extLst>
              </a:tr>
            </a:tbl>
          </a:graphicData>
        </a:graphic>
      </p:graphicFrame>
      <p:sp>
        <p:nvSpPr>
          <p:cNvPr id="5" name="AutoShape 1">
            <a:extLst>
              <a:ext uri="{FF2B5EF4-FFF2-40B4-BE49-F238E27FC236}">
                <a16:creationId xmlns:a16="http://schemas.microsoft.com/office/drawing/2014/main" id="{7D8FA940-F053-5749-9061-120851EF1013}"/>
              </a:ext>
            </a:extLst>
          </p:cNvPr>
          <p:cNvSpPr>
            <a:spLocks noChangeAspect="1" noChangeArrowheads="1"/>
          </p:cNvSpPr>
          <p:nvPr/>
        </p:nvSpPr>
        <p:spPr bwMode="auto">
          <a:xfrm>
            <a:off x="952500" y="2949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a:extLst>
              <a:ext uri="{FF2B5EF4-FFF2-40B4-BE49-F238E27FC236}">
                <a16:creationId xmlns:a16="http://schemas.microsoft.com/office/drawing/2014/main" id="{E30AF97B-0A39-9747-92C7-F0ED07DC3372}"/>
              </a:ext>
            </a:extLst>
          </p:cNvPr>
          <p:cNvSpPr>
            <a:spLocks noChangeAspect="1" noChangeArrowheads="1"/>
          </p:cNvSpPr>
          <p:nvPr/>
        </p:nvSpPr>
        <p:spPr bwMode="auto">
          <a:xfrm>
            <a:off x="952500" y="2949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3">
            <a:extLst>
              <a:ext uri="{FF2B5EF4-FFF2-40B4-BE49-F238E27FC236}">
                <a16:creationId xmlns:a16="http://schemas.microsoft.com/office/drawing/2014/main" id="{31090098-1AFC-2F4A-9AD2-DCB82ED11E0C}"/>
              </a:ext>
            </a:extLst>
          </p:cNvPr>
          <p:cNvSpPr>
            <a:spLocks noChangeAspect="1" noChangeArrowheads="1"/>
          </p:cNvSpPr>
          <p:nvPr/>
        </p:nvSpPr>
        <p:spPr bwMode="auto">
          <a:xfrm>
            <a:off x="952500" y="2949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4">
            <a:extLst>
              <a:ext uri="{FF2B5EF4-FFF2-40B4-BE49-F238E27FC236}">
                <a16:creationId xmlns:a16="http://schemas.microsoft.com/office/drawing/2014/main" id="{8F5BF5DA-0368-2242-8D8C-6F21EF227DCC}"/>
              </a:ext>
            </a:extLst>
          </p:cNvPr>
          <p:cNvSpPr>
            <a:spLocks noChangeAspect="1" noChangeArrowheads="1"/>
          </p:cNvSpPr>
          <p:nvPr/>
        </p:nvSpPr>
        <p:spPr bwMode="auto">
          <a:xfrm>
            <a:off x="952500" y="29495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Rectangle 5">
            <a:extLst>
              <a:ext uri="{FF2B5EF4-FFF2-40B4-BE49-F238E27FC236}">
                <a16:creationId xmlns:a16="http://schemas.microsoft.com/office/drawing/2014/main" id="{335E8F56-22A0-DB48-AA92-B7A4735051F9}"/>
              </a:ext>
            </a:extLst>
          </p:cNvPr>
          <p:cNvSpPr>
            <a:spLocks noChangeArrowheads="1"/>
          </p:cNvSpPr>
          <p:nvPr/>
        </p:nvSpPr>
        <p:spPr bwMode="auto">
          <a:xfrm>
            <a:off x="952500" y="2949575"/>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rPr>
              <a:t>Kelly,</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22222"/>
                </a:solidFill>
                <a:effectLst/>
                <a:latin typeface="Arial" panose="020B0604020202020204" pitchFamily="34" charset="0"/>
              </a:rPr>
            </a:br>
            <a:endParaRPr kumimoji="0" lang="en-US" altLang="en-US" sz="18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rPr>
              <a:t>Thank you so much for your talk last night! You really exceeded our expectations. There were many phrases you had assembled (some professional, some your own, some quoted), like "...someone's opinion written in code.." and, your collection of these is a treasure trove. Of course someone was saying, "I wish we had recorded this..." but, counterintuitively, I am glad we did not, in the hopes that you will be doing this kind of talk somewhere else, and you will latch harder on what was worth repeating a 2nd time.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22222"/>
                </a:solidFill>
                <a:effectLst/>
                <a:latin typeface="Arial" panose="020B0604020202020204" pitchFamily="34" charset="0"/>
              </a:rPr>
            </a:br>
            <a:endParaRPr kumimoji="0" lang="en-US" altLang="en-US" sz="18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rPr>
              <a:t>I believe you when you say you have met women, that were some of the first, and bravest, in our career field. I was hoping that our group, which tries to be a mix of women and career levels and types, would attract more of you and your peers, but either the numbers aren't out there for us to attract (as your recounting suggests), or else the group is not doing something it should be doing (what, I do not know). Myself, I am 44. </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222222"/>
                </a:solidFill>
                <a:effectLst/>
                <a:latin typeface="Arial" panose="020B0604020202020204" pitchFamily="34" charset="0"/>
              </a:rPr>
            </a:br>
            <a:endParaRPr kumimoji="0" lang="en-US" altLang="en-US" sz="1800" b="0" i="0" u="none" strike="noStrike" cap="none" normalizeH="0" baseline="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rPr>
              <a:t>Plainly: I believe everyone woman at the meeting last night would like to talk more like you do. More elegantly, you have much example to offer.  You have the warmest of invitations to become more involved and invite others who are enthusiastic about data in any way to join us.</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rgbClr val="222222"/>
                </a:solidFill>
                <a:effectLst/>
                <a:latin typeface="Arial" panose="020B0604020202020204" pitchFamily="34" charset="0"/>
              </a:rPr>
            </a:br>
            <a:endParaRPr kumimoji="0" lang="en-US" altLang="en-US" sz="1800" b="0" i="0" u="none" strike="noStrike" cap="none" normalizeH="0" baseline="0" dirty="0">
              <a:ln>
                <a:noFill/>
              </a:ln>
              <a:solidFill>
                <a:srgbClr val="222222"/>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222222"/>
                </a:solidFill>
                <a:effectLst/>
                <a:latin typeface="Arial" panose="020B0604020202020204" pitchFamily="34" charset="0"/>
              </a:rPr>
              <a:t>Thanks </a:t>
            </a:r>
            <a:r>
              <a:rPr kumimoji="0" lang="en-US" altLang="en-US" sz="1800" b="0" i="0" u="none" strike="noStrike" cap="none" normalizeH="0" baseline="0" dirty="0" err="1">
                <a:ln>
                  <a:noFill/>
                </a:ln>
                <a:solidFill>
                  <a:srgbClr val="222222"/>
                </a:solidFill>
                <a:effectLst/>
                <a:latin typeface="Arial" panose="020B0604020202020204" pitchFamily="34" charset="0"/>
              </a:rPr>
              <a:t>agai</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53446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Welcome by the Welcome Officer</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normAutofit fontScale="92500" lnSpcReduction="20000"/>
          </a:bodyPr>
          <a:lstStyle/>
          <a:p>
            <a:pPr marL="0" indent="0">
              <a:buNone/>
            </a:pPr>
            <a:r>
              <a:rPr lang="en-US" dirty="0">
                <a:latin typeface="Optima" panose="02000503060000020004" pitchFamily="2" charset="0"/>
              </a:rPr>
              <a:t>The “officer” for each meeting will…</a:t>
            </a:r>
          </a:p>
          <a:p>
            <a:pPr>
              <a:buFont typeface="Wingdings" pitchFamily="2" charset="2"/>
              <a:buChar char="q"/>
            </a:pPr>
            <a:r>
              <a:rPr lang="en-US" dirty="0">
                <a:latin typeface="Optima" panose="02000503060000020004" pitchFamily="2" charset="0"/>
              </a:rPr>
              <a:t>Great people as they arrive</a:t>
            </a:r>
          </a:p>
          <a:p>
            <a:pPr>
              <a:buFont typeface="Wingdings" pitchFamily="2" charset="2"/>
              <a:buChar char="q"/>
            </a:pPr>
            <a:r>
              <a:rPr lang="en-US" dirty="0">
                <a:solidFill>
                  <a:schemeClr val="accent1"/>
                </a:solidFill>
                <a:latin typeface="Optima" panose="02000503060000020004" pitchFamily="2" charset="0"/>
              </a:rPr>
              <a:t>Look around for new faces.</a:t>
            </a:r>
          </a:p>
          <a:p>
            <a:pPr>
              <a:buFont typeface="Wingdings" pitchFamily="2" charset="2"/>
              <a:buChar char="q"/>
            </a:pPr>
            <a:r>
              <a:rPr lang="en-US" dirty="0">
                <a:latin typeface="Optima" panose="02000503060000020004" pitchFamily="2" charset="0"/>
              </a:rPr>
              <a:t>Kick off the meeting, </a:t>
            </a:r>
          </a:p>
          <a:p>
            <a:pPr>
              <a:buFont typeface="Wingdings" pitchFamily="2" charset="2"/>
              <a:buChar char="q"/>
            </a:pPr>
            <a:r>
              <a:rPr lang="en-US" dirty="0">
                <a:latin typeface="Optima" panose="02000503060000020004" pitchFamily="2" charset="0"/>
              </a:rPr>
              <a:t> If there are new faces, ask for 3 voluntary readers of the mission, vision, and modus operandi</a:t>
            </a:r>
          </a:p>
          <a:p>
            <a:pPr>
              <a:buFont typeface="Wingdings" pitchFamily="2" charset="2"/>
              <a:buChar char="q"/>
            </a:pPr>
            <a:r>
              <a:rPr lang="en-US" dirty="0">
                <a:latin typeface="Optima" panose="02000503060000020004" pitchFamily="2" charset="0"/>
              </a:rPr>
              <a:t>Lead the Update Exercise</a:t>
            </a:r>
          </a:p>
          <a:p>
            <a:pPr>
              <a:buFont typeface="Wingdings" pitchFamily="2" charset="2"/>
              <a:buChar char="q"/>
            </a:pPr>
            <a:r>
              <a:rPr lang="en-US" dirty="0">
                <a:latin typeface="Optima" panose="02000503060000020004" pitchFamily="2" charset="0"/>
              </a:rPr>
              <a:t>Ask who was overlooked and apologize?</a:t>
            </a:r>
          </a:p>
          <a:p>
            <a:pPr>
              <a:buFont typeface="Wingdings" pitchFamily="2" charset="2"/>
              <a:buChar char="q"/>
            </a:pPr>
            <a:r>
              <a:rPr lang="en-US" dirty="0">
                <a:latin typeface="Optima" panose="02000503060000020004" pitchFamily="2" charset="0"/>
              </a:rPr>
              <a:t>Get a volunteer for the next meeting</a:t>
            </a:r>
          </a:p>
          <a:p>
            <a:pPr>
              <a:buFont typeface="Wingdings" pitchFamily="2" charset="2"/>
              <a:buChar char="q"/>
            </a:pPr>
            <a:r>
              <a:rPr lang="en-US" dirty="0">
                <a:latin typeface="Optima" panose="02000503060000020004" pitchFamily="2" charset="0"/>
              </a:rPr>
              <a:t>Give the manual attendance sheet to the </a:t>
            </a:r>
            <a:r>
              <a:rPr lang="en-US" dirty="0" err="1">
                <a:latin typeface="Optima" panose="02000503060000020004" pitchFamily="2" charset="0"/>
              </a:rPr>
              <a:t>datascientistasociety@gmail.com</a:t>
            </a:r>
            <a:endParaRPr lang="en-US" dirty="0">
              <a:latin typeface="Optima" panose="02000503060000020004" pitchFamily="2" charset="0"/>
            </a:endParaRPr>
          </a:p>
          <a:p>
            <a:endParaRPr lang="en-US" dirty="0">
              <a:latin typeface="Optima" panose="02000503060000020004" pitchFamily="2" charset="0"/>
            </a:endParaRPr>
          </a:p>
        </p:txBody>
      </p:sp>
    </p:spTree>
    <p:extLst>
      <p:ext uri="{BB962C8B-B14F-4D97-AF65-F5344CB8AC3E}">
        <p14:creationId xmlns:p14="http://schemas.microsoft.com/office/powerpoint/2010/main" val="76516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56CCD31-9C25-F040-9504-CF9C5ECCF7E0}"/>
              </a:ext>
            </a:extLst>
          </p:cNvPr>
          <p:cNvPicPr/>
          <p:nvPr/>
        </p:nvPicPr>
        <p:blipFill rotWithShape="1">
          <a:blip r:embed="rId2" cstate="print">
            <a:extLst>
              <a:ext uri="{28A0092B-C50C-407E-A947-70E740481C1C}">
                <a14:useLocalDpi xmlns:a14="http://schemas.microsoft.com/office/drawing/2010/main" val="0"/>
              </a:ext>
            </a:extLst>
          </a:blip>
          <a:srcRect l="3239" r="1"/>
          <a:stretch/>
        </p:blipFill>
        <p:spPr bwMode="auto">
          <a:xfrm>
            <a:off x="1071829" y="2430944"/>
            <a:ext cx="2372592" cy="2308324"/>
          </a:xfrm>
          <a:prstGeom prst="rect">
            <a:avLst/>
          </a:prstGeom>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7AC521A6-EA53-6249-9417-2379A244B351}"/>
              </a:ext>
            </a:extLst>
          </p:cNvPr>
          <p:cNvSpPr/>
          <p:nvPr/>
        </p:nvSpPr>
        <p:spPr>
          <a:xfrm>
            <a:off x="3564656" y="2157240"/>
            <a:ext cx="2683748" cy="2308324"/>
          </a:xfrm>
          <a:prstGeom prst="rect">
            <a:avLst/>
          </a:prstGeom>
        </p:spPr>
        <p:txBody>
          <a:bodyPr wrap="none">
            <a:spAutoFit/>
          </a:bodyPr>
          <a:lstStyle/>
          <a:p>
            <a:pPr>
              <a:spcAft>
                <a:spcPts val="1200"/>
              </a:spcAft>
            </a:pP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Data </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Scientista</a:t>
            </a:r>
            <a:b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br>
            <a:r>
              <a:rPr lang="en-US" sz="4800" dirty="0">
                <a:solidFill>
                  <a:srgbClr val="24292E"/>
                </a:solidFill>
                <a:latin typeface="Optima" panose="02000503060000020004" pitchFamily="2" charset="0"/>
                <a:ea typeface="Times New Roman" panose="02020603050405020304" pitchFamily="18" charset="0"/>
                <a:cs typeface="Times New Roman" panose="02020603050405020304" pitchFamily="18" charset="0"/>
              </a:rPr>
              <a:t>Society</a:t>
            </a:r>
          </a:p>
        </p:txBody>
      </p:sp>
      <p:sp>
        <p:nvSpPr>
          <p:cNvPr id="11" name="TextBox 10">
            <a:extLst>
              <a:ext uri="{FF2B5EF4-FFF2-40B4-BE49-F238E27FC236}">
                <a16:creationId xmlns:a16="http://schemas.microsoft.com/office/drawing/2014/main" id="{73BBFE72-4CC4-6941-96FB-8D4DF03F49B4}"/>
              </a:ext>
            </a:extLst>
          </p:cNvPr>
          <p:cNvSpPr txBox="1"/>
          <p:nvPr/>
        </p:nvSpPr>
        <p:spPr>
          <a:xfrm>
            <a:off x="6737742" y="474345"/>
            <a:ext cx="4382429" cy="5909310"/>
          </a:xfrm>
          <a:prstGeom prst="rect">
            <a:avLst/>
          </a:prstGeom>
          <a:noFill/>
        </p:spPr>
        <p:txBody>
          <a:bodyPr wrap="square" rtlCol="0">
            <a:spAutoFit/>
          </a:bodyPr>
          <a:lstStyle/>
          <a:p>
            <a:r>
              <a:rPr lang="en-US" b="1" dirty="0">
                <a:latin typeface="Optima" panose="02000503060000020004" pitchFamily="2" charset="0"/>
              </a:rPr>
              <a:t>Mission</a:t>
            </a:r>
          </a:p>
          <a:p>
            <a:r>
              <a:rPr lang="en-US" dirty="0">
                <a:latin typeface="Optima" panose="02000503060000020004" pitchFamily="2" charset="0"/>
              </a:rPr>
              <a:t>The mission of the Data Scientista Society is to educate women pursuing careers related to data science in techniques and competencies needed for career advancement and achieving leadership positions in the field.</a:t>
            </a:r>
          </a:p>
          <a:p>
            <a:endParaRPr lang="en-US" dirty="0">
              <a:latin typeface="Optima" panose="02000503060000020004" pitchFamily="2" charset="0"/>
            </a:endParaRPr>
          </a:p>
          <a:p>
            <a:r>
              <a:rPr lang="en-US" b="1" dirty="0">
                <a:latin typeface="Optima" panose="02000503060000020004" pitchFamily="2" charset="0"/>
              </a:rPr>
              <a:t>Vision</a:t>
            </a:r>
          </a:p>
          <a:p>
            <a:r>
              <a:rPr lang="en-US" dirty="0">
                <a:latin typeface="Optima" panose="02000503060000020004" pitchFamily="2" charset="0"/>
              </a:rPr>
              <a:t>Our vision is to create a world full of data of the women, by the women, and for the women.</a:t>
            </a:r>
          </a:p>
          <a:p>
            <a:endParaRPr lang="en-US" dirty="0">
              <a:latin typeface="Optima" panose="02000503060000020004" pitchFamily="2" charset="0"/>
            </a:endParaRPr>
          </a:p>
          <a:p>
            <a:r>
              <a:rPr lang="en-US" b="1" dirty="0">
                <a:latin typeface="Optima" panose="02000503060000020004" pitchFamily="2" charset="0"/>
              </a:rPr>
              <a:t>Modus Operandi</a:t>
            </a:r>
          </a:p>
          <a:p>
            <a:r>
              <a:rPr lang="en-US" dirty="0">
                <a:latin typeface="Optima" panose="02000503060000020004" pitchFamily="2" charset="0"/>
              </a:rPr>
              <a:t>The modus operandi of the Data Scientista Society is to build relationships among co-located women enthusiastic about data, </a:t>
            </a:r>
            <a:r>
              <a:rPr lang="en-US" dirty="0" err="1">
                <a:latin typeface="Optima" panose="02000503060000020004" pitchFamily="2" charset="0"/>
              </a:rPr>
              <a:t>a.k.a</a:t>
            </a:r>
            <a:r>
              <a:rPr lang="en-US" dirty="0">
                <a:latin typeface="Optima" panose="02000503060000020004" pitchFamily="2" charset="0"/>
              </a:rPr>
              <a:t> data </a:t>
            </a:r>
            <a:r>
              <a:rPr lang="en-US" dirty="0" err="1">
                <a:latin typeface="Optima" panose="02000503060000020004" pitchFamily="2" charset="0"/>
              </a:rPr>
              <a:t>scientistas</a:t>
            </a:r>
            <a:r>
              <a:rPr lang="en-US" dirty="0">
                <a:latin typeface="Optima" panose="02000503060000020004" pitchFamily="2" charset="0"/>
              </a:rPr>
              <a:t>, while also practicing mutual supportiveness towards competency, success, and leadership.</a:t>
            </a:r>
          </a:p>
          <a:p>
            <a:endParaRPr lang="en-US" dirty="0">
              <a:latin typeface="Optima" panose="02000503060000020004" pitchFamily="2" charset="0"/>
            </a:endParaRPr>
          </a:p>
        </p:txBody>
      </p:sp>
      <p:sp>
        <p:nvSpPr>
          <p:cNvPr id="12" name="TextBox 11">
            <a:extLst>
              <a:ext uri="{FF2B5EF4-FFF2-40B4-BE49-F238E27FC236}">
                <a16:creationId xmlns:a16="http://schemas.microsoft.com/office/drawing/2014/main" id="{C2457959-888A-A749-8A8C-1780D33CCD8F}"/>
              </a:ext>
            </a:extLst>
          </p:cNvPr>
          <p:cNvSpPr txBox="1"/>
          <p:nvPr/>
        </p:nvSpPr>
        <p:spPr>
          <a:xfrm>
            <a:off x="3564656" y="4371278"/>
            <a:ext cx="1616927" cy="367990"/>
          </a:xfrm>
          <a:prstGeom prst="rect">
            <a:avLst/>
          </a:prstGeom>
          <a:noFill/>
        </p:spPr>
        <p:txBody>
          <a:bodyPr wrap="square" rtlCol="0">
            <a:spAutoFit/>
          </a:bodyPr>
          <a:lstStyle/>
          <a:p>
            <a:r>
              <a:rPr lang="en-US" dirty="0">
                <a:latin typeface="Optima" panose="02000503060000020004" pitchFamily="2" charset="0"/>
              </a:rPr>
              <a:t>A 501(c)(3)</a:t>
            </a:r>
          </a:p>
        </p:txBody>
      </p:sp>
    </p:spTree>
    <p:extLst>
      <p:ext uri="{BB962C8B-B14F-4D97-AF65-F5344CB8AC3E}">
        <p14:creationId xmlns:p14="http://schemas.microsoft.com/office/powerpoint/2010/main" val="42208999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D5FAE5-8D22-C149-8537-975518419D62}"/>
              </a:ext>
            </a:extLst>
          </p:cNvPr>
          <p:cNvSpPr>
            <a:spLocks noGrp="1"/>
          </p:cNvSpPr>
          <p:nvPr>
            <p:ph type="title"/>
          </p:nvPr>
        </p:nvSpPr>
        <p:spPr/>
        <p:txBody>
          <a:bodyPr/>
          <a:lstStyle/>
          <a:p>
            <a:r>
              <a:rPr lang="en-US" dirty="0">
                <a:latin typeface="Optima" panose="02000503060000020004" pitchFamily="2" charset="0"/>
              </a:rPr>
              <a:t>The </a:t>
            </a:r>
            <a:r>
              <a:rPr lang="en-US" i="1" dirty="0">
                <a:latin typeface="Optima" panose="02000503060000020004" pitchFamily="2" charset="0"/>
              </a:rPr>
              <a:t>8 Things</a:t>
            </a:r>
            <a:r>
              <a:rPr lang="en-US" dirty="0">
                <a:latin typeface="Optima" panose="02000503060000020004" pitchFamily="2" charset="0"/>
              </a:rPr>
              <a:t> Update Exercise</a:t>
            </a:r>
          </a:p>
        </p:txBody>
      </p:sp>
      <p:graphicFrame>
        <p:nvGraphicFramePr>
          <p:cNvPr id="4" name="Content Placeholder 3">
            <a:extLst>
              <a:ext uri="{FF2B5EF4-FFF2-40B4-BE49-F238E27FC236}">
                <a16:creationId xmlns:a16="http://schemas.microsoft.com/office/drawing/2014/main" id="{B50FF5B0-9B10-0949-9BB3-39C1974FBF45}"/>
              </a:ext>
            </a:extLst>
          </p:cNvPr>
          <p:cNvGraphicFramePr>
            <a:graphicFrameLocks noGrp="1"/>
          </p:cNvGraphicFramePr>
          <p:nvPr>
            <p:ph idx="1"/>
            <p:extLst>
              <p:ext uri="{D42A27DB-BD31-4B8C-83A1-F6EECF244321}">
                <p14:modId xmlns:p14="http://schemas.microsoft.com/office/powerpoint/2010/main" val="315571523"/>
              </p:ext>
            </p:extLst>
          </p:nvPr>
        </p:nvGraphicFramePr>
        <p:xfrm>
          <a:off x="1775460" y="1908809"/>
          <a:ext cx="3516630" cy="39138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6" name="Content Placeholder 3">
            <a:extLst>
              <a:ext uri="{FF2B5EF4-FFF2-40B4-BE49-F238E27FC236}">
                <a16:creationId xmlns:a16="http://schemas.microsoft.com/office/drawing/2014/main" id="{E7B8D126-8F88-7649-851A-1057FA096639}"/>
              </a:ext>
            </a:extLst>
          </p:cNvPr>
          <p:cNvGraphicFramePr>
            <a:graphicFrameLocks/>
          </p:cNvGraphicFramePr>
          <p:nvPr>
            <p:extLst>
              <p:ext uri="{D42A27DB-BD31-4B8C-83A1-F6EECF244321}">
                <p14:modId xmlns:p14="http://schemas.microsoft.com/office/powerpoint/2010/main" val="805238703"/>
              </p:ext>
            </p:extLst>
          </p:nvPr>
        </p:nvGraphicFramePr>
        <p:xfrm>
          <a:off x="6305550" y="1908808"/>
          <a:ext cx="3516630" cy="3913823"/>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387854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Update Exercise… In Any Order</a:t>
            </a:r>
          </a:p>
        </p:txBody>
      </p:sp>
      <p:sp>
        <p:nvSpPr>
          <p:cNvPr id="3" name="Content Placeholder 2">
            <a:extLst>
              <a:ext uri="{FF2B5EF4-FFF2-40B4-BE49-F238E27FC236}">
                <a16:creationId xmlns:a16="http://schemas.microsoft.com/office/drawing/2014/main" id="{8C2614F7-B3DC-464F-ABFE-6B5412143663}"/>
              </a:ext>
            </a:extLst>
          </p:cNvPr>
          <p:cNvSpPr>
            <a:spLocks noGrp="1"/>
          </p:cNvSpPr>
          <p:nvPr>
            <p:ph idx="1"/>
          </p:nvPr>
        </p:nvSpPr>
        <p:spPr>
          <a:xfrm>
            <a:off x="974835" y="1690688"/>
            <a:ext cx="10515600" cy="4351338"/>
          </a:xfrm>
        </p:spPr>
        <p:txBody>
          <a:bodyPr>
            <a:normAutofit lnSpcReduction="10000"/>
          </a:bodyPr>
          <a:lstStyle/>
          <a:p>
            <a:pPr marL="0" indent="0">
              <a:buNone/>
            </a:pPr>
            <a:r>
              <a:rPr lang="en-US" sz="2000" dirty="0">
                <a:latin typeface="Optima" panose="02000503060000020004" pitchFamily="2" charset="0"/>
              </a:rPr>
              <a:t>LAST MONTH</a:t>
            </a:r>
          </a:p>
          <a:p>
            <a:r>
              <a:rPr lang="en-US" sz="2000" dirty="0">
                <a:latin typeface="Optima" panose="02000503060000020004" pitchFamily="2" charset="0"/>
              </a:rPr>
              <a:t>Best thing that happened personally in the last month</a:t>
            </a:r>
          </a:p>
          <a:p>
            <a:r>
              <a:rPr lang="en-US" sz="2000" dirty="0">
                <a:latin typeface="Optima" panose="02000503060000020004" pitchFamily="2" charset="0"/>
              </a:rPr>
              <a:t>Worst thing that happened personally in the last month</a:t>
            </a:r>
          </a:p>
          <a:p>
            <a:r>
              <a:rPr lang="en-US" sz="2000" dirty="0">
                <a:latin typeface="Optima" panose="02000503060000020004" pitchFamily="2" charset="0"/>
              </a:rPr>
              <a:t>Best thing that happened professionally in the last month</a:t>
            </a:r>
          </a:p>
          <a:p>
            <a:r>
              <a:rPr lang="en-US" sz="2000" dirty="0">
                <a:latin typeface="Optima" panose="02000503060000020004" pitchFamily="2" charset="0"/>
              </a:rPr>
              <a:t>Worst thing that happened professionally in the last month</a:t>
            </a:r>
          </a:p>
          <a:p>
            <a:endParaRPr lang="en-US" sz="2000" dirty="0">
              <a:latin typeface="Optima" panose="02000503060000020004" pitchFamily="2" charset="0"/>
            </a:endParaRPr>
          </a:p>
          <a:p>
            <a:pPr marL="0" indent="0">
              <a:buNone/>
            </a:pPr>
            <a:r>
              <a:rPr lang="en-US" sz="2000" dirty="0">
                <a:latin typeface="Optima" panose="02000503060000020004" pitchFamily="2" charset="0"/>
              </a:rPr>
              <a:t>NEXT MONTH</a:t>
            </a:r>
          </a:p>
          <a:p>
            <a:r>
              <a:rPr lang="en-US" sz="2000" dirty="0">
                <a:latin typeface="Optima" panose="02000503060000020004" pitchFamily="2" charset="0"/>
              </a:rPr>
              <a:t>Best thing that you are looking forward to personally in the last month</a:t>
            </a:r>
          </a:p>
          <a:p>
            <a:r>
              <a:rPr lang="en-US" sz="2000" dirty="0">
                <a:latin typeface="Optima" panose="02000503060000020004" pitchFamily="2" charset="0"/>
              </a:rPr>
              <a:t>Worst thing that you are dreading personally in the last month</a:t>
            </a:r>
          </a:p>
          <a:p>
            <a:r>
              <a:rPr lang="en-US" sz="2000" dirty="0">
                <a:latin typeface="Optima" panose="02000503060000020004" pitchFamily="2" charset="0"/>
              </a:rPr>
              <a:t>Best thing that looking forward to professionally in the last month</a:t>
            </a:r>
          </a:p>
          <a:p>
            <a:r>
              <a:rPr lang="en-US" sz="2000" dirty="0">
                <a:latin typeface="Optima" panose="02000503060000020004" pitchFamily="2" charset="0"/>
              </a:rPr>
              <a:t>Worst thing that you are dreading happened professionally in the last month</a:t>
            </a:r>
          </a:p>
          <a:p>
            <a:endParaRPr lang="en-US" sz="2000" dirty="0">
              <a:latin typeface="Optima" panose="02000503060000020004" pitchFamily="2" charset="0"/>
            </a:endParaRPr>
          </a:p>
        </p:txBody>
      </p:sp>
    </p:spTree>
    <p:extLst>
      <p:ext uri="{BB962C8B-B14F-4D97-AF65-F5344CB8AC3E}">
        <p14:creationId xmlns:p14="http://schemas.microsoft.com/office/powerpoint/2010/main" val="752081825"/>
      </p:ext>
    </p:extLst>
  </p:cSld>
  <p:clrMapOvr>
    <a:overrideClrMapping bg1="lt1" tx1="dk1" bg2="lt2" tx2="dk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FC399-8C30-F548-BAC5-7BFC8C71472A}"/>
              </a:ext>
            </a:extLst>
          </p:cNvPr>
          <p:cNvSpPr>
            <a:spLocks noGrp="1"/>
          </p:cNvSpPr>
          <p:nvPr>
            <p:ph type="title"/>
          </p:nvPr>
        </p:nvSpPr>
        <p:spPr/>
        <p:txBody>
          <a:bodyPr/>
          <a:lstStyle/>
          <a:p>
            <a:r>
              <a:rPr lang="en-US" dirty="0">
                <a:latin typeface="Optima" panose="02000503060000020004" pitchFamily="2" charset="0"/>
              </a:rPr>
              <a:t>Groups</a:t>
            </a:r>
          </a:p>
        </p:txBody>
      </p:sp>
      <p:sp>
        <p:nvSpPr>
          <p:cNvPr id="9" name="Text Placeholder 8">
            <a:extLst>
              <a:ext uri="{FF2B5EF4-FFF2-40B4-BE49-F238E27FC236}">
                <a16:creationId xmlns:a16="http://schemas.microsoft.com/office/drawing/2014/main" id="{E4B81E00-64C9-8541-AF97-554D68AE1D34}"/>
              </a:ext>
            </a:extLst>
          </p:cNvPr>
          <p:cNvSpPr>
            <a:spLocks noGrp="1"/>
          </p:cNvSpPr>
          <p:nvPr>
            <p:ph type="body" idx="1"/>
          </p:nvPr>
        </p:nvSpPr>
        <p:spPr>
          <a:xfrm>
            <a:off x="839789" y="1681163"/>
            <a:ext cx="2532062" cy="823912"/>
          </a:xfrm>
        </p:spPr>
        <p:txBody>
          <a:bodyPr/>
          <a:lstStyle/>
          <a:p>
            <a:r>
              <a:rPr lang="en-US" dirty="0"/>
              <a:t>Group 1</a:t>
            </a:r>
          </a:p>
        </p:txBody>
      </p:sp>
      <p:graphicFrame>
        <p:nvGraphicFramePr>
          <p:cNvPr id="13" name="Content Placeholder 12">
            <a:extLst>
              <a:ext uri="{FF2B5EF4-FFF2-40B4-BE49-F238E27FC236}">
                <a16:creationId xmlns:a16="http://schemas.microsoft.com/office/drawing/2014/main" id="{06AF3AD4-3799-404D-8CB4-20619AE8C9EE}"/>
              </a:ext>
            </a:extLst>
          </p:cNvPr>
          <p:cNvGraphicFramePr>
            <a:graphicFrameLocks noGrp="1"/>
          </p:cNvGraphicFramePr>
          <p:nvPr>
            <p:ph sz="half" idx="2"/>
            <p:extLst>
              <p:ext uri="{D42A27DB-BD31-4B8C-83A1-F6EECF244321}">
                <p14:modId xmlns:p14="http://schemas.microsoft.com/office/powerpoint/2010/main" val="3458473990"/>
              </p:ext>
            </p:extLst>
          </p:nvPr>
        </p:nvGraphicFramePr>
        <p:xfrm>
          <a:off x="836612" y="2660253"/>
          <a:ext cx="3048000" cy="3002280"/>
        </p:xfrm>
        <a:graphic>
          <a:graphicData uri="http://schemas.openxmlformats.org/drawingml/2006/table">
            <a:tbl>
              <a:tblPr/>
              <a:tblGrid>
                <a:gridCol w="3048000">
                  <a:extLst>
                    <a:ext uri="{9D8B030D-6E8A-4147-A177-3AD203B41FA5}">
                      <a16:colId xmlns:a16="http://schemas.microsoft.com/office/drawing/2014/main" val="74234218"/>
                    </a:ext>
                  </a:extLst>
                </a:gridCol>
              </a:tblGrid>
              <a:tr h="290215">
                <a:tc>
                  <a:txBody>
                    <a:bodyPr/>
                    <a:lstStyle/>
                    <a:p>
                      <a:pPr algn="l" fontAlgn="b"/>
                      <a:r>
                        <a:rPr lang="en-US" sz="2400" b="0" i="0" u="none" strike="noStrike">
                          <a:solidFill>
                            <a:srgbClr val="000000"/>
                          </a:solidFill>
                          <a:effectLst/>
                          <a:latin typeface="Calibri" panose="020F0502020204030204" pitchFamily="34" charset="0"/>
                        </a:rPr>
                        <a:t>Ashton Burnette</a:t>
                      </a:r>
                    </a:p>
                  </a:txBody>
                  <a:tcPr marL="9525" marR="9525" marT="9525" marB="0" anchor="b">
                    <a:lnL>
                      <a:noFill/>
                    </a:lnL>
                    <a:lnR>
                      <a:noFill/>
                    </a:lnR>
                    <a:lnT>
                      <a:noFill/>
                    </a:lnT>
                    <a:lnB>
                      <a:noFill/>
                    </a:lnB>
                  </a:tcPr>
                </a:tc>
                <a:extLst>
                  <a:ext uri="{0D108BD9-81ED-4DB2-BD59-A6C34878D82A}">
                    <a16:rowId xmlns:a16="http://schemas.microsoft.com/office/drawing/2014/main" val="1568659463"/>
                  </a:ext>
                </a:extLst>
              </a:tr>
              <a:tr h="290215">
                <a:tc>
                  <a:txBody>
                    <a:bodyPr/>
                    <a:lstStyle/>
                    <a:p>
                      <a:pPr algn="l" fontAlgn="b"/>
                      <a:r>
                        <a:rPr lang="en-US" sz="2400" b="0" i="0" u="none" strike="noStrike" dirty="0">
                          <a:solidFill>
                            <a:srgbClr val="000000"/>
                          </a:solidFill>
                          <a:effectLst/>
                          <a:latin typeface="Calibri" panose="020F0502020204030204" pitchFamily="34" charset="0"/>
                        </a:rPr>
                        <a:t>Christy Sowell</a:t>
                      </a:r>
                    </a:p>
                  </a:txBody>
                  <a:tcPr marL="9525" marR="9525" marT="9525" marB="0" anchor="b">
                    <a:lnL>
                      <a:noFill/>
                    </a:lnL>
                    <a:lnR>
                      <a:noFill/>
                    </a:lnR>
                    <a:lnT>
                      <a:noFill/>
                    </a:lnT>
                    <a:lnB>
                      <a:noFill/>
                    </a:lnB>
                  </a:tcPr>
                </a:tc>
                <a:extLst>
                  <a:ext uri="{0D108BD9-81ED-4DB2-BD59-A6C34878D82A}">
                    <a16:rowId xmlns:a16="http://schemas.microsoft.com/office/drawing/2014/main" val="1326513828"/>
                  </a:ext>
                </a:extLst>
              </a:tr>
              <a:tr h="290215">
                <a:tc>
                  <a:txBody>
                    <a:bodyPr/>
                    <a:lstStyle/>
                    <a:p>
                      <a:pPr algn="l" fontAlgn="b"/>
                      <a:r>
                        <a:rPr lang="en-US" sz="2400" b="0" i="0" u="none" strike="noStrike">
                          <a:solidFill>
                            <a:srgbClr val="000000"/>
                          </a:solidFill>
                          <a:effectLst/>
                          <a:latin typeface="Calibri" panose="020F0502020204030204" pitchFamily="34" charset="0"/>
                        </a:rPr>
                        <a:t>colleen mccue</a:t>
                      </a:r>
                    </a:p>
                  </a:txBody>
                  <a:tcPr marL="9525" marR="9525" marT="9525" marB="0" anchor="b">
                    <a:lnL>
                      <a:noFill/>
                    </a:lnL>
                    <a:lnR>
                      <a:noFill/>
                    </a:lnR>
                    <a:lnT>
                      <a:noFill/>
                    </a:lnT>
                    <a:lnB>
                      <a:noFill/>
                    </a:lnB>
                  </a:tcPr>
                </a:tc>
                <a:extLst>
                  <a:ext uri="{0D108BD9-81ED-4DB2-BD59-A6C34878D82A}">
                    <a16:rowId xmlns:a16="http://schemas.microsoft.com/office/drawing/2014/main" val="2004204084"/>
                  </a:ext>
                </a:extLst>
              </a:tr>
              <a:tr h="290215">
                <a:tc>
                  <a:txBody>
                    <a:bodyPr/>
                    <a:lstStyle/>
                    <a:p>
                      <a:pPr algn="l" fontAlgn="b"/>
                      <a:r>
                        <a:rPr lang="en-US" sz="2400" b="0" i="0" u="none" strike="noStrike">
                          <a:solidFill>
                            <a:srgbClr val="000000"/>
                          </a:solidFill>
                          <a:effectLst/>
                          <a:latin typeface="Calibri" panose="020F0502020204030204" pitchFamily="34" charset="0"/>
                        </a:rPr>
                        <a:t>Cori</a:t>
                      </a:r>
                    </a:p>
                  </a:txBody>
                  <a:tcPr marL="9525" marR="9525" marT="9525" marB="0" anchor="b">
                    <a:lnL>
                      <a:noFill/>
                    </a:lnL>
                    <a:lnR>
                      <a:noFill/>
                    </a:lnR>
                    <a:lnT>
                      <a:noFill/>
                    </a:lnT>
                    <a:lnB>
                      <a:noFill/>
                    </a:lnB>
                  </a:tcPr>
                </a:tc>
                <a:extLst>
                  <a:ext uri="{0D108BD9-81ED-4DB2-BD59-A6C34878D82A}">
                    <a16:rowId xmlns:a16="http://schemas.microsoft.com/office/drawing/2014/main" val="941446980"/>
                  </a:ext>
                </a:extLst>
              </a:tr>
              <a:tr h="290215">
                <a:tc>
                  <a:txBody>
                    <a:bodyPr/>
                    <a:lstStyle/>
                    <a:p>
                      <a:pPr algn="l" fontAlgn="b"/>
                      <a:r>
                        <a:rPr lang="en-US" sz="2400" b="0" i="0" u="none" strike="noStrike" dirty="0" err="1">
                          <a:solidFill>
                            <a:srgbClr val="7030A0"/>
                          </a:solidFill>
                          <a:effectLst/>
                          <a:latin typeface="Calibri" panose="020F0502020204030204" pitchFamily="34" charset="0"/>
                        </a:rPr>
                        <a:t>Gordana</a:t>
                      </a:r>
                      <a:r>
                        <a:rPr lang="en-US" sz="2400" b="0" i="0" u="none" strike="noStrike" dirty="0">
                          <a:solidFill>
                            <a:srgbClr val="7030A0"/>
                          </a:solidFill>
                          <a:effectLst/>
                          <a:latin typeface="Calibri" panose="020F0502020204030204" pitchFamily="34" charset="0"/>
                        </a:rPr>
                        <a:t> </a:t>
                      </a:r>
                      <a:r>
                        <a:rPr lang="en-US" sz="2400" b="0" i="0" u="none" strike="noStrike" dirty="0" err="1">
                          <a:solidFill>
                            <a:srgbClr val="7030A0"/>
                          </a:solidFill>
                          <a:effectLst/>
                          <a:latin typeface="Calibri" panose="020F0502020204030204" pitchFamily="34" charset="0"/>
                        </a:rPr>
                        <a:t>Vujec</a:t>
                      </a:r>
                      <a:endParaRPr lang="en-US" sz="2400" b="0" i="0" u="none" strike="noStrike" dirty="0">
                        <a:solidFill>
                          <a:srgbClr val="7030A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3289775056"/>
                  </a:ext>
                </a:extLst>
              </a:tr>
              <a:tr h="290215">
                <a:tc>
                  <a:txBody>
                    <a:bodyPr/>
                    <a:lstStyle/>
                    <a:p>
                      <a:pPr algn="l" fontAlgn="b"/>
                      <a:r>
                        <a:rPr lang="en-US" sz="2400" b="0" i="0" u="none" strike="noStrike">
                          <a:solidFill>
                            <a:srgbClr val="000000"/>
                          </a:solidFill>
                          <a:effectLst/>
                          <a:latin typeface="Calibri" panose="020F0502020204030204" pitchFamily="34" charset="0"/>
                        </a:rPr>
                        <a:t>Heather Mccormick</a:t>
                      </a:r>
                    </a:p>
                  </a:txBody>
                  <a:tcPr marL="9525" marR="9525" marT="9525" marB="0" anchor="b">
                    <a:lnL>
                      <a:noFill/>
                    </a:lnL>
                    <a:lnR>
                      <a:noFill/>
                    </a:lnR>
                    <a:lnT>
                      <a:noFill/>
                    </a:lnT>
                    <a:lnB>
                      <a:noFill/>
                    </a:lnB>
                  </a:tcPr>
                </a:tc>
                <a:extLst>
                  <a:ext uri="{0D108BD9-81ED-4DB2-BD59-A6C34878D82A}">
                    <a16:rowId xmlns:a16="http://schemas.microsoft.com/office/drawing/2014/main" val="878960036"/>
                  </a:ext>
                </a:extLst>
              </a:tr>
              <a:tr h="290215">
                <a:tc>
                  <a:txBody>
                    <a:bodyPr/>
                    <a:lstStyle/>
                    <a:p>
                      <a:pPr algn="l" fontAlgn="b"/>
                      <a:r>
                        <a:rPr lang="en-US" sz="2400" b="0" i="0" u="none" strike="noStrike">
                          <a:solidFill>
                            <a:srgbClr val="000000"/>
                          </a:solidFill>
                          <a:effectLst/>
                          <a:latin typeface="Calibri" panose="020F0502020204030204" pitchFamily="34" charset="0"/>
                        </a:rPr>
                        <a:t>Hope M.</a:t>
                      </a:r>
                    </a:p>
                  </a:txBody>
                  <a:tcPr marL="9525" marR="9525" marT="9525" marB="0" anchor="b">
                    <a:lnL>
                      <a:noFill/>
                    </a:lnL>
                    <a:lnR>
                      <a:noFill/>
                    </a:lnR>
                    <a:lnT>
                      <a:noFill/>
                    </a:lnT>
                    <a:lnB>
                      <a:noFill/>
                    </a:lnB>
                  </a:tcPr>
                </a:tc>
                <a:extLst>
                  <a:ext uri="{0D108BD9-81ED-4DB2-BD59-A6C34878D82A}">
                    <a16:rowId xmlns:a16="http://schemas.microsoft.com/office/drawing/2014/main" val="3530244330"/>
                  </a:ext>
                </a:extLst>
              </a:tr>
              <a:tr h="290215">
                <a:tc>
                  <a:txBody>
                    <a:bodyPr/>
                    <a:lstStyle/>
                    <a:p>
                      <a:pPr algn="l" fontAlgn="b"/>
                      <a:r>
                        <a:rPr lang="en-US" sz="2400" b="0" i="0" u="none" strike="noStrike" dirty="0">
                          <a:solidFill>
                            <a:srgbClr val="7030A0"/>
                          </a:solidFill>
                          <a:effectLst/>
                          <a:latin typeface="Calibri" panose="020F0502020204030204" pitchFamily="34" charset="0"/>
                        </a:rPr>
                        <a:t>Jessica Archibald</a:t>
                      </a:r>
                    </a:p>
                  </a:txBody>
                  <a:tcPr marL="9525" marR="9525" marT="9525" marB="0" anchor="b">
                    <a:lnL>
                      <a:noFill/>
                    </a:lnL>
                    <a:lnR>
                      <a:noFill/>
                    </a:lnR>
                    <a:lnT>
                      <a:noFill/>
                    </a:lnT>
                    <a:lnB>
                      <a:noFill/>
                    </a:lnB>
                  </a:tcPr>
                </a:tc>
                <a:extLst>
                  <a:ext uri="{0D108BD9-81ED-4DB2-BD59-A6C34878D82A}">
                    <a16:rowId xmlns:a16="http://schemas.microsoft.com/office/drawing/2014/main" val="617786966"/>
                  </a:ext>
                </a:extLst>
              </a:tr>
            </a:tbl>
          </a:graphicData>
        </a:graphic>
      </p:graphicFrame>
      <p:sp>
        <p:nvSpPr>
          <p:cNvPr id="11" name="Text Placeholder 10">
            <a:extLst>
              <a:ext uri="{FF2B5EF4-FFF2-40B4-BE49-F238E27FC236}">
                <a16:creationId xmlns:a16="http://schemas.microsoft.com/office/drawing/2014/main" id="{0EB4B7E0-B14E-ED4A-B070-1E95DA92DB46}"/>
              </a:ext>
            </a:extLst>
          </p:cNvPr>
          <p:cNvSpPr>
            <a:spLocks noGrp="1"/>
          </p:cNvSpPr>
          <p:nvPr>
            <p:ph type="body" sz="quarter" idx="3"/>
          </p:nvPr>
        </p:nvSpPr>
        <p:spPr>
          <a:xfrm>
            <a:off x="4457700" y="1806377"/>
            <a:ext cx="1847850" cy="823912"/>
          </a:xfrm>
        </p:spPr>
        <p:txBody>
          <a:bodyPr/>
          <a:lstStyle/>
          <a:p>
            <a:r>
              <a:rPr lang="en-US" dirty="0"/>
              <a:t>Group 2</a:t>
            </a:r>
          </a:p>
        </p:txBody>
      </p:sp>
      <p:graphicFrame>
        <p:nvGraphicFramePr>
          <p:cNvPr id="14" name="Content Placeholder 13">
            <a:extLst>
              <a:ext uri="{FF2B5EF4-FFF2-40B4-BE49-F238E27FC236}">
                <a16:creationId xmlns:a16="http://schemas.microsoft.com/office/drawing/2014/main" id="{96DC7DC8-5E35-3246-927A-F019DBE78941}"/>
              </a:ext>
            </a:extLst>
          </p:cNvPr>
          <p:cNvGraphicFramePr>
            <a:graphicFrameLocks noGrp="1"/>
          </p:cNvGraphicFramePr>
          <p:nvPr>
            <p:ph sz="quarter" idx="4"/>
            <p:extLst>
              <p:ext uri="{D42A27DB-BD31-4B8C-83A1-F6EECF244321}">
                <p14:modId xmlns:p14="http://schemas.microsoft.com/office/powerpoint/2010/main" val="3402964293"/>
              </p:ext>
            </p:extLst>
          </p:nvPr>
        </p:nvGraphicFramePr>
        <p:xfrm>
          <a:off x="4457700" y="2745978"/>
          <a:ext cx="3048000" cy="3002280"/>
        </p:xfrm>
        <a:graphic>
          <a:graphicData uri="http://schemas.openxmlformats.org/drawingml/2006/table">
            <a:tbl>
              <a:tblPr/>
              <a:tblGrid>
                <a:gridCol w="3048000">
                  <a:extLst>
                    <a:ext uri="{9D8B030D-6E8A-4147-A177-3AD203B41FA5}">
                      <a16:colId xmlns:a16="http://schemas.microsoft.com/office/drawing/2014/main" val="1536179266"/>
                    </a:ext>
                  </a:extLst>
                </a:gridCol>
              </a:tblGrid>
              <a:tr h="203200">
                <a:tc>
                  <a:txBody>
                    <a:bodyPr/>
                    <a:lstStyle/>
                    <a:p>
                      <a:pPr algn="l" fontAlgn="b"/>
                      <a:r>
                        <a:rPr lang="en-US" sz="2400" b="0" i="0" u="none" strike="noStrike" dirty="0">
                          <a:solidFill>
                            <a:srgbClr val="7030A0"/>
                          </a:solidFill>
                          <a:effectLst/>
                          <a:latin typeface="Calibri" panose="020F0502020204030204" pitchFamily="34" charset="0"/>
                        </a:rPr>
                        <a:t>Julia Kuznetsova</a:t>
                      </a:r>
                    </a:p>
                  </a:txBody>
                  <a:tcPr marL="9525" marR="9525" marT="9525" marB="0" anchor="b">
                    <a:lnL>
                      <a:noFill/>
                    </a:lnL>
                    <a:lnR>
                      <a:noFill/>
                    </a:lnR>
                    <a:lnT>
                      <a:noFill/>
                    </a:lnT>
                    <a:lnB>
                      <a:noFill/>
                    </a:lnB>
                  </a:tcPr>
                </a:tc>
                <a:extLst>
                  <a:ext uri="{0D108BD9-81ED-4DB2-BD59-A6C34878D82A}">
                    <a16:rowId xmlns:a16="http://schemas.microsoft.com/office/drawing/2014/main" val="1010983017"/>
                  </a:ext>
                </a:extLst>
              </a:tr>
              <a:tr h="203200">
                <a:tc>
                  <a:txBody>
                    <a:bodyPr/>
                    <a:lstStyle/>
                    <a:p>
                      <a:pPr algn="l" fontAlgn="b"/>
                      <a:r>
                        <a:rPr lang="en-US" sz="2400" b="0" i="0" u="none" strike="noStrike" dirty="0">
                          <a:solidFill>
                            <a:srgbClr val="7030A0"/>
                          </a:solidFill>
                          <a:effectLst/>
                          <a:latin typeface="Calibri" panose="020F0502020204030204" pitchFamily="34" charset="0"/>
                        </a:rPr>
                        <a:t>Kelly</a:t>
                      </a:r>
                    </a:p>
                  </a:txBody>
                  <a:tcPr marL="9525" marR="9525" marT="9525" marB="0" anchor="b">
                    <a:lnL>
                      <a:noFill/>
                    </a:lnL>
                    <a:lnR>
                      <a:noFill/>
                    </a:lnR>
                    <a:lnT>
                      <a:noFill/>
                    </a:lnT>
                    <a:lnB>
                      <a:noFill/>
                    </a:lnB>
                  </a:tcPr>
                </a:tc>
                <a:extLst>
                  <a:ext uri="{0D108BD9-81ED-4DB2-BD59-A6C34878D82A}">
                    <a16:rowId xmlns:a16="http://schemas.microsoft.com/office/drawing/2014/main" val="1830862105"/>
                  </a:ext>
                </a:extLst>
              </a:tr>
              <a:tr h="203200">
                <a:tc>
                  <a:txBody>
                    <a:bodyPr/>
                    <a:lstStyle/>
                    <a:p>
                      <a:pPr algn="l" fontAlgn="b"/>
                      <a:r>
                        <a:rPr lang="en-US" sz="2400" b="0" i="0" u="none" strike="noStrike">
                          <a:solidFill>
                            <a:srgbClr val="000000"/>
                          </a:solidFill>
                          <a:effectLst/>
                          <a:latin typeface="Calibri" panose="020F0502020204030204" pitchFamily="34" charset="0"/>
                        </a:rPr>
                        <a:t>Kelsey McDonald</a:t>
                      </a:r>
                    </a:p>
                  </a:txBody>
                  <a:tcPr marL="9525" marR="9525" marT="9525" marB="0" anchor="b">
                    <a:lnL>
                      <a:noFill/>
                    </a:lnL>
                    <a:lnR>
                      <a:noFill/>
                    </a:lnR>
                    <a:lnT>
                      <a:noFill/>
                    </a:lnT>
                    <a:lnB>
                      <a:noFill/>
                    </a:lnB>
                  </a:tcPr>
                </a:tc>
                <a:extLst>
                  <a:ext uri="{0D108BD9-81ED-4DB2-BD59-A6C34878D82A}">
                    <a16:rowId xmlns:a16="http://schemas.microsoft.com/office/drawing/2014/main" val="268617558"/>
                  </a:ext>
                </a:extLst>
              </a:tr>
              <a:tr h="203200">
                <a:tc>
                  <a:txBody>
                    <a:bodyPr/>
                    <a:lstStyle/>
                    <a:p>
                      <a:pPr algn="l" fontAlgn="b"/>
                      <a:r>
                        <a:rPr lang="en-US" sz="2400" b="0" i="0" u="none" strike="noStrike">
                          <a:solidFill>
                            <a:srgbClr val="000000"/>
                          </a:solidFill>
                          <a:effectLst/>
                          <a:latin typeface="Calibri" panose="020F0502020204030204" pitchFamily="34" charset="0"/>
                        </a:rPr>
                        <a:t>Lindsay B</a:t>
                      </a:r>
                    </a:p>
                  </a:txBody>
                  <a:tcPr marL="9525" marR="9525" marT="9525" marB="0" anchor="b">
                    <a:lnL>
                      <a:noFill/>
                    </a:lnL>
                    <a:lnR>
                      <a:noFill/>
                    </a:lnR>
                    <a:lnT>
                      <a:noFill/>
                    </a:lnT>
                    <a:lnB>
                      <a:noFill/>
                    </a:lnB>
                  </a:tcPr>
                </a:tc>
                <a:extLst>
                  <a:ext uri="{0D108BD9-81ED-4DB2-BD59-A6C34878D82A}">
                    <a16:rowId xmlns:a16="http://schemas.microsoft.com/office/drawing/2014/main" val="1268176092"/>
                  </a:ext>
                </a:extLst>
              </a:tr>
              <a:tr h="203200">
                <a:tc>
                  <a:txBody>
                    <a:bodyPr/>
                    <a:lstStyle/>
                    <a:p>
                      <a:pPr algn="l" fontAlgn="b"/>
                      <a:r>
                        <a:rPr lang="en-US" sz="2400" b="0" i="0" u="none" strike="noStrike">
                          <a:solidFill>
                            <a:srgbClr val="000000"/>
                          </a:solidFill>
                          <a:effectLst/>
                          <a:latin typeface="Calibri" panose="020F0502020204030204" pitchFamily="34" charset="0"/>
                        </a:rPr>
                        <a:t>Meriweather Adams</a:t>
                      </a:r>
                    </a:p>
                  </a:txBody>
                  <a:tcPr marL="9525" marR="9525" marT="9525" marB="0" anchor="b">
                    <a:lnL>
                      <a:noFill/>
                    </a:lnL>
                    <a:lnR>
                      <a:noFill/>
                    </a:lnR>
                    <a:lnT>
                      <a:noFill/>
                    </a:lnT>
                    <a:lnB>
                      <a:noFill/>
                    </a:lnB>
                  </a:tcPr>
                </a:tc>
                <a:extLst>
                  <a:ext uri="{0D108BD9-81ED-4DB2-BD59-A6C34878D82A}">
                    <a16:rowId xmlns:a16="http://schemas.microsoft.com/office/drawing/2014/main" val="3361059419"/>
                  </a:ext>
                </a:extLst>
              </a:tr>
              <a:tr h="203200">
                <a:tc>
                  <a:txBody>
                    <a:bodyPr/>
                    <a:lstStyle/>
                    <a:p>
                      <a:pPr algn="l" fontAlgn="b"/>
                      <a:r>
                        <a:rPr lang="en-US" sz="2400" b="0" i="0" u="none" strike="noStrike">
                          <a:solidFill>
                            <a:srgbClr val="000000"/>
                          </a:solidFill>
                          <a:effectLst/>
                          <a:latin typeface="Calibri" panose="020F0502020204030204" pitchFamily="34" charset="0"/>
                        </a:rPr>
                        <a:t>Mitana Chien</a:t>
                      </a:r>
                    </a:p>
                  </a:txBody>
                  <a:tcPr marL="9525" marR="9525" marT="9525" marB="0" anchor="b">
                    <a:lnL>
                      <a:noFill/>
                    </a:lnL>
                    <a:lnR>
                      <a:noFill/>
                    </a:lnR>
                    <a:lnT>
                      <a:noFill/>
                    </a:lnT>
                    <a:lnB>
                      <a:noFill/>
                    </a:lnB>
                  </a:tcPr>
                </a:tc>
                <a:extLst>
                  <a:ext uri="{0D108BD9-81ED-4DB2-BD59-A6C34878D82A}">
                    <a16:rowId xmlns:a16="http://schemas.microsoft.com/office/drawing/2014/main" val="1875817408"/>
                  </a:ext>
                </a:extLst>
              </a:tr>
              <a:tr h="203200">
                <a:tc>
                  <a:txBody>
                    <a:bodyPr/>
                    <a:lstStyle/>
                    <a:p>
                      <a:pPr algn="l" fontAlgn="b"/>
                      <a:r>
                        <a:rPr lang="en-US" sz="2400" b="0" i="0" u="none" strike="noStrike">
                          <a:solidFill>
                            <a:srgbClr val="000000"/>
                          </a:solidFill>
                          <a:effectLst/>
                          <a:latin typeface="Calibri" panose="020F0502020204030204" pitchFamily="34" charset="0"/>
                        </a:rPr>
                        <a:t>Ola Hamdan</a:t>
                      </a:r>
                    </a:p>
                  </a:txBody>
                  <a:tcPr marL="9525" marR="9525" marT="9525" marB="0" anchor="b">
                    <a:lnL>
                      <a:noFill/>
                    </a:lnL>
                    <a:lnR>
                      <a:noFill/>
                    </a:lnR>
                    <a:lnT>
                      <a:noFill/>
                    </a:lnT>
                    <a:lnB>
                      <a:noFill/>
                    </a:lnB>
                  </a:tcPr>
                </a:tc>
                <a:extLst>
                  <a:ext uri="{0D108BD9-81ED-4DB2-BD59-A6C34878D82A}">
                    <a16:rowId xmlns:a16="http://schemas.microsoft.com/office/drawing/2014/main" val="608073417"/>
                  </a:ext>
                </a:extLst>
              </a:tr>
              <a:tr h="203200">
                <a:tc>
                  <a:txBody>
                    <a:bodyPr/>
                    <a:lstStyle/>
                    <a:p>
                      <a:pPr algn="l" fontAlgn="b"/>
                      <a:r>
                        <a:rPr lang="en-US" sz="2400" b="0" i="0" u="none" strike="noStrike" dirty="0">
                          <a:solidFill>
                            <a:srgbClr val="000000"/>
                          </a:solidFill>
                          <a:effectLst/>
                          <a:latin typeface="Calibri" panose="020F0502020204030204" pitchFamily="34" charset="0"/>
                        </a:rPr>
                        <a:t>Paula</a:t>
                      </a:r>
                    </a:p>
                  </a:txBody>
                  <a:tcPr marL="9525" marR="9525" marT="9525" marB="0" anchor="b">
                    <a:lnL>
                      <a:noFill/>
                    </a:lnL>
                    <a:lnR>
                      <a:noFill/>
                    </a:lnR>
                    <a:lnT>
                      <a:noFill/>
                    </a:lnT>
                    <a:lnB>
                      <a:noFill/>
                    </a:lnB>
                  </a:tcPr>
                </a:tc>
                <a:extLst>
                  <a:ext uri="{0D108BD9-81ED-4DB2-BD59-A6C34878D82A}">
                    <a16:rowId xmlns:a16="http://schemas.microsoft.com/office/drawing/2014/main" val="2671030421"/>
                  </a:ext>
                </a:extLst>
              </a:tr>
            </a:tbl>
          </a:graphicData>
        </a:graphic>
      </p:graphicFrame>
      <p:sp>
        <p:nvSpPr>
          <p:cNvPr id="15" name="Text Placeholder 10">
            <a:extLst>
              <a:ext uri="{FF2B5EF4-FFF2-40B4-BE49-F238E27FC236}">
                <a16:creationId xmlns:a16="http://schemas.microsoft.com/office/drawing/2014/main" id="{185832CE-0D36-4743-B768-FC12B096BAB9}"/>
              </a:ext>
            </a:extLst>
          </p:cNvPr>
          <p:cNvSpPr txBox="1">
            <a:spLocks/>
          </p:cNvSpPr>
          <p:nvPr/>
        </p:nvSpPr>
        <p:spPr>
          <a:xfrm>
            <a:off x="7896226" y="1681163"/>
            <a:ext cx="1847850"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dirty="0"/>
              <a:t>Group 3</a:t>
            </a:r>
          </a:p>
        </p:txBody>
      </p:sp>
      <p:graphicFrame>
        <p:nvGraphicFramePr>
          <p:cNvPr id="16" name="Table 15">
            <a:extLst>
              <a:ext uri="{FF2B5EF4-FFF2-40B4-BE49-F238E27FC236}">
                <a16:creationId xmlns:a16="http://schemas.microsoft.com/office/drawing/2014/main" id="{DB90858F-278E-AA4D-BAC4-00701128BBD3}"/>
              </a:ext>
            </a:extLst>
          </p:cNvPr>
          <p:cNvGraphicFramePr>
            <a:graphicFrameLocks noGrp="1"/>
          </p:cNvGraphicFramePr>
          <p:nvPr>
            <p:extLst>
              <p:ext uri="{D42A27DB-BD31-4B8C-83A1-F6EECF244321}">
                <p14:modId xmlns:p14="http://schemas.microsoft.com/office/powerpoint/2010/main" val="1986203673"/>
              </p:ext>
            </p:extLst>
          </p:nvPr>
        </p:nvGraphicFramePr>
        <p:xfrm>
          <a:off x="7896226" y="2660253"/>
          <a:ext cx="3048000" cy="3368040"/>
        </p:xfrm>
        <a:graphic>
          <a:graphicData uri="http://schemas.openxmlformats.org/drawingml/2006/table">
            <a:tbl>
              <a:tblPr/>
              <a:tblGrid>
                <a:gridCol w="3048000">
                  <a:extLst>
                    <a:ext uri="{9D8B030D-6E8A-4147-A177-3AD203B41FA5}">
                      <a16:colId xmlns:a16="http://schemas.microsoft.com/office/drawing/2014/main" val="3203099286"/>
                    </a:ext>
                  </a:extLst>
                </a:gridCol>
              </a:tblGrid>
              <a:tr h="203200">
                <a:tc>
                  <a:txBody>
                    <a:bodyPr/>
                    <a:lstStyle/>
                    <a:p>
                      <a:pPr algn="l" fontAlgn="b"/>
                      <a:r>
                        <a:rPr lang="en-US" sz="2400" b="0" i="0" u="none" strike="noStrike">
                          <a:solidFill>
                            <a:srgbClr val="000000"/>
                          </a:solidFill>
                          <a:effectLst/>
                          <a:latin typeface="Calibri" panose="020F0502020204030204" pitchFamily="34" charset="0"/>
                        </a:rPr>
                        <a:t>Rebecca Sabol</a:t>
                      </a:r>
                    </a:p>
                  </a:txBody>
                  <a:tcPr marL="9525" marR="9525" marT="9525" marB="0" anchor="b">
                    <a:lnL>
                      <a:noFill/>
                    </a:lnL>
                    <a:lnR>
                      <a:noFill/>
                    </a:lnR>
                    <a:lnT>
                      <a:noFill/>
                    </a:lnT>
                    <a:lnB>
                      <a:noFill/>
                    </a:lnB>
                  </a:tcPr>
                </a:tc>
                <a:extLst>
                  <a:ext uri="{0D108BD9-81ED-4DB2-BD59-A6C34878D82A}">
                    <a16:rowId xmlns:a16="http://schemas.microsoft.com/office/drawing/2014/main" val="2812608249"/>
                  </a:ext>
                </a:extLst>
              </a:tr>
              <a:tr h="203200">
                <a:tc>
                  <a:txBody>
                    <a:bodyPr/>
                    <a:lstStyle/>
                    <a:p>
                      <a:pPr algn="l" fontAlgn="b"/>
                      <a:r>
                        <a:rPr lang="en-US" sz="2400" b="0" i="0" u="none" strike="noStrike">
                          <a:solidFill>
                            <a:srgbClr val="000000"/>
                          </a:solidFill>
                          <a:effectLst/>
                          <a:latin typeface="Calibri" panose="020F0502020204030204" pitchFamily="34" charset="0"/>
                        </a:rPr>
                        <a:t>Rebekah Callari-Kaczmarczyk</a:t>
                      </a:r>
                    </a:p>
                  </a:txBody>
                  <a:tcPr marL="9525" marR="9525" marT="9525" marB="0" anchor="b">
                    <a:lnL>
                      <a:noFill/>
                    </a:lnL>
                    <a:lnR>
                      <a:noFill/>
                    </a:lnR>
                    <a:lnT>
                      <a:noFill/>
                    </a:lnT>
                    <a:lnB>
                      <a:noFill/>
                    </a:lnB>
                  </a:tcPr>
                </a:tc>
                <a:extLst>
                  <a:ext uri="{0D108BD9-81ED-4DB2-BD59-A6C34878D82A}">
                    <a16:rowId xmlns:a16="http://schemas.microsoft.com/office/drawing/2014/main" val="3403189669"/>
                  </a:ext>
                </a:extLst>
              </a:tr>
              <a:tr h="203200">
                <a:tc>
                  <a:txBody>
                    <a:bodyPr/>
                    <a:lstStyle/>
                    <a:p>
                      <a:pPr algn="l" fontAlgn="b"/>
                      <a:r>
                        <a:rPr lang="en-US" sz="2400" b="0" i="0" u="none" strike="noStrike" dirty="0">
                          <a:solidFill>
                            <a:srgbClr val="000000"/>
                          </a:solidFill>
                          <a:effectLst/>
                          <a:latin typeface="Calibri" panose="020F0502020204030204" pitchFamily="34" charset="0"/>
                        </a:rPr>
                        <a:t>Rp </a:t>
                      </a:r>
                      <a:r>
                        <a:rPr lang="en-US" sz="2400" b="0" i="0" u="none" strike="noStrike" dirty="0" err="1">
                          <a:solidFill>
                            <a:srgbClr val="000000"/>
                          </a:solidFill>
                          <a:effectLst/>
                          <a:latin typeface="Calibri" panose="020F0502020204030204" pitchFamily="34" charset="0"/>
                        </a:rPr>
                        <a:t>Supriya</a:t>
                      </a:r>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2889142694"/>
                  </a:ext>
                </a:extLst>
              </a:tr>
              <a:tr h="203200">
                <a:tc>
                  <a:txBody>
                    <a:bodyPr/>
                    <a:lstStyle/>
                    <a:p>
                      <a:pPr algn="l" fontAlgn="b"/>
                      <a:r>
                        <a:rPr lang="en-US" sz="2400" b="0" i="0" u="none" strike="noStrike">
                          <a:solidFill>
                            <a:srgbClr val="000000"/>
                          </a:solidFill>
                          <a:effectLst/>
                          <a:latin typeface="Calibri" panose="020F0502020204030204" pitchFamily="34" charset="0"/>
                        </a:rPr>
                        <a:t>Sagar Das</a:t>
                      </a:r>
                    </a:p>
                  </a:txBody>
                  <a:tcPr marL="9525" marR="9525" marT="9525" marB="0" anchor="b">
                    <a:lnL>
                      <a:noFill/>
                    </a:lnL>
                    <a:lnR>
                      <a:noFill/>
                    </a:lnR>
                    <a:lnT>
                      <a:noFill/>
                    </a:lnT>
                    <a:lnB>
                      <a:noFill/>
                    </a:lnB>
                  </a:tcPr>
                </a:tc>
                <a:extLst>
                  <a:ext uri="{0D108BD9-81ED-4DB2-BD59-A6C34878D82A}">
                    <a16:rowId xmlns:a16="http://schemas.microsoft.com/office/drawing/2014/main" val="3883861678"/>
                  </a:ext>
                </a:extLst>
              </a:tr>
              <a:tr h="203200">
                <a:tc>
                  <a:txBody>
                    <a:bodyPr/>
                    <a:lstStyle/>
                    <a:p>
                      <a:pPr algn="l" fontAlgn="b"/>
                      <a:r>
                        <a:rPr lang="en-US" sz="2400" b="0" i="0" u="none" strike="noStrike" dirty="0">
                          <a:solidFill>
                            <a:srgbClr val="7030A0"/>
                          </a:solidFill>
                          <a:effectLst/>
                          <a:latin typeface="Calibri" panose="020F0502020204030204" pitchFamily="34" charset="0"/>
                        </a:rPr>
                        <a:t>Shannon</a:t>
                      </a:r>
                    </a:p>
                  </a:txBody>
                  <a:tcPr marL="9525" marR="9525" marT="9525" marB="0" anchor="b">
                    <a:lnL>
                      <a:noFill/>
                    </a:lnL>
                    <a:lnR>
                      <a:noFill/>
                    </a:lnR>
                    <a:lnT>
                      <a:noFill/>
                    </a:lnT>
                    <a:lnB>
                      <a:noFill/>
                    </a:lnB>
                  </a:tcPr>
                </a:tc>
                <a:extLst>
                  <a:ext uri="{0D108BD9-81ED-4DB2-BD59-A6C34878D82A}">
                    <a16:rowId xmlns:a16="http://schemas.microsoft.com/office/drawing/2014/main" val="4142453402"/>
                  </a:ext>
                </a:extLst>
              </a:tr>
              <a:tr h="203200">
                <a:tc>
                  <a:txBody>
                    <a:bodyPr/>
                    <a:lstStyle/>
                    <a:p>
                      <a:pPr algn="l" fontAlgn="b"/>
                      <a:r>
                        <a:rPr lang="en-US" sz="2400" b="0" i="0" u="none" strike="noStrike">
                          <a:solidFill>
                            <a:srgbClr val="000000"/>
                          </a:solidFill>
                          <a:effectLst/>
                          <a:latin typeface="Calibri" panose="020F0502020204030204" pitchFamily="34" charset="0"/>
                        </a:rPr>
                        <a:t>Soomi Cheong</a:t>
                      </a:r>
                    </a:p>
                  </a:txBody>
                  <a:tcPr marL="9525" marR="9525" marT="9525" marB="0" anchor="b">
                    <a:lnL>
                      <a:noFill/>
                    </a:lnL>
                    <a:lnR>
                      <a:noFill/>
                    </a:lnR>
                    <a:lnT>
                      <a:noFill/>
                    </a:lnT>
                    <a:lnB>
                      <a:noFill/>
                    </a:lnB>
                  </a:tcPr>
                </a:tc>
                <a:extLst>
                  <a:ext uri="{0D108BD9-81ED-4DB2-BD59-A6C34878D82A}">
                    <a16:rowId xmlns:a16="http://schemas.microsoft.com/office/drawing/2014/main" val="4077262251"/>
                  </a:ext>
                </a:extLst>
              </a:tr>
              <a:tr h="203200">
                <a:tc>
                  <a:txBody>
                    <a:bodyPr/>
                    <a:lstStyle/>
                    <a:p>
                      <a:pPr algn="l" fontAlgn="b"/>
                      <a:r>
                        <a:rPr lang="en-US" sz="2400" b="0" i="0" u="none" strike="noStrike">
                          <a:solidFill>
                            <a:srgbClr val="000000"/>
                          </a:solidFill>
                          <a:effectLst/>
                          <a:latin typeface="Calibri" panose="020F0502020204030204" pitchFamily="34" charset="0"/>
                        </a:rPr>
                        <a:t>soundarya</a:t>
                      </a:r>
                    </a:p>
                  </a:txBody>
                  <a:tcPr marL="9525" marR="9525" marT="9525" marB="0" anchor="b">
                    <a:lnL>
                      <a:noFill/>
                    </a:lnL>
                    <a:lnR>
                      <a:noFill/>
                    </a:lnR>
                    <a:lnT>
                      <a:noFill/>
                    </a:lnT>
                    <a:lnB>
                      <a:noFill/>
                    </a:lnB>
                  </a:tcPr>
                </a:tc>
                <a:extLst>
                  <a:ext uri="{0D108BD9-81ED-4DB2-BD59-A6C34878D82A}">
                    <a16:rowId xmlns:a16="http://schemas.microsoft.com/office/drawing/2014/main" val="2605370761"/>
                  </a:ext>
                </a:extLst>
              </a:tr>
              <a:tr h="203200">
                <a:tc>
                  <a:txBody>
                    <a:bodyPr/>
                    <a:lstStyle/>
                    <a:p>
                      <a:pPr algn="l" fontAlgn="b"/>
                      <a:r>
                        <a:rPr lang="en-US" sz="2400" b="0" i="0" u="none" strike="noStrike" dirty="0" err="1">
                          <a:solidFill>
                            <a:srgbClr val="000000"/>
                          </a:solidFill>
                          <a:effectLst/>
                          <a:latin typeface="Calibri" panose="020F0502020204030204" pitchFamily="34" charset="0"/>
                        </a:rPr>
                        <a:t>Tolga</a:t>
                      </a:r>
                      <a:r>
                        <a:rPr lang="en-US" sz="2400" b="0" i="0" u="none" strike="noStrike" dirty="0">
                          <a:solidFill>
                            <a:srgbClr val="000000"/>
                          </a:solidFill>
                          <a:effectLst/>
                          <a:latin typeface="Calibri" panose="020F0502020204030204" pitchFamily="34" charset="0"/>
                        </a:rPr>
                        <a:t> </a:t>
                      </a:r>
                      <a:r>
                        <a:rPr lang="en-US" sz="2400" b="0" i="0" u="none" strike="noStrike" dirty="0" err="1">
                          <a:solidFill>
                            <a:srgbClr val="000000"/>
                          </a:solidFill>
                          <a:effectLst/>
                          <a:latin typeface="Calibri" panose="020F0502020204030204" pitchFamily="34" charset="0"/>
                        </a:rPr>
                        <a:t>Akiner</a:t>
                      </a:r>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a:noFill/>
                    </a:lnT>
                    <a:lnB>
                      <a:noFill/>
                    </a:lnB>
                  </a:tcPr>
                </a:tc>
                <a:extLst>
                  <a:ext uri="{0D108BD9-81ED-4DB2-BD59-A6C34878D82A}">
                    <a16:rowId xmlns:a16="http://schemas.microsoft.com/office/drawing/2014/main" val="443561687"/>
                  </a:ext>
                </a:extLst>
              </a:tr>
            </a:tbl>
          </a:graphicData>
        </a:graphic>
      </p:graphicFrame>
    </p:spTree>
    <p:extLst>
      <p:ext uri="{BB962C8B-B14F-4D97-AF65-F5344CB8AC3E}">
        <p14:creationId xmlns:p14="http://schemas.microsoft.com/office/powerpoint/2010/main" val="2828036732"/>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p:txBody>
          <a:bodyPr/>
          <a:lstStyle/>
          <a:p>
            <a:r>
              <a:rPr lang="en-US" dirty="0">
                <a:latin typeface="Optima" panose="02000503060000020004" pitchFamily="2" charset="0"/>
              </a:rPr>
              <a:t>Agenda</a:t>
            </a:r>
          </a:p>
        </p:txBody>
      </p:sp>
      <p:sp>
        <p:nvSpPr>
          <p:cNvPr id="3" name="Content Placeholder 2">
            <a:extLst>
              <a:ext uri="{FF2B5EF4-FFF2-40B4-BE49-F238E27FC236}">
                <a16:creationId xmlns:a16="http://schemas.microsoft.com/office/drawing/2014/main" id="{EB3B69C1-35B8-4E44-A50B-64F397D4DF5C}"/>
              </a:ext>
            </a:extLst>
          </p:cNvPr>
          <p:cNvSpPr>
            <a:spLocks noGrp="1"/>
          </p:cNvSpPr>
          <p:nvPr>
            <p:ph idx="1"/>
          </p:nvPr>
        </p:nvSpPr>
        <p:spPr/>
        <p:txBody>
          <a:bodyPr/>
          <a:lstStyle/>
          <a:p>
            <a:r>
              <a:rPr lang="en-US" dirty="0">
                <a:latin typeface="Optima" panose="02000503060000020004" pitchFamily="2" charset="0"/>
              </a:rPr>
              <a:t>Personal update exercise</a:t>
            </a:r>
          </a:p>
          <a:p>
            <a:r>
              <a:rPr lang="en-US" dirty="0">
                <a:latin typeface="Optima" panose="02000503060000020004" pitchFamily="2" charset="0"/>
              </a:rPr>
              <a:t>Featured speaker or discussion</a:t>
            </a:r>
          </a:p>
          <a:p>
            <a:r>
              <a:rPr lang="en-US" dirty="0">
                <a:latin typeface="Optima" panose="02000503060000020004" pitchFamily="2" charset="0"/>
              </a:rPr>
              <a:t>Officer's introduction and reports</a:t>
            </a:r>
          </a:p>
          <a:p>
            <a:r>
              <a:rPr lang="en-US" dirty="0">
                <a:latin typeface="Optima" panose="02000503060000020004" pitchFamily="2" charset="0"/>
              </a:rPr>
              <a:t>Group updates</a:t>
            </a:r>
          </a:p>
        </p:txBody>
      </p:sp>
    </p:spTree>
    <p:extLst>
      <p:ext uri="{BB962C8B-B14F-4D97-AF65-F5344CB8AC3E}">
        <p14:creationId xmlns:p14="http://schemas.microsoft.com/office/powerpoint/2010/main" val="21011401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B88CDA-0CA5-AC46-8386-91DB96D24DAF}"/>
              </a:ext>
            </a:extLst>
          </p:cNvPr>
          <p:cNvSpPr>
            <a:spLocks noGrp="1"/>
          </p:cNvSpPr>
          <p:nvPr>
            <p:ph type="title"/>
          </p:nvPr>
        </p:nvSpPr>
        <p:spPr>
          <a:xfrm>
            <a:off x="838200" y="365125"/>
            <a:ext cx="10515600" cy="4340225"/>
          </a:xfrm>
        </p:spPr>
        <p:txBody>
          <a:bodyPr/>
          <a:lstStyle/>
          <a:p>
            <a:r>
              <a:rPr lang="en-US" u="sng" dirty="0">
                <a:latin typeface="Optima" panose="02000503060000020004" pitchFamily="2" charset="0"/>
              </a:rPr>
              <a:t>Kelly’s Talk</a:t>
            </a:r>
            <a:br>
              <a:rPr lang="en-US" u="sng" dirty="0">
                <a:latin typeface="Optima" panose="02000503060000020004" pitchFamily="2" charset="0"/>
              </a:rPr>
            </a:br>
            <a:br>
              <a:rPr lang="en-US" i="1" dirty="0">
                <a:latin typeface="Optima" panose="02000503060000020004" pitchFamily="2" charset="0"/>
              </a:rPr>
            </a:br>
            <a:r>
              <a:rPr lang="en-US" i="1" dirty="0">
                <a:latin typeface="Optima" panose="02000503060000020004" pitchFamily="2" charset="0"/>
              </a:rPr>
              <a:t>More than Math: Bringing More Science, Less Fiction to Data Science Practice</a:t>
            </a:r>
          </a:p>
        </p:txBody>
      </p:sp>
    </p:spTree>
    <p:extLst>
      <p:ext uri="{BB962C8B-B14F-4D97-AF65-F5344CB8AC3E}">
        <p14:creationId xmlns:p14="http://schemas.microsoft.com/office/powerpoint/2010/main" val="23748872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60A6E5-70E5-3648-B507-856A64888984}"/>
              </a:ext>
            </a:extLst>
          </p:cNvPr>
          <p:cNvSpPr>
            <a:spLocks noGrp="1"/>
          </p:cNvSpPr>
          <p:nvPr>
            <p:ph type="title"/>
          </p:nvPr>
        </p:nvSpPr>
        <p:spPr>
          <a:xfrm>
            <a:off x="4965430" y="629268"/>
            <a:ext cx="6586491" cy="1286160"/>
          </a:xfrm>
        </p:spPr>
        <p:txBody>
          <a:bodyPr vert="horz" lIns="91440" tIns="45720" rIns="91440" bIns="45720" rtlCol="0" anchor="b">
            <a:normAutofit/>
          </a:bodyPr>
          <a:lstStyle/>
          <a:p>
            <a:r>
              <a:rPr lang="en-US"/>
              <a:t>Lessons Learned</a:t>
            </a:r>
            <a:endParaRPr lang="en-US" dirty="0"/>
          </a:p>
        </p:txBody>
      </p:sp>
      <p:sp>
        <p:nvSpPr>
          <p:cNvPr id="6" name="Content Placeholder 5">
            <a:extLst>
              <a:ext uri="{FF2B5EF4-FFF2-40B4-BE49-F238E27FC236}">
                <a16:creationId xmlns:a16="http://schemas.microsoft.com/office/drawing/2014/main" id="{DE128AE5-235F-504B-823A-A8C58605B643}"/>
              </a:ext>
            </a:extLst>
          </p:cNvPr>
          <p:cNvSpPr>
            <a:spLocks noGrp="1"/>
          </p:cNvSpPr>
          <p:nvPr>
            <p:ph sz="half" idx="2"/>
          </p:nvPr>
        </p:nvSpPr>
        <p:spPr>
          <a:xfrm>
            <a:off x="4965431" y="2438400"/>
            <a:ext cx="6586489" cy="3785419"/>
          </a:xfrm>
        </p:spPr>
        <p:txBody>
          <a:bodyPr vert="horz" lIns="91440" tIns="45720" rIns="91440" bIns="45720" rtlCol="0">
            <a:noAutofit/>
          </a:bodyPr>
          <a:lstStyle/>
          <a:p>
            <a:r>
              <a:rPr lang="en-US" sz="3200" dirty="0"/>
              <a:t>Data science is more than math</a:t>
            </a:r>
          </a:p>
          <a:p>
            <a:r>
              <a:rPr lang="en-US" sz="3200" dirty="0"/>
              <a:t>And it’s transdisciplinary</a:t>
            </a:r>
          </a:p>
          <a:p>
            <a:r>
              <a:rPr lang="en-US" sz="3200" dirty="0"/>
              <a:t>The team sport</a:t>
            </a:r>
          </a:p>
          <a:p>
            <a:r>
              <a:rPr lang="en-US" sz="3200" dirty="0"/>
              <a:t>Peer review is a gift</a:t>
            </a:r>
          </a:p>
          <a:p>
            <a:r>
              <a:rPr lang="en-US" sz="3200" dirty="0"/>
              <a:t>KYC</a:t>
            </a:r>
          </a:p>
          <a:p>
            <a:r>
              <a:rPr lang="en-US" sz="3200" dirty="0"/>
              <a:t>“If I can’t explain it…”</a:t>
            </a:r>
          </a:p>
          <a:p>
            <a:r>
              <a:rPr lang="en-US" sz="3200" dirty="0"/>
              <a:t>“All models are wrong…”</a:t>
            </a:r>
          </a:p>
        </p:txBody>
      </p:sp>
      <p:pic>
        <p:nvPicPr>
          <p:cNvPr id="8" name="Content Placeholder 7" descr="Table&#10;&#10;Description automatically generated with low confidence">
            <a:extLst>
              <a:ext uri="{FF2B5EF4-FFF2-40B4-BE49-F238E27FC236}">
                <a16:creationId xmlns:a16="http://schemas.microsoft.com/office/drawing/2014/main" id="{9D8B3E28-FD73-B544-8DCB-6C13FF1B2807}"/>
              </a:ext>
            </a:extLst>
          </p:cNvPr>
          <p:cNvPicPr>
            <a:picLocks noGrp="1" noChangeAspect="1"/>
          </p:cNvPicPr>
          <p:nvPr>
            <p:ph sz="half" idx="1"/>
          </p:nvPr>
        </p:nvPicPr>
        <p:blipFill rotWithShape="1">
          <a:blip r:embed="rId2"/>
          <a:srcRect l="12419" r="19987"/>
          <a:stretch/>
        </p:blipFill>
        <p:spPr>
          <a:xfrm>
            <a:off x="20" y="10"/>
            <a:ext cx="4635571" cy="6857990"/>
          </a:xfrm>
          <a:prstGeom prst="rect">
            <a:avLst/>
          </a:prstGeom>
          <a:effectLst/>
        </p:spPr>
      </p:pic>
    </p:spTree>
    <p:extLst>
      <p:ext uri="{BB962C8B-B14F-4D97-AF65-F5344CB8AC3E}">
        <p14:creationId xmlns:p14="http://schemas.microsoft.com/office/powerpoint/2010/main" val="3230456895"/>
      </p:ext>
    </p:extLst>
  </p:cSld>
  <p:clrMapOvr>
    <a:masterClrMapping/>
  </p:clrMapOvr>
</p:sld>
</file>

<file path=ppt/theme/theme1.xml><?xml version="1.0" encoding="utf-8"?>
<a:theme xmlns:a="http://schemas.openxmlformats.org/drawingml/2006/main" name="Office Theme">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Candara">
      <a:maj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ndara" panose="020E0502030303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51655</TotalTime>
  <Words>809</Words>
  <Application>Microsoft Macintosh PowerPoint</Application>
  <PresentationFormat>Widescreen</PresentationFormat>
  <Paragraphs>115</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Calibri</vt:lpstr>
      <vt:lpstr>Candara</vt:lpstr>
      <vt:lpstr>Optima</vt:lpstr>
      <vt:lpstr>Roboto</vt:lpstr>
      <vt:lpstr>Wingdings</vt:lpstr>
      <vt:lpstr>Office Theme</vt:lpstr>
      <vt:lpstr>PowerPoint Presentation</vt:lpstr>
      <vt:lpstr>Welcome by the Welcome Officer</vt:lpstr>
      <vt:lpstr>PowerPoint Presentation</vt:lpstr>
      <vt:lpstr>The 8 Things Update Exercise</vt:lpstr>
      <vt:lpstr>Update Exercise… In Any Order</vt:lpstr>
      <vt:lpstr>Groups</vt:lpstr>
      <vt:lpstr>Agenda</vt:lpstr>
      <vt:lpstr>Kelly’s Talk  More than Math: Bringing More Science, Less Fiction to Data Science Practice</vt:lpstr>
      <vt:lpstr>Lessons Learned</vt:lpstr>
      <vt:lpstr>Officers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Anna Smith</dc:creator>
  <cp:lastModifiedBy>Anna Smith</cp:lastModifiedBy>
  <cp:revision>30</cp:revision>
  <dcterms:created xsi:type="dcterms:W3CDTF">2020-07-27T22:16:55Z</dcterms:created>
  <dcterms:modified xsi:type="dcterms:W3CDTF">2021-06-29T21:02:48Z</dcterms:modified>
</cp:coreProperties>
</file>