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2"/>
  </p:notesMasterIdLst>
  <p:sldIdLst>
    <p:sldId id="311" r:id="rId3"/>
    <p:sldId id="359" r:id="rId4"/>
    <p:sldId id="354" r:id="rId5"/>
    <p:sldId id="357" r:id="rId6"/>
    <p:sldId id="362" r:id="rId7"/>
    <p:sldId id="358" r:id="rId8"/>
    <p:sldId id="364" r:id="rId9"/>
    <p:sldId id="363" r:id="rId10"/>
    <p:sldId id="332" r:id="rId11"/>
    <p:sldId id="365" r:id="rId12"/>
    <p:sldId id="259" r:id="rId13"/>
    <p:sldId id="369" r:id="rId14"/>
    <p:sldId id="370" r:id="rId15"/>
    <p:sldId id="368" r:id="rId16"/>
    <p:sldId id="366" r:id="rId17"/>
    <p:sldId id="361" r:id="rId18"/>
    <p:sldId id="360" r:id="rId19"/>
    <p:sldId id="367" r:id="rId20"/>
    <p:sldId id="343" r:id="rId2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1901CB"/>
    <a:srgbClr val="0013C8"/>
    <a:srgbClr val="0112B3"/>
    <a:srgbClr val="010F99"/>
    <a:srgbClr val="010D81"/>
    <a:srgbClr val="FFFF66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5" autoAdjust="0"/>
    <p:restoredTop sz="98711" autoAdjust="0"/>
  </p:normalViewPr>
  <p:slideViewPr>
    <p:cSldViewPr snapToObjects="1">
      <p:cViewPr>
        <p:scale>
          <a:sx n="90" d="100"/>
          <a:sy n="90" d="100"/>
        </p:scale>
        <p:origin x="-120" y="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5C692492-ADCC-42A4-A0C6-03F9E23088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6148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[Cost] </a:t>
            </a:r>
            <a:r>
              <a:rPr lang="zh-CN" altLang="en-US" dirty="0" smtClean="0"/>
              <a:t>生产某一产品所耗费的全部费用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692492-ADCC-42A4-A0C6-03F9E23088AC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1934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Arial" pitchFamily="34" charset="0"/>
              </a:rPr>
              <a:t>CRP</a:t>
            </a:r>
            <a:r>
              <a:rPr lang="zh-CN" altLang="en-US" smtClean="0">
                <a:latin typeface="Arial" pitchFamily="34" charset="0"/>
              </a:rPr>
              <a:t>产能计划。</a:t>
            </a: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0E474050-0C21-4E32-A7C0-29B7FF88BD3F}" type="slidenum">
              <a:rPr lang="en-US" altLang="zh-CN" b="0"/>
              <a:pPr/>
              <a:t>14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Arial" pitchFamily="34" charset="0"/>
              </a:rPr>
              <a:t>PPV</a:t>
            </a:r>
            <a:r>
              <a:rPr lang="zh-CN" altLang="en-US" smtClean="0">
                <a:latin typeface="Arial" pitchFamily="34" charset="0"/>
              </a:rPr>
              <a:t>：（总成本</a:t>
            </a:r>
            <a:r>
              <a:rPr lang="en-US" altLang="zh-CN" smtClean="0">
                <a:latin typeface="Arial" pitchFamily="34" charset="0"/>
              </a:rPr>
              <a:t>-</a:t>
            </a:r>
            <a:r>
              <a:rPr lang="zh-CN" altLang="en-US" smtClean="0">
                <a:latin typeface="Arial" pitchFamily="34" charset="0"/>
              </a:rPr>
              <a:t>本层的间接费用）</a:t>
            </a:r>
            <a:r>
              <a:rPr lang="en-US" altLang="zh-CN" smtClean="0">
                <a:latin typeface="Arial" pitchFamily="34" charset="0"/>
              </a:rPr>
              <a:t>-</a:t>
            </a:r>
            <a:r>
              <a:rPr lang="zh-CN" altLang="en-US" smtClean="0">
                <a:latin typeface="Arial" pitchFamily="34" charset="0"/>
              </a:rPr>
              <a:t>采购价格*收货数量</a:t>
            </a:r>
            <a:endParaRPr lang="en-US" altLang="zh-CN" smtClean="0">
              <a:latin typeface="Arial" pitchFamily="34" charset="0"/>
            </a:endParaRPr>
          </a:p>
          <a:p>
            <a:r>
              <a:rPr lang="zh-CN" altLang="en-US" smtClean="0">
                <a:latin typeface="Arial" pitchFamily="34" charset="0"/>
              </a:rPr>
              <a:t>应付账价差：采购收货时的采购价格，与开票的价格差异</a:t>
            </a:r>
            <a:endParaRPr lang="en-US" altLang="zh-CN" smtClean="0">
              <a:latin typeface="Arial" pitchFamily="34" charset="0"/>
            </a:endParaRPr>
          </a:p>
          <a:p>
            <a:r>
              <a:rPr lang="zh-CN" altLang="en-US" smtClean="0">
                <a:latin typeface="Arial" pitchFamily="34" charset="0"/>
              </a:rPr>
              <a:t>      量差：供应商赠送，</a:t>
            </a:r>
            <a:endParaRPr lang="en-US" altLang="zh-CN" smtClean="0">
              <a:latin typeface="Arial" pitchFamily="34" charset="0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4AC0C7D4-CDA8-49EF-AAF3-AC05CEC75F7B}" type="slidenum">
              <a:rPr lang="en-US" altLang="zh-CN" b="0"/>
              <a:pPr/>
              <a:t>17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16.3.4  66</a:t>
            </a:r>
            <a:r>
              <a:rPr lang="zh-CN" altLang="en-US" dirty="0" smtClean="0"/>
              <a:t>页</a:t>
            </a:r>
            <a:endParaRPr lang="en-US" altLang="zh-CN" dirty="0" smtClean="0"/>
          </a:p>
          <a:p>
            <a:r>
              <a:rPr lang="zh-CN" altLang="en-US" dirty="0" smtClean="0"/>
              <a:t>消耗品差异，在</a:t>
            </a:r>
            <a:r>
              <a:rPr lang="en-US" altLang="zh-CN" dirty="0" smtClean="0"/>
              <a:t>28.24</a:t>
            </a:r>
            <a:r>
              <a:rPr lang="zh-CN" altLang="en-US" dirty="0" smtClean="0"/>
              <a:t>应付账款控制文件，选择了“使用开支项差异账户”才可以用</a:t>
            </a:r>
            <a:endParaRPr lang="en-US" altLang="zh-CN" dirty="0" smtClean="0"/>
          </a:p>
          <a:p>
            <a:r>
              <a:rPr lang="zh-CN" altLang="en-US" dirty="0" smtClean="0"/>
              <a:t>应付账差异：采购收货价格及数量与开票不一致时产生的差异。</a:t>
            </a:r>
            <a:endParaRPr lang="en-US" altLang="zh-CN" dirty="0" smtClean="0"/>
          </a:p>
          <a:p>
            <a:r>
              <a:rPr lang="zh-CN" altLang="en-US" dirty="0" smtClean="0"/>
              <a:t>材料使用差异：</a:t>
            </a:r>
            <a:r>
              <a:rPr lang="en-US" altLang="zh-CN" dirty="0" smtClean="0"/>
              <a:t>16.21</a:t>
            </a:r>
            <a:r>
              <a:rPr lang="zh-CN" altLang="en-US" dirty="0" smtClean="0"/>
              <a:t>，会计结算时产生，</a:t>
            </a:r>
            <a:endParaRPr lang="en-US" altLang="zh-CN" dirty="0" smtClean="0"/>
          </a:p>
          <a:p>
            <a:r>
              <a:rPr lang="zh-CN" altLang="en-US" dirty="0" smtClean="0"/>
              <a:t>材料费率差异：</a:t>
            </a:r>
            <a:r>
              <a:rPr lang="en-US" altLang="zh-CN" dirty="0" smtClean="0"/>
              <a:t>16.10/</a:t>
            </a:r>
            <a:r>
              <a:rPr lang="zh-CN" altLang="en-US" dirty="0" smtClean="0"/>
              <a:t>成本重估的时候产生差异，标准变更时产生</a:t>
            </a:r>
            <a:endParaRPr lang="en-US" altLang="zh-CN" dirty="0" smtClean="0"/>
          </a:p>
          <a:p>
            <a:r>
              <a:rPr lang="zh-CN" altLang="en-US" dirty="0" smtClean="0"/>
              <a:t>人工使用、机器使用差异：工时回报时产生</a:t>
            </a:r>
            <a:endParaRPr lang="en-US" altLang="zh-CN" dirty="0" smtClean="0"/>
          </a:p>
          <a:p>
            <a:r>
              <a:rPr lang="zh-CN" altLang="en-US" dirty="0" smtClean="0"/>
              <a:t>人工费率、机器费率差异：标准变更时产生，注意：当产品用</a:t>
            </a:r>
            <a:r>
              <a:rPr lang="en-US" altLang="zh-CN" dirty="0" smtClean="0"/>
              <a:t>10</a:t>
            </a:r>
            <a:r>
              <a:rPr lang="zh-CN" altLang="en-US" dirty="0" smtClean="0"/>
              <a:t>工序生产，后面我用</a:t>
            </a:r>
            <a:r>
              <a:rPr lang="en-US" altLang="zh-CN" dirty="0" smtClean="0"/>
              <a:t>20</a:t>
            </a:r>
            <a:r>
              <a:rPr lang="zh-CN" altLang="en-US" dirty="0" smtClean="0"/>
              <a:t>工序生产，加工时间一致，但是</a:t>
            </a:r>
            <a:r>
              <a:rPr lang="en-US" altLang="zh-CN" dirty="0" smtClean="0"/>
              <a:t>20</a:t>
            </a:r>
            <a:r>
              <a:rPr lang="zh-CN" altLang="en-US" dirty="0" smtClean="0"/>
              <a:t>工序会多一个人，产生的差异进到方法差异。</a:t>
            </a:r>
            <a:endParaRPr lang="en-US" altLang="zh-CN" dirty="0" smtClean="0"/>
          </a:p>
          <a:p>
            <a:r>
              <a:rPr lang="zh-CN" altLang="en-US" dirty="0" smtClean="0"/>
              <a:t>转包使用差异</a:t>
            </a:r>
            <a:endParaRPr lang="en-US" altLang="zh-CN" dirty="0" smtClean="0"/>
          </a:p>
          <a:p>
            <a:r>
              <a:rPr lang="zh-CN" altLang="en-US" dirty="0" smtClean="0"/>
              <a:t>转包费率差异</a:t>
            </a:r>
            <a:endParaRPr lang="en-US" altLang="zh-CN" dirty="0" smtClean="0"/>
          </a:p>
          <a:p>
            <a:r>
              <a:rPr lang="zh-CN" altLang="en-US" dirty="0" smtClean="0"/>
              <a:t>成本重估差异：标准成本变更（</a:t>
            </a:r>
            <a:r>
              <a:rPr lang="en-US" altLang="zh-CN" dirty="0" smtClean="0"/>
              <a:t>1.4.9,14.13.13,13.12.13</a:t>
            </a:r>
            <a:r>
              <a:rPr lang="zh-CN" altLang="en-US" dirty="0" smtClean="0"/>
              <a:t>成本累加）</a:t>
            </a:r>
            <a:endParaRPr lang="en-US" altLang="zh-CN" dirty="0" smtClean="0"/>
          </a:p>
          <a:p>
            <a:r>
              <a:rPr lang="zh-CN" altLang="en-US" dirty="0" smtClean="0"/>
              <a:t>库存转移差异：跨地点的库位转移</a:t>
            </a:r>
            <a:endParaRPr lang="en-US" altLang="zh-CN" dirty="0" smtClean="0"/>
          </a:p>
          <a:p>
            <a:r>
              <a:rPr lang="zh-CN" altLang="en-US" dirty="0" smtClean="0"/>
              <a:t>库存差异：周期盘点，标签盘点</a:t>
            </a:r>
            <a:endParaRPr lang="en-US" altLang="zh-CN" dirty="0" smtClean="0"/>
          </a:p>
          <a:p>
            <a:r>
              <a:rPr lang="zh-CN" altLang="en-US" dirty="0" smtClean="0"/>
              <a:t>方法差异：工单结算时产生</a:t>
            </a:r>
            <a:endParaRPr lang="en-US" altLang="zh-CN" dirty="0" smtClean="0"/>
          </a:p>
          <a:p>
            <a:r>
              <a:rPr lang="zh-CN" altLang="en-US" dirty="0" smtClean="0"/>
              <a:t>混合差异：联副产品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692492-ADCC-42A4-A0C6-03F9E23088AC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0669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85" tIns="46493" rIns="92985" bIns="46493" anchor="b"/>
          <a:lstStyle>
            <a:lvl1pPr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zh-CN" b="0"/>
              <a:t>70</a:t>
            </a:r>
          </a:p>
        </p:txBody>
      </p:sp>
      <p:sp>
        <p:nvSpPr>
          <p:cNvPr id="235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3438" y="214313"/>
            <a:ext cx="5275262" cy="3956050"/>
          </a:xfrm>
          <a:ln/>
        </p:spPr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4411663"/>
            <a:ext cx="5721350" cy="4578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1.4.22</a:t>
            </a:r>
          </a:p>
          <a:p>
            <a:pPr>
              <a:defRPr/>
            </a:pPr>
            <a:r>
              <a:rPr lang="zh-CN" altLang="en-US" dirty="0" smtClean="0"/>
              <a:t>选择由</a:t>
            </a:r>
            <a:r>
              <a:rPr lang="en-US" altLang="zh-CN" dirty="0" smtClean="0"/>
              <a:t>"</a:t>
            </a:r>
            <a:r>
              <a:rPr lang="zh-CN" altLang="en-US" dirty="0" smtClean="0"/>
              <a:t>产品结构成本累加</a:t>
            </a:r>
            <a:r>
              <a:rPr lang="en-US" altLang="zh-CN" dirty="0" smtClean="0"/>
              <a:t>"</a:t>
            </a:r>
            <a:r>
              <a:rPr lang="zh-CN" altLang="en-US" dirty="0" smtClean="0"/>
              <a:t>或</a:t>
            </a:r>
            <a:r>
              <a:rPr lang="en-US" altLang="zh-CN" dirty="0" smtClean="0"/>
              <a:t>"</a:t>
            </a:r>
            <a:r>
              <a:rPr lang="zh-CN" altLang="en-US" dirty="0" smtClean="0"/>
              <a:t>工艺流程成本累加</a:t>
            </a:r>
            <a:r>
              <a:rPr lang="en-US" altLang="zh-CN" dirty="0" smtClean="0"/>
              <a:t>"</a:t>
            </a:r>
            <a:r>
              <a:rPr lang="zh-CN" altLang="en-US" dirty="0" smtClean="0"/>
              <a:t>导致其成本发生 变化的项目。用于针对财政年度成本控制冻结标准（或其它）成本集。 也用于有选择地解冻项目，以使成本只针对新项目或修改后的项目进行 更新。 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在财政年度开始时冻结已批准或核对的标准成本。追踪整个年度的差异 帐户成本变化，并经常更新</a:t>
            </a:r>
            <a:r>
              <a:rPr lang="en-US" altLang="zh-CN" dirty="0" smtClean="0"/>
              <a:t>"</a:t>
            </a:r>
            <a:r>
              <a:rPr lang="zh-CN" altLang="en-US" dirty="0" smtClean="0"/>
              <a:t>当前</a:t>
            </a:r>
            <a:r>
              <a:rPr lang="en-US" altLang="zh-CN" dirty="0" smtClean="0"/>
              <a:t>"</a:t>
            </a:r>
            <a:r>
              <a:rPr lang="zh-CN" altLang="en-US" dirty="0" smtClean="0"/>
              <a:t>成本集。在财政年度结束后，将</a:t>
            </a:r>
            <a:r>
              <a:rPr lang="en-US" altLang="zh-CN" dirty="0" smtClean="0"/>
              <a:t>" </a:t>
            </a:r>
            <a:r>
              <a:rPr lang="zh-CN" altLang="en-US" dirty="0" smtClean="0"/>
              <a:t>当前</a:t>
            </a:r>
            <a:r>
              <a:rPr lang="en-US" altLang="zh-CN" dirty="0" smtClean="0"/>
              <a:t>"</a:t>
            </a:r>
            <a:r>
              <a:rPr lang="zh-CN" altLang="en-US" dirty="0" smtClean="0"/>
              <a:t>成本集复制到</a:t>
            </a:r>
            <a:r>
              <a:rPr lang="en-US" altLang="zh-CN" dirty="0" smtClean="0"/>
              <a:t>"</a:t>
            </a:r>
            <a:r>
              <a:rPr lang="zh-CN" altLang="en-US" dirty="0" smtClean="0"/>
              <a:t>标准</a:t>
            </a:r>
            <a:r>
              <a:rPr lang="en-US" altLang="zh-CN" dirty="0" smtClean="0"/>
              <a:t>"</a:t>
            </a:r>
            <a:r>
              <a:rPr lang="zh-CN" altLang="en-US" dirty="0" smtClean="0"/>
              <a:t>集内。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成本</a:t>
            </a:r>
            <a:r>
              <a:rPr lang="zh-CN" altLang="en-US" sz="1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一旦建立, 经过确认后可加以 </a:t>
            </a:r>
            <a:r>
              <a:rPr lang="zh-CN" altLang="en-US" sz="1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zh-CN" altLang="en-US" sz="1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冻结</a:t>
            </a:r>
            <a:r>
              <a:rPr lang="zh-CN" altLang="en-US" sz="1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zh-CN" altLang="en-US" sz="1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以避免系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统重新计算其成本.如需要更改时, 对其进行 </a:t>
            </a:r>
            <a:r>
              <a:rPr lang="zh-CN" altLang="en-US" sz="1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zh-CN" altLang="en-US" sz="1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解冻</a:t>
            </a:r>
            <a:r>
              <a:rPr lang="zh-CN" altLang="en-US" sz="1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endParaRPr lang="en-US" altLang="zh-CN" sz="1200" b="0" dirty="0" smtClean="0">
              <a:latin typeface="Times New Roman" pitchFamily="18" charset="0"/>
            </a:endParaRPr>
          </a:p>
          <a:p>
            <a:pPr>
              <a:defRPr/>
            </a:pPr>
            <a:endParaRPr lang="zh-CN" altLang="en-US" sz="12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692492-ADCC-42A4-A0C6-03F9E23088AC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7424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692492-ADCC-42A4-A0C6-03F9E23088AC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476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成本集类型确定了该设置可以使用的成本计算方法</a:t>
            </a:r>
            <a:r>
              <a:rPr lang="en-US" altLang="zh-CN" dirty="0" smtClean="0"/>
              <a:t>,GL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Curr</a:t>
            </a:r>
            <a:r>
              <a:rPr lang="zh-CN" altLang="en-US" dirty="0" smtClean="0"/>
              <a:t>（当前）、</a:t>
            </a:r>
            <a:r>
              <a:rPr lang="en-US" altLang="zh-CN" dirty="0" err="1" smtClean="0"/>
              <a:t>sim</a:t>
            </a:r>
            <a:r>
              <a:rPr lang="zh-CN" altLang="en-US" dirty="0" smtClean="0"/>
              <a:t>（模拟）、</a:t>
            </a:r>
            <a:endParaRPr lang="en-US" altLang="zh-CN" dirty="0" smtClean="0"/>
          </a:p>
          <a:p>
            <a:r>
              <a:rPr lang="en-US" altLang="zh-CN" dirty="0" smtClean="0"/>
              <a:t>GL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当前：当前成本集一般由系统维护，并用于制作报表。您可以</a:t>
            </a:r>
          </a:p>
          <a:p>
            <a:r>
              <a:rPr lang="zh-CN" altLang="en-US" dirty="0" smtClean="0"/>
              <a:t>      利用</a:t>
            </a:r>
            <a:r>
              <a:rPr lang="en-US" altLang="zh-CN" dirty="0" smtClean="0"/>
              <a:t>"</a:t>
            </a:r>
            <a:r>
              <a:rPr lang="zh-CN" altLang="en-US" dirty="0" smtClean="0"/>
              <a:t>当前成本集转至总帐成本集</a:t>
            </a:r>
            <a:r>
              <a:rPr lang="en-US" altLang="zh-CN" dirty="0" smtClean="0"/>
              <a:t>"</a:t>
            </a:r>
            <a:r>
              <a:rPr lang="zh-CN" altLang="en-US" dirty="0" smtClean="0"/>
              <a:t>来更新某一使用当前成本</a:t>
            </a:r>
          </a:p>
          <a:p>
            <a:r>
              <a:rPr lang="zh-CN" altLang="en-US" dirty="0" smtClean="0"/>
              <a:t>     集的地点的总帐成本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模拟：模拟成本仅供制作报表使用，而且一般用于计划、开发</a:t>
            </a:r>
          </a:p>
          <a:p>
            <a:r>
              <a:rPr lang="zh-CN" altLang="en-US" dirty="0" smtClean="0"/>
              <a:t>     新标准或模拟成本变化的影响。模拟成本不能由系统维护。您</a:t>
            </a:r>
          </a:p>
          <a:p>
            <a:r>
              <a:rPr lang="zh-CN" altLang="en-US" dirty="0" smtClean="0"/>
              <a:t>     必须使用</a:t>
            </a:r>
            <a:r>
              <a:rPr lang="en-US" altLang="zh-CN" dirty="0" smtClean="0"/>
              <a:t>"</a:t>
            </a:r>
            <a:r>
              <a:rPr lang="zh-CN" altLang="en-US" dirty="0" smtClean="0"/>
              <a:t>成本模拟菜单</a:t>
            </a:r>
            <a:r>
              <a:rPr lang="en-US" altLang="zh-CN" dirty="0" smtClean="0"/>
              <a:t>"</a:t>
            </a:r>
            <a:r>
              <a:rPr lang="zh-CN" altLang="en-US" dirty="0" smtClean="0"/>
              <a:t>上的功能手动进行维护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输入用来标识此与此成本集相关联的成本集类型的代码。 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当前（默认）：此成本集包含当前成本。当前成本用于存储产 品的最近实际成本。比较当前成本与总帐成本，以标识异常差 异。系统可以自动维护一个当前成本集，并根据所选成本计算 方法跟踪上次成本或平均成本。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总帐：在与使用</a:t>
            </a:r>
            <a:r>
              <a:rPr lang="en-US" altLang="zh-CN" dirty="0" smtClean="0"/>
              <a:t>"</a:t>
            </a:r>
            <a:r>
              <a:rPr lang="zh-CN" altLang="en-US" dirty="0" smtClean="0"/>
              <a:t>各地点成本集的确定</a:t>
            </a:r>
            <a:r>
              <a:rPr lang="en-US" altLang="zh-CN" dirty="0" smtClean="0"/>
              <a:t>"</a:t>
            </a:r>
            <a:r>
              <a:rPr lang="zh-CN" altLang="en-US" dirty="0" smtClean="0"/>
              <a:t>的地点相关联时，总 帐类型的成本集与总帐事务一起使用来计算库存值并确定销售 成本。 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模拟</a:t>
            </a:r>
            <a:r>
              <a:rPr lang="en-US" altLang="zh-CN" dirty="0" smtClean="0"/>
              <a:t>:</a:t>
            </a:r>
            <a:r>
              <a:rPr lang="zh-CN" altLang="en-US" dirty="0" smtClean="0"/>
              <a:t>模拟成本仅供制作报表使用，而且一般用于计划、开发 新标准或模拟成本变化的影响。模拟成本不能由系统维护。您 必须使用</a:t>
            </a:r>
            <a:r>
              <a:rPr lang="en-US" altLang="zh-CN" dirty="0" smtClean="0"/>
              <a:t>"</a:t>
            </a:r>
            <a:r>
              <a:rPr lang="zh-CN" altLang="en-US" dirty="0" smtClean="0"/>
              <a:t>成本模拟菜单</a:t>
            </a:r>
            <a:r>
              <a:rPr lang="en-US" altLang="zh-CN" dirty="0" smtClean="0"/>
              <a:t>"</a:t>
            </a:r>
            <a:r>
              <a:rPr lang="zh-CN" altLang="en-US" dirty="0" smtClean="0"/>
              <a:t>上的功能手动进行维护。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692492-ADCC-42A4-A0C6-03F9E23088AC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3315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1.4.22  </a:t>
            </a:r>
            <a:r>
              <a:rPr lang="zh-CN" altLang="en-US" dirty="0" smtClean="0"/>
              <a:t>每个地点都可以有其各自的产品成本集。物料成本、工艺流程和产品结构是按地点输入的，而成本累计功能也按地点计算成本。</a:t>
            </a:r>
            <a:r>
              <a:rPr lang="zh-CN" altLang="en-US" sz="1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地点用于设定其库存的计划和控制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692492-ADCC-42A4-A0C6-03F9E23088AC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598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部门决 定了用于跟踪差异、人工及附加成本的总帐帐户。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692492-ADCC-42A4-A0C6-03F9E23088AC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2569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>
                <a:latin typeface="Arial" pitchFamily="34" charset="0"/>
              </a:rPr>
              <a:t>CRP</a:t>
            </a:r>
            <a:r>
              <a:rPr lang="zh-CN" altLang="en-US" dirty="0" smtClean="0">
                <a:latin typeface="Arial" pitchFamily="34" charset="0"/>
              </a:rPr>
              <a:t>产能计划。</a:t>
            </a:r>
            <a:endParaRPr lang="en-US" altLang="zh-CN" dirty="0" smtClean="0">
              <a:latin typeface="Arial" pitchFamily="34" charset="0"/>
            </a:endParaRPr>
          </a:p>
          <a:p>
            <a:r>
              <a:rPr lang="zh-CN" altLang="en-US" dirty="0" smtClean="0"/>
              <a:t>设备加工时间和准备时间的每小时附加费率</a:t>
            </a:r>
            <a:endParaRPr lang="en-US" altLang="zh-CN" dirty="0" smtClean="0"/>
          </a:p>
          <a:p>
            <a:r>
              <a:rPr lang="zh-CN" altLang="en-US" dirty="0" smtClean="0"/>
              <a:t>准备此工作中心时为每个工时支付的平均工时费率</a:t>
            </a:r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0E474050-0C21-4E32-A7C0-29B7FF88BD3F}" type="slidenum">
              <a:rPr lang="en-US" altLang="zh-CN" b="0"/>
              <a:pPr/>
              <a:t>11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>
                <a:latin typeface="Arial" pitchFamily="34" charset="0"/>
              </a:rPr>
              <a:t>CRP</a:t>
            </a:r>
            <a:r>
              <a:rPr lang="zh-CN" altLang="en-US" dirty="0" smtClean="0">
                <a:latin typeface="Arial" pitchFamily="34" charset="0"/>
              </a:rPr>
              <a:t>产能计划。</a:t>
            </a:r>
            <a:r>
              <a:rPr lang="zh-CN" altLang="en-US" dirty="0" smtClean="0"/>
              <a:t>否：不允许是</a:t>
            </a:r>
            <a:r>
              <a:rPr lang="en-US" altLang="zh-CN" dirty="0" smtClean="0"/>
              <a:t>“</a:t>
            </a:r>
            <a:r>
              <a:rPr lang="zh-CN" altLang="en-US" dirty="0" smtClean="0"/>
              <a:t>重复生产的人工事务处理</a:t>
            </a:r>
            <a:r>
              <a:rPr lang="en-US" altLang="zh-CN" dirty="0" smtClean="0"/>
              <a:t>”</a:t>
            </a:r>
            <a:r>
              <a:rPr lang="zh-CN" altLang="en-US" dirty="0" smtClean="0"/>
              <a:t>。是：表示可以是任何事物，库存价值：联合产品在制品。</a:t>
            </a:r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0E474050-0C21-4E32-A7C0-29B7FF88BD3F}" type="slidenum">
              <a:rPr lang="en-US" altLang="zh-CN" b="0"/>
              <a:pPr/>
              <a:t>12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Arial" pitchFamily="34" charset="0"/>
              </a:rPr>
              <a:t>CRP</a:t>
            </a:r>
            <a:r>
              <a:rPr lang="zh-CN" altLang="en-US" smtClean="0">
                <a:latin typeface="Arial" pitchFamily="34" charset="0"/>
              </a:rPr>
              <a:t>产能计划。</a:t>
            </a: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0E474050-0C21-4E32-A7C0-29B7FF88BD3F}" type="slidenum">
              <a:rPr lang="en-US" altLang="zh-CN" b="0"/>
              <a:pPr/>
              <a:t>13</a:t>
            </a:fld>
            <a:endParaRPr lang="en-US" altLang="zh-CN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06_corp_ppt_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46"/>
          <a:stretch>
            <a:fillRect/>
          </a:stretch>
        </p:blipFill>
        <p:spPr bwMode="auto">
          <a:xfrm>
            <a:off x="0" y="2492375"/>
            <a:ext cx="9144000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116013" y="392113"/>
            <a:ext cx="1123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i="1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SoftSpeed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114425" y="655638"/>
            <a:ext cx="1225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00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快意科技</a:t>
            </a:r>
          </a:p>
        </p:txBody>
      </p:sp>
      <p:pic>
        <p:nvPicPr>
          <p:cNvPr id="7" name="Picture 11" descr="softspee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6254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4005263"/>
            <a:ext cx="34718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smtClean="0">
                <a:solidFill>
                  <a:schemeClr val="bg1"/>
                </a:solidFill>
              </a:rPr>
              <a:t>TRANSFORM THE KNOWLEDGE CREATE THE VALUE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0338" y="981075"/>
            <a:ext cx="5975350" cy="1470025"/>
          </a:xfrm>
        </p:spPr>
        <p:txBody>
          <a:bodyPr/>
          <a:lstStyle>
            <a:lvl1pPr algn="r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63813" y="2781300"/>
            <a:ext cx="6400800" cy="1176338"/>
          </a:xfrm>
        </p:spPr>
        <p:txBody>
          <a:bodyPr/>
          <a:lstStyle>
            <a:lvl1pPr marL="0" indent="0" algn="ctr">
              <a:buFontTx/>
              <a:buNone/>
              <a:defRPr sz="3600" b="1">
                <a:solidFill>
                  <a:schemeClr val="bg1"/>
                </a:solidFill>
              </a:defRPr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0469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81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836613"/>
            <a:ext cx="1839912" cy="56784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6013" y="836613"/>
            <a:ext cx="5372100" cy="56784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74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07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73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481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1989138"/>
            <a:ext cx="4073525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05313" y="1989138"/>
            <a:ext cx="4075112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46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21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43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872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124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91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6860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30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05563" y="989013"/>
            <a:ext cx="2074862" cy="55260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989013"/>
            <a:ext cx="6073775" cy="55260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31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3674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19250" y="1989138"/>
            <a:ext cx="335438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26038" y="1989138"/>
            <a:ext cx="3354387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2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41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87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32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4672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43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836613"/>
            <a:ext cx="61214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250" y="1989138"/>
            <a:ext cx="6861175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0" y="692150"/>
            <a:ext cx="990600" cy="6165850"/>
          </a:xfrm>
          <a:prstGeom prst="rect">
            <a:avLst/>
          </a:prstGeom>
          <a:gradFill rotWithShape="1">
            <a:gsLst>
              <a:gs pos="0">
                <a:srgbClr val="5E6D76"/>
              </a:gs>
              <a:gs pos="100000">
                <a:srgbClr val="CCEC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0" smtClean="0"/>
          </a:p>
        </p:txBody>
      </p:sp>
      <p:grpSp>
        <p:nvGrpSpPr>
          <p:cNvPr id="1029" name="Group 24"/>
          <p:cNvGrpSpPr>
            <a:grpSpLocks/>
          </p:cNvGrpSpPr>
          <p:nvPr/>
        </p:nvGrpSpPr>
        <p:grpSpPr bwMode="auto">
          <a:xfrm>
            <a:off x="107950" y="860425"/>
            <a:ext cx="742950" cy="4440238"/>
            <a:chOff x="113" y="542"/>
            <a:chExt cx="544" cy="3342"/>
          </a:xfrm>
        </p:grpSpPr>
        <p:sp>
          <p:nvSpPr>
            <p:cNvPr id="1037" name="Line 22"/>
            <p:cNvSpPr>
              <a:spLocks noChangeShapeType="1"/>
            </p:cNvSpPr>
            <p:nvPr userDrawn="1"/>
          </p:nvSpPr>
          <p:spPr bwMode="auto">
            <a:xfrm>
              <a:off x="377" y="889"/>
              <a:ext cx="0" cy="184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8" name="Group 19"/>
            <p:cNvGrpSpPr>
              <a:grpSpLocks/>
            </p:cNvGrpSpPr>
            <p:nvPr userDrawn="1"/>
          </p:nvGrpSpPr>
          <p:grpSpPr bwMode="auto">
            <a:xfrm>
              <a:off x="158" y="542"/>
              <a:ext cx="423" cy="356"/>
              <a:chOff x="144" y="300"/>
              <a:chExt cx="622" cy="590"/>
            </a:xfrm>
          </p:grpSpPr>
          <p:sp>
            <p:nvSpPr>
              <p:cNvPr id="1040" name="AutoShape 20"/>
              <p:cNvSpPr>
                <a:spLocks noChangeArrowheads="1"/>
              </p:cNvSpPr>
              <p:nvPr/>
            </p:nvSpPr>
            <p:spPr bwMode="auto">
              <a:xfrm>
                <a:off x="158" y="300"/>
                <a:ext cx="605" cy="590"/>
              </a:xfrm>
              <a:prstGeom prst="flowChartMerge">
                <a:avLst/>
              </a:prstGeom>
              <a:solidFill>
                <a:srgbClr val="3366FF">
                  <a:alpha val="20000"/>
                </a:srgbClr>
              </a:solidFill>
              <a:ln>
                <a:noFill/>
              </a:ln>
              <a:effectLst>
                <a:outerShdw dist="17961" dir="2700000" algn="ctr" rotWithShape="0">
                  <a:srgbClr val="1F3D99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b="0" smtClean="0"/>
              </a:p>
            </p:txBody>
          </p:sp>
          <p:sp>
            <p:nvSpPr>
              <p:cNvPr id="1041" name="Rectangle 21"/>
              <p:cNvSpPr>
                <a:spLocks noChangeArrowheads="1"/>
              </p:cNvSpPr>
              <p:nvPr/>
            </p:nvSpPr>
            <p:spPr bwMode="auto">
              <a:xfrm>
                <a:off x="144" y="546"/>
                <a:ext cx="622" cy="172"/>
              </a:xfrm>
              <a:prstGeom prst="rect">
                <a:avLst/>
              </a:prstGeom>
              <a:solidFill>
                <a:srgbClr val="FF9933">
                  <a:alpha val="61176"/>
                </a:srgbClr>
              </a:solidFill>
              <a:ln>
                <a:noFill/>
              </a:ln>
              <a:effectLst>
                <a:outerShdw dist="35921" dir="13500000" algn="ctr" rotWithShape="0">
                  <a:srgbClr val="80808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b="0" smtClean="0"/>
              </a:p>
            </p:txBody>
          </p:sp>
        </p:grpSp>
        <p:sp>
          <p:nvSpPr>
            <p:cNvPr id="1039" name="AutoShape 23"/>
            <p:cNvSpPr>
              <a:spLocks noChangeArrowheads="1"/>
            </p:cNvSpPr>
            <p:nvPr userDrawn="1"/>
          </p:nvSpPr>
          <p:spPr bwMode="auto">
            <a:xfrm>
              <a:off x="113" y="1071"/>
              <a:ext cx="544" cy="2813"/>
            </a:xfrm>
            <a:prstGeom prst="foldedCorner">
              <a:avLst>
                <a:gd name="adj" fmla="val 12500"/>
              </a:avLst>
            </a:prstGeom>
            <a:solidFill>
              <a:srgbClr val="66CCFF"/>
            </a:solidFill>
            <a:ln>
              <a:noFill/>
            </a:ln>
            <a:effectLst>
              <a:outerShdw dist="17961" dir="13500000" algn="ctr" rotWithShape="0">
                <a:srgbClr val="3D7A99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smtClean="0">
                  <a:ea typeface="华文彩云" panose="02010800040101010101" pitchFamily="2" charset="-122"/>
                </a:rPr>
                <a:t>Q</a:t>
              </a:r>
            </a:p>
            <a:p>
              <a:pPr algn="ctr" eaLnBrk="1" hangingPunct="1">
                <a:defRPr/>
              </a:pPr>
              <a:r>
                <a:rPr lang="en-US" altLang="zh-CN" sz="2000" smtClean="0">
                  <a:ea typeface="华文彩云" panose="02010800040101010101" pitchFamily="2" charset="-122"/>
                </a:rPr>
                <a:t>A</a:t>
              </a:r>
            </a:p>
            <a:p>
              <a:pPr algn="ctr" eaLnBrk="1" hangingPunct="1">
                <a:defRPr/>
              </a:pPr>
              <a:r>
                <a:rPr lang="en-US" altLang="zh-CN" sz="2000" smtClean="0">
                  <a:ea typeface="华文彩云" panose="02010800040101010101" pitchFamily="2" charset="-122"/>
                </a:rPr>
                <a:t>D</a:t>
              </a:r>
            </a:p>
            <a:p>
              <a:pPr algn="ctr" eaLnBrk="1" hangingPunct="1">
                <a:defRPr/>
              </a:pPr>
              <a:r>
                <a:rPr lang="zh-CN" altLang="en-US" sz="2000" smtClean="0">
                  <a:ea typeface="华文彩云" panose="02010800040101010101" pitchFamily="2" charset="-122"/>
                </a:rPr>
                <a:t>财</a:t>
              </a:r>
            </a:p>
            <a:p>
              <a:pPr algn="ctr" eaLnBrk="1" hangingPunct="1">
                <a:defRPr/>
              </a:pPr>
              <a:r>
                <a:rPr lang="zh-CN" altLang="en-US" sz="2000" smtClean="0">
                  <a:ea typeface="华文彩云" panose="02010800040101010101" pitchFamily="2" charset="-122"/>
                </a:rPr>
                <a:t>务</a:t>
              </a:r>
            </a:p>
            <a:p>
              <a:pPr algn="ctr" eaLnBrk="1" hangingPunct="1">
                <a:defRPr/>
              </a:pPr>
              <a:r>
                <a:rPr lang="zh-CN" altLang="en-US" sz="2000" smtClean="0">
                  <a:ea typeface="华文彩云" panose="02010800040101010101" pitchFamily="2" charset="-122"/>
                </a:rPr>
                <a:t>培</a:t>
              </a:r>
            </a:p>
            <a:p>
              <a:pPr algn="ctr" eaLnBrk="1" hangingPunct="1">
                <a:defRPr/>
              </a:pPr>
              <a:r>
                <a:rPr lang="zh-CN" altLang="en-US" sz="2000" smtClean="0">
                  <a:ea typeface="华文彩云" panose="02010800040101010101" pitchFamily="2" charset="-122"/>
                </a:rPr>
                <a:t>训</a:t>
              </a:r>
            </a:p>
            <a:p>
              <a:pPr algn="ctr" eaLnBrk="1" hangingPunct="1">
                <a:defRPr/>
              </a:pPr>
              <a:r>
                <a:rPr lang="zh-CN" altLang="en-US" sz="2000" smtClean="0">
                  <a:ea typeface="华文彩云" panose="02010800040101010101" pitchFamily="2" charset="-122"/>
                </a:rPr>
                <a:t>系</a:t>
              </a:r>
            </a:p>
            <a:p>
              <a:pPr algn="ctr" eaLnBrk="1" hangingPunct="1">
                <a:defRPr/>
              </a:pPr>
              <a:r>
                <a:rPr lang="zh-CN" altLang="en-US" sz="2000" smtClean="0">
                  <a:ea typeface="华文彩云" panose="02010800040101010101" pitchFamily="2" charset="-122"/>
                </a:rPr>
                <a:t>列</a:t>
              </a:r>
            </a:p>
            <a:p>
              <a:pPr algn="ctr" eaLnBrk="1" hangingPunct="1">
                <a:defRPr/>
              </a:pPr>
              <a:r>
                <a:rPr lang="zh-CN" altLang="en-US" sz="2000" smtClean="0">
                  <a:ea typeface="华文彩云" panose="02010800040101010101" pitchFamily="2" charset="-122"/>
                </a:rPr>
                <a:t>教</a:t>
              </a:r>
            </a:p>
            <a:p>
              <a:pPr algn="ctr" eaLnBrk="1" hangingPunct="1">
                <a:defRPr/>
              </a:pPr>
              <a:r>
                <a:rPr lang="zh-CN" altLang="en-US" sz="2000" smtClean="0">
                  <a:ea typeface="华文彩云" panose="02010800040101010101" pitchFamily="2" charset="-122"/>
                </a:rPr>
                <a:t>程</a:t>
              </a:r>
              <a:endParaRPr lang="zh-CN" altLang="en-US" sz="2000" b="0" smtClean="0"/>
            </a:p>
          </p:txBody>
        </p:sp>
      </p:grpSp>
      <p:pic>
        <p:nvPicPr>
          <p:cNvPr id="1030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11"/>
          <a:stretch>
            <a:fillRect/>
          </a:stretch>
        </p:blipFill>
        <p:spPr bwMode="auto">
          <a:xfrm>
            <a:off x="0" y="-9525"/>
            <a:ext cx="9145588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-36513" y="403225"/>
            <a:ext cx="28432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defRPr/>
            </a:pPr>
            <a:r>
              <a:rPr lang="en-US" altLang="zh-CN" sz="800" smtClean="0">
                <a:solidFill>
                  <a:srgbClr val="FFFF00"/>
                </a:solidFill>
              </a:rPr>
              <a:t>TRANSFORM THE KNOWLEDGE CREATE THE VALUE</a:t>
            </a:r>
            <a:r>
              <a:rPr lang="en-US" altLang="zh-CN" sz="800" b="0" smtClean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1032" name="Text Box 10"/>
          <p:cNvSpPr txBox="1">
            <a:spLocks noChangeArrowheads="1"/>
          </p:cNvSpPr>
          <p:nvPr/>
        </p:nvSpPr>
        <p:spPr bwMode="auto">
          <a:xfrm>
            <a:off x="7866063" y="-26988"/>
            <a:ext cx="1314450" cy="422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defRPr/>
            </a:pPr>
            <a:r>
              <a:rPr lang="en-US" altLang="zh-CN" i="1" smtClean="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SoftSpeed  </a:t>
            </a:r>
            <a:endParaRPr lang="en-US" altLang="zh-CN" b="0" smtClean="0"/>
          </a:p>
        </p:txBody>
      </p:sp>
      <p:sp>
        <p:nvSpPr>
          <p:cNvPr id="1033" name="Rectangle 11"/>
          <p:cNvSpPr>
            <a:spLocks noChangeArrowheads="1"/>
          </p:cNvSpPr>
          <p:nvPr/>
        </p:nvSpPr>
        <p:spPr bwMode="auto">
          <a:xfrm>
            <a:off x="-36513" y="179388"/>
            <a:ext cx="2736851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defRPr/>
            </a:pPr>
            <a:r>
              <a:rPr lang="zh-CN" altLang="en-US" sz="120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传递知识   创造价值</a:t>
            </a:r>
          </a:p>
        </p:txBody>
      </p:sp>
      <p:sp>
        <p:nvSpPr>
          <p:cNvPr id="1034" name="Line 12"/>
          <p:cNvSpPr>
            <a:spLocks noChangeShapeType="1"/>
          </p:cNvSpPr>
          <p:nvPr/>
        </p:nvSpPr>
        <p:spPr bwMode="auto">
          <a:xfrm>
            <a:off x="1116013" y="330200"/>
            <a:ext cx="3603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5" name="Picture 13" descr="softspeed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6154738"/>
            <a:ext cx="5048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Text Box 14"/>
          <p:cNvSpPr txBox="1">
            <a:spLocks noChangeArrowheads="1"/>
          </p:cNvSpPr>
          <p:nvPr/>
        </p:nvSpPr>
        <p:spPr bwMode="auto">
          <a:xfrm>
            <a:off x="7921625" y="341313"/>
            <a:ext cx="1187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>
              <a:defRPr/>
            </a:pPr>
            <a:r>
              <a:rPr lang="zh-CN" altLang="en-US" smtClean="0">
                <a:solidFill>
                  <a:schemeClr val="bg1"/>
                </a:solidFill>
                <a:ea typeface="楷体_GB2312" pitchFamily="49" charset="-122"/>
              </a:rPr>
              <a:t>快意科技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99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99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99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99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333399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333399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333399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333399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37619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j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989013"/>
            <a:ext cx="7634288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989138"/>
            <a:ext cx="8301037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2052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11"/>
          <a:stretch>
            <a:fillRect/>
          </a:stretch>
        </p:blipFill>
        <p:spPr bwMode="auto">
          <a:xfrm>
            <a:off x="0" y="-9525"/>
            <a:ext cx="9145588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6"/>
          <p:cNvSpPr>
            <a:spLocks noChangeArrowheads="1"/>
          </p:cNvSpPr>
          <p:nvPr/>
        </p:nvSpPr>
        <p:spPr bwMode="auto">
          <a:xfrm>
            <a:off x="-36513" y="403225"/>
            <a:ext cx="28432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defRPr/>
            </a:pPr>
            <a:r>
              <a:rPr lang="en-US" altLang="zh-CN" sz="800" smtClean="0">
                <a:solidFill>
                  <a:srgbClr val="FFFF00"/>
                </a:solidFill>
              </a:rPr>
              <a:t>TRANSFORM THE KNOWLEDGE CREATE THE VALUE</a:t>
            </a:r>
            <a:r>
              <a:rPr lang="en-US" altLang="zh-CN" sz="800" b="0" smtClean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2054" name="Text Box 7"/>
          <p:cNvSpPr txBox="1">
            <a:spLocks noChangeArrowheads="1"/>
          </p:cNvSpPr>
          <p:nvPr/>
        </p:nvSpPr>
        <p:spPr bwMode="auto">
          <a:xfrm>
            <a:off x="6588125" y="-26988"/>
            <a:ext cx="2520950" cy="422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defRPr/>
            </a:pPr>
            <a:r>
              <a:rPr lang="en-US" altLang="zh-CN" i="1" smtClean="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SoftSpeed</a:t>
            </a:r>
            <a:endParaRPr lang="en-US" altLang="zh-CN" b="0" smtClean="0"/>
          </a:p>
        </p:txBody>
      </p:sp>
      <p:sp>
        <p:nvSpPr>
          <p:cNvPr id="2055" name="Rectangle 8"/>
          <p:cNvSpPr>
            <a:spLocks noChangeArrowheads="1"/>
          </p:cNvSpPr>
          <p:nvPr/>
        </p:nvSpPr>
        <p:spPr bwMode="auto">
          <a:xfrm>
            <a:off x="-36513" y="179388"/>
            <a:ext cx="2736851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defRPr/>
            </a:pPr>
            <a:r>
              <a:rPr lang="zh-CN" altLang="en-US" sz="120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传递知识   创造价值</a:t>
            </a:r>
          </a:p>
        </p:txBody>
      </p:sp>
      <p:sp>
        <p:nvSpPr>
          <p:cNvPr id="2056" name="Line 9"/>
          <p:cNvSpPr>
            <a:spLocks noChangeShapeType="1"/>
          </p:cNvSpPr>
          <p:nvPr/>
        </p:nvSpPr>
        <p:spPr bwMode="auto">
          <a:xfrm>
            <a:off x="1116013" y="330200"/>
            <a:ext cx="3603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057" name="Picture 10" descr="softspeed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6154738"/>
            <a:ext cx="5048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" name="Text Box 11"/>
          <p:cNvSpPr txBox="1">
            <a:spLocks noChangeArrowheads="1"/>
          </p:cNvSpPr>
          <p:nvPr/>
        </p:nvSpPr>
        <p:spPr bwMode="auto">
          <a:xfrm>
            <a:off x="6516688" y="341313"/>
            <a:ext cx="2592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>
              <a:defRPr/>
            </a:pPr>
            <a:r>
              <a:rPr lang="en-US" altLang="zh-CN" smtClean="0">
                <a:solidFill>
                  <a:schemeClr val="bg1"/>
                </a:solidFill>
                <a:ea typeface="楷体_GB2312" pitchFamily="49" charset="-122"/>
              </a:rPr>
              <a:t>QAD</a:t>
            </a:r>
            <a:r>
              <a:rPr lang="zh-CN" altLang="en-US" smtClean="0">
                <a:solidFill>
                  <a:schemeClr val="bg1"/>
                </a:solidFill>
                <a:ea typeface="楷体_GB2312" pitchFamily="49" charset="-122"/>
              </a:rPr>
              <a:t>财务培训系列教程</a:t>
            </a:r>
          </a:p>
        </p:txBody>
      </p:sp>
      <p:sp>
        <p:nvSpPr>
          <p:cNvPr id="2059" name="Text Box 12"/>
          <p:cNvSpPr txBox="1">
            <a:spLocks noChangeArrowheads="1"/>
          </p:cNvSpPr>
          <p:nvPr/>
        </p:nvSpPr>
        <p:spPr bwMode="auto">
          <a:xfrm>
            <a:off x="19050" y="6588125"/>
            <a:ext cx="12398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800" b="0" smtClean="0">
                <a:solidFill>
                  <a:srgbClr val="666699"/>
                </a:solidFill>
              </a:rPr>
              <a:t>Softspeed Proprietary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99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99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99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99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333399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333399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333399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333399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37619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j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WordArt 4"/>
          <p:cNvSpPr>
            <a:spLocks noChangeArrowheads="1" noChangeShapeType="1" noTextEdit="1"/>
          </p:cNvSpPr>
          <p:nvPr/>
        </p:nvSpPr>
        <p:spPr bwMode="auto">
          <a:xfrm>
            <a:off x="2051050" y="2565400"/>
            <a:ext cx="4899025" cy="4206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lang="zh-CN" altLang="en-US" sz="4000" kern="10">
                <a:ln w="3175">
                  <a:noFill/>
                  <a:round/>
                  <a:headEnd/>
                  <a:tailEnd/>
                </a:ln>
                <a:latin typeface="宋体"/>
                <a:ea typeface="宋体"/>
              </a:rPr>
              <a:t>总账</a:t>
            </a:r>
            <a:r>
              <a:rPr lang="en-US" altLang="zh-CN" sz="4000" kern="10">
                <a:ln w="3175">
                  <a:noFill/>
                  <a:round/>
                  <a:headEnd/>
                  <a:tailEnd/>
                </a:ln>
                <a:latin typeface="宋体"/>
                <a:ea typeface="宋体"/>
              </a:rPr>
              <a:t>/</a:t>
            </a:r>
            <a:r>
              <a:rPr lang="zh-CN" altLang="en-US" sz="4000" kern="10">
                <a:ln w="3175">
                  <a:noFill/>
                  <a:round/>
                  <a:headEnd/>
                  <a:tailEnd/>
                </a:ln>
                <a:latin typeface="宋体"/>
                <a:ea typeface="宋体"/>
              </a:rPr>
              <a:t>成本管理模块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1909763" y="3536950"/>
            <a:ext cx="5041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200">
                <a:solidFill>
                  <a:srgbClr val="37619F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000" b="0">
                <a:solidFill>
                  <a:schemeClr val="tx1"/>
                </a:solidFill>
                <a:latin typeface="Arial" pitchFamily="34" charset="0"/>
                <a:ea typeface="华文行楷" pitchFamily="2" charset="-122"/>
              </a:rPr>
              <a:t>启迪管理智慧，激发商业灵感</a:t>
            </a:r>
          </a:p>
        </p:txBody>
      </p:sp>
      <p:sp>
        <p:nvSpPr>
          <p:cNvPr id="111624" name="Rectangle 8"/>
          <p:cNvSpPr>
            <a:spLocks noChangeArrowheads="1"/>
          </p:cNvSpPr>
          <p:nvPr/>
        </p:nvSpPr>
        <p:spPr bwMode="auto">
          <a:xfrm>
            <a:off x="5005388" y="5516563"/>
            <a:ext cx="3527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200">
                <a:solidFill>
                  <a:srgbClr val="37619F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b="0" dirty="0"/>
              <a:t>主讲人</a:t>
            </a:r>
            <a:r>
              <a:rPr lang="en-US" altLang="zh-CN" b="0" dirty="0"/>
              <a:t>: </a:t>
            </a:r>
            <a:r>
              <a:rPr lang="en-US" altLang="zh-CN" b="0" dirty="0" smtClean="0"/>
              <a:t>Cassie Zeng</a:t>
            </a:r>
            <a:endParaRPr lang="en-US" altLang="zh-CN" b="0" dirty="0"/>
          </a:p>
        </p:txBody>
      </p:sp>
      <p:sp>
        <p:nvSpPr>
          <p:cNvPr id="111625" name="Text Box 9"/>
          <p:cNvSpPr txBox="1">
            <a:spLocks noChangeArrowheads="1"/>
          </p:cNvSpPr>
          <p:nvPr/>
        </p:nvSpPr>
        <p:spPr bwMode="auto">
          <a:xfrm>
            <a:off x="107950" y="1100138"/>
            <a:ext cx="40338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200">
                <a:solidFill>
                  <a:srgbClr val="37619F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QAD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财务培训系列教程之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/>
      <p:bldP spid="111624" grpId="0"/>
      <p:bldP spid="1116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14.1</a:t>
            </a:r>
            <a:r>
              <a:rPr lang="zh-CN" altLang="en-US" dirty="0" smtClean="0"/>
              <a:t>部门维护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851525" y="1844675"/>
            <a:ext cx="2771775" cy="327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300" dirty="0">
                <a:solidFill>
                  <a:srgbClr val="37619F"/>
                </a:solidFill>
                <a:latin typeface="微软雅黑" pitchFamily="34" charset="-122"/>
                <a:ea typeface="微软雅黑" pitchFamily="34" charset="-122"/>
              </a:rPr>
              <a:t>按部门设置相应的成本归集科目</a:t>
            </a:r>
            <a:endParaRPr lang="en-US" altLang="zh-CN" sz="2300" dirty="0">
              <a:solidFill>
                <a:srgbClr val="37619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300" dirty="0">
                <a:solidFill>
                  <a:srgbClr val="37619F"/>
                </a:solidFill>
                <a:latin typeface="微软雅黑" pitchFamily="34" charset="-122"/>
                <a:ea typeface="微软雅黑" pitchFamily="34" charset="-122"/>
              </a:rPr>
              <a:t>每一个“工作中心”应有且只有一个部门</a:t>
            </a:r>
            <a:endParaRPr lang="en-US" altLang="zh-CN" sz="2300" dirty="0">
              <a:solidFill>
                <a:srgbClr val="37619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300" dirty="0">
              <a:solidFill>
                <a:srgbClr val="37619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570" y="1554659"/>
            <a:ext cx="4634574" cy="48986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912768" cy="49055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14.5</a:t>
            </a:r>
            <a:r>
              <a:rPr lang="zh-CN" altLang="en-US" dirty="0" smtClean="0"/>
              <a:t>工作中心维护</a:t>
            </a:r>
          </a:p>
        </p:txBody>
      </p:sp>
      <p:sp>
        <p:nvSpPr>
          <p:cNvPr id="13317" name="Rectangle 10"/>
          <p:cNvSpPr>
            <a:spLocks noChangeArrowheads="1"/>
          </p:cNvSpPr>
          <p:nvPr/>
        </p:nvSpPr>
        <p:spPr bwMode="auto">
          <a:xfrm>
            <a:off x="1835696" y="3212976"/>
            <a:ext cx="1655763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2200">
                <a:solidFill>
                  <a:srgbClr val="37619F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318" name="Rectangle 11"/>
          <p:cNvSpPr>
            <a:spLocks noChangeArrowheads="1"/>
          </p:cNvSpPr>
          <p:nvPr/>
        </p:nvSpPr>
        <p:spPr bwMode="auto">
          <a:xfrm>
            <a:off x="1835696" y="3428876"/>
            <a:ext cx="1655763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2200">
                <a:solidFill>
                  <a:srgbClr val="37619F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319" name="AutoShape 12"/>
          <p:cNvSpPr>
            <a:spLocks noChangeArrowheads="1"/>
          </p:cNvSpPr>
          <p:nvPr/>
        </p:nvSpPr>
        <p:spPr bwMode="auto">
          <a:xfrm>
            <a:off x="4932040" y="3357240"/>
            <a:ext cx="1800225" cy="431800"/>
          </a:xfrm>
          <a:prstGeom prst="wedgeRectCallout">
            <a:avLst>
              <a:gd name="adj1" fmla="val -131533"/>
              <a:gd name="adj2" fmla="val -72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200">
                <a:solidFill>
                  <a:srgbClr val="37619F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 b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加工后在此工作中心的等待时间</a:t>
            </a:r>
          </a:p>
        </p:txBody>
      </p:sp>
      <p:sp>
        <p:nvSpPr>
          <p:cNvPr id="13316" name="AutoShape 8"/>
          <p:cNvSpPr>
            <a:spLocks noChangeArrowheads="1"/>
          </p:cNvSpPr>
          <p:nvPr/>
        </p:nvSpPr>
        <p:spPr bwMode="auto">
          <a:xfrm>
            <a:off x="4932040" y="2781176"/>
            <a:ext cx="1800225" cy="431800"/>
          </a:xfrm>
          <a:prstGeom prst="wedgeRectCallout">
            <a:avLst>
              <a:gd name="adj1" fmla="val -130351"/>
              <a:gd name="adj2" fmla="val 820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200">
                <a:solidFill>
                  <a:srgbClr val="37619F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 b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加工前在此工作中心的等待时间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475656" y="4653136"/>
            <a:ext cx="216024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2200">
                <a:solidFill>
                  <a:srgbClr val="37619F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292080" y="4077072"/>
            <a:ext cx="2376264" cy="79196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2200">
                <a:solidFill>
                  <a:srgbClr val="37619F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14.13.1</a:t>
            </a:r>
            <a:r>
              <a:rPr lang="zh-CN" altLang="en-US" dirty="0" smtClean="0"/>
              <a:t>工艺流程维护</a:t>
            </a:r>
          </a:p>
        </p:txBody>
      </p:sp>
      <p:sp>
        <p:nvSpPr>
          <p:cNvPr id="13317" name="Rectangle 10"/>
          <p:cNvSpPr>
            <a:spLocks noChangeArrowheads="1"/>
          </p:cNvSpPr>
          <p:nvPr/>
        </p:nvSpPr>
        <p:spPr bwMode="auto">
          <a:xfrm>
            <a:off x="3203575" y="2682875"/>
            <a:ext cx="1655763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2200">
                <a:solidFill>
                  <a:srgbClr val="37619F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318" name="Rectangle 11"/>
          <p:cNvSpPr>
            <a:spLocks noChangeArrowheads="1"/>
          </p:cNvSpPr>
          <p:nvPr/>
        </p:nvSpPr>
        <p:spPr bwMode="auto">
          <a:xfrm>
            <a:off x="3203575" y="2898775"/>
            <a:ext cx="1655763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2200">
                <a:solidFill>
                  <a:srgbClr val="37619F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319" name="AutoShape 12"/>
          <p:cNvSpPr>
            <a:spLocks noChangeArrowheads="1"/>
          </p:cNvSpPr>
          <p:nvPr/>
        </p:nvSpPr>
        <p:spPr bwMode="auto">
          <a:xfrm>
            <a:off x="5292725" y="2996952"/>
            <a:ext cx="1800225" cy="431800"/>
          </a:xfrm>
          <a:prstGeom prst="wedgeRectCallout">
            <a:avLst>
              <a:gd name="adj1" fmla="val -131533"/>
              <a:gd name="adj2" fmla="val -72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200">
                <a:solidFill>
                  <a:srgbClr val="37619F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 b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加工后在此工作中心的等待时间</a:t>
            </a:r>
          </a:p>
        </p:txBody>
      </p:sp>
      <p:sp>
        <p:nvSpPr>
          <p:cNvPr id="13316" name="AutoShape 8"/>
          <p:cNvSpPr>
            <a:spLocks noChangeArrowheads="1"/>
          </p:cNvSpPr>
          <p:nvPr/>
        </p:nvSpPr>
        <p:spPr bwMode="auto">
          <a:xfrm>
            <a:off x="5292725" y="2420888"/>
            <a:ext cx="1800225" cy="431800"/>
          </a:xfrm>
          <a:prstGeom prst="wedgeRectCallout">
            <a:avLst>
              <a:gd name="adj1" fmla="val -130351"/>
              <a:gd name="adj2" fmla="val 820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200">
                <a:solidFill>
                  <a:srgbClr val="37619F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 b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加工前在此工作中心的等待时间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35" y="1612006"/>
            <a:ext cx="6774557" cy="4769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556197" y="4653136"/>
            <a:ext cx="2303141" cy="43204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2200">
                <a:solidFill>
                  <a:srgbClr val="37619F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985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14.13.13</a:t>
            </a:r>
            <a:r>
              <a:rPr lang="zh-CN" altLang="en-US" dirty="0" smtClean="0"/>
              <a:t>工艺流程成本累加</a:t>
            </a:r>
          </a:p>
        </p:txBody>
      </p:sp>
      <p:sp>
        <p:nvSpPr>
          <p:cNvPr id="13317" name="Rectangle 10"/>
          <p:cNvSpPr>
            <a:spLocks noChangeArrowheads="1"/>
          </p:cNvSpPr>
          <p:nvPr/>
        </p:nvSpPr>
        <p:spPr bwMode="auto">
          <a:xfrm>
            <a:off x="3203575" y="2682875"/>
            <a:ext cx="1655763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2200">
                <a:solidFill>
                  <a:srgbClr val="37619F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318" name="Rectangle 11"/>
          <p:cNvSpPr>
            <a:spLocks noChangeArrowheads="1"/>
          </p:cNvSpPr>
          <p:nvPr/>
        </p:nvSpPr>
        <p:spPr bwMode="auto">
          <a:xfrm>
            <a:off x="3203575" y="2898775"/>
            <a:ext cx="1655763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2200">
                <a:solidFill>
                  <a:srgbClr val="37619F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319" name="AutoShape 12"/>
          <p:cNvSpPr>
            <a:spLocks noChangeArrowheads="1"/>
          </p:cNvSpPr>
          <p:nvPr/>
        </p:nvSpPr>
        <p:spPr bwMode="auto">
          <a:xfrm>
            <a:off x="5292725" y="2996952"/>
            <a:ext cx="1800225" cy="431800"/>
          </a:xfrm>
          <a:prstGeom prst="wedgeRectCallout">
            <a:avLst>
              <a:gd name="adj1" fmla="val -131533"/>
              <a:gd name="adj2" fmla="val -72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200">
                <a:solidFill>
                  <a:srgbClr val="37619F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 b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加工后在此工作中心的等待时间</a:t>
            </a:r>
          </a:p>
        </p:txBody>
      </p:sp>
      <p:sp>
        <p:nvSpPr>
          <p:cNvPr id="13316" name="AutoShape 8"/>
          <p:cNvSpPr>
            <a:spLocks noChangeArrowheads="1"/>
          </p:cNvSpPr>
          <p:nvPr/>
        </p:nvSpPr>
        <p:spPr bwMode="auto">
          <a:xfrm>
            <a:off x="5292725" y="2420888"/>
            <a:ext cx="1800225" cy="431800"/>
          </a:xfrm>
          <a:prstGeom prst="wedgeRectCallout">
            <a:avLst>
              <a:gd name="adj1" fmla="val -130351"/>
              <a:gd name="adj2" fmla="val 820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200">
                <a:solidFill>
                  <a:srgbClr val="37619F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 b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加工前在此工作中心的等待时间</a:t>
            </a: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33215"/>
            <a:ext cx="6829375" cy="47525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85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14.13.14</a:t>
            </a:r>
            <a:r>
              <a:rPr lang="zh-CN" altLang="en-US" dirty="0" smtClean="0"/>
              <a:t>工艺流程成本报表</a:t>
            </a:r>
          </a:p>
        </p:txBody>
      </p:sp>
      <p:sp>
        <p:nvSpPr>
          <p:cNvPr id="57462" name="Rectangle 118"/>
          <p:cNvSpPr>
            <a:spLocks noChangeArrowheads="1"/>
          </p:cNvSpPr>
          <p:nvPr/>
        </p:nvSpPr>
        <p:spPr bwMode="auto">
          <a:xfrm>
            <a:off x="1187624" y="4367213"/>
            <a:ext cx="7417073" cy="230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1000" dirty="0"/>
              <a:t>人工准备成本 </a:t>
            </a:r>
            <a:r>
              <a:rPr lang="en-US" altLang="zh-CN" sz="1000" dirty="0"/>
              <a:t>= </a:t>
            </a:r>
            <a:r>
              <a:rPr lang="zh-CN" altLang="en-US" sz="1000" dirty="0"/>
              <a:t>设置工时</a:t>
            </a:r>
            <a:r>
              <a:rPr lang="en-US" altLang="zh-CN" sz="1000" dirty="0"/>
              <a:t>/</a:t>
            </a:r>
            <a:r>
              <a:rPr lang="zh-CN" altLang="en-US" sz="1000" dirty="0"/>
              <a:t>批量</a:t>
            </a:r>
            <a:r>
              <a:rPr lang="en-US" altLang="zh-CN" sz="1000" dirty="0"/>
              <a:t>(</a:t>
            </a:r>
            <a:r>
              <a:rPr lang="zh-CN" altLang="en-US" sz="1000" dirty="0"/>
              <a:t>批量为</a:t>
            </a:r>
            <a:r>
              <a:rPr lang="en-US" altLang="zh-CN" sz="1000" dirty="0" smtClean="0"/>
              <a:t>1.4.7</a:t>
            </a:r>
            <a:r>
              <a:rPr lang="zh-CN" altLang="en-US" sz="1000" dirty="0" smtClean="0"/>
              <a:t>设置</a:t>
            </a:r>
            <a:r>
              <a:rPr lang="zh-CN" altLang="en-US" sz="1000" dirty="0"/>
              <a:t>订单数量，为空，则等</a:t>
            </a:r>
            <a:r>
              <a:rPr lang="en-US" altLang="zh-CN" sz="1000" dirty="0"/>
              <a:t>1) * </a:t>
            </a:r>
            <a:r>
              <a:rPr lang="zh-CN" altLang="en-US" sz="1000" dirty="0"/>
              <a:t>工作中心设置“作业准备费率”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1000" dirty="0"/>
              <a:t>人工加工成本 </a:t>
            </a:r>
            <a:r>
              <a:rPr lang="en-US" altLang="zh-CN" sz="1000" dirty="0"/>
              <a:t>= </a:t>
            </a:r>
            <a:r>
              <a:rPr lang="zh-CN" altLang="en-US" sz="1000" dirty="0"/>
              <a:t>加工工时 * 工作中心“人工费率”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1000" dirty="0"/>
              <a:t>总人工成本 </a:t>
            </a:r>
            <a:r>
              <a:rPr lang="en-US" altLang="zh-CN" sz="1000" dirty="0"/>
              <a:t>= </a:t>
            </a:r>
            <a:r>
              <a:rPr lang="zh-CN" altLang="en-US" sz="1000" dirty="0"/>
              <a:t>人工准备成本 </a:t>
            </a:r>
            <a:r>
              <a:rPr lang="en-US" altLang="zh-CN" sz="1000" dirty="0"/>
              <a:t>+ </a:t>
            </a:r>
            <a:r>
              <a:rPr lang="zh-CN" altLang="en-US" sz="1000" dirty="0"/>
              <a:t>人工加工成本</a:t>
            </a:r>
            <a:r>
              <a:rPr lang="en-US" altLang="zh-CN" sz="1000" dirty="0"/>
              <a:t>(</a:t>
            </a:r>
            <a:r>
              <a:rPr lang="zh-CN" altLang="en-US" sz="1000" dirty="0"/>
              <a:t>直接生产人员</a:t>
            </a:r>
            <a:r>
              <a:rPr lang="en-US" altLang="zh-CN" sz="1000" dirty="0"/>
              <a:t>)</a:t>
            </a:r>
            <a:endParaRPr lang="zh-CN" altLang="en-US" sz="1000" dirty="0"/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1000" dirty="0"/>
              <a:t>准备人工制造费用 </a:t>
            </a:r>
            <a:r>
              <a:rPr lang="en-US" altLang="zh-CN" sz="1000" dirty="0"/>
              <a:t>= </a:t>
            </a:r>
            <a:r>
              <a:rPr lang="zh-CN" altLang="en-US" sz="1000" dirty="0"/>
              <a:t>设置工时</a:t>
            </a:r>
            <a:r>
              <a:rPr lang="en-US" altLang="zh-CN" sz="1000" dirty="0"/>
              <a:t>/</a:t>
            </a:r>
            <a:r>
              <a:rPr lang="zh-CN" altLang="en-US" sz="1000" dirty="0"/>
              <a:t>批量</a:t>
            </a:r>
            <a:r>
              <a:rPr lang="en-US" altLang="zh-CN" sz="1000" dirty="0"/>
              <a:t>(</a:t>
            </a:r>
            <a:r>
              <a:rPr lang="zh-CN" altLang="en-US" sz="1000" dirty="0"/>
              <a:t>批量为</a:t>
            </a:r>
            <a:r>
              <a:rPr lang="en-US" altLang="zh-CN" sz="1000" dirty="0" smtClean="0"/>
              <a:t>1.4.7</a:t>
            </a:r>
            <a:r>
              <a:rPr lang="zh-CN" altLang="en-US" sz="1000" dirty="0" smtClean="0"/>
              <a:t>设置</a:t>
            </a:r>
            <a:r>
              <a:rPr lang="zh-CN" altLang="en-US" sz="1000" dirty="0"/>
              <a:t>订单数量，为空，则等</a:t>
            </a:r>
            <a:r>
              <a:rPr lang="en-US" altLang="zh-CN" sz="1000" dirty="0"/>
              <a:t>1) * </a:t>
            </a:r>
            <a:r>
              <a:rPr lang="zh-CN" altLang="en-US" sz="1000" dirty="0"/>
              <a:t>工作中心“人工制造费率”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1000" dirty="0"/>
              <a:t>加工人工制造费用 </a:t>
            </a:r>
            <a:r>
              <a:rPr lang="en-US" altLang="zh-CN" sz="1000" dirty="0"/>
              <a:t>= </a:t>
            </a:r>
            <a:r>
              <a:rPr lang="zh-CN" altLang="en-US" sz="1000" dirty="0"/>
              <a:t>加工工时 * 工作中心“人工制造费率”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1000" dirty="0"/>
              <a:t>人工制造费用 </a:t>
            </a:r>
            <a:r>
              <a:rPr lang="en-US" altLang="zh-CN" sz="1000" dirty="0"/>
              <a:t>= </a:t>
            </a:r>
            <a:r>
              <a:rPr lang="zh-CN" altLang="en-US" sz="1000" dirty="0"/>
              <a:t>准备人工制造费用 </a:t>
            </a:r>
            <a:r>
              <a:rPr lang="en-US" altLang="zh-CN" sz="1000" dirty="0"/>
              <a:t>+ </a:t>
            </a:r>
            <a:r>
              <a:rPr lang="zh-CN" altLang="en-US" sz="1000" dirty="0"/>
              <a:t>加工人工制造费用</a:t>
            </a:r>
            <a:r>
              <a:rPr lang="en-US" altLang="zh-CN" sz="1000" dirty="0"/>
              <a:t>+ </a:t>
            </a:r>
            <a:r>
              <a:rPr lang="zh-CN" altLang="en-US" sz="1000" dirty="0"/>
              <a:t>总人工成本 * 工作中心“人工制造费</a:t>
            </a:r>
            <a:r>
              <a:rPr lang="en-US" altLang="zh-CN" sz="1000" dirty="0"/>
              <a:t>%”(</a:t>
            </a:r>
            <a:r>
              <a:rPr lang="zh-CN" altLang="en-US" sz="1000" dirty="0"/>
              <a:t>此处人工为非直接生产人员</a:t>
            </a:r>
            <a:r>
              <a:rPr lang="en-US" altLang="zh-CN" sz="1000" dirty="0"/>
              <a:t>)                    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1000" dirty="0"/>
              <a:t>机器准备制造费用 </a:t>
            </a:r>
            <a:r>
              <a:rPr lang="en-US" altLang="zh-CN" sz="1000" dirty="0"/>
              <a:t>= </a:t>
            </a:r>
            <a:r>
              <a:rPr lang="zh-CN" altLang="en-US" sz="1000" dirty="0"/>
              <a:t>设置工时</a:t>
            </a:r>
            <a:r>
              <a:rPr lang="en-US" altLang="zh-CN" sz="1000" dirty="0"/>
              <a:t>/</a:t>
            </a:r>
            <a:r>
              <a:rPr lang="zh-CN" altLang="en-US" sz="1000" dirty="0"/>
              <a:t>批量 * 机器数</a:t>
            </a:r>
            <a:r>
              <a:rPr lang="en-US" altLang="zh-CN" sz="1000" dirty="0"/>
              <a:t>/</a:t>
            </a:r>
            <a:r>
              <a:rPr lang="zh-CN" altLang="en-US" sz="1000" dirty="0"/>
              <a:t>工序 *工作中心“机器制造费率”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1000" dirty="0"/>
              <a:t>机器加工制造费用 </a:t>
            </a:r>
            <a:r>
              <a:rPr lang="en-US" altLang="zh-CN" sz="1000" dirty="0"/>
              <a:t>= </a:t>
            </a:r>
            <a:r>
              <a:rPr lang="zh-CN" altLang="en-US" sz="1000" dirty="0"/>
              <a:t>加工工时 * 机器数</a:t>
            </a:r>
            <a:r>
              <a:rPr lang="en-US" altLang="zh-CN" sz="1000" dirty="0"/>
              <a:t>/</a:t>
            </a:r>
            <a:r>
              <a:rPr lang="zh-CN" altLang="en-US" sz="1000" dirty="0"/>
              <a:t>工序 * 工作中心“机器制造费率”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1000" dirty="0"/>
              <a:t>机器制造费用 </a:t>
            </a:r>
            <a:r>
              <a:rPr lang="en-US" altLang="zh-CN" sz="1000" dirty="0"/>
              <a:t>= </a:t>
            </a:r>
            <a:r>
              <a:rPr lang="zh-CN" altLang="en-US" sz="1000" dirty="0"/>
              <a:t>机器准备制造费用 </a:t>
            </a:r>
            <a:r>
              <a:rPr lang="en-US" altLang="zh-CN" sz="1000" dirty="0"/>
              <a:t>+ </a:t>
            </a:r>
            <a:r>
              <a:rPr lang="zh-CN" altLang="en-US" sz="1000" dirty="0"/>
              <a:t>机器加工制造费用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1000" dirty="0"/>
              <a:t>总变动制造费用 </a:t>
            </a:r>
            <a:r>
              <a:rPr lang="en-US" altLang="zh-CN" sz="1000" dirty="0"/>
              <a:t>Burden =  </a:t>
            </a:r>
            <a:r>
              <a:rPr lang="zh-CN" altLang="en-US" sz="1000" dirty="0"/>
              <a:t>机器制造费用 </a:t>
            </a:r>
            <a:r>
              <a:rPr lang="en-US" altLang="zh-CN" sz="1000" dirty="0"/>
              <a:t>+ </a:t>
            </a:r>
            <a:r>
              <a:rPr lang="zh-CN" altLang="en-US" sz="1000" dirty="0"/>
              <a:t>人工制造费用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484784"/>
            <a:ext cx="7904162" cy="28026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59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1.4.7 </a:t>
            </a:r>
            <a:r>
              <a:rPr lang="zh-CN" altLang="en-US" dirty="0" smtClean="0"/>
              <a:t>物料计划维护</a:t>
            </a:r>
            <a:r>
              <a:rPr lang="en-US" altLang="zh-CN" dirty="0" smtClean="0"/>
              <a:t>-</a:t>
            </a:r>
            <a:r>
              <a:rPr lang="zh-CN" altLang="en-US" dirty="0" smtClean="0"/>
              <a:t>订单数量</a:t>
            </a:r>
          </a:p>
        </p:txBody>
      </p:sp>
      <p:sp>
        <p:nvSpPr>
          <p:cNvPr id="15364" name="Rectangle 9"/>
          <p:cNvSpPr>
            <a:spLocks noChangeArrowheads="1"/>
          </p:cNvSpPr>
          <p:nvPr/>
        </p:nvSpPr>
        <p:spPr bwMode="auto">
          <a:xfrm>
            <a:off x="2916238" y="4114800"/>
            <a:ext cx="64770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2200">
                <a:solidFill>
                  <a:srgbClr val="37619F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7056784" cy="51775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1475657" y="4114800"/>
            <a:ext cx="1440582" cy="25030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2200">
                <a:solidFill>
                  <a:srgbClr val="37619F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16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 产品成本定义</a:t>
            </a:r>
            <a:r>
              <a:rPr lang="en-US" altLang="zh-CN" dirty="0"/>
              <a:t>/</a:t>
            </a:r>
            <a:r>
              <a:rPr lang="zh-CN" altLang="en-US" dirty="0"/>
              <a:t>累加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157288" y="3540165"/>
            <a:ext cx="1112837" cy="841363"/>
          </a:xfrm>
          <a:prstGeom prst="rect">
            <a:avLst/>
          </a:prstGeom>
          <a:solidFill>
            <a:srgbClr val="FAF6EB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5250" tIns="47625" rIns="95250" bIns="47625" anchor="ctr"/>
          <a:lstStyle>
            <a:lvl1pPr marL="342900" indent="-342900" defTabSz="977900">
              <a:spcBef>
                <a:spcPct val="20000"/>
              </a:spcBef>
              <a:buChar char="•"/>
              <a:defRPr sz="2200">
                <a:solidFill>
                  <a:srgbClr val="37619F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 defTabSz="977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77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77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77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工作中心定义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费率、附加费用</a:t>
            </a:r>
            <a:endParaRPr lang="zh-CN" altLang="en-US" sz="100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487863" y="3233781"/>
            <a:ext cx="1114425" cy="841363"/>
          </a:xfrm>
          <a:prstGeom prst="rect">
            <a:avLst/>
          </a:prstGeom>
          <a:solidFill>
            <a:srgbClr val="FAF6EB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5250" tIns="47625" rIns="95250" bIns="47625" anchor="ctr"/>
          <a:lstStyle>
            <a:lvl1pPr marL="342900" indent="-342900" defTabSz="977900">
              <a:spcBef>
                <a:spcPct val="20000"/>
              </a:spcBef>
              <a:buChar char="•"/>
              <a:defRPr sz="2200">
                <a:solidFill>
                  <a:srgbClr val="37619F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 defTabSz="977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77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77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77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产品结构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成本累加</a:t>
            </a:r>
            <a:endParaRPr lang="zh-CN" altLang="en-US" sz="100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390" name="Freeform 6"/>
          <p:cNvSpPr>
            <a:spLocks/>
          </p:cNvSpPr>
          <p:nvPr/>
        </p:nvSpPr>
        <p:spPr bwMode="auto">
          <a:xfrm>
            <a:off x="2265363" y="1874900"/>
            <a:ext cx="211137" cy="1323957"/>
          </a:xfrm>
          <a:custGeom>
            <a:avLst/>
            <a:gdLst>
              <a:gd name="T0" fmla="*/ 0 w 141"/>
              <a:gd name="T1" fmla="*/ 2147483647 h 938"/>
              <a:gd name="T2" fmla="*/ 2147483647 w 141"/>
              <a:gd name="T3" fmla="*/ 2147483647 h 938"/>
              <a:gd name="T4" fmla="*/ 2147483647 w 141"/>
              <a:gd name="T5" fmla="*/ 0 h 938"/>
              <a:gd name="T6" fmla="*/ 0 w 141"/>
              <a:gd name="T7" fmla="*/ 0 h 938"/>
              <a:gd name="T8" fmla="*/ 0 60000 65536"/>
              <a:gd name="T9" fmla="*/ 0 60000 65536"/>
              <a:gd name="T10" fmla="*/ 0 60000 65536"/>
              <a:gd name="T11" fmla="*/ 0 60000 65536"/>
              <a:gd name="T12" fmla="*/ 0 w 141"/>
              <a:gd name="T13" fmla="*/ 0 h 938"/>
              <a:gd name="T14" fmla="*/ 141 w 141"/>
              <a:gd name="T15" fmla="*/ 938 h 9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1" h="938">
                <a:moveTo>
                  <a:pt x="0" y="937"/>
                </a:moveTo>
                <a:lnTo>
                  <a:pt x="140" y="937"/>
                </a:lnTo>
                <a:lnTo>
                  <a:pt x="140" y="0"/>
                </a:lnTo>
                <a:lnTo>
                  <a:pt x="0" y="0"/>
                </a:lnTo>
              </a:path>
            </a:pathLst>
          </a:custGeom>
          <a:noFill/>
          <a:ln w="381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6064250" y="3233781"/>
            <a:ext cx="1114425" cy="841363"/>
          </a:xfrm>
          <a:prstGeom prst="rect">
            <a:avLst/>
          </a:prstGeom>
          <a:solidFill>
            <a:srgbClr val="FAF6EB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5250" tIns="47625" rIns="95250" bIns="47625" anchor="ctr"/>
          <a:lstStyle>
            <a:lvl1pPr marL="342900" indent="-342900" defTabSz="977900">
              <a:spcBef>
                <a:spcPct val="20000"/>
              </a:spcBef>
              <a:buChar char="•"/>
              <a:defRPr sz="2200">
                <a:solidFill>
                  <a:srgbClr val="37619F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 defTabSz="977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77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77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77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当前成本转为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总账成本</a:t>
            </a:r>
            <a:endParaRPr lang="zh-CN" altLang="en-US" sz="100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2825750" y="4510113"/>
            <a:ext cx="1112838" cy="842951"/>
          </a:xfrm>
          <a:prstGeom prst="rect">
            <a:avLst/>
          </a:prstGeom>
          <a:solidFill>
            <a:srgbClr val="FAF6EB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5250" tIns="47625" rIns="95250" bIns="47625" anchor="ctr"/>
          <a:lstStyle>
            <a:lvl1pPr marL="342900" indent="-342900" defTabSz="977900">
              <a:spcBef>
                <a:spcPct val="20000"/>
              </a:spcBef>
              <a:buChar char="•"/>
              <a:defRPr sz="2200">
                <a:solidFill>
                  <a:srgbClr val="37619F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 defTabSz="977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77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77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77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工艺流程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成本累加</a:t>
            </a:r>
            <a:endParaRPr lang="zh-CN" altLang="en-US" sz="100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1165225" y="2619428"/>
            <a:ext cx="1114425" cy="842950"/>
          </a:xfrm>
          <a:prstGeom prst="rect">
            <a:avLst/>
          </a:prstGeom>
          <a:solidFill>
            <a:srgbClr val="FAF6EB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5250" tIns="47625" rIns="95250" bIns="47625" anchor="ctr"/>
          <a:lstStyle>
            <a:lvl1pPr marL="342900" indent="-342900" defTabSz="977900">
              <a:spcBef>
                <a:spcPct val="20000"/>
              </a:spcBef>
              <a:buChar char="•"/>
              <a:defRPr sz="2200">
                <a:solidFill>
                  <a:srgbClr val="37619F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 defTabSz="977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77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77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77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产品结构定义</a:t>
            </a:r>
            <a:endParaRPr lang="zh-CN" altLang="en-US" sz="100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394" name="Freeform 10"/>
          <p:cNvSpPr>
            <a:spLocks/>
          </p:cNvSpPr>
          <p:nvPr/>
        </p:nvSpPr>
        <p:spPr bwMode="auto">
          <a:xfrm>
            <a:off x="7397750" y="2733726"/>
            <a:ext cx="393700" cy="1997047"/>
          </a:xfrm>
          <a:custGeom>
            <a:avLst/>
            <a:gdLst>
              <a:gd name="T0" fmla="*/ 2147483647 w 261"/>
              <a:gd name="T1" fmla="*/ 2147483647 h 2230"/>
              <a:gd name="T2" fmla="*/ 0 w 261"/>
              <a:gd name="T3" fmla="*/ 2147483647 h 2230"/>
              <a:gd name="T4" fmla="*/ 0 w 261"/>
              <a:gd name="T5" fmla="*/ 0 h 2230"/>
              <a:gd name="T6" fmla="*/ 2147483647 w 261"/>
              <a:gd name="T7" fmla="*/ 0 h 2230"/>
              <a:gd name="T8" fmla="*/ 0 60000 65536"/>
              <a:gd name="T9" fmla="*/ 0 60000 65536"/>
              <a:gd name="T10" fmla="*/ 0 60000 65536"/>
              <a:gd name="T11" fmla="*/ 0 60000 65536"/>
              <a:gd name="T12" fmla="*/ 0 w 261"/>
              <a:gd name="T13" fmla="*/ 0 h 2230"/>
              <a:gd name="T14" fmla="*/ 261 w 261"/>
              <a:gd name="T15" fmla="*/ 2230 h 22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1" h="2230">
                <a:moveTo>
                  <a:pt x="260" y="2229"/>
                </a:moveTo>
                <a:lnTo>
                  <a:pt x="0" y="2229"/>
                </a:lnTo>
                <a:lnTo>
                  <a:pt x="0" y="0"/>
                </a:lnTo>
                <a:lnTo>
                  <a:pt x="260" y="0"/>
                </a:lnTo>
              </a:path>
            </a:pathLst>
          </a:custGeom>
          <a:noFill/>
          <a:ln w="381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7791450" y="2282882"/>
            <a:ext cx="1114425" cy="841363"/>
          </a:xfrm>
          <a:prstGeom prst="rect">
            <a:avLst/>
          </a:prstGeom>
          <a:solidFill>
            <a:srgbClr val="FAF6EB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5250" tIns="47625" rIns="95250" bIns="47625" anchor="ctr"/>
          <a:lstStyle>
            <a:lvl1pPr marL="342900" indent="-342900" defTabSz="977900">
              <a:spcBef>
                <a:spcPct val="20000"/>
              </a:spcBef>
              <a:buChar char="•"/>
              <a:defRPr sz="2200">
                <a:solidFill>
                  <a:srgbClr val="37619F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 defTabSz="977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77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77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77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成本累加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冻结</a:t>
            </a:r>
            <a:r>
              <a:rPr lang="en-US" altLang="zh-CN"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/</a:t>
            </a:r>
            <a:r>
              <a:rPr lang="zh-CN" altLang="en-US"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解冻</a:t>
            </a:r>
            <a:endParaRPr lang="zh-CN" altLang="en-US" sz="100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7796213" y="4294216"/>
            <a:ext cx="1114425" cy="841363"/>
          </a:xfrm>
          <a:prstGeom prst="rect">
            <a:avLst/>
          </a:prstGeom>
          <a:solidFill>
            <a:srgbClr val="FAF6EB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5250" tIns="47625" rIns="95250" bIns="47625" anchor="ctr"/>
          <a:lstStyle>
            <a:lvl1pPr marL="342900" indent="-342900" defTabSz="977900">
              <a:spcBef>
                <a:spcPct val="20000"/>
              </a:spcBef>
              <a:buChar char="•"/>
              <a:defRPr sz="2200">
                <a:solidFill>
                  <a:srgbClr val="37619F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 defTabSz="977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77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77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77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在制品物料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成本评估</a:t>
            </a:r>
            <a:endParaRPr lang="zh-CN" altLang="en-US" sz="100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397" name="Freeform 13"/>
          <p:cNvSpPr>
            <a:spLocks/>
          </p:cNvSpPr>
          <p:nvPr/>
        </p:nvSpPr>
        <p:spPr bwMode="auto">
          <a:xfrm>
            <a:off x="2312988" y="3840198"/>
            <a:ext cx="222250" cy="1987523"/>
          </a:xfrm>
          <a:custGeom>
            <a:avLst/>
            <a:gdLst>
              <a:gd name="T0" fmla="*/ 0 w 148"/>
              <a:gd name="T1" fmla="*/ 2147483647 h 1406"/>
              <a:gd name="T2" fmla="*/ 2147483647 w 148"/>
              <a:gd name="T3" fmla="*/ 2147483647 h 1406"/>
              <a:gd name="T4" fmla="*/ 2147483647 w 148"/>
              <a:gd name="T5" fmla="*/ 0 h 1406"/>
              <a:gd name="T6" fmla="*/ 0 w 148"/>
              <a:gd name="T7" fmla="*/ 0 h 1406"/>
              <a:gd name="T8" fmla="*/ 0 60000 65536"/>
              <a:gd name="T9" fmla="*/ 0 60000 65536"/>
              <a:gd name="T10" fmla="*/ 0 60000 65536"/>
              <a:gd name="T11" fmla="*/ 0 60000 65536"/>
              <a:gd name="T12" fmla="*/ 0 w 148"/>
              <a:gd name="T13" fmla="*/ 0 h 1406"/>
              <a:gd name="T14" fmla="*/ 148 w 148"/>
              <a:gd name="T15" fmla="*/ 1406 h 14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" h="1406">
                <a:moveTo>
                  <a:pt x="0" y="1405"/>
                </a:moveTo>
                <a:lnTo>
                  <a:pt x="147" y="1405"/>
                </a:lnTo>
                <a:lnTo>
                  <a:pt x="147" y="0"/>
                </a:lnTo>
                <a:lnTo>
                  <a:pt x="0" y="0"/>
                </a:lnTo>
              </a:path>
            </a:pathLst>
          </a:custGeom>
          <a:noFill/>
          <a:ln w="381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2311400" y="4865708"/>
            <a:ext cx="504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>
            <a:off x="2479675" y="2570215"/>
            <a:ext cx="16589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V="1">
            <a:off x="4144963" y="2565453"/>
            <a:ext cx="0" cy="229549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3983038" y="4853009"/>
            <a:ext cx="168275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7169150" y="3633825"/>
            <a:ext cx="1920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1163638" y="1690752"/>
            <a:ext cx="1114425" cy="839776"/>
          </a:xfrm>
          <a:prstGeom prst="rect">
            <a:avLst/>
          </a:prstGeom>
          <a:solidFill>
            <a:srgbClr val="FAF6EB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5250" tIns="47625" rIns="95250" bIns="47625" anchor="ctr"/>
          <a:lstStyle>
            <a:lvl1pPr marL="342900" indent="-342900" defTabSz="977900">
              <a:spcBef>
                <a:spcPct val="20000"/>
              </a:spcBef>
              <a:buChar char="•"/>
              <a:defRPr sz="2200">
                <a:solidFill>
                  <a:srgbClr val="37619F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 defTabSz="977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77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77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77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零件成本定义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材料、间接费用</a:t>
            </a:r>
            <a:endParaRPr lang="zh-CN" altLang="en-US" sz="1200" dirty="0">
              <a:solidFill>
                <a:schemeClr val="tx1"/>
              </a:solidFill>
              <a:latin typeface="Helvetica"/>
              <a:ea typeface="宋体" pitchFamily="2" charset="-122"/>
            </a:endParaRP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833438" y="4479952"/>
            <a:ext cx="976312" cy="334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2200">
                <a:solidFill>
                  <a:srgbClr val="37619F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833438" y="4479952"/>
            <a:ext cx="976312" cy="334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2200">
                <a:solidFill>
                  <a:srgbClr val="37619F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1152525" y="4492652"/>
            <a:ext cx="1112838" cy="841363"/>
          </a:xfrm>
          <a:prstGeom prst="rect">
            <a:avLst/>
          </a:prstGeom>
          <a:solidFill>
            <a:srgbClr val="FAF6EB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5250" tIns="47625" rIns="95250" bIns="47625" anchor="ctr"/>
          <a:lstStyle>
            <a:lvl1pPr marL="342900" indent="-342900" defTabSz="977900">
              <a:spcBef>
                <a:spcPct val="20000"/>
              </a:spcBef>
              <a:buChar char="•"/>
              <a:defRPr sz="2200">
                <a:solidFill>
                  <a:srgbClr val="37619F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 defTabSz="977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77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77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77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工艺流程定义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加工时间</a:t>
            </a:r>
            <a:endParaRPr lang="zh-CN" altLang="en-US" sz="100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1165225" y="5456250"/>
            <a:ext cx="1114425" cy="841363"/>
          </a:xfrm>
          <a:prstGeom prst="rect">
            <a:avLst/>
          </a:prstGeom>
          <a:solidFill>
            <a:srgbClr val="FAF6EB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5250" tIns="47625" rIns="95250" bIns="47625" anchor="ctr"/>
          <a:lstStyle>
            <a:lvl1pPr marL="342900" indent="-342900" defTabSz="977900">
              <a:spcBef>
                <a:spcPct val="20000"/>
              </a:spcBef>
              <a:buChar char="•"/>
              <a:defRPr sz="2200">
                <a:solidFill>
                  <a:srgbClr val="37619F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 defTabSz="977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77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77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77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77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标准批量</a:t>
            </a:r>
            <a:endParaRPr lang="zh-CN" altLang="en-US" sz="100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16432" name="Group 25"/>
          <p:cNvGrpSpPr>
            <a:grpSpLocks/>
          </p:cNvGrpSpPr>
          <p:nvPr/>
        </p:nvGrpSpPr>
        <p:grpSpPr bwMode="auto">
          <a:xfrm>
            <a:off x="4181475" y="4132179"/>
            <a:ext cx="3995738" cy="2249149"/>
            <a:chOff x="480" y="1008"/>
            <a:chExt cx="4704" cy="2880"/>
          </a:xfrm>
        </p:grpSpPr>
        <p:sp>
          <p:nvSpPr>
            <p:cNvPr id="16434" name="Rectangle 26"/>
            <p:cNvSpPr>
              <a:spLocks noChangeArrowheads="1"/>
            </p:cNvSpPr>
            <p:nvPr/>
          </p:nvSpPr>
          <p:spPr bwMode="auto">
            <a:xfrm>
              <a:off x="480" y="1008"/>
              <a:ext cx="470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200">
                  <a:solidFill>
                    <a:srgbClr val="37619F"/>
                  </a:solidFill>
                  <a:latin typeface="Tahoma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30000"/>
                </a:spcBef>
                <a:buClr>
                  <a:srgbClr val="890C4C"/>
                </a:buClr>
                <a:buFont typeface="Webdings" pitchFamily="18" charset="2"/>
                <a:buNone/>
              </a:pPr>
              <a:r>
                <a:rPr lang="zh-CN" altLang="en-US" sz="1400" dirty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成本计算以工艺清单（</a:t>
              </a:r>
              <a:r>
                <a:rPr lang="en-US" altLang="zh-CN" sz="1400" dirty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BOM</a:t>
              </a:r>
              <a:r>
                <a:rPr lang="zh-CN" altLang="en-US" sz="1400" dirty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）、工艺路线</a:t>
              </a:r>
            </a:p>
            <a:p>
              <a:pPr eaLnBrk="1" hangingPunct="1">
                <a:lnSpc>
                  <a:spcPct val="90000"/>
                </a:lnSpc>
                <a:spcBef>
                  <a:spcPct val="30000"/>
                </a:spcBef>
                <a:buClr>
                  <a:srgbClr val="890C4C"/>
                </a:buClr>
                <a:buFont typeface="Webdings" pitchFamily="18" charset="2"/>
                <a:buNone/>
              </a:pPr>
              <a:r>
                <a:rPr lang="zh-CN" altLang="en-US" sz="1400" dirty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（</a:t>
              </a:r>
              <a:r>
                <a:rPr lang="en-US" altLang="zh-CN" sz="1400" dirty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ROUTING</a:t>
              </a:r>
              <a:r>
                <a:rPr lang="zh-CN" altLang="en-US" sz="1400" dirty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）为基础</a:t>
              </a:r>
            </a:p>
          </p:txBody>
        </p:sp>
        <p:grpSp>
          <p:nvGrpSpPr>
            <p:cNvPr id="16435" name="Group 27"/>
            <p:cNvGrpSpPr>
              <a:grpSpLocks/>
            </p:cNvGrpSpPr>
            <p:nvPr/>
          </p:nvGrpSpPr>
          <p:grpSpPr bwMode="auto">
            <a:xfrm>
              <a:off x="480" y="1583"/>
              <a:ext cx="4704" cy="2305"/>
              <a:chOff x="480" y="1583"/>
              <a:chExt cx="4704" cy="2305"/>
            </a:xfrm>
          </p:grpSpPr>
          <p:sp>
            <p:nvSpPr>
              <p:cNvPr id="16436" name="Rectangle 28"/>
              <p:cNvSpPr>
                <a:spLocks noChangeArrowheads="1"/>
              </p:cNvSpPr>
              <p:nvPr/>
            </p:nvSpPr>
            <p:spPr bwMode="auto">
              <a:xfrm>
                <a:off x="2327" y="1583"/>
                <a:ext cx="595" cy="379"/>
              </a:xfrm>
              <a:prstGeom prst="rect">
                <a:avLst/>
              </a:prstGeom>
              <a:solidFill>
                <a:srgbClr val="3365FB"/>
              </a:solidFill>
              <a:ln w="12700">
                <a:solidFill>
                  <a:srgbClr val="FF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marL="342900" indent="-342900">
                  <a:spcBef>
                    <a:spcPct val="20000"/>
                  </a:spcBef>
                  <a:buChar char="•"/>
                  <a:defRPr sz="2200">
                    <a:solidFill>
                      <a:srgbClr val="37619F"/>
                    </a:solidFill>
                    <a:latin typeface="Tahoma" pitchFamily="34" charset="0"/>
                    <a:ea typeface="黑体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dirty="0" smtClean="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rPr>
                  <a:t>M1</a:t>
                </a:r>
                <a:endParaRPr lang="zh-CN" altLang="en-US" sz="1800" dirty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6437" name="Rectangle 29"/>
              <p:cNvSpPr>
                <a:spLocks noChangeArrowheads="1"/>
              </p:cNvSpPr>
              <p:nvPr/>
            </p:nvSpPr>
            <p:spPr bwMode="auto">
              <a:xfrm>
                <a:off x="1113" y="2432"/>
                <a:ext cx="595" cy="379"/>
              </a:xfrm>
              <a:prstGeom prst="rect">
                <a:avLst/>
              </a:prstGeom>
              <a:solidFill>
                <a:srgbClr val="3365FB"/>
              </a:solidFill>
              <a:ln w="12700">
                <a:solidFill>
                  <a:srgbClr val="FF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marL="342900" indent="-342900">
                  <a:spcBef>
                    <a:spcPct val="20000"/>
                  </a:spcBef>
                  <a:buChar char="•"/>
                  <a:defRPr sz="2200">
                    <a:solidFill>
                      <a:srgbClr val="37619F"/>
                    </a:solidFill>
                    <a:latin typeface="Tahoma" pitchFamily="34" charset="0"/>
                    <a:ea typeface="黑体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dirty="0" smtClean="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rPr>
                  <a:t>M2</a:t>
                </a:r>
                <a:endParaRPr lang="zh-CN" altLang="en-US" sz="1800" dirty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6438" name="Rectangle 30"/>
              <p:cNvSpPr>
                <a:spLocks noChangeArrowheads="1"/>
              </p:cNvSpPr>
              <p:nvPr/>
            </p:nvSpPr>
            <p:spPr bwMode="auto">
              <a:xfrm>
                <a:off x="3735" y="2476"/>
                <a:ext cx="595" cy="380"/>
              </a:xfrm>
              <a:prstGeom prst="rect">
                <a:avLst/>
              </a:prstGeom>
              <a:solidFill>
                <a:srgbClr val="3365FB"/>
              </a:solidFill>
              <a:ln w="12700">
                <a:solidFill>
                  <a:srgbClr val="FF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marL="342900" indent="-342900">
                  <a:spcBef>
                    <a:spcPct val="20000"/>
                  </a:spcBef>
                  <a:buChar char="•"/>
                  <a:defRPr sz="2200">
                    <a:solidFill>
                      <a:srgbClr val="37619F"/>
                    </a:solidFill>
                    <a:latin typeface="Tahoma" pitchFamily="34" charset="0"/>
                    <a:ea typeface="黑体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dirty="0" smtClean="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rPr>
                  <a:t>M3</a:t>
                </a:r>
                <a:endParaRPr lang="zh-CN" altLang="en-US" sz="1800" dirty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6439" name="Rectangle 31"/>
              <p:cNvSpPr>
                <a:spLocks noChangeArrowheads="1"/>
              </p:cNvSpPr>
              <p:nvPr/>
            </p:nvSpPr>
            <p:spPr bwMode="auto">
              <a:xfrm>
                <a:off x="480" y="3485"/>
                <a:ext cx="595" cy="379"/>
              </a:xfrm>
              <a:prstGeom prst="rect">
                <a:avLst/>
              </a:prstGeom>
              <a:solidFill>
                <a:srgbClr val="3365FB"/>
              </a:solidFill>
              <a:ln w="12700">
                <a:solidFill>
                  <a:srgbClr val="FF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marL="342900" indent="-342900">
                  <a:spcBef>
                    <a:spcPct val="20000"/>
                  </a:spcBef>
                  <a:buChar char="•"/>
                  <a:defRPr sz="2200">
                    <a:solidFill>
                      <a:srgbClr val="37619F"/>
                    </a:solidFill>
                    <a:latin typeface="Tahoma" pitchFamily="34" charset="0"/>
                    <a:ea typeface="黑体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dirty="0" smtClean="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rPr>
                  <a:t>P1</a:t>
                </a:r>
                <a:endParaRPr lang="zh-CN" altLang="en-US" sz="1800" dirty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6440" name="Rectangle 32"/>
              <p:cNvSpPr>
                <a:spLocks noChangeArrowheads="1"/>
              </p:cNvSpPr>
              <p:nvPr/>
            </p:nvSpPr>
            <p:spPr bwMode="auto">
              <a:xfrm>
                <a:off x="1933" y="3509"/>
                <a:ext cx="595" cy="379"/>
              </a:xfrm>
              <a:prstGeom prst="rect">
                <a:avLst/>
              </a:prstGeom>
              <a:solidFill>
                <a:srgbClr val="3365FB"/>
              </a:solidFill>
              <a:ln w="12700">
                <a:solidFill>
                  <a:srgbClr val="FF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marL="342900" indent="-342900">
                  <a:spcBef>
                    <a:spcPct val="20000"/>
                  </a:spcBef>
                  <a:buChar char="•"/>
                  <a:defRPr sz="2200">
                    <a:solidFill>
                      <a:srgbClr val="37619F"/>
                    </a:solidFill>
                    <a:latin typeface="Tahoma" pitchFamily="34" charset="0"/>
                    <a:ea typeface="黑体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dirty="0" smtClean="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rPr>
                  <a:t>P2</a:t>
                </a:r>
                <a:endParaRPr lang="zh-CN" altLang="en-US" sz="1800" dirty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6441" name="Rectangle 33"/>
              <p:cNvSpPr>
                <a:spLocks noChangeArrowheads="1"/>
              </p:cNvSpPr>
              <p:nvPr/>
            </p:nvSpPr>
            <p:spPr bwMode="auto">
              <a:xfrm>
                <a:off x="3074" y="3509"/>
                <a:ext cx="595" cy="379"/>
              </a:xfrm>
              <a:prstGeom prst="rect">
                <a:avLst/>
              </a:prstGeom>
              <a:solidFill>
                <a:srgbClr val="3365FB"/>
              </a:solidFill>
              <a:ln w="12700">
                <a:solidFill>
                  <a:srgbClr val="FF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marL="342900" indent="-342900">
                  <a:spcBef>
                    <a:spcPct val="20000"/>
                  </a:spcBef>
                  <a:buChar char="•"/>
                  <a:defRPr sz="2200">
                    <a:solidFill>
                      <a:srgbClr val="37619F"/>
                    </a:solidFill>
                    <a:latin typeface="Tahoma" pitchFamily="34" charset="0"/>
                    <a:ea typeface="黑体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dirty="0" smtClean="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rPr>
                  <a:t>P3</a:t>
                </a:r>
                <a:endParaRPr lang="zh-CN" altLang="en-US" sz="1800" dirty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6442" name="Rectangle 34"/>
              <p:cNvSpPr>
                <a:spLocks noChangeArrowheads="1"/>
              </p:cNvSpPr>
              <p:nvPr/>
            </p:nvSpPr>
            <p:spPr bwMode="auto">
              <a:xfrm>
                <a:off x="4589" y="3485"/>
                <a:ext cx="595" cy="379"/>
              </a:xfrm>
              <a:prstGeom prst="rect">
                <a:avLst/>
              </a:prstGeom>
              <a:solidFill>
                <a:srgbClr val="3365FB"/>
              </a:solidFill>
              <a:ln w="12700">
                <a:solidFill>
                  <a:srgbClr val="FF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marL="342900" indent="-342900">
                  <a:spcBef>
                    <a:spcPct val="20000"/>
                  </a:spcBef>
                  <a:buChar char="•"/>
                  <a:defRPr sz="2200">
                    <a:solidFill>
                      <a:srgbClr val="37619F"/>
                    </a:solidFill>
                    <a:latin typeface="Tahoma" pitchFamily="34" charset="0"/>
                    <a:ea typeface="黑体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dirty="0" smtClean="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rPr>
                  <a:t>P4</a:t>
                </a:r>
                <a:endParaRPr lang="zh-CN" altLang="en-US" sz="1800" dirty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6443" name="Line 35"/>
              <p:cNvSpPr>
                <a:spLocks noChangeShapeType="1"/>
              </p:cNvSpPr>
              <p:nvPr/>
            </p:nvSpPr>
            <p:spPr bwMode="auto">
              <a:xfrm flipV="1">
                <a:off x="1379" y="2272"/>
                <a:ext cx="0" cy="15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44" name="Line 36"/>
              <p:cNvSpPr>
                <a:spLocks noChangeShapeType="1"/>
              </p:cNvSpPr>
              <p:nvPr/>
            </p:nvSpPr>
            <p:spPr bwMode="auto">
              <a:xfrm flipV="1">
                <a:off x="4036" y="2284"/>
                <a:ext cx="0" cy="156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45" name="Line 37"/>
              <p:cNvSpPr>
                <a:spLocks noChangeShapeType="1"/>
              </p:cNvSpPr>
              <p:nvPr/>
            </p:nvSpPr>
            <p:spPr bwMode="auto">
              <a:xfrm flipV="1">
                <a:off x="788" y="3336"/>
                <a:ext cx="0" cy="145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46" name="Line 38"/>
              <p:cNvSpPr>
                <a:spLocks noChangeShapeType="1"/>
              </p:cNvSpPr>
              <p:nvPr/>
            </p:nvSpPr>
            <p:spPr bwMode="auto">
              <a:xfrm flipV="1">
                <a:off x="2230" y="3336"/>
                <a:ext cx="0" cy="157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47" name="Line 39"/>
              <p:cNvSpPr>
                <a:spLocks noChangeShapeType="1"/>
              </p:cNvSpPr>
              <p:nvPr/>
            </p:nvSpPr>
            <p:spPr bwMode="auto">
              <a:xfrm flipV="1">
                <a:off x="3340" y="3324"/>
                <a:ext cx="0" cy="169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48" name="Line 40"/>
              <p:cNvSpPr>
                <a:spLocks noChangeShapeType="1"/>
              </p:cNvSpPr>
              <p:nvPr/>
            </p:nvSpPr>
            <p:spPr bwMode="auto">
              <a:xfrm flipV="1">
                <a:off x="4897" y="3324"/>
                <a:ext cx="0" cy="169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49" name="Line 41"/>
              <p:cNvSpPr>
                <a:spLocks noChangeShapeType="1"/>
              </p:cNvSpPr>
              <p:nvPr/>
            </p:nvSpPr>
            <p:spPr bwMode="auto">
              <a:xfrm flipV="1">
                <a:off x="2614" y="1836"/>
                <a:ext cx="0" cy="423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50" name="Line 42"/>
              <p:cNvSpPr>
                <a:spLocks noChangeShapeType="1"/>
              </p:cNvSpPr>
              <p:nvPr/>
            </p:nvSpPr>
            <p:spPr bwMode="auto">
              <a:xfrm>
                <a:off x="1380" y="2271"/>
                <a:ext cx="2656" cy="0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51" name="Line 43"/>
              <p:cNvSpPr>
                <a:spLocks noChangeShapeType="1"/>
              </p:cNvSpPr>
              <p:nvPr/>
            </p:nvSpPr>
            <p:spPr bwMode="auto">
              <a:xfrm>
                <a:off x="799" y="3335"/>
                <a:ext cx="1431" cy="0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52" name="Line 44"/>
              <p:cNvSpPr>
                <a:spLocks noChangeShapeType="1"/>
              </p:cNvSpPr>
              <p:nvPr/>
            </p:nvSpPr>
            <p:spPr bwMode="auto">
              <a:xfrm>
                <a:off x="3341" y="3323"/>
                <a:ext cx="1556" cy="0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53" name="Line 45"/>
              <p:cNvSpPr>
                <a:spLocks noChangeShapeType="1"/>
              </p:cNvSpPr>
              <p:nvPr/>
            </p:nvSpPr>
            <p:spPr bwMode="auto">
              <a:xfrm>
                <a:off x="1390" y="2828"/>
                <a:ext cx="0" cy="495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54" name="Line 46"/>
              <p:cNvSpPr>
                <a:spLocks noChangeShapeType="1"/>
              </p:cNvSpPr>
              <p:nvPr/>
            </p:nvSpPr>
            <p:spPr bwMode="auto">
              <a:xfrm>
                <a:off x="4025" y="2840"/>
                <a:ext cx="0" cy="471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6462" name="Group 54"/>
              <p:cNvGrpSpPr>
                <a:grpSpLocks/>
              </p:cNvGrpSpPr>
              <p:nvPr/>
            </p:nvGrpSpPr>
            <p:grpSpPr bwMode="auto">
              <a:xfrm>
                <a:off x="1515" y="2893"/>
                <a:ext cx="761" cy="249"/>
                <a:chOff x="1321" y="2621"/>
                <a:chExt cx="880" cy="247"/>
              </a:xfrm>
            </p:grpSpPr>
            <p:sp>
              <p:nvSpPr>
                <p:cNvPr id="16497" name="Rectangle 55"/>
                <p:cNvSpPr>
                  <a:spLocks noChangeArrowheads="1"/>
                </p:cNvSpPr>
                <p:nvPr/>
              </p:nvSpPr>
              <p:spPr bwMode="auto">
                <a:xfrm>
                  <a:off x="1627" y="2705"/>
                  <a:ext cx="373" cy="146"/>
                </a:xfrm>
                <a:prstGeom prst="rect">
                  <a:avLst/>
                </a:prstGeom>
                <a:solidFill>
                  <a:srgbClr val="919191"/>
                </a:solidFill>
                <a:ln w="50800">
                  <a:solidFill>
                    <a:srgbClr val="FF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marL="342900" indent="-342900">
                    <a:spcBef>
                      <a:spcPct val="20000"/>
                    </a:spcBef>
                    <a:buChar char="•"/>
                    <a:defRPr sz="2200">
                      <a:solidFill>
                        <a:srgbClr val="37619F"/>
                      </a:solidFill>
                      <a:latin typeface="Tahoma" pitchFamily="34" charset="0"/>
                      <a:ea typeface="黑体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6498" name="Rectangle 56"/>
                <p:cNvSpPr>
                  <a:spLocks noChangeArrowheads="1"/>
                </p:cNvSpPr>
                <p:nvPr/>
              </p:nvSpPr>
              <p:spPr bwMode="auto">
                <a:xfrm>
                  <a:off x="1848" y="2633"/>
                  <a:ext cx="152" cy="40"/>
                </a:xfrm>
                <a:prstGeom prst="rect">
                  <a:avLst/>
                </a:prstGeom>
                <a:solidFill>
                  <a:srgbClr val="919191"/>
                </a:solidFill>
                <a:ln w="50800">
                  <a:solidFill>
                    <a:srgbClr val="FF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marL="342900" indent="-342900">
                    <a:spcBef>
                      <a:spcPct val="20000"/>
                    </a:spcBef>
                    <a:buChar char="•"/>
                    <a:defRPr sz="2200">
                      <a:solidFill>
                        <a:srgbClr val="37619F"/>
                      </a:solidFill>
                      <a:latin typeface="Tahoma" pitchFamily="34" charset="0"/>
                      <a:ea typeface="黑体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6499" name="AutoShape 57"/>
                <p:cNvSpPr>
                  <a:spLocks noChangeArrowheads="1"/>
                </p:cNvSpPr>
                <p:nvPr/>
              </p:nvSpPr>
              <p:spPr bwMode="auto">
                <a:xfrm>
                  <a:off x="1406" y="2776"/>
                  <a:ext cx="226" cy="3"/>
                </a:xfrm>
                <a:prstGeom prst="octagon">
                  <a:avLst>
                    <a:gd name="adj" fmla="val 29278"/>
                  </a:avLst>
                </a:prstGeom>
                <a:solidFill>
                  <a:srgbClr val="919191"/>
                </a:solidFill>
                <a:ln w="50800">
                  <a:solidFill>
                    <a:srgbClr val="FF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marL="342900" indent="-342900">
                    <a:spcBef>
                      <a:spcPct val="20000"/>
                    </a:spcBef>
                    <a:buChar char="•"/>
                    <a:defRPr sz="2200">
                      <a:solidFill>
                        <a:srgbClr val="37619F"/>
                      </a:solidFill>
                      <a:latin typeface="Tahoma" pitchFamily="34" charset="0"/>
                      <a:ea typeface="黑体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6500" name="Rectangle 58"/>
                <p:cNvSpPr>
                  <a:spLocks noChangeArrowheads="1"/>
                </p:cNvSpPr>
                <p:nvPr/>
              </p:nvSpPr>
              <p:spPr bwMode="auto">
                <a:xfrm>
                  <a:off x="1444" y="2776"/>
                  <a:ext cx="5" cy="75"/>
                </a:xfrm>
                <a:prstGeom prst="rect">
                  <a:avLst/>
                </a:prstGeom>
                <a:solidFill>
                  <a:srgbClr val="919191"/>
                </a:solidFill>
                <a:ln w="50800">
                  <a:solidFill>
                    <a:srgbClr val="FF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marL="342900" indent="-342900">
                    <a:spcBef>
                      <a:spcPct val="20000"/>
                    </a:spcBef>
                    <a:buChar char="•"/>
                    <a:defRPr sz="2200">
                      <a:solidFill>
                        <a:srgbClr val="37619F"/>
                      </a:solidFill>
                      <a:latin typeface="Tahoma" pitchFamily="34" charset="0"/>
                      <a:ea typeface="黑体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6501" name="AutoShape 59"/>
                <p:cNvSpPr>
                  <a:spLocks noChangeArrowheads="1"/>
                </p:cNvSpPr>
                <p:nvPr/>
              </p:nvSpPr>
              <p:spPr bwMode="auto">
                <a:xfrm>
                  <a:off x="1959" y="2740"/>
                  <a:ext cx="77" cy="76"/>
                </a:xfrm>
                <a:prstGeom prst="diamond">
                  <a:avLst/>
                </a:prstGeom>
                <a:solidFill>
                  <a:srgbClr val="919191"/>
                </a:solidFill>
                <a:ln w="50800">
                  <a:solidFill>
                    <a:srgbClr val="FF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marL="342900" indent="-342900">
                    <a:spcBef>
                      <a:spcPct val="20000"/>
                    </a:spcBef>
                    <a:buChar char="•"/>
                    <a:defRPr sz="2200">
                      <a:solidFill>
                        <a:srgbClr val="37619F"/>
                      </a:solidFill>
                      <a:latin typeface="Tahoma" pitchFamily="34" charset="0"/>
                      <a:ea typeface="黑体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6502" name="Freeform 60"/>
                <p:cNvSpPr>
                  <a:spLocks/>
                </p:cNvSpPr>
                <p:nvPr/>
              </p:nvSpPr>
              <p:spPr bwMode="auto">
                <a:xfrm>
                  <a:off x="1980" y="2689"/>
                  <a:ext cx="92" cy="17"/>
                </a:xfrm>
                <a:custGeom>
                  <a:avLst/>
                  <a:gdLst>
                    <a:gd name="T0" fmla="*/ 0 w 92"/>
                    <a:gd name="T1" fmla="*/ 0 h 17"/>
                    <a:gd name="T2" fmla="*/ 36 w 92"/>
                    <a:gd name="T3" fmla="*/ 16 h 17"/>
                    <a:gd name="T4" fmla="*/ 91 w 92"/>
                    <a:gd name="T5" fmla="*/ 0 h 17"/>
                    <a:gd name="T6" fmla="*/ 64 w 92"/>
                    <a:gd name="T7" fmla="*/ 16 h 17"/>
                    <a:gd name="T8" fmla="*/ 36 w 92"/>
                    <a:gd name="T9" fmla="*/ 0 h 17"/>
                    <a:gd name="T10" fmla="*/ 9 w 92"/>
                    <a:gd name="T11" fmla="*/ 0 h 17"/>
                    <a:gd name="T12" fmla="*/ 0 w 92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92"/>
                    <a:gd name="T22" fmla="*/ 0 h 17"/>
                    <a:gd name="T23" fmla="*/ 92 w 92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92" h="17">
                      <a:moveTo>
                        <a:pt x="0" y="0"/>
                      </a:moveTo>
                      <a:lnTo>
                        <a:pt x="36" y="16"/>
                      </a:lnTo>
                      <a:lnTo>
                        <a:pt x="91" y="0"/>
                      </a:lnTo>
                      <a:lnTo>
                        <a:pt x="64" y="16"/>
                      </a:lnTo>
                      <a:lnTo>
                        <a:pt x="36" y="0"/>
                      </a:lnTo>
                      <a:lnTo>
                        <a:pt x="9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919191"/>
                </a:solidFill>
                <a:ln w="50800" cap="rnd">
                  <a:solidFill>
                    <a:srgbClr val="FF00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6503" name="Group 61"/>
                <p:cNvGrpSpPr>
                  <a:grpSpLocks/>
                </p:cNvGrpSpPr>
                <p:nvPr/>
              </p:nvGrpSpPr>
              <p:grpSpPr bwMode="auto">
                <a:xfrm>
                  <a:off x="2091" y="2621"/>
                  <a:ext cx="110" cy="247"/>
                  <a:chOff x="2091" y="2621"/>
                  <a:chExt cx="110" cy="247"/>
                </a:xfrm>
              </p:grpSpPr>
              <p:sp>
                <p:nvSpPr>
                  <p:cNvPr id="16506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2121" y="2621"/>
                    <a:ext cx="44" cy="43"/>
                  </a:xfrm>
                  <a:prstGeom prst="ellipse">
                    <a:avLst/>
                  </a:prstGeom>
                  <a:solidFill>
                    <a:srgbClr val="919191"/>
                  </a:solidFill>
                  <a:ln w="12700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200">
                        <a:solidFill>
                          <a:srgbClr val="37619F"/>
                        </a:solidFill>
                        <a:latin typeface="Tahoma" pitchFamily="34" charset="0"/>
                        <a:ea typeface="黑体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grpSp>
                <p:nvGrpSpPr>
                  <p:cNvPr id="16507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2091" y="2673"/>
                    <a:ext cx="110" cy="195"/>
                    <a:chOff x="2091" y="2673"/>
                    <a:chExt cx="110" cy="195"/>
                  </a:xfrm>
                </p:grpSpPr>
                <p:sp>
                  <p:nvSpPr>
                    <p:cNvPr id="16508" name="Freeform 64"/>
                    <p:cNvSpPr>
                      <a:spLocks/>
                    </p:cNvSpPr>
                    <p:nvPr/>
                  </p:nvSpPr>
                  <p:spPr bwMode="auto">
                    <a:xfrm>
                      <a:off x="2091" y="2673"/>
                      <a:ext cx="109" cy="195"/>
                    </a:xfrm>
                    <a:custGeom>
                      <a:avLst/>
                      <a:gdLst>
                        <a:gd name="T0" fmla="*/ 51 w 109"/>
                        <a:gd name="T1" fmla="*/ 6 h 195"/>
                        <a:gd name="T2" fmla="*/ 48 w 109"/>
                        <a:gd name="T3" fmla="*/ 14 h 195"/>
                        <a:gd name="T4" fmla="*/ 41 w 109"/>
                        <a:gd name="T5" fmla="*/ 4 h 195"/>
                        <a:gd name="T6" fmla="*/ 41 w 109"/>
                        <a:gd name="T7" fmla="*/ 0 h 195"/>
                        <a:gd name="T8" fmla="*/ 28 w 109"/>
                        <a:gd name="T9" fmla="*/ 0 h 195"/>
                        <a:gd name="T10" fmla="*/ 11 w 109"/>
                        <a:gd name="T11" fmla="*/ 10 h 195"/>
                        <a:gd name="T12" fmla="*/ 0 w 109"/>
                        <a:gd name="T13" fmla="*/ 52 h 195"/>
                        <a:gd name="T14" fmla="*/ 13 w 109"/>
                        <a:gd name="T15" fmla="*/ 64 h 195"/>
                        <a:gd name="T16" fmla="*/ 25 w 109"/>
                        <a:gd name="T17" fmla="*/ 76 h 195"/>
                        <a:gd name="T18" fmla="*/ 25 w 109"/>
                        <a:gd name="T19" fmla="*/ 194 h 195"/>
                        <a:gd name="T20" fmla="*/ 58 w 109"/>
                        <a:gd name="T21" fmla="*/ 194 h 195"/>
                        <a:gd name="T22" fmla="*/ 58 w 109"/>
                        <a:gd name="T23" fmla="*/ 103 h 195"/>
                        <a:gd name="T24" fmla="*/ 72 w 109"/>
                        <a:gd name="T25" fmla="*/ 194 h 195"/>
                        <a:gd name="T26" fmla="*/ 107 w 109"/>
                        <a:gd name="T27" fmla="*/ 194 h 195"/>
                        <a:gd name="T28" fmla="*/ 91 w 109"/>
                        <a:gd name="T29" fmla="*/ 100 h 195"/>
                        <a:gd name="T30" fmla="*/ 91 w 109"/>
                        <a:gd name="T31" fmla="*/ 78 h 195"/>
                        <a:gd name="T32" fmla="*/ 108 w 109"/>
                        <a:gd name="T33" fmla="*/ 51 h 195"/>
                        <a:gd name="T34" fmla="*/ 82 w 109"/>
                        <a:gd name="T35" fmla="*/ 48 h 195"/>
                        <a:gd name="T36" fmla="*/ 66 w 109"/>
                        <a:gd name="T37" fmla="*/ 48 h 195"/>
                        <a:gd name="T38" fmla="*/ 67 w 109"/>
                        <a:gd name="T39" fmla="*/ 77 h 195"/>
                        <a:gd name="T40" fmla="*/ 82 w 109"/>
                        <a:gd name="T41" fmla="*/ 77 h 195"/>
                        <a:gd name="T42" fmla="*/ 82 w 109"/>
                        <a:gd name="T43" fmla="*/ 86 h 195"/>
                        <a:gd name="T44" fmla="*/ 32 w 109"/>
                        <a:gd name="T45" fmla="*/ 86 h 195"/>
                        <a:gd name="T46" fmla="*/ 32 w 109"/>
                        <a:gd name="T47" fmla="*/ 26 h 195"/>
                        <a:gd name="T48" fmla="*/ 82 w 109"/>
                        <a:gd name="T49" fmla="*/ 26 h 195"/>
                        <a:gd name="T50" fmla="*/ 82 w 109"/>
                        <a:gd name="T51" fmla="*/ 48 h 195"/>
                        <a:gd name="T52" fmla="*/ 108 w 109"/>
                        <a:gd name="T53" fmla="*/ 51 h 195"/>
                        <a:gd name="T54" fmla="*/ 91 w 109"/>
                        <a:gd name="T55" fmla="*/ 6 h 195"/>
                        <a:gd name="T56" fmla="*/ 83 w 109"/>
                        <a:gd name="T57" fmla="*/ 0 h 195"/>
                        <a:gd name="T58" fmla="*/ 67 w 109"/>
                        <a:gd name="T59" fmla="*/ 0 h 195"/>
                        <a:gd name="T60" fmla="*/ 60 w 109"/>
                        <a:gd name="T61" fmla="*/ 13 h 195"/>
                        <a:gd name="T62" fmla="*/ 56 w 109"/>
                        <a:gd name="T63" fmla="*/ 7 h 195"/>
                        <a:gd name="T64" fmla="*/ 60 w 109"/>
                        <a:gd name="T65" fmla="*/ 0 h 195"/>
                        <a:gd name="T66" fmla="*/ 47 w 109"/>
                        <a:gd name="T67" fmla="*/ 0 h 195"/>
                        <a:gd name="T68" fmla="*/ 51 w 109"/>
                        <a:gd name="T69" fmla="*/ 6 h 195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w 109"/>
                        <a:gd name="T106" fmla="*/ 0 h 195"/>
                        <a:gd name="T107" fmla="*/ 109 w 109"/>
                        <a:gd name="T108" fmla="*/ 195 h 195"/>
                      </a:gdLst>
                      <a:ahLst/>
                      <a:cxnLst>
                        <a:cxn ang="T70">
                          <a:pos x="T0" y="T1"/>
                        </a:cxn>
                        <a:cxn ang="T71">
                          <a:pos x="T2" y="T3"/>
                        </a:cxn>
                        <a:cxn ang="T72">
                          <a:pos x="T4" y="T5"/>
                        </a:cxn>
                        <a:cxn ang="T73">
                          <a:pos x="T6" y="T7"/>
                        </a:cxn>
                        <a:cxn ang="T74">
                          <a:pos x="T8" y="T9"/>
                        </a:cxn>
                        <a:cxn ang="T75">
                          <a:pos x="T10" y="T11"/>
                        </a:cxn>
                        <a:cxn ang="T76">
                          <a:pos x="T12" y="T13"/>
                        </a:cxn>
                        <a:cxn ang="T77">
                          <a:pos x="T14" y="T15"/>
                        </a:cxn>
                        <a:cxn ang="T78">
                          <a:pos x="T16" y="T17"/>
                        </a:cxn>
                        <a:cxn ang="T79">
                          <a:pos x="T18" y="T19"/>
                        </a:cxn>
                        <a:cxn ang="T80">
                          <a:pos x="T20" y="T21"/>
                        </a:cxn>
                        <a:cxn ang="T81">
                          <a:pos x="T22" y="T23"/>
                        </a:cxn>
                        <a:cxn ang="T82">
                          <a:pos x="T24" y="T25"/>
                        </a:cxn>
                        <a:cxn ang="T83">
                          <a:pos x="T26" y="T27"/>
                        </a:cxn>
                        <a:cxn ang="T84">
                          <a:pos x="T28" y="T29"/>
                        </a:cxn>
                        <a:cxn ang="T85">
                          <a:pos x="T30" y="T31"/>
                        </a:cxn>
                        <a:cxn ang="T86">
                          <a:pos x="T32" y="T33"/>
                        </a:cxn>
                        <a:cxn ang="T87">
                          <a:pos x="T34" y="T35"/>
                        </a:cxn>
                        <a:cxn ang="T88">
                          <a:pos x="T36" y="T37"/>
                        </a:cxn>
                        <a:cxn ang="T89">
                          <a:pos x="T38" y="T39"/>
                        </a:cxn>
                        <a:cxn ang="T90">
                          <a:pos x="T40" y="T41"/>
                        </a:cxn>
                        <a:cxn ang="T91">
                          <a:pos x="T42" y="T43"/>
                        </a:cxn>
                        <a:cxn ang="T92">
                          <a:pos x="T44" y="T45"/>
                        </a:cxn>
                        <a:cxn ang="T93">
                          <a:pos x="T46" y="T47"/>
                        </a:cxn>
                        <a:cxn ang="T94">
                          <a:pos x="T48" y="T49"/>
                        </a:cxn>
                        <a:cxn ang="T95">
                          <a:pos x="T50" y="T51"/>
                        </a:cxn>
                        <a:cxn ang="T96">
                          <a:pos x="T52" y="T53"/>
                        </a:cxn>
                        <a:cxn ang="T97">
                          <a:pos x="T54" y="T55"/>
                        </a:cxn>
                        <a:cxn ang="T98">
                          <a:pos x="T56" y="T57"/>
                        </a:cxn>
                        <a:cxn ang="T99">
                          <a:pos x="T58" y="T59"/>
                        </a:cxn>
                        <a:cxn ang="T100">
                          <a:pos x="T60" y="T61"/>
                        </a:cxn>
                        <a:cxn ang="T101">
                          <a:pos x="T62" y="T63"/>
                        </a:cxn>
                        <a:cxn ang="T102">
                          <a:pos x="T64" y="T65"/>
                        </a:cxn>
                        <a:cxn ang="T103">
                          <a:pos x="T66" y="T67"/>
                        </a:cxn>
                        <a:cxn ang="T104">
                          <a:pos x="T68" y="T69"/>
                        </a:cxn>
                      </a:cxnLst>
                      <a:rect l="T105" t="T106" r="T107" b="T108"/>
                      <a:pathLst>
                        <a:path w="109" h="195">
                          <a:moveTo>
                            <a:pt x="51" y="6"/>
                          </a:moveTo>
                          <a:lnTo>
                            <a:pt x="48" y="14"/>
                          </a:lnTo>
                          <a:lnTo>
                            <a:pt x="41" y="4"/>
                          </a:lnTo>
                          <a:lnTo>
                            <a:pt x="41" y="0"/>
                          </a:lnTo>
                          <a:lnTo>
                            <a:pt x="28" y="0"/>
                          </a:lnTo>
                          <a:lnTo>
                            <a:pt x="11" y="10"/>
                          </a:lnTo>
                          <a:lnTo>
                            <a:pt x="0" y="52"/>
                          </a:lnTo>
                          <a:lnTo>
                            <a:pt x="13" y="64"/>
                          </a:lnTo>
                          <a:lnTo>
                            <a:pt x="25" y="76"/>
                          </a:lnTo>
                          <a:lnTo>
                            <a:pt x="25" y="194"/>
                          </a:lnTo>
                          <a:lnTo>
                            <a:pt x="58" y="194"/>
                          </a:lnTo>
                          <a:lnTo>
                            <a:pt x="58" y="103"/>
                          </a:lnTo>
                          <a:lnTo>
                            <a:pt x="72" y="194"/>
                          </a:lnTo>
                          <a:lnTo>
                            <a:pt x="107" y="194"/>
                          </a:lnTo>
                          <a:lnTo>
                            <a:pt x="91" y="100"/>
                          </a:lnTo>
                          <a:lnTo>
                            <a:pt x="91" y="78"/>
                          </a:lnTo>
                          <a:lnTo>
                            <a:pt x="108" y="51"/>
                          </a:lnTo>
                          <a:lnTo>
                            <a:pt x="82" y="48"/>
                          </a:lnTo>
                          <a:lnTo>
                            <a:pt x="66" y="48"/>
                          </a:lnTo>
                          <a:lnTo>
                            <a:pt x="67" y="77"/>
                          </a:lnTo>
                          <a:lnTo>
                            <a:pt x="82" y="77"/>
                          </a:lnTo>
                          <a:lnTo>
                            <a:pt x="82" y="86"/>
                          </a:lnTo>
                          <a:lnTo>
                            <a:pt x="32" y="86"/>
                          </a:lnTo>
                          <a:lnTo>
                            <a:pt x="32" y="26"/>
                          </a:lnTo>
                          <a:lnTo>
                            <a:pt x="82" y="26"/>
                          </a:lnTo>
                          <a:lnTo>
                            <a:pt x="82" y="48"/>
                          </a:lnTo>
                          <a:lnTo>
                            <a:pt x="108" y="51"/>
                          </a:lnTo>
                          <a:lnTo>
                            <a:pt x="91" y="6"/>
                          </a:lnTo>
                          <a:lnTo>
                            <a:pt x="83" y="0"/>
                          </a:lnTo>
                          <a:lnTo>
                            <a:pt x="67" y="0"/>
                          </a:lnTo>
                          <a:lnTo>
                            <a:pt x="60" y="13"/>
                          </a:lnTo>
                          <a:lnTo>
                            <a:pt x="56" y="7"/>
                          </a:lnTo>
                          <a:lnTo>
                            <a:pt x="60" y="0"/>
                          </a:lnTo>
                          <a:lnTo>
                            <a:pt x="47" y="0"/>
                          </a:lnTo>
                          <a:lnTo>
                            <a:pt x="51" y="6"/>
                          </a:lnTo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rgbClr val="FF00FF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509" name="Arc 65"/>
                    <p:cNvSpPr>
                      <a:spLocks/>
                    </p:cNvSpPr>
                    <p:nvPr/>
                  </p:nvSpPr>
                  <p:spPr bwMode="auto">
                    <a:xfrm>
                      <a:off x="2174" y="2676"/>
                      <a:ext cx="10" cy="9"/>
                    </a:xfrm>
                    <a:custGeom>
                      <a:avLst/>
                      <a:gdLst>
                        <a:gd name="T0" fmla="*/ 0 w 23818"/>
                        <a:gd name="T1" fmla="*/ 0 h 21600"/>
                        <a:gd name="T2" fmla="*/ 0 w 23818"/>
                        <a:gd name="T3" fmla="*/ 0 h 21600"/>
                        <a:gd name="T4" fmla="*/ 0 w 23818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3818"/>
                        <a:gd name="T10" fmla="*/ 0 h 21600"/>
                        <a:gd name="T11" fmla="*/ 23818 w 23818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3818" h="21600" fill="none" extrusionOk="0">
                          <a:moveTo>
                            <a:pt x="0" y="132"/>
                          </a:moveTo>
                          <a:cubicBezTo>
                            <a:pt x="791" y="44"/>
                            <a:pt x="1588" y="-1"/>
                            <a:pt x="2385" y="0"/>
                          </a:cubicBezTo>
                          <a:cubicBezTo>
                            <a:pt x="13278" y="0"/>
                            <a:pt x="22467" y="8111"/>
                            <a:pt x="23818" y="18920"/>
                          </a:cubicBezTo>
                        </a:path>
                        <a:path w="23818" h="21600" stroke="0" extrusionOk="0">
                          <a:moveTo>
                            <a:pt x="0" y="132"/>
                          </a:moveTo>
                          <a:cubicBezTo>
                            <a:pt x="791" y="44"/>
                            <a:pt x="1588" y="-1"/>
                            <a:pt x="2385" y="0"/>
                          </a:cubicBezTo>
                          <a:cubicBezTo>
                            <a:pt x="13278" y="0"/>
                            <a:pt x="22467" y="8111"/>
                            <a:pt x="23818" y="18920"/>
                          </a:cubicBezTo>
                          <a:lnTo>
                            <a:pt x="2385" y="21600"/>
                          </a:lnTo>
                          <a:lnTo>
                            <a:pt x="0" y="132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rgbClr val="FF00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510" name="Arc 66"/>
                    <p:cNvSpPr>
                      <a:spLocks/>
                    </p:cNvSpPr>
                    <p:nvPr/>
                  </p:nvSpPr>
                  <p:spPr bwMode="auto">
                    <a:xfrm>
                      <a:off x="2103" y="2675"/>
                      <a:ext cx="19" cy="12"/>
                    </a:xfrm>
                    <a:custGeom>
                      <a:avLst/>
                      <a:gdLst>
                        <a:gd name="T0" fmla="*/ 0 w 25581"/>
                        <a:gd name="T1" fmla="*/ 0 h 21600"/>
                        <a:gd name="T2" fmla="*/ 0 w 25581"/>
                        <a:gd name="T3" fmla="*/ 0 h 21600"/>
                        <a:gd name="T4" fmla="*/ 0 w 2558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5581"/>
                        <a:gd name="T10" fmla="*/ 0 h 21600"/>
                        <a:gd name="T11" fmla="*/ 25581 w 2558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5581" h="21600" fill="none" extrusionOk="0">
                          <a:moveTo>
                            <a:pt x="0" y="21600"/>
                          </a:move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22935" y="0"/>
                            <a:pt x="24268" y="123"/>
                            <a:pt x="25580" y="370"/>
                          </a:cubicBezTo>
                        </a:path>
                        <a:path w="25581" h="21600" stroke="0" extrusionOk="0">
                          <a:moveTo>
                            <a:pt x="0" y="21600"/>
                          </a:move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22935" y="0"/>
                            <a:pt x="24268" y="123"/>
                            <a:pt x="25580" y="370"/>
                          </a:cubicBezTo>
                          <a:lnTo>
                            <a:pt x="21600" y="21600"/>
                          </a:ln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rgbClr val="FF00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511" name="Arc 67"/>
                    <p:cNvSpPr>
                      <a:spLocks/>
                    </p:cNvSpPr>
                    <p:nvPr/>
                  </p:nvSpPr>
                  <p:spPr bwMode="auto">
                    <a:xfrm>
                      <a:off x="2091" y="2726"/>
                      <a:ext cx="35" cy="27"/>
                    </a:xfrm>
                    <a:custGeom>
                      <a:avLst/>
                      <a:gdLst>
                        <a:gd name="T0" fmla="*/ 0 w 38063"/>
                        <a:gd name="T1" fmla="*/ 0 h 31871"/>
                        <a:gd name="T2" fmla="*/ 0 w 38063"/>
                        <a:gd name="T3" fmla="*/ 0 h 31871"/>
                        <a:gd name="T4" fmla="*/ 0 w 38063"/>
                        <a:gd name="T5" fmla="*/ 0 h 31871"/>
                        <a:gd name="T6" fmla="*/ 0 60000 65536"/>
                        <a:gd name="T7" fmla="*/ 0 60000 65536"/>
                        <a:gd name="T8" fmla="*/ 0 60000 65536"/>
                        <a:gd name="T9" fmla="*/ 0 w 38063"/>
                        <a:gd name="T10" fmla="*/ 0 h 31871"/>
                        <a:gd name="T11" fmla="*/ 38063 w 38063"/>
                        <a:gd name="T12" fmla="*/ 31871 h 3187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8063" h="31871" fill="none" extrusionOk="0">
                          <a:moveTo>
                            <a:pt x="38062" y="24254"/>
                          </a:moveTo>
                          <a:cubicBezTo>
                            <a:pt x="33958" y="29086"/>
                            <a:pt x="27939" y="31870"/>
                            <a:pt x="21600" y="31871"/>
                          </a:cubicBezTo>
                          <a:cubicBezTo>
                            <a:pt x="9670" y="31871"/>
                            <a:pt x="0" y="22200"/>
                            <a:pt x="0" y="10271"/>
                          </a:cubicBezTo>
                          <a:cubicBezTo>
                            <a:pt x="-1" y="6684"/>
                            <a:pt x="892" y="3154"/>
                            <a:pt x="2598" y="0"/>
                          </a:cubicBezTo>
                        </a:path>
                        <a:path w="38063" h="31871" stroke="0" extrusionOk="0">
                          <a:moveTo>
                            <a:pt x="38062" y="24254"/>
                          </a:moveTo>
                          <a:cubicBezTo>
                            <a:pt x="33958" y="29086"/>
                            <a:pt x="27939" y="31870"/>
                            <a:pt x="21600" y="31871"/>
                          </a:cubicBezTo>
                          <a:cubicBezTo>
                            <a:pt x="9670" y="31871"/>
                            <a:pt x="0" y="22200"/>
                            <a:pt x="0" y="10271"/>
                          </a:cubicBezTo>
                          <a:cubicBezTo>
                            <a:pt x="-1" y="6684"/>
                            <a:pt x="892" y="3154"/>
                            <a:pt x="2598" y="0"/>
                          </a:cubicBezTo>
                          <a:lnTo>
                            <a:pt x="21600" y="10271"/>
                          </a:lnTo>
                          <a:lnTo>
                            <a:pt x="38062" y="24254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rgbClr val="FF00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512" name="Arc 68"/>
                    <p:cNvSpPr>
                      <a:spLocks/>
                    </p:cNvSpPr>
                    <p:nvPr/>
                  </p:nvSpPr>
                  <p:spPr bwMode="auto">
                    <a:xfrm>
                      <a:off x="2173" y="2717"/>
                      <a:ext cx="28" cy="36"/>
                    </a:xfrm>
                    <a:custGeom>
                      <a:avLst/>
                      <a:gdLst>
                        <a:gd name="T0" fmla="*/ 0 w 34043"/>
                        <a:gd name="T1" fmla="*/ 0 h 41972"/>
                        <a:gd name="T2" fmla="*/ 0 w 34043"/>
                        <a:gd name="T3" fmla="*/ 0 h 41972"/>
                        <a:gd name="T4" fmla="*/ 0 w 34043"/>
                        <a:gd name="T5" fmla="*/ 0 h 41972"/>
                        <a:gd name="T6" fmla="*/ 0 60000 65536"/>
                        <a:gd name="T7" fmla="*/ 0 60000 65536"/>
                        <a:gd name="T8" fmla="*/ 0 60000 65536"/>
                        <a:gd name="T9" fmla="*/ 0 w 34043"/>
                        <a:gd name="T10" fmla="*/ 0 h 41972"/>
                        <a:gd name="T11" fmla="*/ 34043 w 34043"/>
                        <a:gd name="T12" fmla="*/ 41972 h 4197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4043" h="41972" fill="none" extrusionOk="0">
                          <a:moveTo>
                            <a:pt x="19622" y="-1"/>
                          </a:moveTo>
                          <a:cubicBezTo>
                            <a:pt x="28263" y="3044"/>
                            <a:pt x="34043" y="11210"/>
                            <a:pt x="34043" y="20372"/>
                          </a:cubicBezTo>
                          <a:cubicBezTo>
                            <a:pt x="34043" y="32301"/>
                            <a:pt x="24372" y="41972"/>
                            <a:pt x="12443" y="41972"/>
                          </a:cubicBezTo>
                          <a:cubicBezTo>
                            <a:pt x="7987" y="41972"/>
                            <a:pt x="3641" y="40594"/>
                            <a:pt x="0" y="38027"/>
                          </a:cubicBezTo>
                        </a:path>
                        <a:path w="34043" h="41972" stroke="0" extrusionOk="0">
                          <a:moveTo>
                            <a:pt x="19622" y="-1"/>
                          </a:moveTo>
                          <a:cubicBezTo>
                            <a:pt x="28263" y="3044"/>
                            <a:pt x="34043" y="11210"/>
                            <a:pt x="34043" y="20372"/>
                          </a:cubicBezTo>
                          <a:cubicBezTo>
                            <a:pt x="34043" y="32301"/>
                            <a:pt x="24372" y="41972"/>
                            <a:pt x="12443" y="41972"/>
                          </a:cubicBezTo>
                          <a:cubicBezTo>
                            <a:pt x="7987" y="41972"/>
                            <a:pt x="3641" y="40594"/>
                            <a:pt x="0" y="38027"/>
                          </a:cubicBezTo>
                          <a:lnTo>
                            <a:pt x="12443" y="20372"/>
                          </a:lnTo>
                          <a:lnTo>
                            <a:pt x="19622" y="-1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rgbClr val="FF00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16504" name="Rectangle 69"/>
                <p:cNvSpPr>
                  <a:spLocks noChangeArrowheads="1"/>
                </p:cNvSpPr>
                <p:nvPr/>
              </p:nvSpPr>
              <p:spPr bwMode="auto">
                <a:xfrm>
                  <a:off x="1505" y="2728"/>
                  <a:ext cx="102" cy="28"/>
                </a:xfrm>
                <a:prstGeom prst="rect">
                  <a:avLst/>
                </a:prstGeom>
                <a:solidFill>
                  <a:srgbClr val="919191"/>
                </a:solidFill>
                <a:ln w="12700">
                  <a:solidFill>
                    <a:srgbClr val="FF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marL="342900" indent="-342900">
                    <a:spcBef>
                      <a:spcPct val="20000"/>
                    </a:spcBef>
                    <a:buChar char="•"/>
                    <a:defRPr sz="2200">
                      <a:solidFill>
                        <a:srgbClr val="37619F"/>
                      </a:solidFill>
                      <a:latin typeface="Tahoma" pitchFamily="34" charset="0"/>
                      <a:ea typeface="黑体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6505" name="Rectangle 70"/>
                <p:cNvSpPr>
                  <a:spLocks noChangeArrowheads="1"/>
                </p:cNvSpPr>
                <p:nvPr/>
              </p:nvSpPr>
              <p:spPr bwMode="auto">
                <a:xfrm>
                  <a:off x="1321" y="2728"/>
                  <a:ext cx="103" cy="28"/>
                </a:xfrm>
                <a:prstGeom prst="rect">
                  <a:avLst/>
                </a:prstGeom>
                <a:solidFill>
                  <a:srgbClr val="919191"/>
                </a:solidFill>
                <a:ln w="12700">
                  <a:solidFill>
                    <a:srgbClr val="FF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marL="342900" indent="-342900">
                    <a:spcBef>
                      <a:spcPct val="20000"/>
                    </a:spcBef>
                    <a:buChar char="•"/>
                    <a:defRPr sz="2200">
                      <a:solidFill>
                        <a:srgbClr val="37619F"/>
                      </a:solidFill>
                      <a:latin typeface="Tahoma" pitchFamily="34" charset="0"/>
                      <a:ea typeface="黑体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16463" name="Group 71"/>
              <p:cNvGrpSpPr>
                <a:grpSpLocks/>
              </p:cNvGrpSpPr>
              <p:nvPr/>
            </p:nvGrpSpPr>
            <p:grpSpPr bwMode="auto">
              <a:xfrm>
                <a:off x="4190" y="2906"/>
                <a:ext cx="761" cy="249"/>
                <a:chOff x="4415" y="2634"/>
                <a:chExt cx="880" cy="247"/>
              </a:xfrm>
            </p:grpSpPr>
            <p:sp>
              <p:nvSpPr>
                <p:cNvPr id="16481" name="Rectangle 72"/>
                <p:cNvSpPr>
                  <a:spLocks noChangeArrowheads="1"/>
                </p:cNvSpPr>
                <p:nvPr/>
              </p:nvSpPr>
              <p:spPr bwMode="auto">
                <a:xfrm>
                  <a:off x="4721" y="2718"/>
                  <a:ext cx="373" cy="146"/>
                </a:xfrm>
                <a:prstGeom prst="rect">
                  <a:avLst/>
                </a:prstGeom>
                <a:solidFill>
                  <a:srgbClr val="919191"/>
                </a:solidFill>
                <a:ln w="50800">
                  <a:solidFill>
                    <a:srgbClr val="FF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marL="342900" indent="-342900">
                    <a:spcBef>
                      <a:spcPct val="20000"/>
                    </a:spcBef>
                    <a:buChar char="•"/>
                    <a:defRPr sz="2200">
                      <a:solidFill>
                        <a:srgbClr val="37619F"/>
                      </a:solidFill>
                      <a:latin typeface="Tahoma" pitchFamily="34" charset="0"/>
                      <a:ea typeface="黑体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6482" name="Rectangle 73"/>
                <p:cNvSpPr>
                  <a:spLocks noChangeArrowheads="1"/>
                </p:cNvSpPr>
                <p:nvPr/>
              </p:nvSpPr>
              <p:spPr bwMode="auto">
                <a:xfrm>
                  <a:off x="4942" y="2646"/>
                  <a:ext cx="152" cy="40"/>
                </a:xfrm>
                <a:prstGeom prst="rect">
                  <a:avLst/>
                </a:prstGeom>
                <a:solidFill>
                  <a:srgbClr val="919191"/>
                </a:solidFill>
                <a:ln w="50800">
                  <a:solidFill>
                    <a:srgbClr val="FF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marL="342900" indent="-342900">
                    <a:spcBef>
                      <a:spcPct val="20000"/>
                    </a:spcBef>
                    <a:buChar char="•"/>
                    <a:defRPr sz="2200">
                      <a:solidFill>
                        <a:srgbClr val="37619F"/>
                      </a:solidFill>
                      <a:latin typeface="Tahoma" pitchFamily="34" charset="0"/>
                      <a:ea typeface="黑体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6483" name="AutoShape 74"/>
                <p:cNvSpPr>
                  <a:spLocks noChangeArrowheads="1"/>
                </p:cNvSpPr>
                <p:nvPr/>
              </p:nvSpPr>
              <p:spPr bwMode="auto">
                <a:xfrm>
                  <a:off x="4500" y="2789"/>
                  <a:ext cx="226" cy="3"/>
                </a:xfrm>
                <a:prstGeom prst="octagon">
                  <a:avLst>
                    <a:gd name="adj" fmla="val 29278"/>
                  </a:avLst>
                </a:prstGeom>
                <a:solidFill>
                  <a:srgbClr val="919191"/>
                </a:solidFill>
                <a:ln w="50800">
                  <a:solidFill>
                    <a:srgbClr val="FF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marL="342900" indent="-342900">
                    <a:spcBef>
                      <a:spcPct val="20000"/>
                    </a:spcBef>
                    <a:buChar char="•"/>
                    <a:defRPr sz="2200">
                      <a:solidFill>
                        <a:srgbClr val="37619F"/>
                      </a:solidFill>
                      <a:latin typeface="Tahoma" pitchFamily="34" charset="0"/>
                      <a:ea typeface="黑体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6484" name="Rectangle 75"/>
                <p:cNvSpPr>
                  <a:spLocks noChangeArrowheads="1"/>
                </p:cNvSpPr>
                <p:nvPr/>
              </p:nvSpPr>
              <p:spPr bwMode="auto">
                <a:xfrm>
                  <a:off x="4538" y="2789"/>
                  <a:ext cx="5" cy="75"/>
                </a:xfrm>
                <a:prstGeom prst="rect">
                  <a:avLst/>
                </a:prstGeom>
                <a:solidFill>
                  <a:srgbClr val="919191"/>
                </a:solidFill>
                <a:ln w="50800">
                  <a:solidFill>
                    <a:srgbClr val="FF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marL="342900" indent="-342900">
                    <a:spcBef>
                      <a:spcPct val="20000"/>
                    </a:spcBef>
                    <a:buChar char="•"/>
                    <a:defRPr sz="2200">
                      <a:solidFill>
                        <a:srgbClr val="37619F"/>
                      </a:solidFill>
                      <a:latin typeface="Tahoma" pitchFamily="34" charset="0"/>
                      <a:ea typeface="黑体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6485" name="AutoShape 76"/>
                <p:cNvSpPr>
                  <a:spLocks noChangeArrowheads="1"/>
                </p:cNvSpPr>
                <p:nvPr/>
              </p:nvSpPr>
              <p:spPr bwMode="auto">
                <a:xfrm>
                  <a:off x="5053" y="2753"/>
                  <a:ext cx="77" cy="76"/>
                </a:xfrm>
                <a:prstGeom prst="diamond">
                  <a:avLst/>
                </a:prstGeom>
                <a:solidFill>
                  <a:srgbClr val="919191"/>
                </a:solidFill>
                <a:ln w="50800">
                  <a:solidFill>
                    <a:srgbClr val="FF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marL="342900" indent="-342900">
                    <a:spcBef>
                      <a:spcPct val="20000"/>
                    </a:spcBef>
                    <a:buChar char="•"/>
                    <a:defRPr sz="2200">
                      <a:solidFill>
                        <a:srgbClr val="37619F"/>
                      </a:solidFill>
                      <a:latin typeface="Tahoma" pitchFamily="34" charset="0"/>
                      <a:ea typeface="黑体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6486" name="Freeform 77"/>
                <p:cNvSpPr>
                  <a:spLocks/>
                </p:cNvSpPr>
                <p:nvPr/>
              </p:nvSpPr>
              <p:spPr bwMode="auto">
                <a:xfrm>
                  <a:off x="5074" y="2702"/>
                  <a:ext cx="92" cy="17"/>
                </a:xfrm>
                <a:custGeom>
                  <a:avLst/>
                  <a:gdLst>
                    <a:gd name="T0" fmla="*/ 0 w 92"/>
                    <a:gd name="T1" fmla="*/ 0 h 17"/>
                    <a:gd name="T2" fmla="*/ 36 w 92"/>
                    <a:gd name="T3" fmla="*/ 16 h 17"/>
                    <a:gd name="T4" fmla="*/ 91 w 92"/>
                    <a:gd name="T5" fmla="*/ 0 h 17"/>
                    <a:gd name="T6" fmla="*/ 64 w 92"/>
                    <a:gd name="T7" fmla="*/ 16 h 17"/>
                    <a:gd name="T8" fmla="*/ 36 w 92"/>
                    <a:gd name="T9" fmla="*/ 0 h 17"/>
                    <a:gd name="T10" fmla="*/ 9 w 92"/>
                    <a:gd name="T11" fmla="*/ 0 h 17"/>
                    <a:gd name="T12" fmla="*/ 0 w 92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92"/>
                    <a:gd name="T22" fmla="*/ 0 h 17"/>
                    <a:gd name="T23" fmla="*/ 92 w 92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92" h="17">
                      <a:moveTo>
                        <a:pt x="0" y="0"/>
                      </a:moveTo>
                      <a:lnTo>
                        <a:pt x="36" y="16"/>
                      </a:lnTo>
                      <a:lnTo>
                        <a:pt x="91" y="0"/>
                      </a:lnTo>
                      <a:lnTo>
                        <a:pt x="64" y="16"/>
                      </a:lnTo>
                      <a:lnTo>
                        <a:pt x="36" y="0"/>
                      </a:lnTo>
                      <a:lnTo>
                        <a:pt x="9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919191"/>
                </a:solidFill>
                <a:ln w="50800" cap="rnd">
                  <a:solidFill>
                    <a:srgbClr val="FF00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6487" name="Group 78"/>
                <p:cNvGrpSpPr>
                  <a:grpSpLocks/>
                </p:cNvGrpSpPr>
                <p:nvPr/>
              </p:nvGrpSpPr>
              <p:grpSpPr bwMode="auto">
                <a:xfrm>
                  <a:off x="5185" y="2634"/>
                  <a:ext cx="110" cy="247"/>
                  <a:chOff x="5185" y="2634"/>
                  <a:chExt cx="110" cy="247"/>
                </a:xfrm>
              </p:grpSpPr>
              <p:sp>
                <p:nvSpPr>
                  <p:cNvPr id="16490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5215" y="2634"/>
                    <a:ext cx="44" cy="43"/>
                  </a:xfrm>
                  <a:prstGeom prst="ellipse">
                    <a:avLst/>
                  </a:prstGeom>
                  <a:solidFill>
                    <a:srgbClr val="919191"/>
                  </a:solidFill>
                  <a:ln w="12700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200">
                        <a:solidFill>
                          <a:srgbClr val="37619F"/>
                        </a:solidFill>
                        <a:latin typeface="Tahoma" pitchFamily="34" charset="0"/>
                        <a:ea typeface="黑体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grpSp>
                <p:nvGrpSpPr>
                  <p:cNvPr id="16491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5185" y="2686"/>
                    <a:ext cx="110" cy="195"/>
                    <a:chOff x="5185" y="2686"/>
                    <a:chExt cx="110" cy="195"/>
                  </a:xfrm>
                </p:grpSpPr>
                <p:sp>
                  <p:nvSpPr>
                    <p:cNvPr id="16492" name="Freeform 81"/>
                    <p:cNvSpPr>
                      <a:spLocks/>
                    </p:cNvSpPr>
                    <p:nvPr/>
                  </p:nvSpPr>
                  <p:spPr bwMode="auto">
                    <a:xfrm>
                      <a:off x="5185" y="2686"/>
                      <a:ext cx="109" cy="195"/>
                    </a:xfrm>
                    <a:custGeom>
                      <a:avLst/>
                      <a:gdLst>
                        <a:gd name="T0" fmla="*/ 51 w 109"/>
                        <a:gd name="T1" fmla="*/ 6 h 195"/>
                        <a:gd name="T2" fmla="*/ 48 w 109"/>
                        <a:gd name="T3" fmla="*/ 14 h 195"/>
                        <a:gd name="T4" fmla="*/ 41 w 109"/>
                        <a:gd name="T5" fmla="*/ 4 h 195"/>
                        <a:gd name="T6" fmla="*/ 41 w 109"/>
                        <a:gd name="T7" fmla="*/ 0 h 195"/>
                        <a:gd name="T8" fmla="*/ 28 w 109"/>
                        <a:gd name="T9" fmla="*/ 0 h 195"/>
                        <a:gd name="T10" fmla="*/ 11 w 109"/>
                        <a:gd name="T11" fmla="*/ 10 h 195"/>
                        <a:gd name="T12" fmla="*/ 0 w 109"/>
                        <a:gd name="T13" fmla="*/ 52 h 195"/>
                        <a:gd name="T14" fmla="*/ 13 w 109"/>
                        <a:gd name="T15" fmla="*/ 64 h 195"/>
                        <a:gd name="T16" fmla="*/ 25 w 109"/>
                        <a:gd name="T17" fmla="*/ 76 h 195"/>
                        <a:gd name="T18" fmla="*/ 25 w 109"/>
                        <a:gd name="T19" fmla="*/ 194 h 195"/>
                        <a:gd name="T20" fmla="*/ 58 w 109"/>
                        <a:gd name="T21" fmla="*/ 194 h 195"/>
                        <a:gd name="T22" fmla="*/ 58 w 109"/>
                        <a:gd name="T23" fmla="*/ 103 h 195"/>
                        <a:gd name="T24" fmla="*/ 72 w 109"/>
                        <a:gd name="T25" fmla="*/ 194 h 195"/>
                        <a:gd name="T26" fmla="*/ 107 w 109"/>
                        <a:gd name="T27" fmla="*/ 194 h 195"/>
                        <a:gd name="T28" fmla="*/ 91 w 109"/>
                        <a:gd name="T29" fmla="*/ 100 h 195"/>
                        <a:gd name="T30" fmla="*/ 91 w 109"/>
                        <a:gd name="T31" fmla="*/ 78 h 195"/>
                        <a:gd name="T32" fmla="*/ 108 w 109"/>
                        <a:gd name="T33" fmla="*/ 51 h 195"/>
                        <a:gd name="T34" fmla="*/ 82 w 109"/>
                        <a:gd name="T35" fmla="*/ 48 h 195"/>
                        <a:gd name="T36" fmla="*/ 66 w 109"/>
                        <a:gd name="T37" fmla="*/ 48 h 195"/>
                        <a:gd name="T38" fmla="*/ 67 w 109"/>
                        <a:gd name="T39" fmla="*/ 77 h 195"/>
                        <a:gd name="T40" fmla="*/ 82 w 109"/>
                        <a:gd name="T41" fmla="*/ 77 h 195"/>
                        <a:gd name="T42" fmla="*/ 82 w 109"/>
                        <a:gd name="T43" fmla="*/ 86 h 195"/>
                        <a:gd name="T44" fmla="*/ 32 w 109"/>
                        <a:gd name="T45" fmla="*/ 86 h 195"/>
                        <a:gd name="T46" fmla="*/ 32 w 109"/>
                        <a:gd name="T47" fmla="*/ 26 h 195"/>
                        <a:gd name="T48" fmla="*/ 82 w 109"/>
                        <a:gd name="T49" fmla="*/ 26 h 195"/>
                        <a:gd name="T50" fmla="*/ 82 w 109"/>
                        <a:gd name="T51" fmla="*/ 48 h 195"/>
                        <a:gd name="T52" fmla="*/ 108 w 109"/>
                        <a:gd name="T53" fmla="*/ 51 h 195"/>
                        <a:gd name="T54" fmla="*/ 91 w 109"/>
                        <a:gd name="T55" fmla="*/ 6 h 195"/>
                        <a:gd name="T56" fmla="*/ 83 w 109"/>
                        <a:gd name="T57" fmla="*/ 0 h 195"/>
                        <a:gd name="T58" fmla="*/ 67 w 109"/>
                        <a:gd name="T59" fmla="*/ 0 h 195"/>
                        <a:gd name="T60" fmla="*/ 60 w 109"/>
                        <a:gd name="T61" fmla="*/ 13 h 195"/>
                        <a:gd name="T62" fmla="*/ 56 w 109"/>
                        <a:gd name="T63" fmla="*/ 7 h 195"/>
                        <a:gd name="T64" fmla="*/ 60 w 109"/>
                        <a:gd name="T65" fmla="*/ 0 h 195"/>
                        <a:gd name="T66" fmla="*/ 47 w 109"/>
                        <a:gd name="T67" fmla="*/ 0 h 195"/>
                        <a:gd name="T68" fmla="*/ 51 w 109"/>
                        <a:gd name="T69" fmla="*/ 6 h 195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w 109"/>
                        <a:gd name="T106" fmla="*/ 0 h 195"/>
                        <a:gd name="T107" fmla="*/ 109 w 109"/>
                        <a:gd name="T108" fmla="*/ 195 h 195"/>
                      </a:gdLst>
                      <a:ahLst/>
                      <a:cxnLst>
                        <a:cxn ang="T70">
                          <a:pos x="T0" y="T1"/>
                        </a:cxn>
                        <a:cxn ang="T71">
                          <a:pos x="T2" y="T3"/>
                        </a:cxn>
                        <a:cxn ang="T72">
                          <a:pos x="T4" y="T5"/>
                        </a:cxn>
                        <a:cxn ang="T73">
                          <a:pos x="T6" y="T7"/>
                        </a:cxn>
                        <a:cxn ang="T74">
                          <a:pos x="T8" y="T9"/>
                        </a:cxn>
                        <a:cxn ang="T75">
                          <a:pos x="T10" y="T11"/>
                        </a:cxn>
                        <a:cxn ang="T76">
                          <a:pos x="T12" y="T13"/>
                        </a:cxn>
                        <a:cxn ang="T77">
                          <a:pos x="T14" y="T15"/>
                        </a:cxn>
                        <a:cxn ang="T78">
                          <a:pos x="T16" y="T17"/>
                        </a:cxn>
                        <a:cxn ang="T79">
                          <a:pos x="T18" y="T19"/>
                        </a:cxn>
                        <a:cxn ang="T80">
                          <a:pos x="T20" y="T21"/>
                        </a:cxn>
                        <a:cxn ang="T81">
                          <a:pos x="T22" y="T23"/>
                        </a:cxn>
                        <a:cxn ang="T82">
                          <a:pos x="T24" y="T25"/>
                        </a:cxn>
                        <a:cxn ang="T83">
                          <a:pos x="T26" y="T27"/>
                        </a:cxn>
                        <a:cxn ang="T84">
                          <a:pos x="T28" y="T29"/>
                        </a:cxn>
                        <a:cxn ang="T85">
                          <a:pos x="T30" y="T31"/>
                        </a:cxn>
                        <a:cxn ang="T86">
                          <a:pos x="T32" y="T33"/>
                        </a:cxn>
                        <a:cxn ang="T87">
                          <a:pos x="T34" y="T35"/>
                        </a:cxn>
                        <a:cxn ang="T88">
                          <a:pos x="T36" y="T37"/>
                        </a:cxn>
                        <a:cxn ang="T89">
                          <a:pos x="T38" y="T39"/>
                        </a:cxn>
                        <a:cxn ang="T90">
                          <a:pos x="T40" y="T41"/>
                        </a:cxn>
                        <a:cxn ang="T91">
                          <a:pos x="T42" y="T43"/>
                        </a:cxn>
                        <a:cxn ang="T92">
                          <a:pos x="T44" y="T45"/>
                        </a:cxn>
                        <a:cxn ang="T93">
                          <a:pos x="T46" y="T47"/>
                        </a:cxn>
                        <a:cxn ang="T94">
                          <a:pos x="T48" y="T49"/>
                        </a:cxn>
                        <a:cxn ang="T95">
                          <a:pos x="T50" y="T51"/>
                        </a:cxn>
                        <a:cxn ang="T96">
                          <a:pos x="T52" y="T53"/>
                        </a:cxn>
                        <a:cxn ang="T97">
                          <a:pos x="T54" y="T55"/>
                        </a:cxn>
                        <a:cxn ang="T98">
                          <a:pos x="T56" y="T57"/>
                        </a:cxn>
                        <a:cxn ang="T99">
                          <a:pos x="T58" y="T59"/>
                        </a:cxn>
                        <a:cxn ang="T100">
                          <a:pos x="T60" y="T61"/>
                        </a:cxn>
                        <a:cxn ang="T101">
                          <a:pos x="T62" y="T63"/>
                        </a:cxn>
                        <a:cxn ang="T102">
                          <a:pos x="T64" y="T65"/>
                        </a:cxn>
                        <a:cxn ang="T103">
                          <a:pos x="T66" y="T67"/>
                        </a:cxn>
                        <a:cxn ang="T104">
                          <a:pos x="T68" y="T69"/>
                        </a:cxn>
                      </a:cxnLst>
                      <a:rect l="T105" t="T106" r="T107" b="T108"/>
                      <a:pathLst>
                        <a:path w="109" h="195">
                          <a:moveTo>
                            <a:pt x="51" y="6"/>
                          </a:moveTo>
                          <a:lnTo>
                            <a:pt x="48" y="14"/>
                          </a:lnTo>
                          <a:lnTo>
                            <a:pt x="41" y="4"/>
                          </a:lnTo>
                          <a:lnTo>
                            <a:pt x="41" y="0"/>
                          </a:lnTo>
                          <a:lnTo>
                            <a:pt x="28" y="0"/>
                          </a:lnTo>
                          <a:lnTo>
                            <a:pt x="11" y="10"/>
                          </a:lnTo>
                          <a:lnTo>
                            <a:pt x="0" y="52"/>
                          </a:lnTo>
                          <a:lnTo>
                            <a:pt x="13" y="64"/>
                          </a:lnTo>
                          <a:lnTo>
                            <a:pt x="25" y="76"/>
                          </a:lnTo>
                          <a:lnTo>
                            <a:pt x="25" y="194"/>
                          </a:lnTo>
                          <a:lnTo>
                            <a:pt x="58" y="194"/>
                          </a:lnTo>
                          <a:lnTo>
                            <a:pt x="58" y="103"/>
                          </a:lnTo>
                          <a:lnTo>
                            <a:pt x="72" y="194"/>
                          </a:lnTo>
                          <a:lnTo>
                            <a:pt x="107" y="194"/>
                          </a:lnTo>
                          <a:lnTo>
                            <a:pt x="91" y="100"/>
                          </a:lnTo>
                          <a:lnTo>
                            <a:pt x="91" y="78"/>
                          </a:lnTo>
                          <a:lnTo>
                            <a:pt x="108" y="51"/>
                          </a:lnTo>
                          <a:lnTo>
                            <a:pt x="82" y="48"/>
                          </a:lnTo>
                          <a:lnTo>
                            <a:pt x="66" y="48"/>
                          </a:lnTo>
                          <a:lnTo>
                            <a:pt x="67" y="77"/>
                          </a:lnTo>
                          <a:lnTo>
                            <a:pt x="82" y="77"/>
                          </a:lnTo>
                          <a:lnTo>
                            <a:pt x="82" y="86"/>
                          </a:lnTo>
                          <a:lnTo>
                            <a:pt x="32" y="86"/>
                          </a:lnTo>
                          <a:lnTo>
                            <a:pt x="32" y="26"/>
                          </a:lnTo>
                          <a:lnTo>
                            <a:pt x="82" y="26"/>
                          </a:lnTo>
                          <a:lnTo>
                            <a:pt x="82" y="48"/>
                          </a:lnTo>
                          <a:lnTo>
                            <a:pt x="108" y="51"/>
                          </a:lnTo>
                          <a:lnTo>
                            <a:pt x="91" y="6"/>
                          </a:lnTo>
                          <a:lnTo>
                            <a:pt x="83" y="0"/>
                          </a:lnTo>
                          <a:lnTo>
                            <a:pt x="67" y="0"/>
                          </a:lnTo>
                          <a:lnTo>
                            <a:pt x="60" y="13"/>
                          </a:lnTo>
                          <a:lnTo>
                            <a:pt x="56" y="7"/>
                          </a:lnTo>
                          <a:lnTo>
                            <a:pt x="60" y="0"/>
                          </a:lnTo>
                          <a:lnTo>
                            <a:pt x="47" y="0"/>
                          </a:lnTo>
                          <a:lnTo>
                            <a:pt x="51" y="6"/>
                          </a:lnTo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rgbClr val="FF00FF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493" name="Arc 82"/>
                    <p:cNvSpPr>
                      <a:spLocks/>
                    </p:cNvSpPr>
                    <p:nvPr/>
                  </p:nvSpPr>
                  <p:spPr bwMode="auto">
                    <a:xfrm>
                      <a:off x="5268" y="2689"/>
                      <a:ext cx="10" cy="9"/>
                    </a:xfrm>
                    <a:custGeom>
                      <a:avLst/>
                      <a:gdLst>
                        <a:gd name="T0" fmla="*/ 0 w 23818"/>
                        <a:gd name="T1" fmla="*/ 0 h 21600"/>
                        <a:gd name="T2" fmla="*/ 0 w 23818"/>
                        <a:gd name="T3" fmla="*/ 0 h 21600"/>
                        <a:gd name="T4" fmla="*/ 0 w 23818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3818"/>
                        <a:gd name="T10" fmla="*/ 0 h 21600"/>
                        <a:gd name="T11" fmla="*/ 23818 w 23818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3818" h="21600" fill="none" extrusionOk="0">
                          <a:moveTo>
                            <a:pt x="0" y="132"/>
                          </a:moveTo>
                          <a:cubicBezTo>
                            <a:pt x="791" y="44"/>
                            <a:pt x="1588" y="-1"/>
                            <a:pt x="2385" y="0"/>
                          </a:cubicBezTo>
                          <a:cubicBezTo>
                            <a:pt x="13278" y="0"/>
                            <a:pt x="22467" y="8111"/>
                            <a:pt x="23818" y="18920"/>
                          </a:cubicBezTo>
                        </a:path>
                        <a:path w="23818" h="21600" stroke="0" extrusionOk="0">
                          <a:moveTo>
                            <a:pt x="0" y="132"/>
                          </a:moveTo>
                          <a:cubicBezTo>
                            <a:pt x="791" y="44"/>
                            <a:pt x="1588" y="-1"/>
                            <a:pt x="2385" y="0"/>
                          </a:cubicBezTo>
                          <a:cubicBezTo>
                            <a:pt x="13278" y="0"/>
                            <a:pt x="22467" y="8111"/>
                            <a:pt x="23818" y="18920"/>
                          </a:cubicBezTo>
                          <a:lnTo>
                            <a:pt x="2385" y="21600"/>
                          </a:lnTo>
                          <a:lnTo>
                            <a:pt x="0" y="132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rgbClr val="FF00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494" name="Arc 83"/>
                    <p:cNvSpPr>
                      <a:spLocks/>
                    </p:cNvSpPr>
                    <p:nvPr/>
                  </p:nvSpPr>
                  <p:spPr bwMode="auto">
                    <a:xfrm>
                      <a:off x="5197" y="2688"/>
                      <a:ext cx="19" cy="12"/>
                    </a:xfrm>
                    <a:custGeom>
                      <a:avLst/>
                      <a:gdLst>
                        <a:gd name="T0" fmla="*/ 0 w 25581"/>
                        <a:gd name="T1" fmla="*/ 0 h 21600"/>
                        <a:gd name="T2" fmla="*/ 0 w 25581"/>
                        <a:gd name="T3" fmla="*/ 0 h 21600"/>
                        <a:gd name="T4" fmla="*/ 0 w 2558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5581"/>
                        <a:gd name="T10" fmla="*/ 0 h 21600"/>
                        <a:gd name="T11" fmla="*/ 25581 w 2558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5581" h="21600" fill="none" extrusionOk="0">
                          <a:moveTo>
                            <a:pt x="0" y="21600"/>
                          </a:move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22935" y="0"/>
                            <a:pt x="24268" y="123"/>
                            <a:pt x="25580" y="370"/>
                          </a:cubicBezTo>
                        </a:path>
                        <a:path w="25581" h="21600" stroke="0" extrusionOk="0">
                          <a:moveTo>
                            <a:pt x="0" y="21600"/>
                          </a:move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22935" y="0"/>
                            <a:pt x="24268" y="123"/>
                            <a:pt x="25580" y="370"/>
                          </a:cubicBezTo>
                          <a:lnTo>
                            <a:pt x="21600" y="21600"/>
                          </a:ln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rgbClr val="FF00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495" name="Arc 84"/>
                    <p:cNvSpPr>
                      <a:spLocks/>
                    </p:cNvSpPr>
                    <p:nvPr/>
                  </p:nvSpPr>
                  <p:spPr bwMode="auto">
                    <a:xfrm>
                      <a:off x="5185" y="2739"/>
                      <a:ext cx="35" cy="27"/>
                    </a:xfrm>
                    <a:custGeom>
                      <a:avLst/>
                      <a:gdLst>
                        <a:gd name="T0" fmla="*/ 0 w 38063"/>
                        <a:gd name="T1" fmla="*/ 0 h 31871"/>
                        <a:gd name="T2" fmla="*/ 0 w 38063"/>
                        <a:gd name="T3" fmla="*/ 0 h 31871"/>
                        <a:gd name="T4" fmla="*/ 0 w 38063"/>
                        <a:gd name="T5" fmla="*/ 0 h 31871"/>
                        <a:gd name="T6" fmla="*/ 0 60000 65536"/>
                        <a:gd name="T7" fmla="*/ 0 60000 65536"/>
                        <a:gd name="T8" fmla="*/ 0 60000 65536"/>
                        <a:gd name="T9" fmla="*/ 0 w 38063"/>
                        <a:gd name="T10" fmla="*/ 0 h 31871"/>
                        <a:gd name="T11" fmla="*/ 38063 w 38063"/>
                        <a:gd name="T12" fmla="*/ 31871 h 3187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8063" h="31871" fill="none" extrusionOk="0">
                          <a:moveTo>
                            <a:pt x="38062" y="24254"/>
                          </a:moveTo>
                          <a:cubicBezTo>
                            <a:pt x="33958" y="29086"/>
                            <a:pt x="27939" y="31870"/>
                            <a:pt x="21600" y="31871"/>
                          </a:cubicBezTo>
                          <a:cubicBezTo>
                            <a:pt x="9670" y="31871"/>
                            <a:pt x="0" y="22200"/>
                            <a:pt x="0" y="10271"/>
                          </a:cubicBezTo>
                          <a:cubicBezTo>
                            <a:pt x="-1" y="6684"/>
                            <a:pt x="892" y="3154"/>
                            <a:pt x="2598" y="0"/>
                          </a:cubicBezTo>
                        </a:path>
                        <a:path w="38063" h="31871" stroke="0" extrusionOk="0">
                          <a:moveTo>
                            <a:pt x="38062" y="24254"/>
                          </a:moveTo>
                          <a:cubicBezTo>
                            <a:pt x="33958" y="29086"/>
                            <a:pt x="27939" y="31870"/>
                            <a:pt x="21600" y="31871"/>
                          </a:cubicBezTo>
                          <a:cubicBezTo>
                            <a:pt x="9670" y="31871"/>
                            <a:pt x="0" y="22200"/>
                            <a:pt x="0" y="10271"/>
                          </a:cubicBezTo>
                          <a:cubicBezTo>
                            <a:pt x="-1" y="6684"/>
                            <a:pt x="892" y="3154"/>
                            <a:pt x="2598" y="0"/>
                          </a:cubicBezTo>
                          <a:lnTo>
                            <a:pt x="21600" y="10271"/>
                          </a:lnTo>
                          <a:lnTo>
                            <a:pt x="38062" y="24254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rgbClr val="FF00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496" name="Arc 85"/>
                    <p:cNvSpPr>
                      <a:spLocks/>
                    </p:cNvSpPr>
                    <p:nvPr/>
                  </p:nvSpPr>
                  <p:spPr bwMode="auto">
                    <a:xfrm>
                      <a:off x="5267" y="2730"/>
                      <a:ext cx="28" cy="36"/>
                    </a:xfrm>
                    <a:custGeom>
                      <a:avLst/>
                      <a:gdLst>
                        <a:gd name="T0" fmla="*/ 0 w 34043"/>
                        <a:gd name="T1" fmla="*/ 0 h 41972"/>
                        <a:gd name="T2" fmla="*/ 0 w 34043"/>
                        <a:gd name="T3" fmla="*/ 0 h 41972"/>
                        <a:gd name="T4" fmla="*/ 0 w 34043"/>
                        <a:gd name="T5" fmla="*/ 0 h 41972"/>
                        <a:gd name="T6" fmla="*/ 0 60000 65536"/>
                        <a:gd name="T7" fmla="*/ 0 60000 65536"/>
                        <a:gd name="T8" fmla="*/ 0 60000 65536"/>
                        <a:gd name="T9" fmla="*/ 0 w 34043"/>
                        <a:gd name="T10" fmla="*/ 0 h 41972"/>
                        <a:gd name="T11" fmla="*/ 34043 w 34043"/>
                        <a:gd name="T12" fmla="*/ 41972 h 4197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4043" h="41972" fill="none" extrusionOk="0">
                          <a:moveTo>
                            <a:pt x="19622" y="-1"/>
                          </a:moveTo>
                          <a:cubicBezTo>
                            <a:pt x="28263" y="3044"/>
                            <a:pt x="34043" y="11210"/>
                            <a:pt x="34043" y="20372"/>
                          </a:cubicBezTo>
                          <a:cubicBezTo>
                            <a:pt x="34043" y="32301"/>
                            <a:pt x="24372" y="41972"/>
                            <a:pt x="12443" y="41972"/>
                          </a:cubicBezTo>
                          <a:cubicBezTo>
                            <a:pt x="7987" y="41972"/>
                            <a:pt x="3641" y="40594"/>
                            <a:pt x="0" y="38027"/>
                          </a:cubicBezTo>
                        </a:path>
                        <a:path w="34043" h="41972" stroke="0" extrusionOk="0">
                          <a:moveTo>
                            <a:pt x="19622" y="-1"/>
                          </a:moveTo>
                          <a:cubicBezTo>
                            <a:pt x="28263" y="3044"/>
                            <a:pt x="34043" y="11210"/>
                            <a:pt x="34043" y="20372"/>
                          </a:cubicBezTo>
                          <a:cubicBezTo>
                            <a:pt x="34043" y="32301"/>
                            <a:pt x="24372" y="41972"/>
                            <a:pt x="12443" y="41972"/>
                          </a:cubicBezTo>
                          <a:cubicBezTo>
                            <a:pt x="7987" y="41972"/>
                            <a:pt x="3641" y="40594"/>
                            <a:pt x="0" y="38027"/>
                          </a:cubicBezTo>
                          <a:lnTo>
                            <a:pt x="12443" y="20372"/>
                          </a:lnTo>
                          <a:lnTo>
                            <a:pt x="19622" y="-1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rgbClr val="FF00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16488" name="Rectangle 86"/>
                <p:cNvSpPr>
                  <a:spLocks noChangeArrowheads="1"/>
                </p:cNvSpPr>
                <p:nvPr/>
              </p:nvSpPr>
              <p:spPr bwMode="auto">
                <a:xfrm>
                  <a:off x="4599" y="2741"/>
                  <a:ext cx="102" cy="28"/>
                </a:xfrm>
                <a:prstGeom prst="rect">
                  <a:avLst/>
                </a:prstGeom>
                <a:solidFill>
                  <a:srgbClr val="919191"/>
                </a:solidFill>
                <a:ln w="12700">
                  <a:solidFill>
                    <a:srgbClr val="FF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marL="342900" indent="-342900">
                    <a:spcBef>
                      <a:spcPct val="20000"/>
                    </a:spcBef>
                    <a:buChar char="•"/>
                    <a:defRPr sz="2200">
                      <a:solidFill>
                        <a:srgbClr val="37619F"/>
                      </a:solidFill>
                      <a:latin typeface="Tahoma" pitchFamily="34" charset="0"/>
                      <a:ea typeface="黑体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6489" name="Rectangle 87"/>
                <p:cNvSpPr>
                  <a:spLocks noChangeArrowheads="1"/>
                </p:cNvSpPr>
                <p:nvPr/>
              </p:nvSpPr>
              <p:spPr bwMode="auto">
                <a:xfrm>
                  <a:off x="4415" y="2741"/>
                  <a:ext cx="103" cy="28"/>
                </a:xfrm>
                <a:prstGeom prst="rect">
                  <a:avLst/>
                </a:prstGeom>
                <a:solidFill>
                  <a:srgbClr val="919191"/>
                </a:solidFill>
                <a:ln w="12700">
                  <a:solidFill>
                    <a:srgbClr val="FF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marL="342900" indent="-342900">
                    <a:spcBef>
                      <a:spcPct val="20000"/>
                    </a:spcBef>
                    <a:buChar char="•"/>
                    <a:defRPr sz="2200">
                      <a:solidFill>
                        <a:srgbClr val="37619F"/>
                      </a:solidFill>
                      <a:latin typeface="Tahoma" pitchFamily="34" charset="0"/>
                      <a:ea typeface="黑体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16464" name="Group 88"/>
              <p:cNvGrpSpPr>
                <a:grpSpLocks/>
              </p:cNvGrpSpPr>
              <p:nvPr/>
            </p:nvGrpSpPr>
            <p:grpSpPr bwMode="auto">
              <a:xfrm>
                <a:off x="2865" y="1857"/>
                <a:ext cx="761" cy="249"/>
                <a:chOff x="2881" y="1594"/>
                <a:chExt cx="880" cy="247"/>
              </a:xfrm>
            </p:grpSpPr>
            <p:sp>
              <p:nvSpPr>
                <p:cNvPr id="16465" name="Rectangle 89"/>
                <p:cNvSpPr>
                  <a:spLocks noChangeArrowheads="1"/>
                </p:cNvSpPr>
                <p:nvPr/>
              </p:nvSpPr>
              <p:spPr bwMode="auto">
                <a:xfrm>
                  <a:off x="3186" y="1678"/>
                  <a:ext cx="373" cy="146"/>
                </a:xfrm>
                <a:prstGeom prst="rect">
                  <a:avLst/>
                </a:prstGeom>
                <a:solidFill>
                  <a:srgbClr val="919191"/>
                </a:solidFill>
                <a:ln w="50800">
                  <a:solidFill>
                    <a:srgbClr val="FF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marL="342900" indent="-342900">
                    <a:spcBef>
                      <a:spcPct val="20000"/>
                    </a:spcBef>
                    <a:buChar char="•"/>
                    <a:defRPr sz="2200">
                      <a:solidFill>
                        <a:srgbClr val="37619F"/>
                      </a:solidFill>
                      <a:latin typeface="Tahoma" pitchFamily="34" charset="0"/>
                      <a:ea typeface="黑体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6466" name="Rectangle 90"/>
                <p:cNvSpPr>
                  <a:spLocks noChangeArrowheads="1"/>
                </p:cNvSpPr>
                <p:nvPr/>
              </p:nvSpPr>
              <p:spPr bwMode="auto">
                <a:xfrm>
                  <a:off x="3408" y="1606"/>
                  <a:ext cx="152" cy="40"/>
                </a:xfrm>
                <a:prstGeom prst="rect">
                  <a:avLst/>
                </a:prstGeom>
                <a:solidFill>
                  <a:srgbClr val="919191"/>
                </a:solidFill>
                <a:ln w="50800">
                  <a:solidFill>
                    <a:srgbClr val="FF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marL="342900" indent="-342900">
                    <a:spcBef>
                      <a:spcPct val="20000"/>
                    </a:spcBef>
                    <a:buChar char="•"/>
                    <a:defRPr sz="2200">
                      <a:solidFill>
                        <a:srgbClr val="37619F"/>
                      </a:solidFill>
                      <a:latin typeface="Tahoma" pitchFamily="34" charset="0"/>
                      <a:ea typeface="黑体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6467" name="AutoShape 91"/>
                <p:cNvSpPr>
                  <a:spLocks noChangeArrowheads="1"/>
                </p:cNvSpPr>
                <p:nvPr/>
              </p:nvSpPr>
              <p:spPr bwMode="auto">
                <a:xfrm>
                  <a:off x="2966" y="1749"/>
                  <a:ext cx="226" cy="3"/>
                </a:xfrm>
                <a:prstGeom prst="octagon">
                  <a:avLst>
                    <a:gd name="adj" fmla="val 29278"/>
                  </a:avLst>
                </a:prstGeom>
                <a:solidFill>
                  <a:srgbClr val="919191"/>
                </a:solidFill>
                <a:ln w="50800">
                  <a:solidFill>
                    <a:srgbClr val="FF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marL="342900" indent="-342900">
                    <a:spcBef>
                      <a:spcPct val="20000"/>
                    </a:spcBef>
                    <a:buChar char="•"/>
                    <a:defRPr sz="2200">
                      <a:solidFill>
                        <a:srgbClr val="37619F"/>
                      </a:solidFill>
                      <a:latin typeface="Tahoma" pitchFamily="34" charset="0"/>
                      <a:ea typeface="黑体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6468" name="Rectangle 92"/>
                <p:cNvSpPr>
                  <a:spLocks noChangeArrowheads="1"/>
                </p:cNvSpPr>
                <p:nvPr/>
              </p:nvSpPr>
              <p:spPr bwMode="auto">
                <a:xfrm>
                  <a:off x="3004" y="1749"/>
                  <a:ext cx="5" cy="75"/>
                </a:xfrm>
                <a:prstGeom prst="rect">
                  <a:avLst/>
                </a:prstGeom>
                <a:solidFill>
                  <a:srgbClr val="919191"/>
                </a:solidFill>
                <a:ln w="50800">
                  <a:solidFill>
                    <a:srgbClr val="FF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marL="342900" indent="-342900">
                    <a:spcBef>
                      <a:spcPct val="20000"/>
                    </a:spcBef>
                    <a:buChar char="•"/>
                    <a:defRPr sz="2200">
                      <a:solidFill>
                        <a:srgbClr val="37619F"/>
                      </a:solidFill>
                      <a:latin typeface="Tahoma" pitchFamily="34" charset="0"/>
                      <a:ea typeface="黑体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6469" name="AutoShape 93"/>
                <p:cNvSpPr>
                  <a:spLocks noChangeArrowheads="1"/>
                </p:cNvSpPr>
                <p:nvPr/>
              </p:nvSpPr>
              <p:spPr bwMode="auto">
                <a:xfrm>
                  <a:off x="3519" y="1713"/>
                  <a:ext cx="77" cy="76"/>
                </a:xfrm>
                <a:prstGeom prst="diamond">
                  <a:avLst/>
                </a:prstGeom>
                <a:solidFill>
                  <a:srgbClr val="919191"/>
                </a:solidFill>
                <a:ln w="50800">
                  <a:solidFill>
                    <a:srgbClr val="FF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marL="342900" indent="-342900">
                    <a:spcBef>
                      <a:spcPct val="20000"/>
                    </a:spcBef>
                    <a:buChar char="•"/>
                    <a:defRPr sz="2200">
                      <a:solidFill>
                        <a:srgbClr val="37619F"/>
                      </a:solidFill>
                      <a:latin typeface="Tahoma" pitchFamily="34" charset="0"/>
                      <a:ea typeface="黑体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6470" name="Freeform 94"/>
                <p:cNvSpPr>
                  <a:spLocks/>
                </p:cNvSpPr>
                <p:nvPr/>
              </p:nvSpPr>
              <p:spPr bwMode="auto">
                <a:xfrm>
                  <a:off x="3540" y="1662"/>
                  <a:ext cx="92" cy="17"/>
                </a:xfrm>
                <a:custGeom>
                  <a:avLst/>
                  <a:gdLst>
                    <a:gd name="T0" fmla="*/ 0 w 92"/>
                    <a:gd name="T1" fmla="*/ 0 h 17"/>
                    <a:gd name="T2" fmla="*/ 36 w 92"/>
                    <a:gd name="T3" fmla="*/ 16 h 17"/>
                    <a:gd name="T4" fmla="*/ 91 w 92"/>
                    <a:gd name="T5" fmla="*/ 0 h 17"/>
                    <a:gd name="T6" fmla="*/ 64 w 92"/>
                    <a:gd name="T7" fmla="*/ 16 h 17"/>
                    <a:gd name="T8" fmla="*/ 36 w 92"/>
                    <a:gd name="T9" fmla="*/ 0 h 17"/>
                    <a:gd name="T10" fmla="*/ 9 w 92"/>
                    <a:gd name="T11" fmla="*/ 0 h 17"/>
                    <a:gd name="T12" fmla="*/ 0 w 92"/>
                    <a:gd name="T13" fmla="*/ 0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92"/>
                    <a:gd name="T22" fmla="*/ 0 h 17"/>
                    <a:gd name="T23" fmla="*/ 92 w 92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92" h="17">
                      <a:moveTo>
                        <a:pt x="0" y="0"/>
                      </a:moveTo>
                      <a:lnTo>
                        <a:pt x="36" y="16"/>
                      </a:lnTo>
                      <a:lnTo>
                        <a:pt x="91" y="0"/>
                      </a:lnTo>
                      <a:lnTo>
                        <a:pt x="64" y="16"/>
                      </a:lnTo>
                      <a:lnTo>
                        <a:pt x="36" y="0"/>
                      </a:lnTo>
                      <a:lnTo>
                        <a:pt x="9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919191"/>
                </a:solidFill>
                <a:ln w="50800" cap="rnd">
                  <a:solidFill>
                    <a:srgbClr val="FF00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6471" name="Group 95"/>
                <p:cNvGrpSpPr>
                  <a:grpSpLocks/>
                </p:cNvGrpSpPr>
                <p:nvPr/>
              </p:nvGrpSpPr>
              <p:grpSpPr bwMode="auto">
                <a:xfrm>
                  <a:off x="3648" y="1594"/>
                  <a:ext cx="113" cy="247"/>
                  <a:chOff x="3648" y="1594"/>
                  <a:chExt cx="113" cy="247"/>
                </a:xfrm>
              </p:grpSpPr>
              <p:sp>
                <p:nvSpPr>
                  <p:cNvPr id="16474" name="Oval 96"/>
                  <p:cNvSpPr>
                    <a:spLocks noChangeArrowheads="1"/>
                  </p:cNvSpPr>
                  <p:nvPr/>
                </p:nvSpPr>
                <p:spPr bwMode="auto">
                  <a:xfrm>
                    <a:off x="3681" y="1594"/>
                    <a:ext cx="44" cy="43"/>
                  </a:xfrm>
                  <a:prstGeom prst="ellipse">
                    <a:avLst/>
                  </a:prstGeom>
                  <a:solidFill>
                    <a:srgbClr val="919191"/>
                  </a:solidFill>
                  <a:ln w="12700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200">
                        <a:solidFill>
                          <a:srgbClr val="37619F"/>
                        </a:solidFill>
                        <a:latin typeface="Tahoma" pitchFamily="34" charset="0"/>
                        <a:ea typeface="黑体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grpSp>
                <p:nvGrpSpPr>
                  <p:cNvPr id="16475" name="Group 97"/>
                  <p:cNvGrpSpPr>
                    <a:grpSpLocks/>
                  </p:cNvGrpSpPr>
                  <p:nvPr/>
                </p:nvGrpSpPr>
                <p:grpSpPr bwMode="auto">
                  <a:xfrm>
                    <a:off x="3648" y="1646"/>
                    <a:ext cx="113" cy="195"/>
                    <a:chOff x="3648" y="1646"/>
                    <a:chExt cx="113" cy="195"/>
                  </a:xfrm>
                </p:grpSpPr>
                <p:sp>
                  <p:nvSpPr>
                    <p:cNvPr id="16476" name="Freeform 98"/>
                    <p:cNvSpPr>
                      <a:spLocks/>
                    </p:cNvSpPr>
                    <p:nvPr/>
                  </p:nvSpPr>
                  <p:spPr bwMode="auto">
                    <a:xfrm>
                      <a:off x="3648" y="1646"/>
                      <a:ext cx="109" cy="195"/>
                    </a:xfrm>
                    <a:custGeom>
                      <a:avLst/>
                      <a:gdLst>
                        <a:gd name="T0" fmla="*/ 51 w 109"/>
                        <a:gd name="T1" fmla="*/ 6 h 195"/>
                        <a:gd name="T2" fmla="*/ 48 w 109"/>
                        <a:gd name="T3" fmla="*/ 14 h 195"/>
                        <a:gd name="T4" fmla="*/ 41 w 109"/>
                        <a:gd name="T5" fmla="*/ 4 h 195"/>
                        <a:gd name="T6" fmla="*/ 41 w 109"/>
                        <a:gd name="T7" fmla="*/ 0 h 195"/>
                        <a:gd name="T8" fmla="*/ 28 w 109"/>
                        <a:gd name="T9" fmla="*/ 0 h 195"/>
                        <a:gd name="T10" fmla="*/ 11 w 109"/>
                        <a:gd name="T11" fmla="*/ 10 h 195"/>
                        <a:gd name="T12" fmla="*/ 0 w 109"/>
                        <a:gd name="T13" fmla="*/ 52 h 195"/>
                        <a:gd name="T14" fmla="*/ 13 w 109"/>
                        <a:gd name="T15" fmla="*/ 64 h 195"/>
                        <a:gd name="T16" fmla="*/ 25 w 109"/>
                        <a:gd name="T17" fmla="*/ 76 h 195"/>
                        <a:gd name="T18" fmla="*/ 25 w 109"/>
                        <a:gd name="T19" fmla="*/ 194 h 195"/>
                        <a:gd name="T20" fmla="*/ 58 w 109"/>
                        <a:gd name="T21" fmla="*/ 194 h 195"/>
                        <a:gd name="T22" fmla="*/ 58 w 109"/>
                        <a:gd name="T23" fmla="*/ 103 h 195"/>
                        <a:gd name="T24" fmla="*/ 72 w 109"/>
                        <a:gd name="T25" fmla="*/ 194 h 195"/>
                        <a:gd name="T26" fmla="*/ 107 w 109"/>
                        <a:gd name="T27" fmla="*/ 194 h 195"/>
                        <a:gd name="T28" fmla="*/ 91 w 109"/>
                        <a:gd name="T29" fmla="*/ 100 h 195"/>
                        <a:gd name="T30" fmla="*/ 91 w 109"/>
                        <a:gd name="T31" fmla="*/ 78 h 195"/>
                        <a:gd name="T32" fmla="*/ 108 w 109"/>
                        <a:gd name="T33" fmla="*/ 51 h 195"/>
                        <a:gd name="T34" fmla="*/ 82 w 109"/>
                        <a:gd name="T35" fmla="*/ 48 h 195"/>
                        <a:gd name="T36" fmla="*/ 66 w 109"/>
                        <a:gd name="T37" fmla="*/ 48 h 195"/>
                        <a:gd name="T38" fmla="*/ 67 w 109"/>
                        <a:gd name="T39" fmla="*/ 77 h 195"/>
                        <a:gd name="T40" fmla="*/ 82 w 109"/>
                        <a:gd name="T41" fmla="*/ 77 h 195"/>
                        <a:gd name="T42" fmla="*/ 82 w 109"/>
                        <a:gd name="T43" fmla="*/ 86 h 195"/>
                        <a:gd name="T44" fmla="*/ 32 w 109"/>
                        <a:gd name="T45" fmla="*/ 86 h 195"/>
                        <a:gd name="T46" fmla="*/ 32 w 109"/>
                        <a:gd name="T47" fmla="*/ 26 h 195"/>
                        <a:gd name="T48" fmla="*/ 82 w 109"/>
                        <a:gd name="T49" fmla="*/ 26 h 195"/>
                        <a:gd name="T50" fmla="*/ 82 w 109"/>
                        <a:gd name="T51" fmla="*/ 48 h 195"/>
                        <a:gd name="T52" fmla="*/ 108 w 109"/>
                        <a:gd name="T53" fmla="*/ 51 h 195"/>
                        <a:gd name="T54" fmla="*/ 91 w 109"/>
                        <a:gd name="T55" fmla="*/ 6 h 195"/>
                        <a:gd name="T56" fmla="*/ 83 w 109"/>
                        <a:gd name="T57" fmla="*/ 0 h 195"/>
                        <a:gd name="T58" fmla="*/ 67 w 109"/>
                        <a:gd name="T59" fmla="*/ 0 h 195"/>
                        <a:gd name="T60" fmla="*/ 60 w 109"/>
                        <a:gd name="T61" fmla="*/ 13 h 195"/>
                        <a:gd name="T62" fmla="*/ 56 w 109"/>
                        <a:gd name="T63" fmla="*/ 7 h 195"/>
                        <a:gd name="T64" fmla="*/ 60 w 109"/>
                        <a:gd name="T65" fmla="*/ 0 h 195"/>
                        <a:gd name="T66" fmla="*/ 47 w 109"/>
                        <a:gd name="T67" fmla="*/ 0 h 195"/>
                        <a:gd name="T68" fmla="*/ 51 w 109"/>
                        <a:gd name="T69" fmla="*/ 6 h 195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w 109"/>
                        <a:gd name="T106" fmla="*/ 0 h 195"/>
                        <a:gd name="T107" fmla="*/ 109 w 109"/>
                        <a:gd name="T108" fmla="*/ 195 h 195"/>
                      </a:gdLst>
                      <a:ahLst/>
                      <a:cxnLst>
                        <a:cxn ang="T70">
                          <a:pos x="T0" y="T1"/>
                        </a:cxn>
                        <a:cxn ang="T71">
                          <a:pos x="T2" y="T3"/>
                        </a:cxn>
                        <a:cxn ang="T72">
                          <a:pos x="T4" y="T5"/>
                        </a:cxn>
                        <a:cxn ang="T73">
                          <a:pos x="T6" y="T7"/>
                        </a:cxn>
                        <a:cxn ang="T74">
                          <a:pos x="T8" y="T9"/>
                        </a:cxn>
                        <a:cxn ang="T75">
                          <a:pos x="T10" y="T11"/>
                        </a:cxn>
                        <a:cxn ang="T76">
                          <a:pos x="T12" y="T13"/>
                        </a:cxn>
                        <a:cxn ang="T77">
                          <a:pos x="T14" y="T15"/>
                        </a:cxn>
                        <a:cxn ang="T78">
                          <a:pos x="T16" y="T17"/>
                        </a:cxn>
                        <a:cxn ang="T79">
                          <a:pos x="T18" y="T19"/>
                        </a:cxn>
                        <a:cxn ang="T80">
                          <a:pos x="T20" y="T21"/>
                        </a:cxn>
                        <a:cxn ang="T81">
                          <a:pos x="T22" y="T23"/>
                        </a:cxn>
                        <a:cxn ang="T82">
                          <a:pos x="T24" y="T25"/>
                        </a:cxn>
                        <a:cxn ang="T83">
                          <a:pos x="T26" y="T27"/>
                        </a:cxn>
                        <a:cxn ang="T84">
                          <a:pos x="T28" y="T29"/>
                        </a:cxn>
                        <a:cxn ang="T85">
                          <a:pos x="T30" y="T31"/>
                        </a:cxn>
                        <a:cxn ang="T86">
                          <a:pos x="T32" y="T33"/>
                        </a:cxn>
                        <a:cxn ang="T87">
                          <a:pos x="T34" y="T35"/>
                        </a:cxn>
                        <a:cxn ang="T88">
                          <a:pos x="T36" y="T37"/>
                        </a:cxn>
                        <a:cxn ang="T89">
                          <a:pos x="T38" y="T39"/>
                        </a:cxn>
                        <a:cxn ang="T90">
                          <a:pos x="T40" y="T41"/>
                        </a:cxn>
                        <a:cxn ang="T91">
                          <a:pos x="T42" y="T43"/>
                        </a:cxn>
                        <a:cxn ang="T92">
                          <a:pos x="T44" y="T45"/>
                        </a:cxn>
                        <a:cxn ang="T93">
                          <a:pos x="T46" y="T47"/>
                        </a:cxn>
                        <a:cxn ang="T94">
                          <a:pos x="T48" y="T49"/>
                        </a:cxn>
                        <a:cxn ang="T95">
                          <a:pos x="T50" y="T51"/>
                        </a:cxn>
                        <a:cxn ang="T96">
                          <a:pos x="T52" y="T53"/>
                        </a:cxn>
                        <a:cxn ang="T97">
                          <a:pos x="T54" y="T55"/>
                        </a:cxn>
                        <a:cxn ang="T98">
                          <a:pos x="T56" y="T57"/>
                        </a:cxn>
                        <a:cxn ang="T99">
                          <a:pos x="T58" y="T59"/>
                        </a:cxn>
                        <a:cxn ang="T100">
                          <a:pos x="T60" y="T61"/>
                        </a:cxn>
                        <a:cxn ang="T101">
                          <a:pos x="T62" y="T63"/>
                        </a:cxn>
                        <a:cxn ang="T102">
                          <a:pos x="T64" y="T65"/>
                        </a:cxn>
                        <a:cxn ang="T103">
                          <a:pos x="T66" y="T67"/>
                        </a:cxn>
                        <a:cxn ang="T104">
                          <a:pos x="T68" y="T69"/>
                        </a:cxn>
                      </a:cxnLst>
                      <a:rect l="T105" t="T106" r="T107" b="T108"/>
                      <a:pathLst>
                        <a:path w="109" h="195">
                          <a:moveTo>
                            <a:pt x="51" y="6"/>
                          </a:moveTo>
                          <a:lnTo>
                            <a:pt x="48" y="14"/>
                          </a:lnTo>
                          <a:lnTo>
                            <a:pt x="41" y="4"/>
                          </a:lnTo>
                          <a:lnTo>
                            <a:pt x="41" y="0"/>
                          </a:lnTo>
                          <a:lnTo>
                            <a:pt x="28" y="0"/>
                          </a:lnTo>
                          <a:lnTo>
                            <a:pt x="11" y="10"/>
                          </a:lnTo>
                          <a:lnTo>
                            <a:pt x="0" y="52"/>
                          </a:lnTo>
                          <a:lnTo>
                            <a:pt x="13" y="64"/>
                          </a:lnTo>
                          <a:lnTo>
                            <a:pt x="25" y="76"/>
                          </a:lnTo>
                          <a:lnTo>
                            <a:pt x="25" y="194"/>
                          </a:lnTo>
                          <a:lnTo>
                            <a:pt x="58" y="194"/>
                          </a:lnTo>
                          <a:lnTo>
                            <a:pt x="58" y="103"/>
                          </a:lnTo>
                          <a:lnTo>
                            <a:pt x="72" y="194"/>
                          </a:lnTo>
                          <a:lnTo>
                            <a:pt x="107" y="194"/>
                          </a:lnTo>
                          <a:lnTo>
                            <a:pt x="91" y="100"/>
                          </a:lnTo>
                          <a:lnTo>
                            <a:pt x="91" y="78"/>
                          </a:lnTo>
                          <a:lnTo>
                            <a:pt x="108" y="51"/>
                          </a:lnTo>
                          <a:lnTo>
                            <a:pt x="82" y="48"/>
                          </a:lnTo>
                          <a:lnTo>
                            <a:pt x="66" y="48"/>
                          </a:lnTo>
                          <a:lnTo>
                            <a:pt x="67" y="77"/>
                          </a:lnTo>
                          <a:lnTo>
                            <a:pt x="82" y="77"/>
                          </a:lnTo>
                          <a:lnTo>
                            <a:pt x="82" y="86"/>
                          </a:lnTo>
                          <a:lnTo>
                            <a:pt x="32" y="86"/>
                          </a:lnTo>
                          <a:lnTo>
                            <a:pt x="32" y="26"/>
                          </a:lnTo>
                          <a:lnTo>
                            <a:pt x="82" y="26"/>
                          </a:lnTo>
                          <a:lnTo>
                            <a:pt x="82" y="48"/>
                          </a:lnTo>
                          <a:lnTo>
                            <a:pt x="108" y="51"/>
                          </a:lnTo>
                          <a:lnTo>
                            <a:pt x="91" y="6"/>
                          </a:lnTo>
                          <a:lnTo>
                            <a:pt x="83" y="0"/>
                          </a:lnTo>
                          <a:lnTo>
                            <a:pt x="67" y="0"/>
                          </a:lnTo>
                          <a:lnTo>
                            <a:pt x="60" y="13"/>
                          </a:lnTo>
                          <a:lnTo>
                            <a:pt x="56" y="7"/>
                          </a:lnTo>
                          <a:lnTo>
                            <a:pt x="60" y="0"/>
                          </a:lnTo>
                          <a:lnTo>
                            <a:pt x="47" y="0"/>
                          </a:lnTo>
                          <a:lnTo>
                            <a:pt x="51" y="6"/>
                          </a:lnTo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rgbClr val="FF00FF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477" name="Arc 99"/>
                    <p:cNvSpPr>
                      <a:spLocks/>
                    </p:cNvSpPr>
                    <p:nvPr/>
                  </p:nvSpPr>
                  <p:spPr bwMode="auto">
                    <a:xfrm>
                      <a:off x="3734" y="1649"/>
                      <a:ext cx="10" cy="9"/>
                    </a:xfrm>
                    <a:custGeom>
                      <a:avLst/>
                      <a:gdLst>
                        <a:gd name="T0" fmla="*/ 0 w 23818"/>
                        <a:gd name="T1" fmla="*/ 0 h 21600"/>
                        <a:gd name="T2" fmla="*/ 0 w 23818"/>
                        <a:gd name="T3" fmla="*/ 0 h 21600"/>
                        <a:gd name="T4" fmla="*/ 0 w 23818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3818"/>
                        <a:gd name="T10" fmla="*/ 0 h 21600"/>
                        <a:gd name="T11" fmla="*/ 23818 w 23818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3818" h="21600" fill="none" extrusionOk="0">
                          <a:moveTo>
                            <a:pt x="0" y="132"/>
                          </a:moveTo>
                          <a:cubicBezTo>
                            <a:pt x="791" y="44"/>
                            <a:pt x="1588" y="-1"/>
                            <a:pt x="2385" y="0"/>
                          </a:cubicBezTo>
                          <a:cubicBezTo>
                            <a:pt x="13278" y="0"/>
                            <a:pt x="22467" y="8111"/>
                            <a:pt x="23818" y="18920"/>
                          </a:cubicBezTo>
                        </a:path>
                        <a:path w="23818" h="21600" stroke="0" extrusionOk="0">
                          <a:moveTo>
                            <a:pt x="0" y="132"/>
                          </a:moveTo>
                          <a:cubicBezTo>
                            <a:pt x="791" y="44"/>
                            <a:pt x="1588" y="-1"/>
                            <a:pt x="2385" y="0"/>
                          </a:cubicBezTo>
                          <a:cubicBezTo>
                            <a:pt x="13278" y="0"/>
                            <a:pt x="22467" y="8111"/>
                            <a:pt x="23818" y="18920"/>
                          </a:cubicBezTo>
                          <a:lnTo>
                            <a:pt x="2385" y="21600"/>
                          </a:lnTo>
                          <a:lnTo>
                            <a:pt x="0" y="132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rgbClr val="FF00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478" name="Arc 100"/>
                    <p:cNvSpPr>
                      <a:spLocks/>
                    </p:cNvSpPr>
                    <p:nvPr/>
                  </p:nvSpPr>
                  <p:spPr bwMode="auto">
                    <a:xfrm>
                      <a:off x="3663" y="1648"/>
                      <a:ext cx="19" cy="12"/>
                    </a:xfrm>
                    <a:custGeom>
                      <a:avLst/>
                      <a:gdLst>
                        <a:gd name="T0" fmla="*/ 0 w 25581"/>
                        <a:gd name="T1" fmla="*/ 0 h 21600"/>
                        <a:gd name="T2" fmla="*/ 0 w 25581"/>
                        <a:gd name="T3" fmla="*/ 0 h 21600"/>
                        <a:gd name="T4" fmla="*/ 0 w 2558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5581"/>
                        <a:gd name="T10" fmla="*/ 0 h 21600"/>
                        <a:gd name="T11" fmla="*/ 25581 w 25581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5581" h="21600" fill="none" extrusionOk="0">
                          <a:moveTo>
                            <a:pt x="0" y="21600"/>
                          </a:move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22935" y="0"/>
                            <a:pt x="24268" y="123"/>
                            <a:pt x="25580" y="370"/>
                          </a:cubicBezTo>
                        </a:path>
                        <a:path w="25581" h="21600" stroke="0" extrusionOk="0">
                          <a:moveTo>
                            <a:pt x="0" y="21600"/>
                          </a:move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22935" y="0"/>
                            <a:pt x="24268" y="123"/>
                            <a:pt x="25580" y="370"/>
                          </a:cubicBezTo>
                          <a:lnTo>
                            <a:pt x="21600" y="21600"/>
                          </a:ln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rgbClr val="FF00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479" name="Arc 101"/>
                    <p:cNvSpPr>
                      <a:spLocks/>
                    </p:cNvSpPr>
                    <p:nvPr/>
                  </p:nvSpPr>
                  <p:spPr bwMode="auto">
                    <a:xfrm>
                      <a:off x="3651" y="1699"/>
                      <a:ext cx="35" cy="27"/>
                    </a:xfrm>
                    <a:custGeom>
                      <a:avLst/>
                      <a:gdLst>
                        <a:gd name="T0" fmla="*/ 0 w 38063"/>
                        <a:gd name="T1" fmla="*/ 0 h 31871"/>
                        <a:gd name="T2" fmla="*/ 0 w 38063"/>
                        <a:gd name="T3" fmla="*/ 0 h 31871"/>
                        <a:gd name="T4" fmla="*/ 0 w 38063"/>
                        <a:gd name="T5" fmla="*/ 0 h 31871"/>
                        <a:gd name="T6" fmla="*/ 0 60000 65536"/>
                        <a:gd name="T7" fmla="*/ 0 60000 65536"/>
                        <a:gd name="T8" fmla="*/ 0 60000 65536"/>
                        <a:gd name="T9" fmla="*/ 0 w 38063"/>
                        <a:gd name="T10" fmla="*/ 0 h 31871"/>
                        <a:gd name="T11" fmla="*/ 38063 w 38063"/>
                        <a:gd name="T12" fmla="*/ 31871 h 3187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8063" h="31871" fill="none" extrusionOk="0">
                          <a:moveTo>
                            <a:pt x="38062" y="24254"/>
                          </a:moveTo>
                          <a:cubicBezTo>
                            <a:pt x="33958" y="29086"/>
                            <a:pt x="27939" y="31870"/>
                            <a:pt x="21600" y="31871"/>
                          </a:cubicBezTo>
                          <a:cubicBezTo>
                            <a:pt x="9670" y="31871"/>
                            <a:pt x="0" y="22200"/>
                            <a:pt x="0" y="10271"/>
                          </a:cubicBezTo>
                          <a:cubicBezTo>
                            <a:pt x="-1" y="6684"/>
                            <a:pt x="892" y="3154"/>
                            <a:pt x="2598" y="0"/>
                          </a:cubicBezTo>
                        </a:path>
                        <a:path w="38063" h="31871" stroke="0" extrusionOk="0">
                          <a:moveTo>
                            <a:pt x="38062" y="24254"/>
                          </a:moveTo>
                          <a:cubicBezTo>
                            <a:pt x="33958" y="29086"/>
                            <a:pt x="27939" y="31870"/>
                            <a:pt x="21600" y="31871"/>
                          </a:cubicBezTo>
                          <a:cubicBezTo>
                            <a:pt x="9670" y="31871"/>
                            <a:pt x="0" y="22200"/>
                            <a:pt x="0" y="10271"/>
                          </a:cubicBezTo>
                          <a:cubicBezTo>
                            <a:pt x="-1" y="6684"/>
                            <a:pt x="892" y="3154"/>
                            <a:pt x="2598" y="0"/>
                          </a:cubicBezTo>
                          <a:lnTo>
                            <a:pt x="21600" y="10271"/>
                          </a:lnTo>
                          <a:lnTo>
                            <a:pt x="38062" y="24254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rgbClr val="FF00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480" name="Arc 102"/>
                    <p:cNvSpPr>
                      <a:spLocks/>
                    </p:cNvSpPr>
                    <p:nvPr/>
                  </p:nvSpPr>
                  <p:spPr bwMode="auto">
                    <a:xfrm>
                      <a:off x="3733" y="1690"/>
                      <a:ext cx="28" cy="36"/>
                    </a:xfrm>
                    <a:custGeom>
                      <a:avLst/>
                      <a:gdLst>
                        <a:gd name="T0" fmla="*/ 0 w 34043"/>
                        <a:gd name="T1" fmla="*/ 0 h 41972"/>
                        <a:gd name="T2" fmla="*/ 0 w 34043"/>
                        <a:gd name="T3" fmla="*/ 0 h 41972"/>
                        <a:gd name="T4" fmla="*/ 0 w 34043"/>
                        <a:gd name="T5" fmla="*/ 0 h 41972"/>
                        <a:gd name="T6" fmla="*/ 0 60000 65536"/>
                        <a:gd name="T7" fmla="*/ 0 60000 65536"/>
                        <a:gd name="T8" fmla="*/ 0 60000 65536"/>
                        <a:gd name="T9" fmla="*/ 0 w 34043"/>
                        <a:gd name="T10" fmla="*/ 0 h 41972"/>
                        <a:gd name="T11" fmla="*/ 34043 w 34043"/>
                        <a:gd name="T12" fmla="*/ 41972 h 4197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4043" h="41972" fill="none" extrusionOk="0">
                          <a:moveTo>
                            <a:pt x="19622" y="-1"/>
                          </a:moveTo>
                          <a:cubicBezTo>
                            <a:pt x="28263" y="3044"/>
                            <a:pt x="34043" y="11210"/>
                            <a:pt x="34043" y="20372"/>
                          </a:cubicBezTo>
                          <a:cubicBezTo>
                            <a:pt x="34043" y="32301"/>
                            <a:pt x="24372" y="41972"/>
                            <a:pt x="12443" y="41972"/>
                          </a:cubicBezTo>
                          <a:cubicBezTo>
                            <a:pt x="7987" y="41972"/>
                            <a:pt x="3641" y="40594"/>
                            <a:pt x="0" y="38027"/>
                          </a:cubicBezTo>
                        </a:path>
                        <a:path w="34043" h="41972" stroke="0" extrusionOk="0">
                          <a:moveTo>
                            <a:pt x="19622" y="-1"/>
                          </a:moveTo>
                          <a:cubicBezTo>
                            <a:pt x="28263" y="3044"/>
                            <a:pt x="34043" y="11210"/>
                            <a:pt x="34043" y="20372"/>
                          </a:cubicBezTo>
                          <a:cubicBezTo>
                            <a:pt x="34043" y="32301"/>
                            <a:pt x="24372" y="41972"/>
                            <a:pt x="12443" y="41972"/>
                          </a:cubicBezTo>
                          <a:cubicBezTo>
                            <a:pt x="7987" y="41972"/>
                            <a:pt x="3641" y="40594"/>
                            <a:pt x="0" y="38027"/>
                          </a:cubicBezTo>
                          <a:lnTo>
                            <a:pt x="12443" y="20372"/>
                          </a:lnTo>
                          <a:lnTo>
                            <a:pt x="19622" y="-1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rgbClr val="FF00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16472" name="Rectangle 103"/>
                <p:cNvSpPr>
                  <a:spLocks noChangeArrowheads="1"/>
                </p:cNvSpPr>
                <p:nvPr/>
              </p:nvSpPr>
              <p:spPr bwMode="auto">
                <a:xfrm>
                  <a:off x="3065" y="1701"/>
                  <a:ext cx="102" cy="28"/>
                </a:xfrm>
                <a:prstGeom prst="rect">
                  <a:avLst/>
                </a:prstGeom>
                <a:solidFill>
                  <a:srgbClr val="919191"/>
                </a:solidFill>
                <a:ln w="12700">
                  <a:solidFill>
                    <a:srgbClr val="FF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marL="342900" indent="-342900">
                    <a:spcBef>
                      <a:spcPct val="20000"/>
                    </a:spcBef>
                    <a:buChar char="•"/>
                    <a:defRPr sz="2200">
                      <a:solidFill>
                        <a:srgbClr val="37619F"/>
                      </a:solidFill>
                      <a:latin typeface="Tahoma" pitchFamily="34" charset="0"/>
                      <a:ea typeface="黑体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6473" name="Rectangle 104"/>
                <p:cNvSpPr>
                  <a:spLocks noChangeArrowheads="1"/>
                </p:cNvSpPr>
                <p:nvPr/>
              </p:nvSpPr>
              <p:spPr bwMode="auto">
                <a:xfrm>
                  <a:off x="2881" y="1701"/>
                  <a:ext cx="103" cy="28"/>
                </a:xfrm>
                <a:prstGeom prst="rect">
                  <a:avLst/>
                </a:prstGeom>
                <a:solidFill>
                  <a:srgbClr val="919191"/>
                </a:solidFill>
                <a:ln w="12700">
                  <a:solidFill>
                    <a:srgbClr val="FF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marL="342900" indent="-342900">
                    <a:spcBef>
                      <a:spcPct val="20000"/>
                    </a:spcBef>
                    <a:buChar char="•"/>
                    <a:defRPr sz="2200">
                      <a:solidFill>
                        <a:srgbClr val="37619F"/>
                      </a:solidFill>
                      <a:latin typeface="Tahoma" pitchFamily="34" charset="0"/>
                      <a:ea typeface="黑体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</p:grpSp>
      <p:sp>
        <p:nvSpPr>
          <p:cNvPr id="16409" name="Line 106"/>
          <p:cNvSpPr>
            <a:spLocks noChangeShapeType="1"/>
          </p:cNvSpPr>
          <p:nvPr/>
        </p:nvSpPr>
        <p:spPr bwMode="auto">
          <a:xfrm>
            <a:off x="4144963" y="3633825"/>
            <a:ext cx="317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0" name="Line 107"/>
          <p:cNvSpPr>
            <a:spLocks noChangeShapeType="1"/>
          </p:cNvSpPr>
          <p:nvPr/>
        </p:nvSpPr>
        <p:spPr bwMode="auto">
          <a:xfrm>
            <a:off x="5657850" y="3633825"/>
            <a:ext cx="393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411" name="Group 108"/>
          <p:cNvGrpSpPr>
            <a:grpSpLocks/>
          </p:cNvGrpSpPr>
          <p:nvPr/>
        </p:nvGrpSpPr>
        <p:grpSpPr bwMode="auto">
          <a:xfrm>
            <a:off x="2273300" y="1643063"/>
            <a:ext cx="4478338" cy="2317720"/>
            <a:chOff x="1202" y="1041"/>
            <a:chExt cx="2821" cy="1461"/>
          </a:xfrm>
        </p:grpSpPr>
        <p:sp>
          <p:nvSpPr>
            <p:cNvPr id="16412" name="AutoShape 109"/>
            <p:cNvSpPr>
              <a:spLocks noChangeArrowheads="1"/>
            </p:cNvSpPr>
            <p:nvPr/>
          </p:nvSpPr>
          <p:spPr bwMode="auto">
            <a:xfrm>
              <a:off x="1202" y="1298"/>
              <a:ext cx="317" cy="210"/>
            </a:xfrm>
            <a:prstGeom prst="leftArrow">
              <a:avLst>
                <a:gd name="adj1" fmla="val 50000"/>
                <a:gd name="adj2" fmla="val 37738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sz="2200">
                  <a:solidFill>
                    <a:srgbClr val="37619F"/>
                  </a:solidFill>
                  <a:latin typeface="Tahoma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16413" name="Group 110"/>
            <p:cNvGrpSpPr>
              <a:grpSpLocks/>
            </p:cNvGrpSpPr>
            <p:nvPr/>
          </p:nvGrpSpPr>
          <p:grpSpPr bwMode="auto">
            <a:xfrm>
              <a:off x="1516" y="1041"/>
              <a:ext cx="2507" cy="1461"/>
              <a:chOff x="337" y="895"/>
              <a:chExt cx="2507" cy="1461"/>
            </a:xfrm>
          </p:grpSpPr>
          <p:sp>
            <p:nvSpPr>
              <p:cNvPr id="16414" name="Rectangle 111"/>
              <p:cNvSpPr>
                <a:spLocks noChangeArrowheads="1"/>
              </p:cNvSpPr>
              <p:nvPr/>
            </p:nvSpPr>
            <p:spPr bwMode="auto">
              <a:xfrm>
                <a:off x="337" y="895"/>
                <a:ext cx="2507" cy="1461"/>
              </a:xfrm>
              <a:prstGeom prst="rect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wrap="none" lIns="95250" tIns="47625" rIns="95250" bIns="47625"/>
              <a:lstStyle>
                <a:lvl1pPr marL="342900" indent="-342900" defTabSz="977900">
                  <a:spcBef>
                    <a:spcPct val="20000"/>
                  </a:spcBef>
                  <a:buChar char="•"/>
                  <a:defRPr sz="2200">
                    <a:solidFill>
                      <a:srgbClr val="37619F"/>
                    </a:solidFill>
                    <a:latin typeface="Tahoma" pitchFamily="34" charset="0"/>
                    <a:ea typeface="黑体" pitchFamily="49" charset="-122"/>
                  </a:defRPr>
                </a:lvl1pPr>
                <a:lvl2pPr marL="742950" indent="-285750" defTabSz="97790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defTabSz="9779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defTabSz="9779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defTabSz="9779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defTabSz="977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defTabSz="977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defTabSz="977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defTabSz="9779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0"/>
                  </a:spcBef>
                  <a:buFont typeface="Webdings" pitchFamily="18" charset="2"/>
                  <a:buNone/>
                </a:pPr>
                <a:r>
                  <a:rPr lang="zh-CN" altLang="en-US" sz="1600">
                    <a:solidFill>
                      <a:schemeClr val="tx2"/>
                    </a:solidFill>
                    <a:latin typeface="Arial" pitchFamily="34" charset="0"/>
                    <a:ea typeface="宋体" pitchFamily="2" charset="-122"/>
                  </a:rPr>
                  <a:t>举例：</a:t>
                </a:r>
              </a:p>
            </p:txBody>
          </p:sp>
          <p:sp>
            <p:nvSpPr>
              <p:cNvPr id="16415" name="AutoShape 112"/>
              <p:cNvSpPr>
                <a:spLocks/>
              </p:cNvSpPr>
              <p:nvPr/>
            </p:nvSpPr>
            <p:spPr bwMode="auto">
              <a:xfrm>
                <a:off x="826" y="1259"/>
                <a:ext cx="194" cy="798"/>
              </a:xfrm>
              <a:prstGeom prst="leftBrace">
                <a:avLst>
                  <a:gd name="adj1" fmla="val 34278"/>
                  <a:gd name="adj2" fmla="val 52403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200">
                    <a:solidFill>
                      <a:srgbClr val="37619F"/>
                    </a:solidFill>
                    <a:latin typeface="Tahoma" pitchFamily="34" charset="0"/>
                    <a:ea typeface="黑体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6416" name="Text Box 113"/>
              <p:cNvSpPr txBox="1">
                <a:spLocks noChangeArrowheads="1"/>
              </p:cNvSpPr>
              <p:nvPr/>
            </p:nvSpPr>
            <p:spPr bwMode="auto">
              <a:xfrm>
                <a:off x="382" y="1535"/>
                <a:ext cx="409" cy="324"/>
              </a:xfrm>
              <a:prstGeom prst="rect">
                <a:avLst/>
              </a:prstGeom>
              <a:solidFill>
                <a:schemeClr val="accent2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marL="342900" indent="-342900">
                  <a:spcBef>
                    <a:spcPct val="20000"/>
                  </a:spcBef>
                  <a:buChar char="•"/>
                  <a:defRPr sz="2200">
                    <a:solidFill>
                      <a:srgbClr val="37619F"/>
                    </a:solidFill>
                    <a:latin typeface="Tahoma" pitchFamily="34" charset="0"/>
                    <a:ea typeface="黑体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1600">
                    <a:solidFill>
                      <a:schemeClr val="bg1"/>
                    </a:solidFill>
                    <a:latin typeface="Arial" pitchFamily="34" charset="0"/>
                  </a:rPr>
                  <a:t>生产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1600">
                    <a:solidFill>
                      <a:schemeClr val="bg1"/>
                    </a:solidFill>
                    <a:latin typeface="Arial" pitchFamily="34" charset="0"/>
                  </a:rPr>
                  <a:t>成本</a:t>
                </a:r>
              </a:p>
            </p:txBody>
          </p:sp>
          <p:sp>
            <p:nvSpPr>
              <p:cNvPr id="16417" name="Text Box 114"/>
              <p:cNvSpPr txBox="1">
                <a:spLocks noChangeArrowheads="1"/>
              </p:cNvSpPr>
              <p:nvPr/>
            </p:nvSpPr>
            <p:spPr bwMode="auto">
              <a:xfrm>
                <a:off x="1063" y="1134"/>
                <a:ext cx="635" cy="187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marL="342900" indent="-342900">
                  <a:spcBef>
                    <a:spcPct val="20000"/>
                  </a:spcBef>
                  <a:buChar char="•"/>
                  <a:defRPr sz="2200">
                    <a:solidFill>
                      <a:srgbClr val="37619F"/>
                    </a:solidFill>
                    <a:latin typeface="Tahoma" pitchFamily="34" charset="0"/>
                    <a:ea typeface="黑体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1400">
                    <a:solidFill>
                      <a:schemeClr val="bg1"/>
                    </a:solidFill>
                    <a:latin typeface="Times New Roman" pitchFamily="18" charset="0"/>
                    <a:ea typeface="宋体" pitchFamily="2" charset="-122"/>
                  </a:rPr>
                  <a:t>物 料</a:t>
                </a:r>
              </a:p>
            </p:txBody>
          </p:sp>
          <p:sp>
            <p:nvSpPr>
              <p:cNvPr id="16418" name="Text Box 115"/>
              <p:cNvSpPr txBox="1">
                <a:spLocks noChangeArrowheads="1"/>
              </p:cNvSpPr>
              <p:nvPr/>
            </p:nvSpPr>
            <p:spPr bwMode="auto">
              <a:xfrm>
                <a:off x="1063" y="1366"/>
                <a:ext cx="635" cy="182"/>
              </a:xfrm>
              <a:prstGeom prst="rect">
                <a:avLst/>
              </a:prstGeom>
              <a:solidFill>
                <a:schemeClr val="accent2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marL="342900" indent="-342900">
                  <a:spcBef>
                    <a:spcPct val="20000"/>
                  </a:spcBef>
                  <a:buChar char="•"/>
                  <a:defRPr sz="2200">
                    <a:solidFill>
                      <a:srgbClr val="37619F"/>
                    </a:solidFill>
                    <a:latin typeface="Tahoma" pitchFamily="34" charset="0"/>
                    <a:ea typeface="黑体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1400">
                    <a:solidFill>
                      <a:schemeClr val="bg1"/>
                    </a:solidFill>
                    <a:latin typeface="Times New Roman" pitchFamily="18" charset="0"/>
                    <a:ea typeface="宋体" pitchFamily="2" charset="-122"/>
                  </a:rPr>
                  <a:t>物料管理费</a:t>
                </a:r>
              </a:p>
            </p:txBody>
          </p:sp>
          <p:sp>
            <p:nvSpPr>
              <p:cNvPr id="16419" name="Line 116"/>
              <p:cNvSpPr>
                <a:spLocks noChangeShapeType="1"/>
              </p:cNvSpPr>
              <p:nvPr/>
            </p:nvSpPr>
            <p:spPr bwMode="auto">
              <a:xfrm>
                <a:off x="1722" y="1213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420" name="Line 117"/>
              <p:cNvSpPr>
                <a:spLocks noChangeShapeType="1"/>
              </p:cNvSpPr>
              <p:nvPr/>
            </p:nvSpPr>
            <p:spPr bwMode="auto">
              <a:xfrm>
                <a:off x="1722" y="144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421" name="Text Box 118"/>
              <p:cNvSpPr txBox="1">
                <a:spLocks noChangeArrowheads="1"/>
              </p:cNvSpPr>
              <p:nvPr/>
            </p:nvSpPr>
            <p:spPr bwMode="auto">
              <a:xfrm>
                <a:off x="1888" y="1142"/>
                <a:ext cx="816" cy="190"/>
              </a:xfrm>
              <a:prstGeom prst="rect">
                <a:avLst/>
              </a:prstGeom>
              <a:solidFill>
                <a:schemeClr val="accent2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200">
                    <a:solidFill>
                      <a:srgbClr val="37619F"/>
                    </a:solidFill>
                    <a:latin typeface="Tahoma" pitchFamily="34" charset="0"/>
                    <a:ea typeface="黑体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1200" dirty="0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如：金属、塑料</a:t>
                </a:r>
                <a:r>
                  <a:rPr kumimoji="1" lang="zh-CN" altLang="en-US" sz="1100" dirty="0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 </a:t>
                </a:r>
              </a:p>
            </p:txBody>
          </p:sp>
          <p:sp>
            <p:nvSpPr>
              <p:cNvPr id="16422" name="Text Box 119"/>
              <p:cNvSpPr txBox="1">
                <a:spLocks noChangeArrowheads="1"/>
              </p:cNvSpPr>
              <p:nvPr/>
            </p:nvSpPr>
            <p:spPr bwMode="auto">
              <a:xfrm>
                <a:off x="1063" y="1587"/>
                <a:ext cx="635" cy="182"/>
              </a:xfrm>
              <a:prstGeom prst="rect">
                <a:avLst/>
              </a:prstGeom>
              <a:solidFill>
                <a:schemeClr val="accent2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marL="342900" indent="-342900">
                  <a:spcBef>
                    <a:spcPct val="20000"/>
                  </a:spcBef>
                  <a:buChar char="•"/>
                  <a:defRPr sz="2200">
                    <a:solidFill>
                      <a:srgbClr val="37619F"/>
                    </a:solidFill>
                    <a:latin typeface="Tahoma" pitchFamily="34" charset="0"/>
                    <a:ea typeface="黑体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1400">
                    <a:solidFill>
                      <a:schemeClr val="bg1"/>
                    </a:solidFill>
                    <a:latin typeface="Times New Roman" pitchFamily="18" charset="0"/>
                    <a:ea typeface="宋体" pitchFamily="2" charset="-122"/>
                  </a:rPr>
                  <a:t>工 时</a:t>
                </a:r>
              </a:p>
            </p:txBody>
          </p:sp>
          <p:sp>
            <p:nvSpPr>
              <p:cNvPr id="16423" name="Text Box 120"/>
              <p:cNvSpPr txBox="1">
                <a:spLocks noChangeArrowheads="1"/>
              </p:cNvSpPr>
              <p:nvPr/>
            </p:nvSpPr>
            <p:spPr bwMode="auto">
              <a:xfrm>
                <a:off x="1063" y="1802"/>
                <a:ext cx="635" cy="182"/>
              </a:xfrm>
              <a:prstGeom prst="rect">
                <a:avLst/>
              </a:prstGeom>
              <a:solidFill>
                <a:schemeClr val="accent2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marL="342900" indent="-342900">
                  <a:spcBef>
                    <a:spcPct val="20000"/>
                  </a:spcBef>
                  <a:buChar char="•"/>
                  <a:defRPr sz="2200">
                    <a:solidFill>
                      <a:srgbClr val="37619F"/>
                    </a:solidFill>
                    <a:latin typeface="Tahoma" pitchFamily="34" charset="0"/>
                    <a:ea typeface="黑体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1400">
                    <a:solidFill>
                      <a:schemeClr val="bg1"/>
                    </a:solidFill>
                    <a:latin typeface="Times New Roman" pitchFamily="18" charset="0"/>
                    <a:ea typeface="宋体" pitchFamily="2" charset="-122"/>
                  </a:rPr>
                  <a:t>外 协</a:t>
                </a:r>
              </a:p>
            </p:txBody>
          </p:sp>
          <p:sp>
            <p:nvSpPr>
              <p:cNvPr id="16424" name="Text Box 121"/>
              <p:cNvSpPr txBox="1">
                <a:spLocks noChangeArrowheads="1"/>
              </p:cNvSpPr>
              <p:nvPr/>
            </p:nvSpPr>
            <p:spPr bwMode="auto">
              <a:xfrm>
                <a:off x="1063" y="2017"/>
                <a:ext cx="635" cy="182"/>
              </a:xfrm>
              <a:prstGeom prst="rect">
                <a:avLst/>
              </a:prstGeom>
              <a:solidFill>
                <a:schemeClr val="accent2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marL="342900" indent="-342900">
                  <a:spcBef>
                    <a:spcPct val="20000"/>
                  </a:spcBef>
                  <a:buChar char="•"/>
                  <a:defRPr sz="2200">
                    <a:solidFill>
                      <a:srgbClr val="37619F"/>
                    </a:solidFill>
                    <a:latin typeface="Tahoma" pitchFamily="34" charset="0"/>
                    <a:ea typeface="黑体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1400">
                    <a:solidFill>
                      <a:schemeClr val="bg1"/>
                    </a:solidFill>
                    <a:latin typeface="Times New Roman" pitchFamily="18" charset="0"/>
                    <a:ea typeface="宋体" pitchFamily="2" charset="-122"/>
                  </a:rPr>
                  <a:t>制造费</a:t>
                </a:r>
              </a:p>
            </p:txBody>
          </p:sp>
          <p:sp>
            <p:nvSpPr>
              <p:cNvPr id="16425" name="Line 122"/>
              <p:cNvSpPr>
                <a:spLocks noChangeShapeType="1"/>
              </p:cNvSpPr>
              <p:nvPr/>
            </p:nvSpPr>
            <p:spPr bwMode="auto">
              <a:xfrm>
                <a:off x="1722" y="1649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426" name="Line 123"/>
              <p:cNvSpPr>
                <a:spLocks noChangeShapeType="1"/>
              </p:cNvSpPr>
              <p:nvPr/>
            </p:nvSpPr>
            <p:spPr bwMode="auto">
              <a:xfrm>
                <a:off x="1722" y="187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427" name="Line 124"/>
              <p:cNvSpPr>
                <a:spLocks noChangeShapeType="1"/>
              </p:cNvSpPr>
              <p:nvPr/>
            </p:nvSpPr>
            <p:spPr bwMode="auto">
              <a:xfrm>
                <a:off x="1722" y="2079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428" name="Text Box 125"/>
              <p:cNvSpPr txBox="1">
                <a:spLocks noChangeArrowheads="1"/>
              </p:cNvSpPr>
              <p:nvPr/>
            </p:nvSpPr>
            <p:spPr bwMode="auto">
              <a:xfrm>
                <a:off x="1888" y="1366"/>
                <a:ext cx="816" cy="189"/>
              </a:xfrm>
              <a:prstGeom prst="rect">
                <a:avLst/>
              </a:prstGeom>
              <a:solidFill>
                <a:schemeClr val="accent2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200">
                    <a:solidFill>
                      <a:srgbClr val="37619F"/>
                    </a:solidFill>
                    <a:latin typeface="Tahoma" pitchFamily="34" charset="0"/>
                    <a:ea typeface="黑体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1200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如：保险、运费</a:t>
                </a:r>
                <a:r>
                  <a:rPr kumimoji="1" lang="en-US" altLang="zh-CN" sz="1200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 </a:t>
                </a:r>
              </a:p>
            </p:txBody>
          </p:sp>
          <p:sp>
            <p:nvSpPr>
              <p:cNvPr id="16429" name="Text Box 126"/>
              <p:cNvSpPr txBox="1">
                <a:spLocks noChangeArrowheads="1"/>
              </p:cNvSpPr>
              <p:nvPr/>
            </p:nvSpPr>
            <p:spPr bwMode="auto">
              <a:xfrm>
                <a:off x="1888" y="1581"/>
                <a:ext cx="816" cy="180"/>
              </a:xfrm>
              <a:prstGeom prst="rect">
                <a:avLst/>
              </a:prstGeom>
              <a:solidFill>
                <a:schemeClr val="accent2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200">
                    <a:solidFill>
                      <a:srgbClr val="37619F"/>
                    </a:solidFill>
                    <a:latin typeface="Tahoma" pitchFamily="34" charset="0"/>
                    <a:ea typeface="黑体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1100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如：人工 </a:t>
                </a:r>
              </a:p>
            </p:txBody>
          </p:sp>
          <p:sp>
            <p:nvSpPr>
              <p:cNvPr id="16430" name="Text Box 127"/>
              <p:cNvSpPr txBox="1">
                <a:spLocks noChangeArrowheads="1"/>
              </p:cNvSpPr>
              <p:nvPr/>
            </p:nvSpPr>
            <p:spPr bwMode="auto">
              <a:xfrm>
                <a:off x="1888" y="1802"/>
                <a:ext cx="816" cy="190"/>
              </a:xfrm>
              <a:prstGeom prst="rect">
                <a:avLst/>
              </a:prstGeom>
              <a:solidFill>
                <a:schemeClr val="accent2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200">
                    <a:solidFill>
                      <a:srgbClr val="37619F"/>
                    </a:solidFill>
                    <a:latin typeface="Tahoma" pitchFamily="34" charset="0"/>
                    <a:ea typeface="黑体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1200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如：加工费 </a:t>
                </a:r>
              </a:p>
            </p:txBody>
          </p:sp>
          <p:sp>
            <p:nvSpPr>
              <p:cNvPr id="16431" name="Text Box 128"/>
              <p:cNvSpPr txBox="1">
                <a:spLocks noChangeArrowheads="1"/>
              </p:cNvSpPr>
              <p:nvPr/>
            </p:nvSpPr>
            <p:spPr bwMode="auto">
              <a:xfrm>
                <a:off x="1888" y="2025"/>
                <a:ext cx="816" cy="189"/>
              </a:xfrm>
              <a:prstGeom prst="rect">
                <a:avLst/>
              </a:prstGeom>
              <a:solidFill>
                <a:schemeClr val="accent2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200">
                    <a:solidFill>
                      <a:srgbClr val="37619F"/>
                    </a:solidFill>
                    <a:latin typeface="Tahoma" pitchFamily="34" charset="0"/>
                    <a:ea typeface="黑体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1200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如：工资、水电 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标准成本体系账务流转示意图</a:t>
            </a:r>
          </a:p>
        </p:txBody>
      </p:sp>
      <p:graphicFrame>
        <p:nvGraphicFramePr>
          <p:cNvPr id="17411" name="对象 3"/>
          <p:cNvGraphicFramePr>
            <a:graphicFrameLocks noChangeAspect="1"/>
          </p:cNvGraphicFramePr>
          <p:nvPr/>
        </p:nvGraphicFramePr>
        <p:xfrm>
          <a:off x="1116013" y="1412875"/>
          <a:ext cx="7664450" cy="495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0" name="Visio" r:id="rId4" imgW="8389553" imgH="6237321" progId="Visio.Drawing.11">
                  <p:embed/>
                </p:oleObj>
              </mc:Choice>
              <mc:Fallback>
                <p:oleObj name="Visio" r:id="rId4" imgW="8389553" imgH="6237321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412875"/>
                        <a:ext cx="7664450" cy="495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1116013" y="1547813"/>
            <a:ext cx="6121400" cy="711200"/>
          </a:xfrm>
        </p:spPr>
        <p:txBody>
          <a:bodyPr/>
          <a:lstStyle/>
          <a:p>
            <a:r>
              <a:rPr lang="zh-CN" altLang="en-US" dirty="0" smtClean="0"/>
              <a:t>成本与账户关系</a:t>
            </a:r>
          </a:p>
        </p:txBody>
      </p:sp>
      <p:sp>
        <p:nvSpPr>
          <p:cNvPr id="18435" name="标题 1"/>
          <p:cNvSpPr txBox="1">
            <a:spLocks/>
          </p:cNvSpPr>
          <p:nvPr/>
        </p:nvSpPr>
        <p:spPr bwMode="auto">
          <a:xfrm>
            <a:off x="1160463" y="2541588"/>
            <a:ext cx="61214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Char char="•"/>
              <a:defRPr sz="2200">
                <a:solidFill>
                  <a:srgbClr val="37619F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</a:rPr>
              <a:t>成本工单结转演示</a:t>
            </a:r>
          </a:p>
        </p:txBody>
      </p:sp>
      <p:sp>
        <p:nvSpPr>
          <p:cNvPr id="18436" name="标题 1"/>
          <p:cNvSpPr txBox="1">
            <a:spLocks/>
          </p:cNvSpPr>
          <p:nvPr/>
        </p:nvSpPr>
        <p:spPr bwMode="auto">
          <a:xfrm>
            <a:off x="1136650" y="3538538"/>
            <a:ext cx="61214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Char char="•"/>
              <a:defRPr sz="2200">
                <a:solidFill>
                  <a:srgbClr val="37619F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</a:rPr>
              <a:t>成本差异的来源及处理</a:t>
            </a:r>
          </a:p>
        </p:txBody>
      </p:sp>
      <p:sp>
        <p:nvSpPr>
          <p:cNvPr id="18437" name="标题 1"/>
          <p:cNvSpPr txBox="1">
            <a:spLocks/>
          </p:cNvSpPr>
          <p:nvPr/>
        </p:nvSpPr>
        <p:spPr bwMode="auto">
          <a:xfrm>
            <a:off x="1160463" y="4581525"/>
            <a:ext cx="61214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Char char="•"/>
              <a:defRPr sz="2200">
                <a:solidFill>
                  <a:srgbClr val="37619F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</a:rPr>
              <a:t>成本报表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6443663" y="5470525"/>
            <a:ext cx="2143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200">
                <a:solidFill>
                  <a:srgbClr val="37619F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演示结束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6011863" y="5924550"/>
            <a:ext cx="2846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200">
                <a:solidFill>
                  <a:srgbClr val="37619F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广州快意科技有限公司</a:t>
            </a:r>
            <a:endParaRPr lang="en-US" altLang="zh-CN" sz="1800">
              <a:solidFill>
                <a:schemeClr val="tx1"/>
              </a:solidFill>
              <a:latin typeface="Arial" pitchFamily="34" charset="0"/>
              <a:ea typeface="微软雅黑" pitchFamily="34" charset="-122"/>
            </a:endParaRPr>
          </a:p>
        </p:txBody>
      </p:sp>
      <p:pic>
        <p:nvPicPr>
          <p:cNvPr id="80900" name="Picture 4" descr="CMEN3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541463"/>
            <a:ext cx="3209925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4597400" y="1316038"/>
            <a:ext cx="41767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200">
                <a:solidFill>
                  <a:srgbClr val="37619F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  <a:buFontTx/>
              <a:buNone/>
            </a:pPr>
            <a:r>
              <a:rPr lang="en-US" altLang="zh-CN" sz="5000" dirty="0">
                <a:solidFill>
                  <a:schemeClr val="accent2"/>
                </a:solidFill>
                <a:latin typeface="Arial" pitchFamily="34" charset="0"/>
                <a:ea typeface="宋体" pitchFamily="2" charset="-122"/>
              </a:rPr>
              <a:t>Thank You</a:t>
            </a:r>
            <a:r>
              <a:rPr lang="zh-CN" altLang="en-US" sz="5000" dirty="0">
                <a:solidFill>
                  <a:schemeClr val="accent2"/>
                </a:solidFill>
                <a:latin typeface="Arial" pitchFamily="34" charset="0"/>
                <a:ea typeface="宋体" pitchFamily="2" charset="-122"/>
              </a:rPr>
              <a:t>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5" presetID="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autoUpdateAnimBg="0"/>
      <p:bldP spid="80899" grpId="0" autoUpdateAnimBg="0"/>
      <p:bldP spid="8090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2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Char char="•"/>
              <a:defRPr sz="2200">
                <a:solidFill>
                  <a:srgbClr val="37619F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60D4E802-0557-48FD-B8B6-D708C0DAB67C}" type="slidenum">
              <a:rPr lang="zh-CN" altLang="en-US" sz="1200">
                <a:solidFill>
                  <a:srgbClr val="898989"/>
                </a:solidFill>
                <a:latin typeface="楷体_GB2312" pitchFamily="49" charset="-122"/>
                <a:ea typeface="楷体_GB2312" pitchFamily="49" charset="-122"/>
              </a:rPr>
              <a:pPr algn="r"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200">
              <a:solidFill>
                <a:srgbClr val="89898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6" name="Picture 3" descr="1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20950"/>
            <a:ext cx="9144000" cy="161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3403600" y="2819400"/>
            <a:ext cx="44084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总账</a:t>
            </a:r>
            <a:r>
              <a:rPr lang="en-US" altLang="zh-CN" sz="3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成本管理模块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5364163" y="3429000"/>
            <a:ext cx="35290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楷体_GB2312" pitchFamily="49" charset="-122"/>
              </a:rPr>
              <a:t>——</a:t>
            </a:r>
            <a:r>
              <a:rPr lang="zh-CN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楷体_GB2312" pitchFamily="49" charset="-122"/>
              </a:rPr>
              <a:t>成本</a:t>
            </a:r>
            <a:r>
              <a:rPr lang="zh-CN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设置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10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10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/>
      <p:bldP spid="11059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成本维护流程</a:t>
            </a:r>
          </a:p>
        </p:txBody>
      </p:sp>
      <p:sp>
        <p:nvSpPr>
          <p:cNvPr id="2" name="矩形 1"/>
          <p:cNvSpPr/>
          <p:nvPr/>
        </p:nvSpPr>
        <p:spPr>
          <a:xfrm>
            <a:off x="3419872" y="1484784"/>
            <a:ext cx="21602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成本集维护</a:t>
            </a:r>
            <a:endParaRPr lang="en-US" altLang="zh-CN" sz="11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30.1</a:t>
            </a:r>
            <a:endParaRPr lang="zh-CN" altLang="en-US" sz="11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>
            <a:stCxn id="2" idx="2"/>
          </p:cNvCxnSpPr>
          <p:nvPr/>
        </p:nvCxnSpPr>
        <p:spPr>
          <a:xfrm>
            <a:off x="4499992" y="1844824"/>
            <a:ext cx="0" cy="10801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419872" y="2888940"/>
            <a:ext cx="216024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各地点成本集的确定</a:t>
            </a:r>
            <a:endParaRPr lang="en-US" altLang="zh-CN" sz="11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30.9</a:t>
            </a:r>
            <a:endParaRPr lang="zh-CN" altLang="en-US" sz="11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19872" y="1952836"/>
            <a:ext cx="216024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成本种类翻译</a:t>
            </a:r>
            <a:endParaRPr lang="en-US" altLang="zh-CN" sz="11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30.19</a:t>
            </a:r>
            <a:endParaRPr lang="zh-CN" altLang="en-US" sz="11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4499992" y="2276872"/>
            <a:ext cx="0" cy="10801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419872" y="2420888"/>
            <a:ext cx="21602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成本要素维护</a:t>
            </a:r>
            <a:endParaRPr lang="en-US" altLang="zh-CN" sz="11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30.17.1</a:t>
            </a:r>
            <a:endParaRPr lang="zh-CN" altLang="en-US" sz="11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499992" y="2780928"/>
            <a:ext cx="0" cy="14401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419872" y="3356992"/>
            <a:ext cx="21602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物料成本维护</a:t>
            </a:r>
            <a:endParaRPr lang="en-US" altLang="zh-CN" sz="11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1.4.9</a:t>
            </a:r>
            <a:endParaRPr lang="zh-CN" altLang="en-US" sz="11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499992" y="3212976"/>
            <a:ext cx="0" cy="14401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419872" y="3789040"/>
            <a:ext cx="21602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部门维护</a:t>
            </a:r>
            <a:endParaRPr lang="en-US" altLang="zh-CN" sz="11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14.1</a:t>
            </a:r>
            <a:endParaRPr lang="zh-CN" altLang="en-US" sz="11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/>
          <p:cNvCxnSpPr>
            <a:stCxn id="13" idx="2"/>
          </p:cNvCxnSpPr>
          <p:nvPr/>
        </p:nvCxnSpPr>
        <p:spPr>
          <a:xfrm>
            <a:off x="4499992" y="3645024"/>
            <a:ext cx="0" cy="14401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419872" y="4221088"/>
            <a:ext cx="21602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工作中心维护</a:t>
            </a:r>
            <a:endParaRPr lang="en-US" altLang="zh-CN" sz="11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14.5</a:t>
            </a:r>
            <a:endParaRPr lang="zh-CN" altLang="en-US" sz="11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>
            <a:stCxn id="15" idx="2"/>
          </p:cNvCxnSpPr>
          <p:nvPr/>
        </p:nvCxnSpPr>
        <p:spPr>
          <a:xfrm>
            <a:off x="4499992" y="4077072"/>
            <a:ext cx="0" cy="14401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419872" y="4653136"/>
            <a:ext cx="21602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工艺流程维护</a:t>
            </a:r>
            <a:endParaRPr lang="en-US" altLang="zh-CN" sz="11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14.13.1</a:t>
            </a:r>
            <a:endParaRPr lang="zh-CN" altLang="en-US" sz="11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>
            <a:stCxn id="17" idx="2"/>
          </p:cNvCxnSpPr>
          <p:nvPr/>
        </p:nvCxnSpPr>
        <p:spPr>
          <a:xfrm>
            <a:off x="4499992" y="4509120"/>
            <a:ext cx="0" cy="14401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419872" y="5157192"/>
            <a:ext cx="21602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工艺流程成本累加</a:t>
            </a:r>
            <a:endParaRPr lang="en-US" altLang="zh-CN" sz="11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14.13.13</a:t>
            </a:r>
            <a:endParaRPr lang="zh-CN" altLang="en-US" sz="11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/>
          <p:cNvCxnSpPr>
            <a:stCxn id="19" idx="2"/>
          </p:cNvCxnSpPr>
          <p:nvPr/>
        </p:nvCxnSpPr>
        <p:spPr>
          <a:xfrm>
            <a:off x="4499992" y="5013176"/>
            <a:ext cx="0" cy="14401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419872" y="5661248"/>
            <a:ext cx="21602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产品结构成本累加</a:t>
            </a:r>
            <a:endParaRPr lang="en-US" altLang="zh-CN" sz="11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13.12.13</a:t>
            </a:r>
            <a:endParaRPr lang="zh-CN" altLang="en-US" sz="11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4499992" y="5517232"/>
            <a:ext cx="0" cy="14401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419872" y="6165304"/>
            <a:ext cx="21602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成本累加冻结</a:t>
            </a:r>
            <a:r>
              <a:rPr lang="en-US" altLang="zh-CN" sz="11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1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解冻</a:t>
            </a:r>
            <a:endParaRPr lang="en-US" altLang="zh-CN" sz="11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13.12.1</a:t>
            </a:r>
            <a:endParaRPr lang="zh-CN" altLang="en-US" sz="11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4499992" y="6021288"/>
            <a:ext cx="0" cy="14401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16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成本计算方法</a:t>
            </a:r>
          </a:p>
        </p:txBody>
      </p:sp>
      <p:sp>
        <p:nvSpPr>
          <p:cNvPr id="122887" name="Text Box 7"/>
          <p:cNvSpPr txBox="1">
            <a:spLocks noChangeArrowheads="1"/>
          </p:cNvSpPr>
          <p:nvPr/>
        </p:nvSpPr>
        <p:spPr bwMode="auto">
          <a:xfrm>
            <a:off x="1403350" y="1547813"/>
            <a:ext cx="7129463" cy="3347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en-US" altLang="zh-CN" sz="2300" dirty="0">
                <a:solidFill>
                  <a:srgbClr val="37619F"/>
                </a:solidFill>
                <a:latin typeface="微软雅黑" pitchFamily="34" charset="-122"/>
                <a:ea typeface="微软雅黑" pitchFamily="34" charset="-122"/>
              </a:rPr>
              <a:t>Standard Costing  </a:t>
            </a:r>
            <a:r>
              <a:rPr lang="zh-CN" altLang="en-US" sz="2300" dirty="0">
                <a:solidFill>
                  <a:srgbClr val="37619F"/>
                </a:solidFill>
                <a:latin typeface="微软雅黑" pitchFamily="34" charset="-122"/>
                <a:ea typeface="微软雅黑" pitchFamily="34" charset="-122"/>
              </a:rPr>
              <a:t>标准成本法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37619F"/>
                </a:solidFill>
                <a:latin typeface="楷体_GB2312" pitchFamily="49" charset="-122"/>
                <a:ea typeface="楷体_GB2312" pitchFamily="49" charset="-122"/>
              </a:rPr>
              <a:t>即目标成本或预计成本,在计划期内</a:t>
            </a:r>
            <a:r>
              <a:rPr lang="zh-CN" altLang="en-US" dirty="0" smtClean="0">
                <a:solidFill>
                  <a:srgbClr val="37619F"/>
                </a:solidFill>
                <a:latin typeface="楷体_GB2312" pitchFamily="49" charset="-122"/>
                <a:ea typeface="楷体_GB2312" pitchFamily="49" charset="-122"/>
              </a:rPr>
              <a:t>一般保持</a:t>
            </a:r>
            <a:r>
              <a:rPr lang="zh-CN" altLang="en-US" dirty="0">
                <a:solidFill>
                  <a:srgbClr val="37619F"/>
                </a:solidFill>
                <a:latin typeface="楷体_GB2312" pitchFamily="49" charset="-122"/>
                <a:ea typeface="楷体_GB2312" pitchFamily="49" charset="-122"/>
              </a:rPr>
              <a:t>不变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en-US" altLang="zh-CN" sz="2300" dirty="0">
                <a:solidFill>
                  <a:srgbClr val="37619F"/>
                </a:solidFill>
                <a:latin typeface="微软雅黑" pitchFamily="34" charset="-122"/>
                <a:ea typeface="微软雅黑" pitchFamily="34" charset="-122"/>
              </a:rPr>
              <a:t>Average Costing  </a:t>
            </a:r>
            <a:r>
              <a:rPr lang="zh-CN" altLang="en-US" sz="2300" dirty="0">
                <a:solidFill>
                  <a:srgbClr val="37619F"/>
                </a:solidFill>
                <a:latin typeface="微软雅黑" pitchFamily="34" charset="-122"/>
                <a:ea typeface="微软雅黑" pitchFamily="34" charset="-122"/>
              </a:rPr>
              <a:t>平均成本法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37619F"/>
                </a:solidFill>
                <a:latin typeface="楷体_GB2312" pitchFamily="49" charset="-122"/>
                <a:ea typeface="楷体_GB2312" pitchFamily="49" charset="-122"/>
              </a:rPr>
              <a:t>简单移动平均成本法，</a:t>
            </a:r>
            <a:r>
              <a:rPr lang="zh-CN" altLang="en-US" dirty="0" smtClean="0">
                <a:solidFill>
                  <a:srgbClr val="37619F"/>
                </a:solidFill>
                <a:latin typeface="楷体_GB2312" pitchFamily="49" charset="-122"/>
                <a:ea typeface="楷体_GB2312" pitchFamily="49" charset="-122"/>
              </a:rPr>
              <a:t>材料成本</a:t>
            </a:r>
            <a:r>
              <a:rPr lang="zh-CN" altLang="en-US" dirty="0">
                <a:solidFill>
                  <a:srgbClr val="37619F"/>
                </a:solidFill>
                <a:latin typeface="楷体_GB2312" pitchFamily="49" charset="-122"/>
                <a:ea typeface="楷体_GB2312" pitchFamily="49" charset="-122"/>
              </a:rPr>
              <a:t>每次以移动平均成本计算更新系统</a:t>
            </a:r>
            <a:endParaRPr lang="zh-CN" altLang="en-US" b="0" dirty="0">
              <a:solidFill>
                <a:srgbClr val="37619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en-US" altLang="zh-CN" sz="2300" dirty="0">
                <a:solidFill>
                  <a:srgbClr val="37619F"/>
                </a:solidFill>
                <a:latin typeface="微软雅黑" pitchFamily="34" charset="-122"/>
                <a:ea typeface="微软雅黑" pitchFamily="34" charset="-122"/>
              </a:rPr>
              <a:t>Actual Costing	</a:t>
            </a:r>
            <a:r>
              <a:rPr lang="zh-CN" altLang="en-US" sz="2300" dirty="0">
                <a:solidFill>
                  <a:srgbClr val="37619F"/>
                </a:solidFill>
                <a:latin typeface="微软雅黑" pitchFamily="34" charset="-122"/>
                <a:ea typeface="微软雅黑" pitchFamily="34" charset="-122"/>
              </a:rPr>
              <a:t>实际成本法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37619F"/>
                </a:solidFill>
                <a:latin typeface="楷体_GB2312" pitchFamily="49" charset="-122"/>
                <a:ea typeface="楷体_GB2312" pitchFamily="49" charset="-122"/>
              </a:rPr>
              <a:t>收到零件时, 当前成本置为上次采购单或加工单的单位成本;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endParaRPr lang="zh-CN" altLang="en-US" dirty="0"/>
          </a:p>
        </p:txBody>
      </p:sp>
      <p:sp>
        <p:nvSpPr>
          <p:cNvPr id="7172" name="Text Box 6"/>
          <p:cNvSpPr txBox="1">
            <a:spLocks noChangeArrowheads="1"/>
          </p:cNvSpPr>
          <p:nvPr/>
        </p:nvSpPr>
        <p:spPr bwMode="auto">
          <a:xfrm>
            <a:off x="1403350" y="5091113"/>
            <a:ext cx="6472238" cy="660400"/>
          </a:xfrm>
          <a:prstGeom prst="rect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200">
                <a:solidFill>
                  <a:srgbClr val="37619F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sz="1800" b="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注意：</a:t>
            </a:r>
            <a:r>
              <a:rPr lang="en-US" altLang="zh-CN" sz="1800" b="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QAD</a:t>
            </a:r>
            <a:r>
              <a:rPr lang="zh-CN" altLang="en-US" sz="1800" b="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系统同时支持以上成本方法，根据会计准则 ，总账成本计算方法一般为：平均成本或标准成本。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14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30.1</a:t>
            </a:r>
            <a:r>
              <a:rPr lang="zh-CN" altLang="en-US" dirty="0" smtClean="0"/>
              <a:t>成本集维护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851525" y="1556792"/>
            <a:ext cx="2771775" cy="487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en-US" altLang="zh-CN" sz="2300" dirty="0">
                <a:solidFill>
                  <a:srgbClr val="37619F"/>
                </a:solidFill>
                <a:latin typeface="微软雅黑" pitchFamily="34" charset="-122"/>
                <a:ea typeface="微软雅黑" pitchFamily="34" charset="-122"/>
              </a:rPr>
              <a:t>QAD</a:t>
            </a:r>
            <a:r>
              <a:rPr lang="zh-CN" altLang="en-US" sz="2300" dirty="0">
                <a:solidFill>
                  <a:srgbClr val="37619F"/>
                </a:solidFill>
                <a:latin typeface="微软雅黑" pitchFamily="34" charset="-122"/>
                <a:ea typeface="微软雅黑" pitchFamily="34" charset="-122"/>
              </a:rPr>
              <a:t>可以管理</a:t>
            </a:r>
            <a:r>
              <a:rPr lang="en-US" altLang="zh-CN" sz="2300" dirty="0">
                <a:solidFill>
                  <a:srgbClr val="37619F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300" dirty="0">
                <a:solidFill>
                  <a:srgbClr val="37619F"/>
                </a:solidFill>
                <a:latin typeface="微软雅黑" pitchFamily="34" charset="-122"/>
                <a:ea typeface="微软雅黑" pitchFamily="34" charset="-122"/>
              </a:rPr>
              <a:t>个成本集</a:t>
            </a:r>
            <a:endParaRPr lang="en-US" altLang="zh-CN" sz="2300" dirty="0">
              <a:solidFill>
                <a:srgbClr val="37619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300" dirty="0">
                <a:solidFill>
                  <a:srgbClr val="37619F"/>
                </a:solidFill>
                <a:latin typeface="微软雅黑" pitchFamily="34" charset="-122"/>
                <a:ea typeface="微软雅黑" pitchFamily="34" charset="-122"/>
              </a:rPr>
              <a:t>每个成本集有且只有一个成本计算方法</a:t>
            </a:r>
            <a:endParaRPr lang="en-US" altLang="zh-CN" sz="2300" dirty="0">
              <a:solidFill>
                <a:srgbClr val="37619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300" dirty="0">
                <a:solidFill>
                  <a:srgbClr val="37619F"/>
                </a:solidFill>
                <a:latin typeface="微软雅黑" pitchFamily="34" charset="-122"/>
                <a:ea typeface="微软雅黑" pitchFamily="34" charset="-122"/>
              </a:rPr>
              <a:t>总账成本集只允许标准及平均</a:t>
            </a:r>
            <a:r>
              <a:rPr lang="zh-CN" altLang="en-US" sz="2300" dirty="0" smtClean="0">
                <a:solidFill>
                  <a:srgbClr val="37619F"/>
                </a:solidFill>
                <a:latin typeface="微软雅黑" pitchFamily="34" charset="-122"/>
                <a:ea typeface="微软雅黑" pitchFamily="34" charset="-122"/>
              </a:rPr>
              <a:t>成本计算方法</a:t>
            </a:r>
            <a:endParaRPr lang="en-US" altLang="zh-CN" sz="2300" dirty="0">
              <a:solidFill>
                <a:srgbClr val="37619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300" dirty="0">
              <a:solidFill>
                <a:srgbClr val="37619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4" y="1547812"/>
            <a:ext cx="4735512" cy="47615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600" y="836613"/>
            <a:ext cx="6121400" cy="711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30.19</a:t>
            </a:r>
            <a:r>
              <a:rPr lang="zh-CN" altLang="en-US" dirty="0" smtClean="0"/>
              <a:t>成本种类翻译</a:t>
            </a: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5292725" y="1844675"/>
            <a:ext cx="388937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en-US" altLang="en-US" sz="2000" dirty="0">
                <a:solidFill>
                  <a:srgbClr val="37619F"/>
                </a:solidFill>
                <a:latin typeface="微软雅黑" pitchFamily="34" charset="-122"/>
                <a:ea typeface="微软雅黑" pitchFamily="34" charset="-122"/>
              </a:rPr>
              <a:t>Material    </a:t>
            </a:r>
            <a:r>
              <a:rPr lang="zh-CN" altLang="en-US" sz="2000" dirty="0">
                <a:solidFill>
                  <a:srgbClr val="37619F"/>
                </a:solidFill>
                <a:latin typeface="微软雅黑" pitchFamily="34" charset="-122"/>
                <a:ea typeface="微软雅黑" pitchFamily="34" charset="-122"/>
              </a:rPr>
              <a:t>物料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en-US" altLang="zh-CN" sz="2000" dirty="0">
                <a:solidFill>
                  <a:srgbClr val="37619F"/>
                </a:solidFill>
                <a:latin typeface="微软雅黑" pitchFamily="34" charset="-122"/>
                <a:ea typeface="微软雅黑" pitchFamily="34" charset="-122"/>
              </a:rPr>
              <a:t>Labor    </a:t>
            </a:r>
            <a:r>
              <a:rPr lang="zh-CN" altLang="en-US" sz="2000" dirty="0">
                <a:solidFill>
                  <a:srgbClr val="37619F"/>
                </a:solidFill>
                <a:latin typeface="微软雅黑" pitchFamily="34" charset="-122"/>
                <a:ea typeface="微软雅黑" pitchFamily="34" charset="-122"/>
              </a:rPr>
              <a:t>人工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en-US" altLang="zh-CN" sz="2000" dirty="0">
                <a:solidFill>
                  <a:srgbClr val="37619F"/>
                </a:solidFill>
                <a:latin typeface="微软雅黑" pitchFamily="34" charset="-122"/>
                <a:ea typeface="微软雅黑" pitchFamily="34" charset="-122"/>
              </a:rPr>
              <a:t>Burden     </a:t>
            </a:r>
            <a:r>
              <a:rPr lang="zh-CN" altLang="en-US" sz="2000" dirty="0">
                <a:solidFill>
                  <a:srgbClr val="37619F"/>
                </a:solidFill>
                <a:latin typeface="微软雅黑" pitchFamily="34" charset="-122"/>
                <a:ea typeface="微软雅黑" pitchFamily="34" charset="-122"/>
              </a:rPr>
              <a:t>制造费用</a:t>
            </a:r>
            <a:r>
              <a:rPr lang="en-US" altLang="zh-CN" sz="2000" dirty="0" smtClean="0">
                <a:solidFill>
                  <a:srgbClr val="37619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 smtClean="0">
                <a:solidFill>
                  <a:srgbClr val="37619F"/>
                </a:solidFill>
                <a:latin typeface="微软雅黑" pitchFamily="34" charset="-122"/>
                <a:ea typeface="微软雅黑" pitchFamily="34" charset="-122"/>
              </a:rPr>
              <a:t>变动费用</a:t>
            </a:r>
            <a:r>
              <a:rPr lang="en-US" altLang="zh-CN" sz="2000" dirty="0">
                <a:solidFill>
                  <a:srgbClr val="37619F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en-US" altLang="zh-CN" sz="2000" dirty="0">
                <a:solidFill>
                  <a:srgbClr val="37619F"/>
                </a:solidFill>
                <a:latin typeface="微软雅黑" pitchFamily="34" charset="-122"/>
                <a:ea typeface="微软雅黑" pitchFamily="34" charset="-122"/>
              </a:rPr>
              <a:t>Overhead       </a:t>
            </a:r>
            <a:r>
              <a:rPr lang="zh-CN" altLang="en-US" sz="2000" dirty="0">
                <a:solidFill>
                  <a:srgbClr val="37619F"/>
                </a:solidFill>
                <a:latin typeface="微软雅黑" pitchFamily="34" charset="-122"/>
                <a:ea typeface="微软雅黑" pitchFamily="34" charset="-122"/>
              </a:rPr>
              <a:t>固定</a:t>
            </a:r>
            <a:r>
              <a:rPr lang="zh-CN" altLang="en-US" sz="2000" dirty="0" smtClean="0">
                <a:solidFill>
                  <a:srgbClr val="37619F"/>
                </a:solidFill>
                <a:latin typeface="微软雅黑" pitchFamily="34" charset="-122"/>
                <a:ea typeface="微软雅黑" pitchFamily="34" charset="-122"/>
              </a:rPr>
              <a:t>费用</a:t>
            </a:r>
            <a:endParaRPr lang="zh-CN" altLang="en-US" sz="2000" dirty="0">
              <a:solidFill>
                <a:srgbClr val="37619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en-US" altLang="zh-CN" sz="2000" dirty="0">
                <a:solidFill>
                  <a:srgbClr val="37619F"/>
                </a:solidFill>
                <a:latin typeface="微软雅黑" pitchFamily="34" charset="-122"/>
                <a:ea typeface="微软雅黑" pitchFamily="34" charset="-122"/>
              </a:rPr>
              <a:t>Subcontract	  </a:t>
            </a:r>
            <a:r>
              <a:rPr lang="zh-CN" altLang="en-US" sz="2000" dirty="0">
                <a:solidFill>
                  <a:srgbClr val="37619F"/>
                </a:solidFill>
                <a:latin typeface="微软雅黑" pitchFamily="34" charset="-122"/>
                <a:ea typeface="微软雅黑" pitchFamily="34" charset="-122"/>
              </a:rPr>
              <a:t>外包费用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160" y="1514971"/>
            <a:ext cx="4245565" cy="48663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1692275" y="4760913"/>
            <a:ext cx="6472238" cy="660400"/>
          </a:xfrm>
          <a:prstGeom prst="rect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200">
                <a:solidFill>
                  <a:srgbClr val="37619F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sz="1800" b="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注意：</a:t>
            </a:r>
            <a:r>
              <a:rPr lang="en-US" altLang="zh-CN" sz="1800" b="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QAD</a:t>
            </a:r>
            <a:r>
              <a:rPr lang="zh-CN" altLang="en-US" sz="1800" b="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系统中成本一般可包含以上五种成本种类，所有的成本要素必须属于其中的一种。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14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30.17.1</a:t>
            </a:r>
            <a:r>
              <a:rPr lang="zh-CN" altLang="en-US" dirty="0" smtClean="0"/>
              <a:t>成本要素维护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851525" y="1844675"/>
            <a:ext cx="2771775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300" dirty="0">
                <a:solidFill>
                  <a:srgbClr val="37619F"/>
                </a:solidFill>
                <a:latin typeface="微软雅黑" pitchFamily="34" charset="-122"/>
                <a:ea typeface="微软雅黑" pitchFamily="34" charset="-122"/>
              </a:rPr>
              <a:t>成本要素可以自由定义</a:t>
            </a:r>
            <a:endParaRPr lang="en-US" altLang="zh-CN" sz="2300" dirty="0">
              <a:solidFill>
                <a:srgbClr val="37619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300" dirty="0">
                <a:solidFill>
                  <a:srgbClr val="37619F"/>
                </a:solidFill>
                <a:latin typeface="微软雅黑" pitchFamily="34" charset="-122"/>
                <a:ea typeface="微软雅黑" pitchFamily="34" charset="-122"/>
              </a:rPr>
              <a:t>每一成本要素必须指定唯一的成本种类</a:t>
            </a:r>
            <a:endParaRPr lang="en-US" altLang="zh-CN" sz="2300" dirty="0">
              <a:solidFill>
                <a:srgbClr val="37619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en-US" altLang="zh-CN" sz="2300" dirty="0" smtClean="0">
                <a:solidFill>
                  <a:srgbClr val="37619F"/>
                </a:solidFill>
                <a:latin typeface="微软雅黑" pitchFamily="34" charset="-122"/>
                <a:ea typeface="微软雅黑" pitchFamily="34" charset="-122"/>
              </a:rPr>
              <a:t>QAD</a:t>
            </a:r>
            <a:r>
              <a:rPr lang="zh-CN" altLang="en-US" sz="2300" dirty="0" smtClean="0">
                <a:solidFill>
                  <a:srgbClr val="37619F"/>
                </a:solidFill>
                <a:latin typeface="微软雅黑" pitchFamily="34" charset="-122"/>
                <a:ea typeface="微软雅黑" pitchFamily="34" charset="-122"/>
              </a:rPr>
              <a:t>按成本种类指定会计</a:t>
            </a:r>
            <a:r>
              <a:rPr lang="zh-CN" altLang="en-US" sz="2300" dirty="0">
                <a:solidFill>
                  <a:srgbClr val="37619F"/>
                </a:solidFill>
                <a:latin typeface="微软雅黑" pitchFamily="34" charset="-122"/>
                <a:ea typeface="微软雅黑" pitchFamily="34" charset="-122"/>
              </a:rPr>
              <a:t>科目</a:t>
            </a:r>
            <a:endParaRPr lang="en-US" altLang="zh-CN" sz="2300" dirty="0">
              <a:solidFill>
                <a:srgbClr val="37619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300" dirty="0">
              <a:solidFill>
                <a:srgbClr val="37619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628800"/>
            <a:ext cx="4735512" cy="48965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30.9</a:t>
            </a:r>
            <a:r>
              <a:rPr lang="zh-CN" altLang="en-US" dirty="0" smtClean="0"/>
              <a:t>各地点成本集的确定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851525" y="2060575"/>
            <a:ext cx="2771775" cy="380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300" dirty="0">
                <a:solidFill>
                  <a:srgbClr val="37619F"/>
                </a:solidFill>
                <a:latin typeface="微软雅黑" pitchFamily="34" charset="-122"/>
                <a:ea typeface="微软雅黑" pitchFamily="34" charset="-122"/>
              </a:rPr>
              <a:t>按地点指定成本集</a:t>
            </a:r>
            <a:endParaRPr lang="en-US" altLang="zh-CN" sz="2300" dirty="0">
              <a:solidFill>
                <a:srgbClr val="37619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endParaRPr lang="en-US" altLang="zh-CN" sz="2300" dirty="0">
              <a:solidFill>
                <a:srgbClr val="37619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300" dirty="0">
                <a:solidFill>
                  <a:srgbClr val="37619F"/>
                </a:solidFill>
                <a:latin typeface="微软雅黑" pitchFamily="34" charset="-122"/>
                <a:ea typeface="微软雅黑" pitchFamily="34" charset="-122"/>
              </a:rPr>
              <a:t>系统将按地点指定成本</a:t>
            </a:r>
            <a:r>
              <a:rPr lang="zh-CN" altLang="en-US" sz="2300" dirty="0" smtClean="0">
                <a:solidFill>
                  <a:srgbClr val="37619F"/>
                </a:solidFill>
                <a:latin typeface="微软雅黑" pitchFamily="34" charset="-122"/>
                <a:ea typeface="微软雅黑" pitchFamily="34" charset="-122"/>
              </a:rPr>
              <a:t>集并自动</a:t>
            </a:r>
            <a:r>
              <a:rPr lang="zh-CN" altLang="en-US" sz="2300" dirty="0">
                <a:solidFill>
                  <a:srgbClr val="37619F"/>
                </a:solidFill>
                <a:latin typeface="微软雅黑" pitchFamily="34" charset="-122"/>
                <a:ea typeface="微软雅黑" pitchFamily="34" charset="-122"/>
              </a:rPr>
              <a:t>计算更新成本</a:t>
            </a:r>
            <a:endParaRPr lang="en-US" altLang="zh-CN" sz="2300" dirty="0">
              <a:solidFill>
                <a:srgbClr val="37619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endParaRPr lang="en-US" altLang="zh-CN" sz="2300" dirty="0">
              <a:solidFill>
                <a:srgbClr val="37619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300" dirty="0">
              <a:solidFill>
                <a:srgbClr val="37619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212" y="1516558"/>
            <a:ext cx="4711313" cy="49367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908621"/>
            <a:ext cx="6121400" cy="50415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1.4.9 </a:t>
            </a:r>
            <a:r>
              <a:rPr lang="zh-CN" altLang="en-US" dirty="0" smtClean="0"/>
              <a:t>物料成本维护</a:t>
            </a: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3851275" y="2852738"/>
            <a:ext cx="3097213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2200">
                <a:solidFill>
                  <a:srgbClr val="37619F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3851275" y="4508500"/>
            <a:ext cx="3097213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2200">
                <a:solidFill>
                  <a:srgbClr val="37619F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3059113" y="3357563"/>
            <a:ext cx="64770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2200">
                <a:solidFill>
                  <a:srgbClr val="37619F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344" name="Rectangle 9"/>
          <p:cNvSpPr>
            <a:spLocks noChangeArrowheads="1"/>
          </p:cNvSpPr>
          <p:nvPr/>
        </p:nvSpPr>
        <p:spPr bwMode="auto">
          <a:xfrm>
            <a:off x="3059113" y="5057775"/>
            <a:ext cx="64770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2200">
                <a:solidFill>
                  <a:srgbClr val="37619F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4"/>
          <a:stretch/>
        </p:blipFill>
        <p:spPr bwMode="auto">
          <a:xfrm>
            <a:off x="1202141" y="2564904"/>
            <a:ext cx="7546323" cy="35792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64"/>
          <a:stretch/>
        </p:blipFill>
        <p:spPr bwMode="auto">
          <a:xfrm>
            <a:off x="1202142" y="1484784"/>
            <a:ext cx="7546322" cy="2952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16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0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10212</TotalTime>
  <Words>1284</Words>
  <Application>Microsoft Office PowerPoint</Application>
  <PresentationFormat>全屏显示(4:3)</PresentationFormat>
  <Paragraphs>185</Paragraphs>
  <Slides>19</Slides>
  <Notes>13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2" baseType="lpstr">
      <vt:lpstr>默认设计模板</vt:lpstr>
      <vt:lpstr>1_默认设计模板</vt:lpstr>
      <vt:lpstr>Visio</vt:lpstr>
      <vt:lpstr>PowerPoint 演示文稿</vt:lpstr>
      <vt:lpstr>PowerPoint 演示文稿</vt:lpstr>
      <vt:lpstr>成本维护流程</vt:lpstr>
      <vt:lpstr>成本计算方法</vt:lpstr>
      <vt:lpstr>30.1成本集维护</vt:lpstr>
      <vt:lpstr>30.19成本种类翻译</vt:lpstr>
      <vt:lpstr>30.17.1成本要素维护</vt:lpstr>
      <vt:lpstr>30.9各地点成本集的确定</vt:lpstr>
      <vt:lpstr>1.4.9 物料成本维护</vt:lpstr>
      <vt:lpstr>14.1部门维护</vt:lpstr>
      <vt:lpstr>14.5工作中心维护</vt:lpstr>
      <vt:lpstr>14.13.1工艺流程维护</vt:lpstr>
      <vt:lpstr>14.13.13工艺流程成本累加</vt:lpstr>
      <vt:lpstr>14.13.14工艺流程成本报表</vt:lpstr>
      <vt:lpstr>1.4.7 物料计划维护-订单数量</vt:lpstr>
      <vt:lpstr> 产品成本定义/累加</vt:lpstr>
      <vt:lpstr>标准成本体系账务流转示意图</vt:lpstr>
      <vt:lpstr>成本与账户关系</vt:lpstr>
      <vt:lpstr>PowerPoint 演示文稿</vt:lpstr>
    </vt:vector>
  </TitlesOfParts>
  <Company>SoftSpeed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总账/成本管理</dc:title>
  <dc:creator>Randy Li</dc:creator>
  <cp:lastModifiedBy>admin</cp:lastModifiedBy>
  <cp:revision>456</cp:revision>
  <dcterms:created xsi:type="dcterms:W3CDTF">2008-07-22T02:39:01Z</dcterms:created>
  <dcterms:modified xsi:type="dcterms:W3CDTF">2013-12-30T07:29:34Z</dcterms:modified>
</cp:coreProperties>
</file>