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310" r:id="rId2"/>
    <p:sldId id="268" r:id="rId3"/>
    <p:sldId id="305" r:id="rId4"/>
    <p:sldId id="306" r:id="rId5"/>
    <p:sldId id="307" r:id="rId6"/>
    <p:sldId id="308" r:id="rId7"/>
    <p:sldId id="309" r:id="rId8"/>
    <p:sldId id="312" r:id="rId9"/>
    <p:sldId id="293" r:id="rId10"/>
    <p:sldId id="313" r:id="rId11"/>
    <p:sldId id="301" r:id="rId12"/>
    <p:sldId id="314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46A"/>
    <a:srgbClr val="FF8500"/>
    <a:srgbClr val="FFE354"/>
    <a:srgbClr val="6A9913"/>
    <a:srgbClr val="4BB69D"/>
    <a:srgbClr val="2461AA"/>
    <a:srgbClr val="716FB0"/>
    <a:srgbClr val="4B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9448" autoAdjust="0"/>
  </p:normalViewPr>
  <p:slideViewPr>
    <p:cSldViewPr snapToGrid="0">
      <p:cViewPr varScale="1">
        <p:scale>
          <a:sx n="71" d="100"/>
          <a:sy n="71" d="100"/>
        </p:scale>
        <p:origin x="-13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r>
              <a:rPr lang="en-US"/>
              <a:t>1.1_1_5D intro</a:t>
            </a:r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45E3BE98-584E-43F1-BDBC-94D277BCB4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r>
              <a:rPr lang="en-US"/>
              <a:t>1.1_1_5D intro</a:t>
            </a:r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EBF58768-0845-4B6D-AD63-D800F2EDAE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207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1.1_1_5D intro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B618B6-EE31-4C5D-80C0-C58560CDC13E}" type="slidenum">
              <a:rPr lang="en-US"/>
              <a:pPr/>
              <a:t>1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1.1_1_5D intro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46817F-BA9C-4023-9D03-606AC3B023BC}" type="slidenum">
              <a:rPr lang="en-US"/>
              <a:pPr/>
              <a:t>6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cxxd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1.1_1_5D intro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4D79A3-8CD1-43B6-B660-1CFDCD627C6E}" type="slidenum">
              <a:rPr lang="en-US"/>
              <a:pPr/>
              <a:t>11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/>
          <a:srcRect b="12240"/>
          <a:stretch>
            <a:fillRect/>
          </a:stretch>
        </p:blipFill>
        <p:spPr bwMode="auto">
          <a:xfrm>
            <a:off x="0" y="3217492"/>
            <a:ext cx="9142413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7200" y="607452"/>
            <a:ext cx="8229600" cy="705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17638"/>
            <a:ext cx="8229600" cy="3492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Author/Date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79388"/>
            <a:ext cx="8229600" cy="42862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rgbClr val="4F81BD"/>
                </a:solidFill>
              </a:defRPr>
            </a:lvl1pPr>
          </a:lstStyle>
          <a:p>
            <a:pPr lvl="0"/>
            <a:r>
              <a:rPr lang="en-US" dirty="0" smtClean="0"/>
              <a:t>Sub Title/Emphasis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7093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1610"/>
            <a:ext cx="8229600" cy="542452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70873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26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99404"/>
            <a:ext cx="4038600" cy="541673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99404"/>
            <a:ext cx="4038600" cy="541673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50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67356"/>
            <a:ext cx="4041775" cy="4631844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027593"/>
            <a:ext cx="4041775" cy="639762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67356"/>
            <a:ext cx="4040188" cy="4631844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027593"/>
            <a:ext cx="4040188" cy="639762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7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2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553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ic/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899403"/>
            <a:ext cx="8229600" cy="538286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50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4648200"/>
            <a:ext cx="7467600" cy="762000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5410200"/>
            <a:ext cx="7467600" cy="762000"/>
          </a:xfrm>
        </p:spPr>
        <p:txBody>
          <a:bodyPr tIns="45720" bIns="45720"/>
          <a:lstStyle>
            <a:lvl1pPr marL="0" indent="0" algn="r">
              <a:buFont typeface="Webdings" pitchFamily="18" charset="2"/>
              <a:buNone/>
              <a:defRPr sz="2000" b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021916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716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99403"/>
            <a:ext cx="8229600" cy="5408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6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75000"/>
              <a:lumOff val="25000"/>
            </a:schemeClr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Lucida Grande"/>
        <a:buChar char="-"/>
        <a:defRPr sz="2400" kern="1200">
          <a:solidFill>
            <a:schemeClr val="tx1">
              <a:lumMod val="75000"/>
              <a:lumOff val="25000"/>
            </a:schemeClr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Lucida Grande"/>
        <a:buChar char="-"/>
        <a:defRPr sz="1800" kern="1200">
          <a:solidFill>
            <a:schemeClr val="tx1">
              <a:lumMod val="75000"/>
              <a:lumOff val="25000"/>
            </a:schemeClr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i="1" dirty="0" smtClean="0">
                <a:solidFill>
                  <a:schemeClr val="tx1"/>
                </a:solidFill>
              </a:rPr>
              <a:t>2011.1EE</a:t>
            </a:r>
            <a:r>
              <a:rPr lang="en-US" sz="4400" i="1" dirty="0">
                <a:solidFill>
                  <a:schemeClr val="tx1"/>
                </a:solidFill>
              </a:rPr>
              <a:t> </a:t>
            </a:r>
            <a:r>
              <a:rPr lang="en-US" sz="4400" i="1" dirty="0" smtClean="0">
                <a:solidFill>
                  <a:schemeClr val="tx1"/>
                </a:solidFill>
              </a:rPr>
              <a:t> Financial </a:t>
            </a:r>
            <a:r>
              <a:rPr lang="en-US" sz="4400" i="1" dirty="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115220"/>
            <a:ext cx="8229600" cy="428625"/>
          </a:xfrm>
        </p:spPr>
        <p:txBody>
          <a:bodyPr/>
          <a:lstStyle/>
          <a:p>
            <a:r>
              <a:rPr lang="en-US" altLang="zh-CN" dirty="0" smtClean="0"/>
              <a:t>2011EE</a:t>
            </a:r>
            <a:r>
              <a:rPr lang="zh-CN" altLang="en-US" dirty="0" smtClean="0"/>
              <a:t>企业版财务总体培训计划</a:t>
            </a:r>
            <a:endParaRPr 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Renee zhang</a:t>
            </a:r>
            <a:endParaRPr lang="zh-CN" altLang="en-US" dirty="0"/>
          </a:p>
        </p:txBody>
      </p:sp>
      <p:pic>
        <p:nvPicPr>
          <p:cNvPr id="6" name="图片 5" descr="SoftSpe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262" y="15780"/>
            <a:ext cx="1800738" cy="5288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 smtClean="0"/>
              <a:t>在本课程结束，会对</a:t>
            </a:r>
            <a:r>
              <a:rPr lang="zh-CN" altLang="en-US" sz="2400" dirty="0"/>
              <a:t>学员</a:t>
            </a:r>
            <a:r>
              <a:rPr lang="zh-CN" altLang="en-US" sz="2400" dirty="0" smtClean="0"/>
              <a:t>进行考核：</a:t>
            </a:r>
          </a:p>
          <a:p>
            <a:pPr>
              <a:lnSpc>
                <a:spcPct val="80000"/>
              </a:lnSpc>
            </a:pPr>
            <a:endParaRPr lang="zh-CN" altLang="en-US" sz="2400" dirty="0" smtClean="0"/>
          </a:p>
          <a:p>
            <a:pPr lvl="1">
              <a:lnSpc>
                <a:spcPct val="80000"/>
              </a:lnSpc>
            </a:pPr>
            <a:r>
              <a:rPr lang="zh-CN" altLang="en-US" sz="2000" dirty="0" smtClean="0"/>
              <a:t>考核点</a:t>
            </a:r>
            <a:r>
              <a:rPr lang="en-US" altLang="zh-CN" sz="2000" dirty="0" smtClean="0"/>
              <a:t>1-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EE</a:t>
            </a:r>
            <a:r>
              <a:rPr lang="zh-CN" altLang="en-US" sz="2000" dirty="0" smtClean="0"/>
              <a:t>系统中会建立</a:t>
            </a:r>
            <a:r>
              <a:rPr lang="zh-CN" altLang="en-US" sz="2000" dirty="0" smtClean="0">
                <a:solidFill>
                  <a:srgbClr val="FF0000"/>
                </a:solidFill>
              </a:rPr>
              <a:t>完整</a:t>
            </a:r>
            <a:r>
              <a:rPr lang="zh-CN" altLang="en-US" sz="2000" dirty="0" smtClean="0"/>
              <a:t>的域和会计单位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 smtClean="0"/>
              <a:t>考核点</a:t>
            </a:r>
            <a:r>
              <a:rPr lang="en-US" altLang="zh-CN" sz="2000" dirty="0" smtClean="0"/>
              <a:t>2-</a:t>
            </a:r>
            <a:r>
              <a:rPr lang="zh-CN" altLang="en-US" sz="2000" dirty="0" smtClean="0">
                <a:solidFill>
                  <a:srgbClr val="FF0000"/>
                </a:solidFill>
              </a:rPr>
              <a:t>完整</a:t>
            </a:r>
            <a:r>
              <a:rPr lang="zh-CN" altLang="en-US" sz="2000" dirty="0" smtClean="0"/>
              <a:t>客户和供应商的建立</a:t>
            </a:r>
            <a:endParaRPr lang="en-US" altLang="zh-CN" sz="2000" dirty="0" smtClean="0"/>
          </a:p>
          <a:p>
            <a:pPr lvl="1">
              <a:lnSpc>
                <a:spcPct val="80000"/>
              </a:lnSpc>
            </a:pPr>
            <a:r>
              <a:rPr lang="zh-CN" altLang="en-US" sz="2000" dirty="0" smtClean="0"/>
              <a:t>考核点</a:t>
            </a:r>
            <a:r>
              <a:rPr lang="en-US" altLang="zh-CN" sz="2000" dirty="0" smtClean="0"/>
              <a:t>3-</a:t>
            </a:r>
            <a:r>
              <a:rPr lang="zh-CN" altLang="en-US" sz="2000" dirty="0" smtClean="0"/>
              <a:t>客户发票维护及收款，供应商发票及付款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 smtClean="0"/>
              <a:t>考核点</a:t>
            </a:r>
            <a:r>
              <a:rPr lang="en-US" altLang="zh-CN" sz="2000" dirty="0" smtClean="0"/>
              <a:t>4-</a:t>
            </a:r>
            <a:r>
              <a:rPr lang="zh-CN" altLang="en-US" sz="2000" dirty="0" smtClean="0"/>
              <a:t>总账的相关设置、分录、报表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 smtClean="0"/>
              <a:t>考核点</a:t>
            </a:r>
            <a:r>
              <a:rPr lang="en-US" altLang="zh-CN" sz="2000" dirty="0" smtClean="0"/>
              <a:t>5-</a:t>
            </a:r>
            <a:r>
              <a:rPr lang="zh-CN" altLang="en-US" sz="2000" dirty="0" smtClean="0"/>
              <a:t>成本的设置，成本相关核算</a:t>
            </a:r>
            <a:endParaRPr lang="en-US" altLang="zh-CN" sz="2000" dirty="0" smtClean="0"/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考核</a:t>
            </a:r>
            <a:r>
              <a:rPr lang="zh-CN" altLang="en-US" sz="2000" dirty="0" smtClean="0"/>
              <a:t>点</a:t>
            </a:r>
            <a:r>
              <a:rPr lang="en-US" altLang="zh-CN" sz="2000" dirty="0" smtClean="0"/>
              <a:t>6-</a:t>
            </a:r>
            <a:r>
              <a:rPr lang="zh-CN" altLang="en-US" sz="2000" dirty="0" smtClean="0"/>
              <a:t>固定资产设置维护及日常业务</a:t>
            </a:r>
            <a:endParaRPr lang="en-US" sz="1600" dirty="0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36175" y="94129"/>
            <a:ext cx="8229600" cy="708730"/>
          </a:xfrm>
        </p:spPr>
        <p:txBody>
          <a:bodyPr/>
          <a:lstStyle/>
          <a:p>
            <a:r>
              <a:rPr lang="zh-CN" altLang="en-US" sz="2800" b="0" dirty="0" smtClean="0"/>
              <a:t>考试与检测</a:t>
            </a:r>
            <a:endParaRPr lang="en-US" sz="2800" b="0" dirty="0"/>
          </a:p>
        </p:txBody>
      </p:sp>
      <p:pic>
        <p:nvPicPr>
          <p:cNvPr id="4" name="图片 3" descr="SoftSpe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262" y="15780"/>
            <a:ext cx="1800738" cy="52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4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282388" y="676457"/>
            <a:ext cx="8229600" cy="542452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/>
              <a:t>培训资料当天提供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培训环境：</a:t>
            </a:r>
            <a:r>
              <a:rPr lang="en-US" altLang="zh-CN" sz="2400" dirty="0" smtClean="0"/>
              <a:t>2011.1EE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每天</a:t>
            </a:r>
            <a:r>
              <a:rPr lang="zh-CN" altLang="en-US" sz="2400" dirty="0" smtClean="0"/>
              <a:t>时间安排：</a:t>
            </a:r>
            <a:endParaRPr lang="en-US" altLang="zh-CN" sz="2400" dirty="0"/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CN" sz="2400" dirty="0" smtClean="0"/>
              <a:t> 9:30 </a:t>
            </a:r>
            <a:r>
              <a:rPr lang="en-US" altLang="zh-CN" sz="2400" dirty="0"/>
              <a:t>– </a:t>
            </a:r>
            <a:r>
              <a:rPr lang="en-US" altLang="zh-CN" sz="2400" dirty="0" smtClean="0"/>
              <a:t>11:00</a:t>
            </a:r>
            <a:r>
              <a:rPr lang="en-US" altLang="zh-CN" sz="2400" dirty="0"/>
              <a:t>		</a:t>
            </a:r>
            <a:endParaRPr lang="en-US" altLang="zh-CN" sz="2400" dirty="0" smtClean="0"/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FF8500"/>
                </a:solidFill>
              </a:rPr>
              <a:t>11:00 </a:t>
            </a:r>
            <a:r>
              <a:rPr lang="en-US" altLang="zh-CN" sz="2400" dirty="0">
                <a:solidFill>
                  <a:srgbClr val="FF8500"/>
                </a:solidFill>
              </a:rPr>
              <a:t>- </a:t>
            </a:r>
            <a:r>
              <a:rPr lang="en-US" altLang="zh-CN" sz="2400" dirty="0" smtClean="0">
                <a:solidFill>
                  <a:srgbClr val="FF8500"/>
                </a:solidFill>
              </a:rPr>
              <a:t>11:10</a:t>
            </a:r>
            <a:r>
              <a:rPr lang="en-US" altLang="zh-CN" sz="2400" dirty="0">
                <a:solidFill>
                  <a:srgbClr val="FF8500"/>
                </a:solidFill>
              </a:rPr>
              <a:t>		</a:t>
            </a:r>
            <a:r>
              <a:rPr lang="zh-CN" altLang="en-US" sz="2400" dirty="0">
                <a:solidFill>
                  <a:srgbClr val="FF8500"/>
                </a:solidFill>
              </a:rPr>
              <a:t>茶</a:t>
            </a:r>
            <a:r>
              <a:rPr lang="zh-CN" altLang="en-US" sz="2400" dirty="0" smtClean="0">
                <a:solidFill>
                  <a:srgbClr val="FF8500"/>
                </a:solidFill>
              </a:rPr>
              <a:t>息</a:t>
            </a:r>
            <a:endParaRPr lang="en-US" altLang="zh-CN" sz="2400" dirty="0"/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CN" sz="2400" dirty="0" smtClean="0"/>
              <a:t>11:10 </a:t>
            </a:r>
            <a:r>
              <a:rPr lang="en-US" altLang="zh-CN" sz="2400" dirty="0"/>
              <a:t>– </a:t>
            </a:r>
            <a:r>
              <a:rPr lang="en-US" altLang="zh-CN" sz="2400" dirty="0" smtClean="0"/>
              <a:t>12:30</a:t>
            </a:r>
            <a:r>
              <a:rPr lang="en-US" altLang="zh-CN" sz="2400" dirty="0"/>
              <a:t>		</a:t>
            </a:r>
            <a:endParaRPr lang="en-US" altLang="zh-CN" sz="2400" dirty="0">
              <a:solidFill>
                <a:srgbClr val="FF8500"/>
              </a:solidFill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FF8500"/>
                </a:solidFill>
              </a:rPr>
              <a:t>12:30 </a:t>
            </a:r>
            <a:r>
              <a:rPr lang="en-US" altLang="zh-CN" sz="2400" dirty="0">
                <a:solidFill>
                  <a:srgbClr val="FF8500"/>
                </a:solidFill>
              </a:rPr>
              <a:t>– </a:t>
            </a:r>
            <a:r>
              <a:rPr lang="en-US" altLang="zh-CN" sz="2400" dirty="0" smtClean="0">
                <a:solidFill>
                  <a:srgbClr val="FF8500"/>
                </a:solidFill>
              </a:rPr>
              <a:t>13:30</a:t>
            </a:r>
            <a:r>
              <a:rPr lang="en-US" altLang="zh-CN" sz="2400" dirty="0">
                <a:solidFill>
                  <a:srgbClr val="FF8500"/>
                </a:solidFill>
              </a:rPr>
              <a:t>	</a:t>
            </a:r>
            <a:r>
              <a:rPr lang="en-US" altLang="zh-CN" sz="2400" dirty="0" smtClean="0">
                <a:solidFill>
                  <a:srgbClr val="FF8500"/>
                </a:solidFill>
              </a:rPr>
              <a:t> </a:t>
            </a:r>
            <a:r>
              <a:rPr lang="zh-CN" altLang="en-US" sz="2400" dirty="0" smtClean="0">
                <a:solidFill>
                  <a:srgbClr val="FF8500"/>
                </a:solidFill>
              </a:rPr>
              <a:t>午休</a:t>
            </a:r>
            <a:r>
              <a:rPr lang="en-US" altLang="zh-CN" sz="2400" dirty="0" smtClean="0">
                <a:solidFill>
                  <a:srgbClr val="FF8500"/>
                </a:solidFill>
              </a:rPr>
              <a:t> </a:t>
            </a:r>
            <a:endParaRPr lang="en-US" altLang="zh-CN" sz="2400" dirty="0"/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CN" sz="2400" dirty="0" smtClean="0"/>
              <a:t>14:00 </a:t>
            </a:r>
            <a:r>
              <a:rPr lang="en-US" altLang="zh-CN" sz="2400" dirty="0"/>
              <a:t>– </a:t>
            </a:r>
            <a:r>
              <a:rPr lang="en-US" altLang="zh-CN" sz="2400" dirty="0" smtClean="0"/>
              <a:t>15:30</a:t>
            </a:r>
            <a:r>
              <a:rPr lang="en-US" altLang="zh-CN" sz="2400" dirty="0"/>
              <a:t>		</a:t>
            </a:r>
            <a:endParaRPr lang="en-US" altLang="zh-CN" sz="2400" dirty="0">
              <a:solidFill>
                <a:srgbClr val="FF8500"/>
              </a:solidFill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FF8500"/>
                </a:solidFill>
              </a:rPr>
              <a:t>15.30 </a:t>
            </a:r>
            <a:r>
              <a:rPr lang="en-US" altLang="zh-CN" sz="2400" dirty="0">
                <a:solidFill>
                  <a:srgbClr val="FF8500"/>
                </a:solidFill>
              </a:rPr>
              <a:t>– </a:t>
            </a:r>
            <a:r>
              <a:rPr lang="en-US" altLang="zh-CN" sz="2400" dirty="0" smtClean="0">
                <a:solidFill>
                  <a:srgbClr val="FF8500"/>
                </a:solidFill>
              </a:rPr>
              <a:t>15.40       </a:t>
            </a:r>
            <a:r>
              <a:rPr lang="zh-CN" altLang="en-US" sz="2400" dirty="0" smtClean="0">
                <a:solidFill>
                  <a:srgbClr val="FF8500"/>
                </a:solidFill>
              </a:rPr>
              <a:t>茶息</a:t>
            </a:r>
            <a:endParaRPr lang="en-US" altLang="zh-CN" sz="2400" dirty="0" smtClean="0">
              <a:solidFill>
                <a:srgbClr val="FF85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 smtClean="0"/>
              <a:t>15:40 </a:t>
            </a:r>
            <a:r>
              <a:rPr lang="en-US" altLang="zh-CN" sz="2400" dirty="0"/>
              <a:t>– </a:t>
            </a:r>
            <a:r>
              <a:rPr lang="en-US" altLang="zh-CN" sz="2400" dirty="0" smtClean="0"/>
              <a:t>17:30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/>
              <a:t>备注：黑颜色标注的时间为培训时间，黄色为休息时间。</a:t>
            </a:r>
            <a:endParaRPr lang="en-US" sz="2400" dirty="0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培训教材和</a:t>
            </a:r>
            <a:r>
              <a:rPr lang="zh-CN" altLang="en-US" dirty="0"/>
              <a:t>准备</a:t>
            </a:r>
            <a:endParaRPr lang="en-US" dirty="0"/>
          </a:p>
        </p:txBody>
      </p:sp>
      <p:pic>
        <p:nvPicPr>
          <p:cNvPr id="4" name="图片 3" descr="SoftSpe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262" y="15780"/>
            <a:ext cx="1800738" cy="5288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SuperStock_287-225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573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7"/>
          <p:cNvSpPr>
            <a:spLocks noGrp="1" noChangeArrowheads="1"/>
          </p:cNvSpPr>
          <p:nvPr>
            <p:ph type="title"/>
          </p:nvPr>
        </p:nvSpPr>
        <p:spPr>
          <a:xfrm>
            <a:off x="2312894" y="4015292"/>
            <a:ext cx="4276165" cy="708730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FF00"/>
                </a:solidFill>
              </a:rPr>
              <a:t>共同成长，携手并进！</a:t>
            </a:r>
            <a:endParaRPr lang="en-US" dirty="0" smtClean="0">
              <a:solidFill>
                <a:srgbClr val="FFFF00"/>
              </a:solidFill>
            </a:endParaRPr>
          </a:p>
        </p:txBody>
      </p:sp>
      <p:pic>
        <p:nvPicPr>
          <p:cNvPr id="7" name="图片 6" descr="SoftSpe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262" y="15780"/>
            <a:ext cx="1800738" cy="52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3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日期</a:t>
            </a:r>
            <a:r>
              <a:rPr lang="zh-CN" altLang="en-US" dirty="0" smtClean="0"/>
              <a:t>安排（</a:t>
            </a:r>
            <a:r>
              <a:rPr lang="en-US" altLang="zh-CN" dirty="0" smtClean="0"/>
              <a:t>2013.10.30-2013.11.6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范围（</a:t>
            </a:r>
            <a:r>
              <a:rPr lang="en-US" altLang="zh-CN" dirty="0" smtClean="0"/>
              <a:t>GL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FA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目标</a:t>
            </a:r>
            <a:endParaRPr lang="en-US" altLang="zh-CN" dirty="0" smtClean="0"/>
          </a:p>
          <a:p>
            <a:r>
              <a:rPr lang="zh-CN" altLang="en-US" dirty="0" smtClean="0"/>
              <a:t>考试与检测</a:t>
            </a:r>
          </a:p>
          <a:p>
            <a:r>
              <a:rPr lang="zh-CN" altLang="en-US" dirty="0" smtClean="0"/>
              <a:t>培训材料和准备</a:t>
            </a:r>
            <a:endParaRPr lang="en-US" dirty="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65900"/>
            <a:ext cx="2133600" cy="292100"/>
          </a:xfrm>
          <a:prstGeom prst="rect">
            <a:avLst/>
          </a:prstGeom>
        </p:spPr>
        <p:txBody>
          <a:bodyPr/>
          <a:lstStyle/>
          <a:p>
            <a:fld id="{928CC2A6-3181-4901-B7C3-3B52DCD96D09}" type="slidenum">
              <a:rPr lang="en-US"/>
              <a:pPr/>
              <a:t>2</a:t>
            </a:fld>
            <a:endParaRPr lang="en-US" dirty="0"/>
          </a:p>
        </p:txBody>
      </p:sp>
      <p:pic>
        <p:nvPicPr>
          <p:cNvPr id="5" name="图片 4" descr="SoftSpe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262" y="15780"/>
            <a:ext cx="1800738" cy="5288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</a:p>
          <a:p>
            <a:r>
              <a:rPr lang="en-US" altLang="zh-CN" dirty="0" smtClean="0"/>
              <a:t>QAD</a:t>
            </a:r>
            <a:r>
              <a:rPr lang="zh-CN" altLang="en-US" dirty="0" smtClean="0"/>
              <a:t>企业财务概念</a:t>
            </a:r>
          </a:p>
          <a:p>
            <a:r>
              <a:rPr lang="zh-CN" altLang="en-US" dirty="0" smtClean="0"/>
              <a:t>设置财务基础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024" y="107726"/>
            <a:ext cx="7222238" cy="7087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第一天概述（</a:t>
            </a:r>
            <a:r>
              <a:rPr lang="en-US" altLang="zh-CN" dirty="0" smtClean="0"/>
              <a:t>2013.10.29</a:t>
            </a:r>
            <a:r>
              <a:rPr lang="zh-CN" altLang="en-US" dirty="0" smtClean="0"/>
              <a:t>下午</a:t>
            </a:r>
            <a:r>
              <a:rPr lang="en-US" altLang="zh-CN" dirty="0" smtClean="0"/>
              <a:t>-10.30</a:t>
            </a:r>
            <a:r>
              <a:rPr lang="zh-CN" altLang="en-US" dirty="0" smtClean="0"/>
              <a:t>）</a:t>
            </a:r>
            <a:endParaRPr lang="en-US" dirty="0"/>
          </a:p>
        </p:txBody>
      </p:sp>
      <p:pic>
        <p:nvPicPr>
          <p:cNvPr id="4" name="图片 3" descr="SoftSpe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262" y="15780"/>
            <a:ext cx="1800738" cy="5288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客户设置</a:t>
            </a:r>
          </a:p>
          <a:p>
            <a:r>
              <a:rPr lang="zh-CN" altLang="en-US" dirty="0" smtClean="0"/>
              <a:t>销售流程（简）</a:t>
            </a:r>
          </a:p>
          <a:p>
            <a:r>
              <a:rPr lang="zh-CN" altLang="en-US" dirty="0" smtClean="0"/>
              <a:t>应收账款流程</a:t>
            </a:r>
          </a:p>
          <a:p>
            <a:r>
              <a:rPr lang="zh-CN" altLang="en-US" dirty="0" smtClean="0"/>
              <a:t>报告概述</a:t>
            </a:r>
            <a:endParaRPr lang="en-US" altLang="zh-CN" dirty="0" smtClean="0"/>
          </a:p>
          <a:p>
            <a:r>
              <a:rPr lang="zh-CN" altLang="en-US" dirty="0"/>
              <a:t>银行分录处理流程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第二天概述（</a:t>
            </a:r>
            <a:r>
              <a:rPr lang="en-US" altLang="zh-CN" dirty="0" smtClean="0"/>
              <a:t>2013.10.31</a:t>
            </a:r>
            <a:r>
              <a:rPr lang="zh-CN" altLang="en-US" dirty="0" smtClean="0"/>
              <a:t>）</a:t>
            </a:r>
            <a:endParaRPr lang="en-US" dirty="0"/>
          </a:p>
        </p:txBody>
      </p:sp>
      <p:pic>
        <p:nvPicPr>
          <p:cNvPr id="4" name="图片 3" descr="SoftSpe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262" y="15780"/>
            <a:ext cx="1800738" cy="5288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供应商设置</a:t>
            </a:r>
          </a:p>
          <a:p>
            <a:r>
              <a:rPr lang="zh-CN" altLang="en-US" dirty="0" smtClean="0"/>
              <a:t>采购流程（简）</a:t>
            </a:r>
          </a:p>
          <a:p>
            <a:r>
              <a:rPr lang="zh-CN" altLang="en-US" dirty="0" smtClean="0"/>
              <a:t>应付账款流程</a:t>
            </a:r>
            <a:endParaRPr lang="en-US" altLang="zh-CN" dirty="0" smtClean="0"/>
          </a:p>
          <a:p>
            <a:r>
              <a:rPr lang="zh-CN" altLang="en-US" dirty="0" smtClean="0"/>
              <a:t>报告概述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第三天概述（</a:t>
            </a:r>
            <a:r>
              <a:rPr lang="en-US" altLang="zh-CN" dirty="0" smtClean="0"/>
              <a:t>2013.11.1)</a:t>
            </a:r>
            <a:endParaRPr lang="en-US" dirty="0"/>
          </a:p>
        </p:txBody>
      </p:sp>
      <p:pic>
        <p:nvPicPr>
          <p:cNvPr id="4" name="图片 3" descr="SoftSpe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262" y="15780"/>
            <a:ext cx="1800738" cy="5288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总帐设置</a:t>
            </a:r>
            <a:endParaRPr lang="en-US" altLang="zh-CN" dirty="0" smtClean="0"/>
          </a:p>
          <a:p>
            <a:r>
              <a:rPr lang="zh-CN" altLang="en-US" dirty="0" smtClean="0"/>
              <a:t>总账事务</a:t>
            </a:r>
          </a:p>
          <a:p>
            <a:r>
              <a:rPr lang="en-US" altLang="zh-CN" dirty="0" smtClean="0"/>
              <a:t>GL</a:t>
            </a:r>
            <a:r>
              <a:rPr lang="zh-CN" altLang="en-US" dirty="0" smtClean="0"/>
              <a:t>期间和期末关账</a:t>
            </a:r>
            <a:endParaRPr lang="en-US" altLang="zh-CN" dirty="0" smtClean="0"/>
          </a:p>
          <a:p>
            <a:r>
              <a:rPr lang="zh-CN" altLang="en-US" dirty="0"/>
              <a:t>财务过账</a:t>
            </a:r>
            <a:endParaRPr lang="en-US" altLang="zh-CN" dirty="0"/>
          </a:p>
          <a:p>
            <a:pPr lvl="1"/>
            <a:r>
              <a:rPr lang="zh-CN" altLang="en-US" dirty="0"/>
              <a:t>模板</a:t>
            </a:r>
            <a:r>
              <a:rPr lang="en-US" altLang="zh-CN" dirty="0"/>
              <a:t>, </a:t>
            </a:r>
            <a:r>
              <a:rPr lang="zh-CN" altLang="en-US" dirty="0"/>
              <a:t>冲销</a:t>
            </a:r>
            <a:r>
              <a:rPr lang="en-US" altLang="zh-CN" dirty="0"/>
              <a:t>, </a:t>
            </a:r>
            <a:r>
              <a:rPr lang="zh-CN" altLang="en-US" dirty="0"/>
              <a:t>周期性</a:t>
            </a:r>
            <a:r>
              <a:rPr lang="zh-CN" altLang="en-US" dirty="0" smtClean="0"/>
              <a:t>过账</a:t>
            </a:r>
            <a:endParaRPr lang="en-US" altLang="zh-CN" dirty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第四天概述</a:t>
            </a:r>
            <a:r>
              <a:rPr lang="en-US" altLang="zh-CN" dirty="0" smtClean="0"/>
              <a:t>(2013.11.4)</a:t>
            </a:r>
            <a:endParaRPr lang="en-US" dirty="0"/>
          </a:p>
        </p:txBody>
      </p:sp>
      <p:pic>
        <p:nvPicPr>
          <p:cNvPr id="4" name="图片 3" descr="SoftSpe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262" y="15780"/>
            <a:ext cx="1800738" cy="5288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成本介绍</a:t>
            </a:r>
            <a:endParaRPr lang="en-US" dirty="0"/>
          </a:p>
          <a:p>
            <a:r>
              <a:rPr lang="zh-CN" altLang="en-US" dirty="0" smtClean="0"/>
              <a:t>成本基本设置和维护</a:t>
            </a:r>
            <a:endParaRPr lang="en-US" dirty="0"/>
          </a:p>
          <a:p>
            <a:r>
              <a:rPr lang="zh-CN" altLang="en-US" dirty="0" smtClean="0"/>
              <a:t>建立产品成本</a:t>
            </a:r>
            <a:endParaRPr lang="en-US" dirty="0"/>
          </a:p>
          <a:p>
            <a:r>
              <a:rPr lang="zh-CN" altLang="en-US" dirty="0" smtClean="0"/>
              <a:t>产品成本流程</a:t>
            </a:r>
            <a:endParaRPr lang="en-US" altLang="zh-CN" dirty="0" smtClean="0"/>
          </a:p>
          <a:p>
            <a:r>
              <a:rPr lang="zh-CN" altLang="en-US" dirty="0" smtClean="0"/>
              <a:t>成本账户与管理</a:t>
            </a:r>
            <a:endParaRPr lang="en-US" dirty="0"/>
          </a:p>
          <a:p>
            <a:r>
              <a:rPr lang="zh-CN" altLang="en-US" dirty="0" smtClean="0"/>
              <a:t>成本报表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第五天概述（</a:t>
            </a:r>
            <a:r>
              <a:rPr lang="en-US" altLang="zh-CN" dirty="0" smtClean="0"/>
              <a:t>2013.11.5</a:t>
            </a:r>
            <a:r>
              <a:rPr lang="zh-CN" altLang="en-US" dirty="0" smtClean="0"/>
              <a:t>）</a:t>
            </a:r>
            <a:endParaRPr lang="en-US" dirty="0"/>
          </a:p>
        </p:txBody>
      </p:sp>
      <p:pic>
        <p:nvPicPr>
          <p:cNvPr id="4" name="图片 3" descr="SoftSpe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262" y="15780"/>
            <a:ext cx="1800738" cy="5288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固定资产概要</a:t>
            </a:r>
            <a:r>
              <a:rPr lang="en-US" dirty="0" smtClean="0"/>
              <a:t>   </a:t>
            </a:r>
            <a:endParaRPr lang="en-US" dirty="0"/>
          </a:p>
          <a:p>
            <a:r>
              <a:rPr lang="zh-CN" altLang="en-US" dirty="0" smtClean="0"/>
              <a:t>固定资产基础设置</a:t>
            </a:r>
            <a:r>
              <a:rPr lang="en-US" dirty="0" smtClean="0"/>
              <a:t>     </a:t>
            </a:r>
            <a:endParaRPr lang="en-US" dirty="0"/>
          </a:p>
          <a:p>
            <a:r>
              <a:rPr lang="zh-CN" altLang="en-US" dirty="0" smtClean="0"/>
              <a:t>建立和管理固定资产</a:t>
            </a:r>
            <a:r>
              <a:rPr lang="en-US" dirty="0" smtClean="0"/>
              <a:t>     </a:t>
            </a:r>
            <a:endParaRPr lang="en-US" dirty="0"/>
          </a:p>
          <a:p>
            <a:r>
              <a:rPr lang="zh-CN" altLang="en-US" dirty="0" smtClean="0"/>
              <a:t>日常固定资产维护</a:t>
            </a:r>
            <a:r>
              <a:rPr lang="en-US" dirty="0" smtClean="0"/>
              <a:t>     </a:t>
            </a:r>
            <a:endParaRPr lang="en-US" dirty="0"/>
          </a:p>
          <a:p>
            <a:r>
              <a:rPr lang="zh-CN" altLang="en-US" dirty="0" smtClean="0"/>
              <a:t>固定资产报表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第六天概述（</a:t>
            </a:r>
            <a:r>
              <a:rPr lang="en-US" altLang="zh-CN" dirty="0" smtClean="0"/>
              <a:t>2013.11.6</a:t>
            </a:r>
            <a:r>
              <a:rPr lang="zh-CN" altLang="en-US" dirty="0" smtClean="0"/>
              <a:t>）</a:t>
            </a:r>
            <a:endParaRPr lang="en-US" dirty="0"/>
          </a:p>
        </p:txBody>
      </p:sp>
      <p:pic>
        <p:nvPicPr>
          <p:cNvPr id="4" name="图片 3" descr="SoftSpe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262" y="15780"/>
            <a:ext cx="1800738" cy="52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0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 smtClean="0"/>
              <a:t>在本课程结束，</a:t>
            </a:r>
            <a:r>
              <a:rPr lang="zh-CN" altLang="en-US" sz="2400" dirty="0"/>
              <a:t>学员</a:t>
            </a:r>
            <a:r>
              <a:rPr lang="zh-CN" altLang="en-US" sz="2400" dirty="0" smtClean="0"/>
              <a:t>应：</a:t>
            </a:r>
          </a:p>
          <a:p>
            <a:pPr>
              <a:lnSpc>
                <a:spcPct val="80000"/>
              </a:lnSpc>
            </a:pPr>
            <a:endParaRPr lang="zh-CN" altLang="en-US" sz="2400" dirty="0" smtClean="0"/>
          </a:p>
          <a:p>
            <a:pPr lvl="1">
              <a:lnSpc>
                <a:spcPct val="80000"/>
              </a:lnSpc>
            </a:pPr>
            <a:r>
              <a:rPr lang="zh-CN" altLang="en-US" sz="2000" dirty="0" smtClean="0"/>
              <a:t>对新的</a:t>
            </a:r>
            <a:r>
              <a:rPr lang="en-US" altLang="zh-CN" sz="2000" dirty="0" smtClean="0"/>
              <a:t>QAD</a:t>
            </a:r>
            <a:r>
              <a:rPr lang="zh-CN" altLang="en-US" sz="2000" dirty="0" smtClean="0"/>
              <a:t>企业版财务概念的综合知识有一个理解</a:t>
            </a:r>
          </a:p>
          <a:p>
            <a:pPr lvl="1">
              <a:lnSpc>
                <a:spcPct val="80000"/>
              </a:lnSpc>
            </a:pPr>
            <a:endParaRPr lang="zh-CN" altLang="en-US" sz="2000" dirty="0" smtClean="0"/>
          </a:p>
          <a:p>
            <a:pPr lvl="1">
              <a:lnSpc>
                <a:spcPct val="80000"/>
              </a:lnSpc>
            </a:pPr>
            <a:r>
              <a:rPr lang="zh-CN" altLang="en-US" sz="2000" dirty="0" smtClean="0"/>
              <a:t>了解在</a:t>
            </a:r>
            <a:r>
              <a:rPr lang="en-US" altLang="zh-CN" sz="2000" dirty="0" smtClean="0"/>
              <a:t>QAD</a:t>
            </a:r>
            <a:r>
              <a:rPr lang="zh-CN" altLang="en-US" sz="2000" dirty="0" smtClean="0"/>
              <a:t>企业应用中</a:t>
            </a:r>
            <a:r>
              <a:rPr lang="en-US" altLang="zh-CN" sz="2000" dirty="0" smtClean="0"/>
              <a:t>QAD</a:t>
            </a:r>
            <a:r>
              <a:rPr lang="zh-CN" altLang="en-US" sz="2000" dirty="0" smtClean="0"/>
              <a:t>企业版财务与业务模块如何相互作用</a:t>
            </a:r>
          </a:p>
          <a:p>
            <a:pPr lvl="1">
              <a:lnSpc>
                <a:spcPct val="80000"/>
              </a:lnSpc>
            </a:pPr>
            <a:endParaRPr lang="zh-CN" altLang="en-US" sz="2000" dirty="0" smtClean="0"/>
          </a:p>
          <a:p>
            <a:pPr lvl="1">
              <a:lnSpc>
                <a:spcPct val="80000"/>
              </a:lnSpc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QAD</a:t>
            </a:r>
            <a:r>
              <a:rPr lang="zh-CN" altLang="en-US" sz="2000" dirty="0" smtClean="0"/>
              <a:t>企业财务中能进行操作浏览，查询，及报表</a:t>
            </a:r>
          </a:p>
          <a:p>
            <a:pPr lvl="1">
              <a:lnSpc>
                <a:spcPct val="80000"/>
              </a:lnSpc>
            </a:pPr>
            <a:endParaRPr lang="zh-CN" altLang="en-US" sz="2000" dirty="0" smtClean="0"/>
          </a:p>
          <a:p>
            <a:pPr lvl="1">
              <a:lnSpc>
                <a:spcPct val="80000"/>
              </a:lnSpc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QAD</a:t>
            </a:r>
            <a:r>
              <a:rPr lang="zh-CN" altLang="en-US" sz="2000" dirty="0" smtClean="0"/>
              <a:t>企业财务中能够执行基本业务流程</a:t>
            </a:r>
          </a:p>
          <a:p>
            <a:pPr lvl="1">
              <a:lnSpc>
                <a:spcPct val="80000"/>
              </a:lnSpc>
            </a:pPr>
            <a:endParaRPr lang="zh-CN" altLang="en-US" sz="2000" dirty="0" smtClean="0"/>
          </a:p>
          <a:p>
            <a:pPr lvl="1">
              <a:lnSpc>
                <a:spcPct val="80000"/>
              </a:lnSpc>
            </a:pPr>
            <a:r>
              <a:rPr lang="zh-CN" altLang="en-US" sz="2000" dirty="0" smtClean="0"/>
              <a:t>了解设置和使用</a:t>
            </a:r>
            <a:r>
              <a:rPr lang="en-US" altLang="zh-CN" sz="2000" dirty="0" smtClean="0"/>
              <a:t>QAD</a:t>
            </a:r>
            <a:r>
              <a:rPr lang="zh-CN" altLang="en-US" sz="2000" dirty="0" smtClean="0"/>
              <a:t>企业财务的最佳实践</a:t>
            </a:r>
            <a:endParaRPr lang="en-US" sz="1600" dirty="0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0" dirty="0" smtClean="0"/>
              <a:t>目标</a:t>
            </a:r>
            <a:endParaRPr lang="en-US" sz="2800" b="0" dirty="0"/>
          </a:p>
        </p:txBody>
      </p:sp>
      <p:pic>
        <p:nvPicPr>
          <p:cNvPr id="4" name="图片 3" descr="SoftSpe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262" y="15780"/>
            <a:ext cx="1800738" cy="5288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Introduction&amp;quot;&quot;/&gt;&lt;property id=&quot;20307&quot; value=&quot;310&quot;/&gt;&lt;/object&gt;&lt;object type=&quot;3&quot; unique_id=&quot;10005&quot;&gt;&lt;property id=&quot;20148&quot; value=&quot;5&quot;/&gt;&lt;property id=&quot;20300&quot; value=&quot;Slide 2 - &amp;quot;Overview&amp;quot;&quot;/&gt;&lt;property id=&quot;20307&quot; value=&quot;268&quot;/&gt;&lt;/object&gt;&lt;object type=&quot;3&quot; unique_id=&quot;10006&quot;&gt;&lt;property id=&quot;20148&quot; value=&quot;5&quot;/&gt;&lt;property id=&quot;20300&quot; value=&quot;Slide 3 - &amp;quot;Overview Day 1&amp;quot;&quot;/&gt;&lt;property id=&quot;20307&quot; value=&quot;305&quot;/&gt;&lt;/object&gt;&lt;object type=&quot;3&quot; unique_id=&quot;10007&quot;&gt;&lt;property id=&quot;20148&quot; value=&quot;5&quot;/&gt;&lt;property id=&quot;20300&quot; value=&quot;Slide 4 - &amp;quot;Overview Day 2&amp;quot;&quot;/&gt;&lt;property id=&quot;20307&quot; value=&quot;306&quot;/&gt;&lt;/object&gt;&lt;object type=&quot;3&quot; unique_id=&quot;10008&quot;&gt;&lt;property id=&quot;20148&quot; value=&quot;5&quot;/&gt;&lt;property id=&quot;20300&quot; value=&quot;Slide 5 - &amp;quot;Overview Day 3&amp;quot;&quot;/&gt;&lt;property id=&quot;20307&quot; value=&quot;307&quot;/&gt;&lt;/object&gt;&lt;object type=&quot;3&quot; unique_id=&quot;10009&quot;&gt;&lt;property id=&quot;20148&quot; value=&quot;5&quot;/&gt;&lt;property id=&quot;20300&quot; value=&quot;Slide 6 - &amp;quot;Overview Day 4&amp;quot;&quot;/&gt;&lt;property id=&quot;20307&quot; value=&quot;308&quot;/&gt;&lt;/object&gt;&lt;object type=&quot;3&quot; unique_id=&quot;10010&quot;&gt;&lt;property id=&quot;20148&quot; value=&quot;5&quot;/&gt;&lt;property id=&quot;20300&quot; value=&quot;Slide 7 - &amp;quot;Overview Day 5&amp;quot;&quot;/&gt;&lt;property id=&quot;20307&quot; value=&quot;309&quot;/&gt;&lt;/object&gt;&lt;object type=&quot;3&quot; unique_id=&quot;10011&quot;&gt;&lt;property id=&quot;20148&quot; value=&quot;5&quot;/&gt;&lt;property id=&quot;20300&quot; value=&quot;Slide 8 - &amp;quot;Objectives&amp;quot;&quot;/&gt;&lt;property id=&quot;20307&quot; value=&quot;293&quot;/&gt;&lt;/object&gt;&lt;object type=&quot;3&quot; unique_id=&quot;10012&quot;&gt;&lt;property id=&quot;20148&quot; value=&quot;5&quot;/&gt;&lt;property id=&quot;20300&quot; value=&quot;Slide 9 - &amp;quot;Training Material and Opportunities&amp;quot;&quot;/&gt;&lt;property id=&quot;20307&quot; value=&quot;301&quot;/&gt;&lt;/object&gt;&lt;object type=&quot;3&quot; unique_id=&quot;10013&quot;&gt;&lt;property id=&quot;20148&quot; value=&quot;5&quot;/&gt;&lt;property id=&quot;20300&quot; value=&quot;Slide 10 - &amp;quot;Facilities&amp;quot;&quot;/&gt;&lt;property id=&quot;20307&quot; value=&quot;30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QAD 2010 Template">
  <a:themeElements>
    <a:clrScheme name="Custom 1">
      <a:dk1>
        <a:srgbClr val="141414"/>
      </a:dk1>
      <a:lt1>
        <a:sysClr val="window" lastClr="FFFFFF"/>
      </a:lt1>
      <a:dk2>
        <a:srgbClr val="141414"/>
      </a:dk2>
      <a:lt2>
        <a:srgbClr val="FFFFFF"/>
      </a:lt2>
      <a:accent1>
        <a:srgbClr val="4F81BD"/>
      </a:accent1>
      <a:accent2>
        <a:srgbClr val="F79646"/>
      </a:accent2>
      <a:accent3>
        <a:srgbClr val="9BBB59"/>
      </a:accent3>
      <a:accent4>
        <a:srgbClr val="A5A5A5"/>
      </a:accent4>
      <a:accent5>
        <a:srgbClr val="2B2B2B"/>
      </a:accent5>
      <a:accent6>
        <a:srgbClr val="F79646"/>
      </a:accent6>
      <a:hlink>
        <a:srgbClr val="4F81BD"/>
      </a:hlink>
      <a:folHlink>
        <a:srgbClr val="366092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>
              <a:lumMod val="75000"/>
              <a:lumOff val="2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QAD_Presentation_Template_2010</Template>
  <TotalTime>1207</TotalTime>
  <Words>352</Words>
  <Application>Microsoft Office PowerPoint</Application>
  <PresentationFormat>全屏显示(4:3)</PresentationFormat>
  <Paragraphs>86</Paragraphs>
  <Slides>12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QAD 2010 Template</vt:lpstr>
      <vt:lpstr>2011.1EE  Financial training</vt:lpstr>
      <vt:lpstr>总揽</vt:lpstr>
      <vt:lpstr>第一天概述（2013.10.29下午-10.30）</vt:lpstr>
      <vt:lpstr>第二天概述（2013.10.31）</vt:lpstr>
      <vt:lpstr>第三天概述（2013.11.1)</vt:lpstr>
      <vt:lpstr>第四天概述(2013.11.4)</vt:lpstr>
      <vt:lpstr>第五天概述（2013.11.5）</vt:lpstr>
      <vt:lpstr>第六天概述（2013.11.6）</vt:lpstr>
      <vt:lpstr>目标</vt:lpstr>
      <vt:lpstr>考试与检测</vt:lpstr>
      <vt:lpstr>培训教材和准备</vt:lpstr>
      <vt:lpstr>共同成长，携手并进！</vt:lpstr>
    </vt:vector>
  </TitlesOfParts>
  <Company>QAD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renee zhang</dc:creator>
  <cp:lastModifiedBy>admin</cp:lastModifiedBy>
  <cp:revision>92</cp:revision>
  <dcterms:created xsi:type="dcterms:W3CDTF">2006-05-18T22:11:08Z</dcterms:created>
  <dcterms:modified xsi:type="dcterms:W3CDTF">2013-10-29T01:00:21Z</dcterms:modified>
</cp:coreProperties>
</file>