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1"/>
  </p:notesMasterIdLst>
  <p:handoutMasterIdLst>
    <p:handoutMasterId r:id="rId82"/>
  </p:handoutMasterIdLst>
  <p:sldIdLst>
    <p:sldId id="343" r:id="rId2"/>
    <p:sldId id="265" r:id="rId3"/>
    <p:sldId id="307" r:id="rId4"/>
    <p:sldId id="314" r:id="rId5"/>
    <p:sldId id="345" r:id="rId6"/>
    <p:sldId id="348" r:id="rId7"/>
    <p:sldId id="346" r:id="rId8"/>
    <p:sldId id="347" r:id="rId9"/>
    <p:sldId id="404" r:id="rId10"/>
    <p:sldId id="309" r:id="rId11"/>
    <p:sldId id="380" r:id="rId12"/>
    <p:sldId id="405" r:id="rId13"/>
    <p:sldId id="381" r:id="rId14"/>
    <p:sldId id="310" r:id="rId15"/>
    <p:sldId id="311" r:id="rId16"/>
    <p:sldId id="315" r:id="rId17"/>
    <p:sldId id="349" r:id="rId18"/>
    <p:sldId id="350" r:id="rId19"/>
    <p:sldId id="351" r:id="rId20"/>
    <p:sldId id="352" r:id="rId21"/>
    <p:sldId id="316" r:id="rId22"/>
    <p:sldId id="354" r:id="rId23"/>
    <p:sldId id="317" r:id="rId24"/>
    <p:sldId id="356" r:id="rId25"/>
    <p:sldId id="407" r:id="rId26"/>
    <p:sldId id="413" r:id="rId27"/>
    <p:sldId id="319" r:id="rId28"/>
    <p:sldId id="320" r:id="rId29"/>
    <p:sldId id="357" r:id="rId30"/>
    <p:sldId id="339" r:id="rId31"/>
    <p:sldId id="358" r:id="rId32"/>
    <p:sldId id="408" r:id="rId33"/>
    <p:sldId id="409" r:id="rId34"/>
    <p:sldId id="325" r:id="rId35"/>
    <p:sldId id="411" r:id="rId36"/>
    <p:sldId id="359" r:id="rId37"/>
    <p:sldId id="410" r:id="rId38"/>
    <p:sldId id="412" r:id="rId39"/>
    <p:sldId id="379" r:id="rId40"/>
    <p:sldId id="391" r:id="rId41"/>
    <p:sldId id="414" r:id="rId42"/>
    <p:sldId id="382" r:id="rId43"/>
    <p:sldId id="383" r:id="rId44"/>
    <p:sldId id="384" r:id="rId45"/>
    <p:sldId id="415" r:id="rId46"/>
    <p:sldId id="416" r:id="rId47"/>
    <p:sldId id="386" r:id="rId48"/>
    <p:sldId id="417" r:id="rId49"/>
    <p:sldId id="418" r:id="rId50"/>
    <p:sldId id="419" r:id="rId51"/>
    <p:sldId id="420" r:id="rId52"/>
    <p:sldId id="421" r:id="rId53"/>
    <p:sldId id="422" r:id="rId54"/>
    <p:sldId id="322" r:id="rId55"/>
    <p:sldId id="378" r:id="rId56"/>
    <p:sldId id="423" r:id="rId57"/>
    <p:sldId id="424" r:id="rId58"/>
    <p:sldId id="425" r:id="rId59"/>
    <p:sldId id="437" r:id="rId60"/>
    <p:sldId id="438" r:id="rId61"/>
    <p:sldId id="449" r:id="rId62"/>
    <p:sldId id="450" r:id="rId63"/>
    <p:sldId id="426" r:id="rId64"/>
    <p:sldId id="427" r:id="rId65"/>
    <p:sldId id="442" r:id="rId66"/>
    <p:sldId id="444" r:id="rId67"/>
    <p:sldId id="445" r:id="rId68"/>
    <p:sldId id="446" r:id="rId69"/>
    <p:sldId id="447" r:id="rId70"/>
    <p:sldId id="428" r:id="rId71"/>
    <p:sldId id="429" r:id="rId72"/>
    <p:sldId id="430" r:id="rId73"/>
    <p:sldId id="431" r:id="rId74"/>
    <p:sldId id="432" r:id="rId75"/>
    <p:sldId id="441" r:id="rId76"/>
    <p:sldId id="435" r:id="rId77"/>
    <p:sldId id="440" r:id="rId78"/>
    <p:sldId id="436" r:id="rId79"/>
    <p:sldId id="448" r:id="rId80"/>
  </p:sldIdLst>
  <p:sldSz cx="9144000" cy="6858000" type="screen4x3"/>
  <p:notesSz cx="7019925" cy="9305925"/>
  <p:custDataLst>
    <p:tags r:id="rId8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46A"/>
    <a:srgbClr val="FF8500"/>
    <a:srgbClr val="FFE354"/>
    <a:srgbClr val="6A9913"/>
    <a:srgbClr val="4BB69D"/>
    <a:srgbClr val="2461AA"/>
    <a:srgbClr val="5A87C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2" autoAdjust="0"/>
    <p:restoredTop sz="97974" autoAdjust="0"/>
  </p:normalViewPr>
  <p:slideViewPr>
    <p:cSldViewPr snapToGrid="0">
      <p:cViewPr>
        <p:scale>
          <a:sx n="78" d="100"/>
          <a:sy n="78" d="100"/>
        </p:scale>
        <p:origin x="-11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74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Arial" charset="0"/>
              </a:defRPr>
            </a:lvl1pPr>
          </a:lstStyle>
          <a:p>
            <a:r>
              <a:rPr lang="en-US"/>
              <a:t>4.1_1_quote to cash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C2EC34BE-5BEA-492A-8FFD-CD137C559C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2963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9600"/>
            <a:ext cx="5616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Arial" charset="0"/>
              </a:defRPr>
            </a:lvl1pPr>
          </a:lstStyle>
          <a:p>
            <a:r>
              <a:rPr lang="en-US"/>
              <a:t>4.1_1_quote to cash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DE2B03DA-2458-4E06-879C-50D9003B26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79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CC8E8-6559-424E-95EB-C643FC09A22B}" type="slidenum">
              <a:rPr lang="en-US"/>
              <a:pPr/>
              <a:t>1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54E34-D992-42CD-9960-939048BB8455}" type="slidenum">
              <a:rPr lang="en-US"/>
              <a:pPr/>
              <a:t>46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F338A-19C1-4C0B-8096-49043533CCF2}" type="slidenum">
              <a:rPr lang="en-US"/>
              <a:pPr/>
              <a:t>2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7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4.1_1_quote to cash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B03DA-2458-4E06-879C-50D9003B263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2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2.2_1_quote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0C06-E2DB-460A-A067-C785AC3067CE}" type="slidenum">
              <a:rPr lang="en-US"/>
              <a:pPr/>
              <a:t>55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Invoice numbers generated using daybooks and daybook sets</a:t>
            </a:r>
          </a:p>
          <a:p>
            <a:pPr lvl="1"/>
            <a:r>
              <a:rPr lang="en-US"/>
              <a:t>Supports separate numbering by site, similar to VAT registers in European Accounting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4.2_1_requisition to payment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8A128-9DE7-4B32-B8A9-A339F6D09BA5}" type="slidenum">
              <a:rPr lang="en-US"/>
              <a:pPr/>
              <a:t>56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Electronic Transfer</a:t>
            </a:r>
          </a:p>
          <a:p>
            <a:pPr lvl="1"/>
            <a:r>
              <a:rPr lang="en-US"/>
              <a:t>With prior payment selection</a:t>
            </a:r>
          </a:p>
          <a:p>
            <a:pPr lvl="1"/>
            <a:r>
              <a:rPr lang="en-US"/>
              <a:t>Uses EDI for payment format transformation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2.2_1_quote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0C06-E2DB-460A-A067-C785AC3067CE}" type="slidenum">
              <a:rPr lang="en-US"/>
              <a:pPr/>
              <a:t>79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Invoice numbers generated using daybooks and daybook sets</a:t>
            </a:r>
          </a:p>
          <a:p>
            <a:pPr lvl="1"/>
            <a:r>
              <a:rPr lang="en-US"/>
              <a:t>Supports separate numbering by site, similar to VAT registers in European Accounting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7D09B-4276-4B2D-BFDB-5203267AC6A5}" type="slidenum">
              <a:rPr lang="en-US"/>
              <a:pPr/>
              <a:t>6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Currency Invoice Amount (BC Invoice) </a:t>
            </a:r>
          </a:p>
          <a:p>
            <a:pPr lvl="1"/>
            <a:r>
              <a:rPr lang="en-US" dirty="0"/>
              <a:t>automatically calculated using the correct Accounting Type Exchange Rate</a:t>
            </a:r>
          </a:p>
          <a:p>
            <a:pPr lvl="1"/>
            <a:r>
              <a:rPr lang="en-US" dirty="0"/>
              <a:t>scale Factor: Calculate actual exchange rate by multiplying defined exchange rate by scale factor (for use with a greatly inflated currency)</a:t>
            </a:r>
          </a:p>
          <a:p>
            <a:r>
              <a:rPr lang="en-US" dirty="0"/>
              <a:t>Daybook type</a:t>
            </a:r>
          </a:p>
          <a:p>
            <a:pPr lvl="1"/>
            <a:r>
              <a:rPr lang="en-US" dirty="0"/>
              <a:t>Specific types must be Customer Invoice, Customer Invoice Correction, Customer Credit Note, or Customer Credit Note Correction (matches Type above). Posts to Official Layer </a:t>
            </a:r>
          </a:p>
          <a:p>
            <a:r>
              <a:rPr lang="en-US" dirty="0"/>
              <a:t>Link to Invoice</a:t>
            </a:r>
          </a:p>
          <a:p>
            <a:pPr lvl="1"/>
            <a:r>
              <a:rPr lang="en-US" dirty="0"/>
              <a:t>Use with credit notes (to link to existing invoice). When you link to an invoice, the system creates an automatic invoice adjustment of the invoice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2.2_1_quote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0C06-E2DB-460A-A067-C785AC3067CE}" type="slidenum">
              <a:rPr lang="en-US"/>
              <a:pPr/>
              <a:t>11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Invoice numbers generated using daybooks and daybook sets</a:t>
            </a:r>
          </a:p>
          <a:p>
            <a:pPr lvl="1"/>
            <a:r>
              <a:rPr lang="en-US"/>
              <a:t>Supports separate numbering by site, similar to VAT registers in European Accounting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A5043-445D-4986-AD3A-366165FA73C2}" type="slidenum">
              <a:rPr lang="en-US"/>
              <a:pPr/>
              <a:t>14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CN Payment Allowed: Indicates if credit notes can be selected for payment</a:t>
            </a:r>
          </a:p>
          <a:p>
            <a:pPr lvl="1"/>
            <a:r>
              <a:rPr lang="en-US"/>
              <a:t>TSM Number: Select to include a unique structured message in the customer payment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54E34-D992-42CD-9960-939048BB8455}" type="slidenum">
              <a:rPr lang="en-US"/>
              <a:pPr/>
              <a:t>23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2.2_1_quote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20C06-E2DB-460A-A067-C785AC3067CE}" type="slidenum">
              <a:rPr lang="en-US"/>
              <a:pPr/>
              <a:t>24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Invoice numbers generated using daybooks and daybook sets</a:t>
            </a:r>
          </a:p>
          <a:p>
            <a:pPr lvl="1"/>
            <a:r>
              <a:rPr lang="en-US"/>
              <a:t>Supports separate numbering by site, similar to VAT registers in European Accounting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A9380-2331-4872-80F5-326F5A979B48}" type="slidenum">
              <a:rPr lang="en-US"/>
              <a:pPr/>
              <a:t>28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Maintained in financials, replicated to all domains in operational modules</a:t>
            </a:r>
          </a:p>
          <a:p>
            <a:pPr lvl="1"/>
            <a:r>
              <a:rPr lang="en-US"/>
              <a:t>Credit limits maintained against customer in financials (=shared set) implies sharing the credit limit</a:t>
            </a:r>
          </a:p>
          <a:p>
            <a:pPr lvl="1"/>
            <a:endParaRPr lang="en-US"/>
          </a:p>
          <a:p>
            <a:r>
              <a:rPr lang="en-US"/>
              <a:t>All SO credit functions/checking look at credit limit in customer in shared set: consider open order balances and combined AR balances in all domains using the same shared set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4.1_1_quote to cash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A9380-2331-4872-80F5-326F5A979B48}" type="slidenum">
              <a:rPr lang="en-US"/>
              <a:pPr/>
              <a:t>29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Maintained in financials, replicated to all domains in operational modules</a:t>
            </a:r>
          </a:p>
          <a:p>
            <a:pPr lvl="1"/>
            <a:r>
              <a:rPr lang="en-US" dirty="0"/>
              <a:t>Credit limits maintained against customer in financials (=shared set) implies sharing the credit limit</a:t>
            </a:r>
          </a:p>
          <a:p>
            <a:pPr lvl="1"/>
            <a:endParaRPr lang="en-US" dirty="0"/>
          </a:p>
          <a:p>
            <a:r>
              <a:rPr lang="en-US" dirty="0"/>
              <a:t>All SO credit functions/checking look at credit limit in customer in shared set: consider open order balances and combined AR balances in all domains using the same shared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 b="12240"/>
          <a:stretch>
            <a:fillRect/>
          </a:stretch>
        </p:blipFill>
        <p:spPr bwMode="auto">
          <a:xfrm>
            <a:off x="0" y="3217492"/>
            <a:ext cx="914241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607452"/>
            <a:ext cx="8229600" cy="705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17638"/>
            <a:ext cx="8229600" cy="3492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Author/Date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79388"/>
            <a:ext cx="8229600" cy="428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rgbClr val="4F81BD"/>
                </a:solidFill>
              </a:defRPr>
            </a:lvl1pPr>
          </a:lstStyle>
          <a:p>
            <a:pPr lvl="0"/>
            <a:r>
              <a:rPr lang="en-US" dirty="0" smtClean="0"/>
              <a:t>Sub Title/Emphasis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709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1610"/>
            <a:ext cx="8229600" cy="542452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70873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9404"/>
            <a:ext cx="4038600" cy="541673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9404"/>
            <a:ext cx="4038600" cy="541673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50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67356"/>
            <a:ext cx="4041775" cy="4631844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27593"/>
            <a:ext cx="4041775" cy="63976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67356"/>
            <a:ext cx="4040188" cy="463184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027593"/>
            <a:ext cx="4040188" cy="639762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2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899403"/>
            <a:ext cx="8229600" cy="538286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5099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4648200"/>
            <a:ext cx="7467600" cy="76200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410200"/>
            <a:ext cx="7467600" cy="762000"/>
          </a:xfrm>
        </p:spPr>
        <p:txBody>
          <a:bodyPr tIns="45720" bIns="45720"/>
          <a:lstStyle>
            <a:lvl1pPr marL="0" indent="0" algn="r">
              <a:buFont typeface="Webdings" pitchFamily="18" charset="2"/>
              <a:buNone/>
              <a:defRPr sz="20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021916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716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9403"/>
            <a:ext cx="8229600" cy="540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229600" y="6638544"/>
            <a:ext cx="914400" cy="219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EF-ARP-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6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Lucida Grande"/>
        <a:buChar char="-"/>
        <a:defRPr sz="24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Lucida Grande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46" y="1286325"/>
            <a:ext cx="8229600" cy="705411"/>
          </a:xfrm>
        </p:spPr>
        <p:txBody>
          <a:bodyPr>
            <a:noAutofit/>
          </a:bodyPr>
          <a:lstStyle/>
          <a:p>
            <a:pPr algn="ctr"/>
            <a:r>
              <a:rPr lang="zh-CN" altLang="en-US" b="0" dirty="0">
                <a:solidFill>
                  <a:schemeClr val="tx1"/>
                </a:solidFill>
              </a:rPr>
              <a:t>采购</a:t>
            </a:r>
            <a:r>
              <a:rPr lang="zh-CN" altLang="en-US" b="0" dirty="0" smtClean="0">
                <a:solidFill>
                  <a:schemeClr val="tx1"/>
                </a:solidFill>
              </a:rPr>
              <a:t>及应付账款处理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229600" cy="428625"/>
          </a:xfrm>
        </p:spPr>
        <p:txBody>
          <a:bodyPr/>
          <a:lstStyle/>
          <a:p>
            <a:r>
              <a:rPr lang="en-US" altLang="zh-CN" dirty="0" err="1" smtClean="0"/>
              <a:t>2011EE</a:t>
            </a:r>
            <a:r>
              <a:rPr lang="zh-CN" altLang="en-US" dirty="0" smtClean="0"/>
              <a:t>企业版财务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03194" y="3089563"/>
            <a:ext cx="22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Renee-</a:t>
            </a:r>
            <a:r>
              <a:rPr lang="en-US" altLang="zh-CN" dirty="0" err="1" smtClean="0"/>
              <a:t>zhang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过程 18"/>
          <p:cNvSpPr/>
          <p:nvPr/>
        </p:nvSpPr>
        <p:spPr>
          <a:xfrm>
            <a:off x="749300" y="1117600"/>
            <a:ext cx="2120900" cy="9652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3143250" y="2482327"/>
            <a:ext cx="2120900" cy="96520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zh-CN" altLang="en-US" dirty="0"/>
              <a:t>供应商</a:t>
            </a:r>
            <a:r>
              <a:rPr lang="zh-CN" altLang="en-US" dirty="0" smtClean="0"/>
              <a:t>基础数据流程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EF-ARP-050</a:t>
            </a: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914400" y="1231900"/>
            <a:ext cx="1790700" cy="736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供应商</a:t>
            </a:r>
            <a:r>
              <a:rPr lang="zh-CN" altLang="en-US" sz="1600" dirty="0" smtClean="0"/>
              <a:t>类型创建</a:t>
            </a:r>
            <a:endParaRPr lang="en-US" altLang="zh-CN" sz="1600" dirty="0" smtClean="0"/>
          </a:p>
          <a:p>
            <a:r>
              <a:rPr lang="en-US" altLang="zh-CN" sz="1600" dirty="0"/>
              <a:t>28.20.2.1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3289300" y="1231900"/>
            <a:ext cx="1790700" cy="736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业务关系创建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36.1.4.3.1</a:t>
            </a:r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3289300" y="2565400"/>
            <a:ext cx="1790700" cy="736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供应商</a:t>
            </a:r>
            <a:r>
              <a:rPr lang="zh-CN" altLang="en-US" sz="1600" dirty="0" smtClean="0"/>
              <a:t>创建</a:t>
            </a:r>
            <a:endParaRPr lang="en-US" altLang="zh-CN" sz="1600" dirty="0" smtClean="0"/>
          </a:p>
          <a:p>
            <a:r>
              <a:rPr lang="en-US" altLang="zh-CN" sz="1600" dirty="0"/>
              <a:t>28.20.1.1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3289300" y="4000500"/>
            <a:ext cx="1790700" cy="736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供应商</a:t>
            </a:r>
            <a:r>
              <a:rPr lang="zh-CN" altLang="en-US" sz="1600" dirty="0" smtClean="0"/>
              <a:t>数据创建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2.3.1</a:t>
            </a:r>
            <a:endParaRPr lang="zh-CN" altLang="en-US" sz="1600" dirty="0"/>
          </a:p>
        </p:txBody>
      </p:sp>
      <p:sp>
        <p:nvSpPr>
          <p:cNvPr id="7" name="右箭头 6"/>
          <p:cNvSpPr/>
          <p:nvPr/>
        </p:nvSpPr>
        <p:spPr>
          <a:xfrm>
            <a:off x="2743200" y="1511300"/>
            <a:ext cx="584200" cy="266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>
            <a:off x="3892550" y="2133077"/>
            <a:ext cx="584200" cy="266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3905221" y="3537737"/>
            <a:ext cx="584200" cy="266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次学习重点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EF-SP-120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71856" y="818458"/>
            <a:ext cx="8229600" cy="5424523"/>
          </a:xfrm>
        </p:spPr>
        <p:txBody>
          <a:bodyPr/>
          <a:lstStyle/>
          <a:p>
            <a:r>
              <a:rPr lang="zh-CN" altLang="en-US" dirty="0" smtClean="0"/>
              <a:t>三个控制帐户</a:t>
            </a:r>
          </a:p>
          <a:p>
            <a:r>
              <a:rPr lang="zh-CN" altLang="en-US" dirty="0" smtClean="0"/>
              <a:t>采购帐户的配置文件</a:t>
            </a:r>
          </a:p>
          <a:p>
            <a:r>
              <a:rPr lang="zh-CN" altLang="en-US" dirty="0" smtClean="0"/>
              <a:t>银行选项卡：</a:t>
            </a:r>
          </a:p>
          <a:p>
            <a:pPr lvl="1"/>
            <a:r>
              <a:rPr lang="zh-CN" altLang="en-US" dirty="0" smtClean="0"/>
              <a:t>链接供应商银行账号到您的银行，付款格式</a:t>
            </a:r>
          </a:p>
          <a:p>
            <a:r>
              <a:rPr lang="zh-CN" altLang="en-US" dirty="0" smtClean="0"/>
              <a:t>分开的运作供应商数据</a:t>
            </a:r>
          </a:p>
          <a:p>
            <a:pPr lvl="1"/>
            <a:r>
              <a:rPr lang="zh-CN" altLang="en-US" dirty="0" smtClean="0"/>
              <a:t>供应商数据维护</a:t>
            </a:r>
          </a:p>
        </p:txBody>
      </p:sp>
    </p:spTree>
    <p:extLst>
      <p:ext uri="{BB962C8B-B14F-4D97-AF65-F5344CB8AC3E}">
        <p14:creationId xmlns:p14="http://schemas.microsoft.com/office/powerpoint/2010/main" val="32434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262128" y="708730"/>
            <a:ext cx="8229600" cy="5424523"/>
          </a:xfrm>
        </p:spPr>
        <p:txBody>
          <a:bodyPr/>
          <a:lstStyle/>
          <a:p>
            <a:r>
              <a:rPr lang="zh-CN" altLang="en-US" dirty="0" smtClean="0"/>
              <a:t>财务</a:t>
            </a:r>
            <a:r>
              <a:rPr lang="en-US" dirty="0" smtClean="0"/>
              <a:t>(</a:t>
            </a:r>
            <a:r>
              <a:rPr lang="zh-CN" altLang="en-US" dirty="0" smtClean="0"/>
              <a:t>供应商创建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zh-CN" altLang="en-US" dirty="0" smtClean="0"/>
              <a:t>供应商代码</a:t>
            </a:r>
          </a:p>
          <a:p>
            <a:pPr lvl="1"/>
            <a:r>
              <a:rPr lang="zh-CN" altLang="en-US" dirty="0" smtClean="0"/>
              <a:t>供应商类型</a:t>
            </a:r>
          </a:p>
          <a:p>
            <a:pPr lvl="1"/>
            <a:r>
              <a:rPr lang="zh-CN" altLang="en-US" dirty="0" smtClean="0"/>
              <a:t>业务关系</a:t>
            </a:r>
          </a:p>
          <a:p>
            <a:pPr lvl="1"/>
            <a:r>
              <a:rPr lang="zh-CN" altLang="en-US" dirty="0" smtClean="0"/>
              <a:t>帐户配置文件</a:t>
            </a:r>
          </a:p>
          <a:p>
            <a:pPr lvl="1"/>
            <a:r>
              <a:rPr lang="zh-CN" altLang="en-US" dirty="0" smtClean="0"/>
              <a:t>信用条款</a:t>
            </a:r>
          </a:p>
          <a:p>
            <a:pPr lvl="1"/>
            <a:r>
              <a:rPr lang="zh-CN" altLang="en-US" dirty="0" smtClean="0"/>
              <a:t>发票状态代码</a:t>
            </a:r>
          </a:p>
          <a:p>
            <a:pPr lvl="1"/>
            <a:r>
              <a:rPr lang="zh-CN" altLang="en-US" dirty="0" smtClean="0"/>
              <a:t>税区</a:t>
            </a:r>
            <a:endParaRPr lang="en-US" dirty="0"/>
          </a:p>
          <a:p>
            <a:r>
              <a:rPr lang="zh-CN" altLang="en-US" dirty="0" smtClean="0"/>
              <a:t>运行</a:t>
            </a:r>
            <a:r>
              <a:rPr lang="en-US" dirty="0" smtClean="0"/>
              <a:t>(</a:t>
            </a:r>
            <a:r>
              <a:rPr lang="zh-CN" altLang="en-US" dirty="0" smtClean="0"/>
              <a:t>供应商数据维护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zh-CN" altLang="en-US" dirty="0" smtClean="0"/>
              <a:t>没有强制性数据</a:t>
            </a:r>
            <a:endParaRPr lang="en-US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供应商设置的强制性数据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EF-SS-050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794074"/>
            <a:ext cx="8229600" cy="5424523"/>
          </a:xfrm>
        </p:spPr>
        <p:txBody>
          <a:bodyPr>
            <a:normAutofit/>
          </a:bodyPr>
          <a:lstStyle/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</a:t>
            </a:r>
            <a:r>
              <a:rPr lang="zh-CN" altLang="en-US" dirty="0" smtClean="0"/>
              <a:t>类型创建</a:t>
            </a:r>
            <a:r>
              <a:rPr lang="en-US" dirty="0" smtClean="0"/>
              <a:t>(</a:t>
            </a:r>
            <a:r>
              <a:rPr lang="en-US" altLang="zh-CN" dirty="0" smtClean="0"/>
              <a:t>28.20.2.1</a:t>
            </a:r>
            <a:r>
              <a:rPr lang="en-US" dirty="0" smtClean="0"/>
              <a:t>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业务关系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(36.1.4.3.1)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(28.20.1.1)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</a:t>
            </a:r>
            <a:r>
              <a:rPr lang="zh-CN" altLang="en-US" dirty="0" smtClean="0"/>
              <a:t>商数据维护</a:t>
            </a:r>
            <a:r>
              <a:rPr lang="en-US" altLang="zh-CN" dirty="0"/>
              <a:t>(</a:t>
            </a:r>
            <a:r>
              <a:rPr lang="en-US" altLang="zh-CN" dirty="0" smtClean="0"/>
              <a:t>2.</a:t>
            </a:r>
            <a:r>
              <a:rPr lang="en-US" altLang="zh-CN" dirty="0"/>
              <a:t>3</a:t>
            </a:r>
            <a:r>
              <a:rPr lang="en-US" altLang="zh-CN" dirty="0" smtClean="0"/>
              <a:t>.1</a:t>
            </a:r>
            <a:r>
              <a:rPr lang="en-US" altLang="zh-CN" dirty="0"/>
              <a:t>)</a:t>
            </a:r>
          </a:p>
          <a:p>
            <a:pPr marL="533400" indent="-533400">
              <a:buFont typeface="Webdings" pitchFamily="18" charset="2"/>
              <a:buAutoNum type="arabicPeriod"/>
            </a:pPr>
            <a:endParaRPr lang="en-US" altLang="zh-CN" dirty="0"/>
          </a:p>
          <a:p>
            <a:pPr marL="533400" indent="-533400">
              <a:buFont typeface="Webdings" pitchFamily="18" charset="2"/>
              <a:buAutoNum type="arabicPeriod"/>
            </a:pPr>
            <a:endParaRPr lang="en-US" dirty="0"/>
          </a:p>
          <a:p>
            <a:pPr marL="533400" indent="-533400"/>
            <a:endParaRPr 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供应商类型创建</a:t>
            </a:r>
            <a:r>
              <a:rPr lang="en-US" altLang="zh-CN" dirty="0" smtClean="0"/>
              <a:t>-28.20.2.1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EF-ARP-060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5" y="761429"/>
            <a:ext cx="639127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业务关系创建</a:t>
            </a:r>
            <a:r>
              <a:rPr lang="en-US" altLang="zh-CN" dirty="0" smtClean="0"/>
              <a:t>36.1.4.3.1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EF-ARP-070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4" y="788670"/>
            <a:ext cx="8124825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供应商创建</a:t>
            </a:r>
            <a:r>
              <a:rPr lang="en-US" altLang="zh-CN" dirty="0" smtClean="0"/>
              <a:t>-28.20.1.1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21400" y="668338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/>
              <a:t>选择业务关系，默认自动带出地址等相关信息</a:t>
            </a:r>
            <a:endParaRPr lang="zh-CN" alt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2" y="821055"/>
            <a:ext cx="5838825" cy="43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供应商创建</a:t>
            </a:r>
            <a:r>
              <a:rPr lang="en-US" altLang="zh-CN" dirty="0" smtClean="0"/>
              <a:t>-28.20.1.1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1" y="703326"/>
            <a:ext cx="4867275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79136" y="713154"/>
            <a:ext cx="301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/>
              <a:t>使用</a:t>
            </a:r>
            <a:r>
              <a:rPr lang="en-US" altLang="zh-CN" sz="1800" dirty="0"/>
              <a:t>"</a:t>
            </a:r>
            <a:r>
              <a:rPr lang="zh-CN" altLang="en-US" sz="1800" dirty="0"/>
              <a:t>会计</a:t>
            </a:r>
            <a:r>
              <a:rPr lang="en-US" altLang="zh-CN" sz="1800" dirty="0"/>
              <a:t>"</a:t>
            </a:r>
            <a:r>
              <a:rPr lang="zh-CN" altLang="en-US" sz="1800" dirty="0"/>
              <a:t>选项卡可以设置控制帐目、税务明细和其他会计信息</a:t>
            </a:r>
          </a:p>
        </p:txBody>
      </p:sp>
    </p:spTree>
    <p:extLst>
      <p:ext uri="{BB962C8B-B14F-4D97-AF65-F5344CB8AC3E}">
        <p14:creationId xmlns:p14="http://schemas.microsoft.com/office/powerpoint/2010/main" val="30404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供应商创建</a:t>
            </a:r>
            <a:r>
              <a:rPr lang="en-US" altLang="zh-CN" dirty="0" smtClean="0"/>
              <a:t>-28.20.1.1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" y="729234"/>
            <a:ext cx="6781800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033766"/>
            <a:ext cx="782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使用</a:t>
            </a:r>
            <a:r>
              <a:rPr lang="en-US" altLang="zh-CN" sz="1800" dirty="0"/>
              <a:t>"</a:t>
            </a:r>
            <a:r>
              <a:rPr lang="zh-CN" altLang="en-US" sz="1800" dirty="0"/>
              <a:t>付款</a:t>
            </a:r>
            <a:r>
              <a:rPr lang="en-US" altLang="zh-CN" sz="1800" dirty="0"/>
              <a:t>"</a:t>
            </a:r>
            <a:r>
              <a:rPr lang="zh-CN" altLang="en-US" sz="1800" dirty="0"/>
              <a:t>选项卡可以定义供应商的支付方式、发票状态代码和汇款 设置。</a:t>
            </a:r>
          </a:p>
        </p:txBody>
      </p:sp>
    </p:spTree>
    <p:extLst>
      <p:ext uri="{BB962C8B-B14F-4D97-AF65-F5344CB8AC3E}">
        <p14:creationId xmlns:p14="http://schemas.microsoft.com/office/powerpoint/2010/main" val="30404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供应商创建</a:t>
            </a:r>
            <a:r>
              <a:rPr lang="en-US" altLang="zh-CN" dirty="0" smtClean="0"/>
              <a:t>-28.20.1.1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" y="828104"/>
            <a:ext cx="8205216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854339"/>
            <a:ext cx="8302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使用银行业务选项卡，设置此供应商的帐目和付款格式。供应商付款和 选择将自动在这里输入的详细内容。</a:t>
            </a:r>
          </a:p>
        </p:txBody>
      </p:sp>
    </p:spTree>
    <p:extLst>
      <p:ext uri="{BB962C8B-B14F-4D97-AF65-F5344CB8AC3E}">
        <p14:creationId xmlns:p14="http://schemas.microsoft.com/office/powerpoint/2010/main" val="2210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folHlink"/>
                </a:solidFill>
              </a:rPr>
              <a:t>基本设置</a:t>
            </a:r>
            <a:r>
              <a:rPr lang="en-US" dirty="0">
                <a:solidFill>
                  <a:schemeClr val="folHlink"/>
                </a:solidFill>
              </a:rPr>
              <a:t>			</a:t>
            </a:r>
          </a:p>
          <a:p>
            <a:r>
              <a:rPr lang="zh-CN" altLang="en-US" dirty="0">
                <a:solidFill>
                  <a:schemeClr val="folHlink"/>
                </a:solidFill>
              </a:rPr>
              <a:t>供应商</a:t>
            </a:r>
            <a:r>
              <a:rPr lang="zh-CN" altLang="en-US" dirty="0" smtClean="0">
                <a:solidFill>
                  <a:schemeClr val="folHlink"/>
                </a:solidFill>
              </a:rPr>
              <a:t>基础</a:t>
            </a:r>
            <a:r>
              <a:rPr lang="zh-CN" altLang="en-US" dirty="0">
                <a:solidFill>
                  <a:schemeClr val="folHlink"/>
                </a:solidFill>
              </a:rPr>
              <a:t>数据流程</a:t>
            </a:r>
            <a:r>
              <a:rPr lang="en-US" dirty="0">
                <a:solidFill>
                  <a:schemeClr val="folHlink"/>
                </a:solidFill>
              </a:rPr>
              <a:t>	</a:t>
            </a:r>
          </a:p>
          <a:p>
            <a:r>
              <a:rPr lang="zh-CN" altLang="en-US" dirty="0">
                <a:solidFill>
                  <a:schemeClr val="folHlink"/>
                </a:solidFill>
              </a:rPr>
              <a:t>采购</a:t>
            </a:r>
            <a:r>
              <a:rPr lang="zh-CN" altLang="en-US" dirty="0" smtClean="0">
                <a:solidFill>
                  <a:schemeClr val="folHlink"/>
                </a:solidFill>
              </a:rPr>
              <a:t>流程及</a:t>
            </a:r>
            <a:r>
              <a:rPr lang="zh-CN" altLang="en-US" dirty="0">
                <a:solidFill>
                  <a:schemeClr val="folHlink"/>
                </a:solidFill>
              </a:rPr>
              <a:t>供应商</a:t>
            </a:r>
            <a:r>
              <a:rPr lang="zh-CN" altLang="en-US" dirty="0" smtClean="0">
                <a:solidFill>
                  <a:schemeClr val="folHlink"/>
                </a:solidFill>
              </a:rPr>
              <a:t>发票</a:t>
            </a:r>
            <a:r>
              <a:rPr lang="zh-CN" altLang="en-US" dirty="0">
                <a:solidFill>
                  <a:schemeClr val="folHlink"/>
                </a:solidFill>
              </a:rPr>
              <a:t>创建</a:t>
            </a:r>
            <a:endParaRPr lang="en-US" dirty="0">
              <a:solidFill>
                <a:schemeClr val="folHlink"/>
              </a:solidFill>
            </a:endParaRPr>
          </a:p>
          <a:p>
            <a:r>
              <a:rPr lang="zh-CN" altLang="en-US" dirty="0">
                <a:solidFill>
                  <a:schemeClr val="folHlink"/>
                </a:solidFill>
              </a:rPr>
              <a:t>供应商</a:t>
            </a:r>
            <a:r>
              <a:rPr lang="zh-CN" altLang="en-US" dirty="0" smtClean="0">
                <a:solidFill>
                  <a:schemeClr val="folHlink"/>
                </a:solidFill>
              </a:rPr>
              <a:t>付款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应付账款处理概述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供应商创建</a:t>
            </a:r>
            <a:r>
              <a:rPr lang="en-US" altLang="zh-CN" dirty="0" smtClean="0"/>
              <a:t>-28.20.1.1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EF-ARP-080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8" y="745427"/>
            <a:ext cx="5648325" cy="395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4817251"/>
            <a:ext cx="6998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税值默认至为供应商创建的文件，可以在帐务处理期间修改。</a:t>
            </a:r>
            <a:r>
              <a:rPr lang="en-US" altLang="zh-CN" sz="1600" dirty="0"/>
              <a:t>"</a:t>
            </a:r>
            <a:r>
              <a:rPr lang="zh-CN" altLang="en-US" sz="1600" dirty="0"/>
              <a:t>应税供 应商</a:t>
            </a:r>
            <a:r>
              <a:rPr lang="en-US" altLang="zh-CN" sz="1600" dirty="0"/>
              <a:t>"</a:t>
            </a:r>
            <a:r>
              <a:rPr lang="zh-CN" altLang="en-US" sz="1600" dirty="0"/>
              <a:t>、</a:t>
            </a:r>
            <a:r>
              <a:rPr lang="en-US" altLang="zh-CN" sz="1600" dirty="0"/>
              <a:t>"</a:t>
            </a:r>
            <a:r>
              <a:rPr lang="zh-CN" altLang="en-US" sz="1600" dirty="0"/>
              <a:t>含税</a:t>
            </a:r>
            <a:r>
              <a:rPr lang="en-US" altLang="zh-CN" sz="1600" dirty="0"/>
              <a:t>"</a:t>
            </a:r>
            <a:r>
              <a:rPr lang="zh-CN" altLang="en-US" sz="1600" dirty="0"/>
              <a:t>和</a:t>
            </a:r>
            <a:r>
              <a:rPr lang="en-US" altLang="zh-CN" sz="1600" dirty="0"/>
              <a:t>"</a:t>
            </a:r>
            <a:r>
              <a:rPr lang="zh-CN" altLang="en-US" sz="1600" dirty="0"/>
              <a:t>城市税</a:t>
            </a:r>
            <a:r>
              <a:rPr lang="en-US" altLang="zh-CN" sz="1600" dirty="0"/>
              <a:t>"</a:t>
            </a:r>
            <a:r>
              <a:rPr lang="zh-CN" altLang="en-US" sz="1600" dirty="0"/>
              <a:t>的值默认取自</a:t>
            </a:r>
            <a:r>
              <a:rPr lang="en-US" altLang="zh-CN" sz="1600" dirty="0"/>
              <a:t>"</a:t>
            </a:r>
            <a:r>
              <a:rPr lang="zh-CN" altLang="en-US" sz="1600" dirty="0"/>
              <a:t>业务关系</a:t>
            </a:r>
            <a:r>
              <a:rPr lang="en-US" altLang="zh-CN" sz="1600" dirty="0"/>
              <a:t>"</a:t>
            </a:r>
            <a:r>
              <a:rPr lang="zh-CN" altLang="en-US" sz="1600" dirty="0"/>
              <a:t>。需要时， 可以对这些默认信息进行修改。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210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供应商数据维护</a:t>
            </a:r>
            <a:r>
              <a:rPr lang="en-US" altLang="zh-CN" dirty="0" smtClean="0"/>
              <a:t>2.3.1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EF-ARP-090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2" y="657225"/>
            <a:ext cx="6307300" cy="45487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832" y="544982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关联业务关系、日记账集、地点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供应商数据维护</a:t>
            </a:r>
            <a:r>
              <a:rPr lang="en-US" altLang="zh-CN" dirty="0" smtClean="0"/>
              <a:t>2.3.1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EF-ARP-090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8" y="694944"/>
            <a:ext cx="6227253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968" y="535228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支付方式，是否允许分批发货方式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68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880"/>
            <a:ext cx="8229600" cy="70873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三、</a:t>
            </a:r>
            <a:r>
              <a:rPr lang="zh-CN" altLang="en-US" b="0" dirty="0">
                <a:solidFill>
                  <a:schemeClr val="tx1"/>
                </a:solidFill>
              </a:rPr>
              <a:t>采购</a:t>
            </a:r>
            <a:r>
              <a:rPr lang="zh-CN" altLang="en-US" b="0" dirty="0" smtClean="0">
                <a:solidFill>
                  <a:schemeClr val="tx1"/>
                </a:solidFill>
              </a:rPr>
              <a:t>流程及供应商发票创建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EF-ARP-100</a:t>
            </a:r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80811" y="2551558"/>
            <a:ext cx="1553133" cy="696532"/>
          </a:xfrm>
          <a:prstGeom prst="rect">
            <a:avLst/>
          </a:prstGeom>
          <a:solidFill>
            <a:srgbClr val="D8DAC9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运行事务过账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25.13.7</a:t>
            </a:r>
            <a:endParaRPr lang="en-US" sz="1200" b="1" dirty="0"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33944" y="3250122"/>
            <a:ext cx="1546343" cy="696532"/>
          </a:xfrm>
          <a:prstGeom prst="rect">
            <a:avLst/>
          </a:prstGeom>
          <a:solidFill>
            <a:srgbClr val="CFD9DF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供应商发票创建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28.1.1.1</a:t>
            </a:r>
            <a:endParaRPr lang="en-US" sz="1200" b="1" dirty="0">
              <a:latin typeface="+mj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3636" y="1145413"/>
            <a:ext cx="1328928" cy="696532"/>
          </a:xfrm>
          <a:prstGeom prst="rect">
            <a:avLst/>
          </a:prstGeom>
          <a:solidFill>
            <a:srgbClr val="D8DAC9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228600" bIns="228600" anchor="ctr" anchorCtr="1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采购订单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5.7</a:t>
            </a:r>
            <a:endParaRPr lang="en-US" sz="1200" b="1" dirty="0">
              <a:latin typeface="+mj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32564" y="1841945"/>
            <a:ext cx="1648247" cy="696532"/>
          </a:xfrm>
          <a:prstGeom prst="rect">
            <a:avLst/>
          </a:prstGeom>
          <a:solidFill>
            <a:srgbClr val="FAF1F1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采购收货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5.13.1</a:t>
            </a:r>
            <a:endParaRPr lang="en-US" sz="1200" b="1" dirty="0">
              <a:latin typeface="+mj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80287" y="3968212"/>
            <a:ext cx="1546343" cy="696532"/>
          </a:xfrm>
          <a:prstGeom prst="rect">
            <a:avLst/>
          </a:prstGeom>
          <a:solidFill>
            <a:srgbClr val="CFD9DF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收料单匹配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28.2.1</a:t>
            </a:r>
            <a:endParaRPr lang="en-US" sz="1200" b="1" dirty="0">
              <a:latin typeface="+mj-l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58496" y="2115187"/>
            <a:ext cx="6221791" cy="286206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流程图: 多文档 16"/>
          <p:cNvSpPr/>
          <p:nvPr/>
        </p:nvSpPr>
        <p:spPr>
          <a:xfrm>
            <a:off x="4881691" y="1668178"/>
            <a:ext cx="1255776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日记账分录查看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25.13.1.3</a:t>
            </a:r>
            <a:endParaRPr lang="zh-CN" altLang="en-US" sz="1000" dirty="0"/>
          </a:p>
        </p:txBody>
      </p:sp>
      <p:sp>
        <p:nvSpPr>
          <p:cNvPr id="19" name="流程图: 多文档 18"/>
          <p:cNvSpPr/>
          <p:nvPr/>
        </p:nvSpPr>
        <p:spPr>
          <a:xfrm>
            <a:off x="6428034" y="2380934"/>
            <a:ext cx="1255776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供应</a:t>
            </a:r>
            <a:r>
              <a:rPr lang="zh-CN" altLang="en-US" sz="1000" dirty="0" smtClean="0"/>
              <a:t>商发票查看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28.1.1.1</a:t>
            </a:r>
            <a:endParaRPr lang="zh-CN" altLang="en-US" sz="1000" dirty="0"/>
          </a:p>
        </p:txBody>
      </p:sp>
      <p:sp>
        <p:nvSpPr>
          <p:cNvPr id="20" name="流程图: 多文档 19"/>
          <p:cNvSpPr/>
          <p:nvPr/>
        </p:nvSpPr>
        <p:spPr>
          <a:xfrm>
            <a:off x="7926630" y="3091626"/>
            <a:ext cx="1255776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收料</a:t>
            </a:r>
            <a:r>
              <a:rPr lang="zh-CN" altLang="en-US" sz="1000" dirty="0" smtClean="0"/>
              <a:t>单匹配查看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28.2.3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请购单到采购订单接收流程</a:t>
            </a:r>
          </a:p>
          <a:p>
            <a:r>
              <a:rPr lang="zh-CN" altLang="en-US" sz="2000" dirty="0"/>
              <a:t>供应商发票基本处理流程</a:t>
            </a:r>
            <a:endParaRPr lang="en-US" altLang="zh-CN" sz="2000" dirty="0"/>
          </a:p>
          <a:p>
            <a:r>
              <a:rPr lang="zh-CN" altLang="en-US" sz="2000" dirty="0"/>
              <a:t>可供选择的案例</a:t>
            </a:r>
            <a:endParaRPr lang="en-US" altLang="zh-CN" sz="2000" dirty="0"/>
          </a:p>
          <a:p>
            <a:pPr lvl="1"/>
            <a:r>
              <a:rPr lang="zh-CN" altLang="en-US" sz="2000" dirty="0"/>
              <a:t>初始供应商发票</a:t>
            </a:r>
            <a:endParaRPr lang="en-US" altLang="zh-CN" sz="2000" dirty="0"/>
          </a:p>
          <a:p>
            <a:pPr lvl="1"/>
            <a:r>
              <a:rPr lang="zh-CN" altLang="en-US" sz="2000" dirty="0"/>
              <a:t>供应商发票模板</a:t>
            </a:r>
            <a:endParaRPr lang="en-US" altLang="zh-CN" sz="2000" dirty="0"/>
          </a:p>
          <a:p>
            <a:pPr lvl="1"/>
            <a:r>
              <a:rPr lang="zh-CN" altLang="en-US" sz="2000" dirty="0"/>
              <a:t>贷记单</a:t>
            </a:r>
            <a:r>
              <a:rPr lang="en-US" altLang="zh-CN" sz="2000" dirty="0"/>
              <a:t>, </a:t>
            </a:r>
            <a:r>
              <a:rPr lang="zh-CN" altLang="en-US" sz="2000" dirty="0"/>
              <a:t>发票更正</a:t>
            </a:r>
            <a:endParaRPr lang="en-US" altLang="zh-CN" sz="2000" dirty="0"/>
          </a:p>
          <a:p>
            <a:pPr lvl="1"/>
            <a:r>
              <a:rPr lang="zh-CN" altLang="en-US" sz="2000" dirty="0"/>
              <a:t>供应商发票冲销</a:t>
            </a:r>
            <a:r>
              <a:rPr lang="en-US" altLang="zh-CN" sz="2000" dirty="0"/>
              <a:t>, </a:t>
            </a:r>
            <a:r>
              <a:rPr lang="zh-CN" altLang="en-US" sz="2000" dirty="0"/>
              <a:t>替换</a:t>
            </a:r>
            <a:endParaRPr lang="en-US" altLang="zh-CN" sz="2000" dirty="0"/>
          </a:p>
          <a:p>
            <a:pPr lvl="1"/>
            <a:r>
              <a:rPr lang="zh-CN" altLang="en-US" sz="2000" dirty="0"/>
              <a:t>税更新</a:t>
            </a:r>
            <a:endParaRPr lang="en-US" altLang="zh-CN" sz="2000" dirty="0"/>
          </a:p>
          <a:p>
            <a:r>
              <a:rPr lang="zh-CN" altLang="en-US" sz="2000" dirty="0"/>
              <a:t>分配和批准</a:t>
            </a:r>
            <a:r>
              <a:rPr lang="zh-CN" altLang="en-US" sz="2000" dirty="0" smtClean="0"/>
              <a:t>流程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收料单匹配和财务匹配</a:t>
            </a:r>
            <a:endParaRPr lang="en-US" altLang="zh-CN" sz="2000" dirty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次学习重点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EF-SP-120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zh-CN" altLang="en-US" dirty="0" smtClean="0"/>
              <a:t>采购订单维护（</a:t>
            </a:r>
            <a:r>
              <a:rPr lang="en-US" altLang="zh-CN" dirty="0" smtClean="0"/>
              <a:t>5.7</a:t>
            </a:r>
            <a:r>
              <a:rPr lang="zh-CN" altLang="en-US" dirty="0" smtClean="0"/>
              <a:t>）</a:t>
            </a:r>
          </a:p>
          <a:p>
            <a:pPr marL="533400" indent="-5334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zh-CN" altLang="en-US" dirty="0" smtClean="0"/>
              <a:t>采购订单收货（</a:t>
            </a:r>
            <a:r>
              <a:rPr lang="en-US" altLang="zh-CN" dirty="0" smtClean="0"/>
              <a:t>5.13.1</a:t>
            </a:r>
            <a:r>
              <a:rPr lang="zh-CN" altLang="en-US" dirty="0" smtClean="0"/>
              <a:t>）</a:t>
            </a:r>
          </a:p>
          <a:p>
            <a:pPr marL="533400" indent="-5334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zh-CN" altLang="en-US" dirty="0" smtClean="0"/>
              <a:t>运行事务过账（</a:t>
            </a:r>
            <a:r>
              <a:rPr lang="en-US" altLang="zh-CN" dirty="0" smtClean="0"/>
              <a:t>25.13.7</a:t>
            </a:r>
            <a:r>
              <a:rPr lang="zh-CN" altLang="en-US" dirty="0" smtClean="0"/>
              <a:t>）</a:t>
            </a:r>
          </a:p>
          <a:p>
            <a:pPr marL="533400" indent="-5334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zh-CN" altLang="en-US" dirty="0" smtClean="0"/>
              <a:t>日记账分录查看（*）（</a:t>
            </a:r>
            <a:r>
              <a:rPr lang="en-US" altLang="zh-CN" dirty="0" smtClean="0"/>
              <a:t>25.13.1.3</a:t>
            </a:r>
            <a:r>
              <a:rPr lang="zh-CN" altLang="en-US" dirty="0" smtClean="0"/>
              <a:t>）</a:t>
            </a:r>
          </a:p>
          <a:p>
            <a:pPr marL="533400" indent="-5334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zh-CN" altLang="en-US" dirty="0" smtClean="0"/>
              <a:t>供应商发票创建（</a:t>
            </a:r>
            <a:r>
              <a:rPr lang="en-US" altLang="zh-CN" dirty="0" smtClean="0"/>
              <a:t>28.1.1.1</a:t>
            </a:r>
            <a:r>
              <a:rPr lang="zh-CN" altLang="en-US" dirty="0" smtClean="0"/>
              <a:t>）</a:t>
            </a:r>
          </a:p>
          <a:p>
            <a:pPr marL="533400" indent="-5334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zh-CN" altLang="en-US" dirty="0" smtClean="0"/>
              <a:t>供应商发票查看（*）（</a:t>
            </a:r>
            <a:r>
              <a:rPr lang="en-US" altLang="zh-CN" dirty="0" smtClean="0"/>
              <a:t>28.1.1.3</a:t>
            </a:r>
            <a:r>
              <a:rPr lang="zh-CN" altLang="en-US" dirty="0" smtClean="0"/>
              <a:t>）</a:t>
            </a:r>
          </a:p>
          <a:p>
            <a:pPr marL="533400" indent="-5334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zh-CN" altLang="en-US" dirty="0" smtClean="0"/>
              <a:t>收料单匹配（</a:t>
            </a:r>
            <a:r>
              <a:rPr lang="en-US" altLang="zh-CN" dirty="0" smtClean="0"/>
              <a:t>28.2.1</a:t>
            </a:r>
            <a:r>
              <a:rPr lang="zh-CN" altLang="en-US" dirty="0" smtClean="0"/>
              <a:t>）</a:t>
            </a:r>
          </a:p>
          <a:p>
            <a:pPr marL="533400" indent="-5334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zh-CN" altLang="en-US" dirty="0" smtClean="0"/>
              <a:t>收料单匹配查看（*）（</a:t>
            </a:r>
            <a:r>
              <a:rPr lang="en-US" altLang="zh-CN" dirty="0" smtClean="0"/>
              <a:t>28.2.3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33400" indent="-533400">
              <a:lnSpc>
                <a:spcPct val="90000"/>
              </a:lnSpc>
              <a:buFont typeface="Webdings" pitchFamily="18" charset="2"/>
              <a:buAutoNum type="arabicPeriod"/>
            </a:pPr>
            <a:endParaRPr lang="en-US" dirty="0"/>
          </a:p>
          <a:p>
            <a:pPr marL="533400" indent="-533400">
              <a:lnSpc>
                <a:spcPct val="90000"/>
              </a:lnSpc>
              <a:buFont typeface="Webdings" pitchFamily="18" charset="2"/>
              <a:buNone/>
            </a:pPr>
            <a:r>
              <a:rPr lang="en-US" dirty="0"/>
              <a:t> * </a:t>
            </a:r>
            <a:r>
              <a:rPr lang="en-US" dirty="0" smtClean="0"/>
              <a:t>(</a:t>
            </a:r>
            <a:r>
              <a:rPr lang="zh-CN" altLang="en-US" dirty="0" smtClean="0"/>
              <a:t>可选</a:t>
            </a:r>
            <a:r>
              <a:rPr lang="en-US" dirty="0" smtClean="0"/>
              <a:t>)</a:t>
            </a:r>
            <a:endParaRPr lang="en-US" dirty="0"/>
          </a:p>
          <a:p>
            <a:pPr marL="533400" indent="-533400">
              <a:lnSpc>
                <a:spcPct val="90000"/>
              </a:lnSpc>
              <a:buFont typeface="Webdings" pitchFamily="18" charset="2"/>
              <a:buNone/>
            </a:pPr>
            <a:endParaRPr lang="en-US" dirty="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EF-PP-030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演示例子：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EF-PP-030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2972" y="1082486"/>
            <a:ext cx="847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   X</a:t>
            </a:r>
            <a:r>
              <a:rPr lang="zh-CN" altLang="en-US" sz="2400" dirty="0"/>
              <a:t>公司向供应商</a:t>
            </a:r>
            <a:r>
              <a:rPr lang="en-US" altLang="zh-CN" sz="2400" dirty="0" err="1"/>
              <a:t>S31701</a:t>
            </a:r>
            <a:r>
              <a:rPr lang="en-US" altLang="zh-CN" sz="2400" dirty="0"/>
              <a:t>-1</a:t>
            </a:r>
            <a:r>
              <a:rPr lang="zh-CN" altLang="en-US" sz="2400" dirty="0"/>
              <a:t>采购一批材料</a:t>
            </a:r>
            <a:r>
              <a:rPr lang="en-US" altLang="zh-CN" sz="2400" dirty="0" err="1"/>
              <a:t>31701RW</a:t>
            </a:r>
            <a:r>
              <a:rPr lang="en-US" altLang="zh-CN" sz="2400" dirty="0"/>
              <a:t>-11</a:t>
            </a:r>
            <a:r>
              <a:rPr lang="zh-CN" altLang="en-US" sz="2400" dirty="0"/>
              <a:t>，数量</a:t>
            </a:r>
            <a:r>
              <a:rPr lang="en-US" altLang="zh-CN" sz="2400" dirty="0"/>
              <a:t>8</a:t>
            </a:r>
            <a:r>
              <a:rPr lang="zh-CN" altLang="en-US" sz="2400" dirty="0"/>
              <a:t>个，价款为</a:t>
            </a:r>
            <a:r>
              <a:rPr lang="en-US" altLang="zh-CN" sz="2400" dirty="0" err="1"/>
              <a:t>160CNY</a:t>
            </a:r>
            <a:r>
              <a:rPr lang="en-US" altLang="zh-CN" sz="2400" dirty="0"/>
              <a:t>,</a:t>
            </a:r>
            <a:r>
              <a:rPr lang="zh-CN" altLang="en-US" sz="2400" dirty="0"/>
              <a:t>增值税率为</a:t>
            </a:r>
            <a:r>
              <a:rPr lang="en-US" altLang="zh-CN" sz="2400" dirty="0"/>
              <a:t>17%</a:t>
            </a:r>
            <a:r>
              <a:rPr lang="zh-CN" altLang="en-US" sz="2400" dirty="0"/>
              <a:t>，付款条件为</a:t>
            </a:r>
            <a:r>
              <a:rPr lang="en-US" altLang="zh-CN" sz="2400" dirty="0" err="1"/>
              <a:t>1M</a:t>
            </a:r>
            <a:r>
              <a:rPr lang="zh-CN" altLang="en-US" sz="2400" dirty="0"/>
              <a:t>。材料已经验收入库，款项未付。</a:t>
            </a:r>
          </a:p>
        </p:txBody>
      </p:sp>
    </p:spTree>
    <p:extLst>
      <p:ext uri="{BB962C8B-B14F-4D97-AF65-F5344CB8AC3E}">
        <p14:creationId xmlns:p14="http://schemas.microsoft.com/office/powerpoint/2010/main" val="41028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folHlink"/>
                </a:solidFill>
              </a:rPr>
              <a:t>采购订单维护</a:t>
            </a:r>
            <a:r>
              <a:rPr lang="en-US" altLang="zh-CN" dirty="0" smtClean="0">
                <a:solidFill>
                  <a:schemeClr val="folHlink"/>
                </a:solidFill>
              </a:rPr>
              <a:t>5.7</a:t>
            </a:r>
            <a:endParaRPr lang="en-US" dirty="0" smtClean="0">
              <a:solidFill>
                <a:schemeClr val="folHlin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EF-ARP-110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670560"/>
            <a:ext cx="7860645" cy="55107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采购订单收货</a:t>
            </a:r>
            <a:r>
              <a:rPr lang="en-US" altLang="zh-CN" dirty="0" smtClean="0"/>
              <a:t>5.13.1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EF-ARP-120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7" y="683324"/>
            <a:ext cx="5377815" cy="390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737" y="4815838"/>
            <a:ext cx="6622326" cy="76944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 行 账户                   项目     会计单位             描述                                                金额 币</a:t>
            </a:r>
          </a:p>
          <a:p>
            <a:r>
              <a:rPr lang="en-US" altLang="zh-CN" sz="1100" dirty="0"/>
              <a:t>---- ---------------------- -------- -------------------- ------------------------------------- ------------------ ---</a:t>
            </a:r>
          </a:p>
          <a:p>
            <a:r>
              <a:rPr lang="en-US" altLang="zh-CN" sz="1100" dirty="0"/>
              <a:t>   1 150001                          </a:t>
            </a:r>
            <a:r>
              <a:rPr lang="en-US" altLang="zh-CN" sz="1100" dirty="0" err="1"/>
              <a:t>E31701</a:t>
            </a:r>
            <a:r>
              <a:rPr lang="en-US" altLang="zh-CN" sz="1100" dirty="0"/>
              <a:t>               </a:t>
            </a:r>
            <a:r>
              <a:rPr lang="en-US" altLang="zh-CN" sz="1100" dirty="0" err="1"/>
              <a:t>RCT</a:t>
            </a:r>
            <a:r>
              <a:rPr lang="en-US" altLang="zh-CN" sz="1100" dirty="0"/>
              <a:t>-PO </a:t>
            </a:r>
            <a:r>
              <a:rPr lang="en-US" altLang="zh-CN" sz="1100" dirty="0" err="1"/>
              <a:t>PO1005</a:t>
            </a:r>
            <a:r>
              <a:rPr lang="en-US" altLang="zh-CN" sz="1100" dirty="0"/>
              <a:t>                                     160.00 </a:t>
            </a:r>
            <a:r>
              <a:rPr lang="en-US" altLang="zh-CN" sz="1100" dirty="0" err="1"/>
              <a:t>CNY</a:t>
            </a:r>
            <a:endParaRPr lang="en-US" altLang="zh-CN" sz="1100" dirty="0"/>
          </a:p>
          <a:p>
            <a:r>
              <a:rPr lang="en-US" altLang="zh-CN" sz="1100" dirty="0"/>
              <a:t>   2 252001                          </a:t>
            </a:r>
            <a:r>
              <a:rPr lang="en-US" altLang="zh-CN" sz="1100" dirty="0" err="1"/>
              <a:t>E31701</a:t>
            </a:r>
            <a:r>
              <a:rPr lang="en-US" altLang="zh-CN" sz="1100" dirty="0"/>
              <a:t>               </a:t>
            </a:r>
            <a:r>
              <a:rPr lang="en-US" altLang="zh-CN" sz="1100" dirty="0" err="1"/>
              <a:t>RCT</a:t>
            </a:r>
            <a:r>
              <a:rPr lang="en-US" altLang="zh-CN" sz="1100" dirty="0"/>
              <a:t>-PO </a:t>
            </a:r>
            <a:r>
              <a:rPr lang="en-US" altLang="zh-CN" sz="1100" dirty="0" err="1"/>
              <a:t>PO1005</a:t>
            </a:r>
            <a:r>
              <a:rPr lang="en-US" altLang="zh-CN" sz="1100" dirty="0"/>
              <a:t>                                    -160.00 </a:t>
            </a:r>
            <a:r>
              <a:rPr lang="en-US" altLang="zh-CN" sz="1100" dirty="0" err="1"/>
              <a:t>CNY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EF-ARP-120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运行事务过账</a:t>
            </a:r>
            <a:r>
              <a:rPr lang="en-US" altLang="zh-CN" dirty="0" smtClean="0"/>
              <a:t>-25.13.7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8" y="718185"/>
            <a:ext cx="7362825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</a:t>
            </a:r>
            <a:r>
              <a:rPr lang="en-US" altLang="zh-CN" dirty="0" err="1" smtClean="0"/>
              <a:t>BALANCEDAEMON</a:t>
            </a:r>
            <a:r>
              <a:rPr lang="zh-CN" altLang="en-US" dirty="0" smtClean="0"/>
              <a:t>已经运行</a:t>
            </a:r>
          </a:p>
          <a:p>
            <a:r>
              <a:rPr lang="zh-CN" altLang="en-US" dirty="0"/>
              <a:t>采购</a:t>
            </a:r>
            <a:r>
              <a:rPr lang="zh-CN" altLang="en-US" dirty="0" smtClean="0"/>
              <a:t>会计控制</a:t>
            </a:r>
            <a:endParaRPr lang="en-US" altLang="zh-CN" dirty="0" smtClean="0"/>
          </a:p>
          <a:p>
            <a:r>
              <a:rPr lang="zh-CN" altLang="en-US" dirty="0" smtClean="0"/>
              <a:t>总账纠正控制</a:t>
            </a:r>
            <a:endParaRPr lang="en-US" altLang="zh-CN" dirty="0" smtClean="0"/>
          </a:p>
          <a:p>
            <a:r>
              <a:rPr lang="zh-CN" altLang="en-US" dirty="0" smtClean="0"/>
              <a:t>日记账集</a:t>
            </a:r>
            <a:endParaRPr lang="en-US" altLang="zh-CN" dirty="0"/>
          </a:p>
          <a:p>
            <a:r>
              <a:rPr lang="zh-CN" altLang="en-US" dirty="0" smtClean="0"/>
              <a:t>供应商付款状态</a:t>
            </a:r>
            <a:endParaRPr lang="en-US" altLang="zh-CN" dirty="0" smtClean="0"/>
          </a:p>
          <a:p>
            <a:r>
              <a:rPr lang="zh-CN" altLang="en-US" dirty="0"/>
              <a:t>供应</a:t>
            </a:r>
            <a:r>
              <a:rPr lang="zh-CN" altLang="en-US" dirty="0" smtClean="0"/>
              <a:t>商发票控制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一、基本设置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dirty="0"/>
              <a:t>日记账分录查看（*）（</a:t>
            </a:r>
            <a:r>
              <a:rPr lang="en-US" altLang="zh-CN" dirty="0"/>
              <a:t>25.13.1.3</a:t>
            </a:r>
            <a:r>
              <a:rPr lang="zh-CN" altLang="en-US" dirty="0"/>
              <a:t>）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EF-ARP-130</a:t>
            </a:r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" y="701420"/>
            <a:ext cx="8043021" cy="34926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4784" y="4303776"/>
            <a:ext cx="5071872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产生日记账分录：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借：库存账户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    贷：采购收货账户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供应商发票创建</a:t>
            </a:r>
            <a:r>
              <a:rPr lang="en-US" altLang="zh-CN" dirty="0" smtClean="0"/>
              <a:t>28.1.1.1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EF-ARP-130</a:t>
            </a:r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" y="755904"/>
            <a:ext cx="7506176" cy="4811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供应商发票创建</a:t>
            </a:r>
            <a:r>
              <a:rPr lang="en-US" altLang="zh-CN" dirty="0" smtClean="0"/>
              <a:t>28.1.1.1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EF-ARP-130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" y="688467"/>
            <a:ext cx="7863840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供应商发票创建</a:t>
            </a:r>
            <a:r>
              <a:rPr lang="en-US" altLang="zh-CN" dirty="0" smtClean="0"/>
              <a:t>28.1.1.1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EF-ARP-130</a:t>
            </a:r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9" y="747141"/>
            <a:ext cx="8814816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dirty="0"/>
              <a:t>供应商发票查看（*）（</a:t>
            </a:r>
            <a:r>
              <a:rPr lang="en-US" altLang="zh-CN" dirty="0"/>
              <a:t>28.1.1.3</a:t>
            </a:r>
            <a:r>
              <a:rPr lang="zh-CN" altLang="en-US" dirty="0"/>
              <a:t>）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" y="766382"/>
            <a:ext cx="8997696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dirty="0" smtClean="0"/>
              <a:t>日记账分录查看（</a:t>
            </a:r>
            <a:r>
              <a:rPr lang="en-US" altLang="zh-CN" dirty="0" smtClean="0"/>
              <a:t>25.13.1.3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/>
              <a:t>未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3" y="715899"/>
            <a:ext cx="7534275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3609" y="4596384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9585" y="4396329"/>
            <a:ext cx="2646879" cy="107721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收到供应商发票</a:t>
            </a:r>
            <a:r>
              <a:rPr lang="en-US" altLang="zh-CN" sz="1600" dirty="0"/>
              <a:t>,</a:t>
            </a:r>
            <a:r>
              <a:rPr lang="zh-CN" altLang="en-US" sz="1600" dirty="0"/>
              <a:t>未匹配</a:t>
            </a:r>
            <a:r>
              <a:rPr lang="en-US" altLang="zh-CN" sz="1600" dirty="0"/>
              <a:t>(SI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dirty="0"/>
              <a:t>借：不匹配</a:t>
            </a:r>
            <a:r>
              <a:rPr lang="zh-CN" altLang="en-US" sz="1600" dirty="0" smtClean="0"/>
              <a:t>发票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进项税    </a:t>
            </a:r>
            <a:endParaRPr lang="en-US" altLang="zh-CN" sz="1600" dirty="0" smtClean="0"/>
          </a:p>
          <a:p>
            <a:r>
              <a:rPr lang="zh-CN" altLang="en-US" sz="1600" dirty="0" smtClean="0"/>
              <a:t>贷：应付账款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7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dirty="0"/>
              <a:t>收料单匹配（</a:t>
            </a:r>
            <a:r>
              <a:rPr lang="en-US" altLang="zh-CN" dirty="0"/>
              <a:t>28.2.1</a:t>
            </a:r>
            <a:r>
              <a:rPr lang="zh-CN" altLang="en-US" dirty="0"/>
              <a:t>）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3" y="658368"/>
            <a:ext cx="7982068" cy="48714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dirty="0"/>
              <a:t>收料单</a:t>
            </a:r>
            <a:r>
              <a:rPr lang="zh-CN" altLang="en-US" dirty="0" smtClean="0"/>
              <a:t>匹配查看（</a:t>
            </a:r>
            <a:r>
              <a:rPr lang="en-US" altLang="zh-CN" dirty="0" smtClean="0"/>
              <a:t>28.2.3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5" y="787146"/>
            <a:ext cx="8802624" cy="377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7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 dirty="0" smtClean="0"/>
              <a:t>日记账分录查看（</a:t>
            </a:r>
            <a:r>
              <a:rPr lang="en-US" altLang="zh-CN" dirty="0" smtClean="0"/>
              <a:t>25.13.1.3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3609" y="4596384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070" y="4396329"/>
            <a:ext cx="250693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收到供应商发票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匹配</a:t>
            </a:r>
            <a:r>
              <a:rPr lang="en-US" altLang="zh-CN" sz="1600" dirty="0"/>
              <a:t>(SI</a:t>
            </a:r>
            <a:r>
              <a:rPr lang="en-US" altLang="zh-CN" sz="1600" dirty="0" smtClean="0"/>
              <a:t>)</a:t>
            </a:r>
          </a:p>
          <a:p>
            <a:pPr algn="l"/>
            <a:r>
              <a:rPr lang="zh-CN" altLang="en-US" sz="1600" dirty="0"/>
              <a:t>借</a:t>
            </a:r>
            <a:r>
              <a:rPr lang="zh-CN" altLang="en-US" sz="1600" dirty="0" smtClean="0"/>
              <a:t>：材料采购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      </a:t>
            </a:r>
            <a:r>
              <a:rPr lang="zh-CN" altLang="en-US" sz="1600" dirty="0"/>
              <a:t>贷：不匹配发票</a:t>
            </a:r>
            <a:endParaRPr lang="en-US" altLang="zh-CN" sz="16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3" y="779907"/>
            <a:ext cx="7743825" cy="337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573055"/>
            <a:ext cx="3295650" cy="2861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附加专题一：供应商发票纠正应用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sp>
        <p:nvSpPr>
          <p:cNvPr id="3" name="圆角矩形 2"/>
          <p:cNvSpPr/>
          <p:nvPr/>
        </p:nvSpPr>
        <p:spPr>
          <a:xfrm>
            <a:off x="4724400" y="814832"/>
            <a:ext cx="2095500" cy="673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发票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4797552" y="5015484"/>
            <a:ext cx="2095500" cy="673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信用票据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27100" y="827532"/>
            <a:ext cx="2082800" cy="673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发票更正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87552" y="5015484"/>
            <a:ext cx="2095500" cy="6731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信用票据更正</a:t>
            </a:r>
          </a:p>
        </p:txBody>
      </p:sp>
      <p:cxnSp>
        <p:nvCxnSpPr>
          <p:cNvPr id="6" name="直接箭头连接符 5"/>
          <p:cNvCxnSpPr>
            <a:endCxn id="3" idx="1"/>
          </p:cNvCxnSpPr>
          <p:nvPr/>
        </p:nvCxnSpPr>
        <p:spPr>
          <a:xfrm>
            <a:off x="3009900" y="1145032"/>
            <a:ext cx="1714500" cy="63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083052" y="5345684"/>
            <a:ext cx="1714500" cy="63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46160" y="941832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纠正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71712" y="5090424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纠正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3" idx="2"/>
          </p:cNvCxnSpPr>
          <p:nvPr/>
        </p:nvCxnSpPr>
        <p:spPr>
          <a:xfrm flipH="1">
            <a:off x="3823118" y="1487932"/>
            <a:ext cx="1949032" cy="16332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5400000" flipH="1" flipV="1">
            <a:off x="963803" y="4207129"/>
            <a:ext cx="1673860" cy="63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803908" y="4245102"/>
            <a:ext cx="6344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0"/>
          </p:cNvCxnSpPr>
          <p:nvPr/>
        </p:nvCxnSpPr>
        <p:spPr>
          <a:xfrm flipH="1" flipV="1">
            <a:off x="3823118" y="3401568"/>
            <a:ext cx="2022184" cy="161391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1"/>
          </p:cNvCxnSpPr>
          <p:nvPr/>
        </p:nvCxnSpPr>
        <p:spPr>
          <a:xfrm rot="10800000" flipV="1">
            <a:off x="280416" y="1164082"/>
            <a:ext cx="646684" cy="283489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80416" y="3998976"/>
            <a:ext cx="231648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80566" y="2742164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FINANCIAL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280416" y="3121152"/>
            <a:ext cx="231648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803908" y="3373374"/>
            <a:ext cx="6344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9869" y="2597932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zh-CN" altLang="en-US" sz="2400" dirty="0" smtClean="0"/>
              <a:t>正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3" name="TextBox 62"/>
          <p:cNvSpPr txBox="1"/>
          <p:nvPr/>
        </p:nvSpPr>
        <p:spPr>
          <a:xfrm>
            <a:off x="987552" y="3373040"/>
            <a:ext cx="102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zh-CN" altLang="en-US" sz="2400" dirty="0" smtClean="0"/>
              <a:t>正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1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9753"/>
            <a:ext cx="8229600" cy="708730"/>
          </a:xfrm>
        </p:spPr>
        <p:txBody>
          <a:bodyPr/>
          <a:lstStyle/>
          <a:p>
            <a:r>
              <a:rPr lang="en-US" altLang="zh-CN" dirty="0" err="1" smtClean="0"/>
              <a:t>BALANCEDAEMON</a:t>
            </a:r>
            <a:r>
              <a:rPr lang="en-US" altLang="zh-CN" dirty="0" smtClean="0"/>
              <a:t>-36.14.16.2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EF-ARP-030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900546"/>
            <a:ext cx="7744692" cy="416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399" y="5136395"/>
            <a:ext cx="2436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确定该</a:t>
            </a:r>
            <a:r>
              <a:rPr lang="en-US" altLang="zh-CN" sz="1400" dirty="0"/>
              <a:t>daemon</a:t>
            </a:r>
            <a:r>
              <a:rPr lang="zh-CN" altLang="en-US" sz="1400" dirty="0"/>
              <a:t>已经启动运行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供应商发票（*）</a:t>
            </a:r>
            <a:endParaRPr lang="en-US" altLang="zh-CN" dirty="0" smtClean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供应商发票更正</a:t>
            </a:r>
            <a:endParaRPr lang="en-US" altLang="zh-CN" dirty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供应商信用票据</a:t>
            </a:r>
            <a:endParaRPr lang="en-US" altLang="zh-CN" dirty="0" smtClean="0"/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供应商信用票据更正</a:t>
            </a:r>
            <a:endParaRPr lang="en-US" altLang="zh-CN" dirty="0" smtClean="0"/>
          </a:p>
          <a:p>
            <a:pPr marL="533400" indent="-533400"/>
            <a:endParaRPr lang="en-US" dirty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演示内容（发票类型）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将上述产生的发票金额改为</a:t>
            </a:r>
            <a:r>
              <a:rPr lang="en-US" altLang="zh-CN" dirty="0" smtClean="0"/>
              <a:t>137</a:t>
            </a:r>
            <a:r>
              <a:rPr lang="zh-CN" altLang="en-US" dirty="0" smtClean="0"/>
              <a:t>，调整</a:t>
            </a:r>
            <a:r>
              <a:rPr lang="en-US" altLang="zh-CN" dirty="0" smtClean="0"/>
              <a:t>-50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练习：正数供应商调整发票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zh-CN" altLang="en-US" dirty="0"/>
              <a:t>供应商发票更正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发票更正</a:t>
            </a:r>
            <a:r>
              <a:rPr lang="en-US" altLang="zh-CN" dirty="0" smtClean="0"/>
              <a:t>-28.1.1</a:t>
            </a:r>
            <a:r>
              <a:rPr lang="zh-CN" altLang="en-US" dirty="0"/>
              <a:t>（负数调整）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" y="694944"/>
            <a:ext cx="7242048" cy="46847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8497" y="5501609"/>
            <a:ext cx="2954655" cy="46166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链接到原始</a:t>
            </a:r>
            <a:r>
              <a:rPr lang="zh-CN" altLang="en-US" sz="2400" dirty="0"/>
              <a:t>发票</a:t>
            </a:r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243328" y="5010912"/>
            <a:ext cx="316992" cy="49069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9600" y="1536192"/>
            <a:ext cx="1210588" cy="40011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发票类型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stCxn id="7" idx="1"/>
          </p:cNvCxnSpPr>
          <p:nvPr/>
        </p:nvCxnSpPr>
        <p:spPr>
          <a:xfrm flipH="1">
            <a:off x="5779009" y="1736247"/>
            <a:ext cx="1760591" cy="49488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2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/>
              <a:t>发票更正</a:t>
            </a:r>
            <a:r>
              <a:rPr lang="en-US" altLang="zh-CN" dirty="0"/>
              <a:t>-28.1.1</a:t>
            </a:r>
            <a:r>
              <a:rPr lang="zh-CN" altLang="en-US" dirty="0"/>
              <a:t>（负数调整）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" y="755904"/>
            <a:ext cx="7574909" cy="4241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01310" y="2365248"/>
            <a:ext cx="23391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注意日记账类型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231136" y="2340864"/>
            <a:ext cx="4364736" cy="25521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719" y="5077968"/>
            <a:ext cx="3317594" cy="129266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分录：</a:t>
            </a:r>
            <a:endParaRPr lang="en-US" altLang="zh-CN" sz="2400" dirty="0"/>
          </a:p>
          <a:p>
            <a:r>
              <a:rPr lang="zh-CN" altLang="en-US" sz="1800" dirty="0" smtClean="0"/>
              <a:t>借：未批准凭证      </a:t>
            </a:r>
            <a:r>
              <a:rPr lang="en-US" altLang="zh-CN" sz="1800" dirty="0" smtClean="0"/>
              <a:t>-43</a:t>
            </a:r>
          </a:p>
          <a:p>
            <a:r>
              <a:rPr lang="zh-CN" altLang="en-US" sz="1800" dirty="0" smtClean="0"/>
              <a:t>           进项税          </a:t>
            </a:r>
            <a:r>
              <a:rPr lang="en-US" altLang="zh-CN" sz="1800" dirty="0" smtClean="0"/>
              <a:t>-7</a:t>
            </a:r>
          </a:p>
          <a:p>
            <a:r>
              <a:rPr lang="zh-CN" altLang="en-US" sz="1800" dirty="0" smtClean="0"/>
              <a:t>         贷：应付账款           </a:t>
            </a:r>
            <a:r>
              <a:rPr lang="en-US" altLang="zh-CN" sz="1800" dirty="0" smtClean="0"/>
              <a:t>-50</a:t>
            </a:r>
          </a:p>
        </p:txBody>
      </p:sp>
    </p:spTree>
    <p:extLst>
      <p:ext uri="{BB962C8B-B14F-4D97-AF65-F5344CB8AC3E}">
        <p14:creationId xmlns:p14="http://schemas.microsoft.com/office/powerpoint/2010/main" val="301827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/>
              <a:t>供应</a:t>
            </a:r>
            <a:r>
              <a:rPr lang="zh-CN" altLang="en-US" dirty="0" smtClean="0"/>
              <a:t>商发票查看</a:t>
            </a:r>
            <a:r>
              <a:rPr lang="en-US" altLang="zh-CN" dirty="0"/>
              <a:t>28.1.1.3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9" y="741045"/>
            <a:ext cx="8278368" cy="3790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例子：</a:t>
            </a:r>
            <a:r>
              <a:rPr lang="en-US" altLang="zh-CN" dirty="0" smtClean="0"/>
              <a:t>X</a:t>
            </a:r>
            <a:r>
              <a:rPr lang="zh-CN" altLang="en-US" dirty="0"/>
              <a:t>公司向供应商</a:t>
            </a:r>
            <a:r>
              <a:rPr lang="en-US" altLang="zh-CN" dirty="0" err="1"/>
              <a:t>S31701</a:t>
            </a:r>
            <a:r>
              <a:rPr lang="en-US" altLang="zh-CN" dirty="0"/>
              <a:t>-1</a:t>
            </a:r>
            <a:r>
              <a:rPr lang="zh-CN" altLang="en-US" dirty="0"/>
              <a:t>采购一批材料</a:t>
            </a:r>
            <a:r>
              <a:rPr lang="en-US" altLang="zh-CN" dirty="0" err="1"/>
              <a:t>31701RW</a:t>
            </a:r>
            <a:r>
              <a:rPr lang="en-US" altLang="zh-CN" dirty="0"/>
              <a:t>-11</a:t>
            </a:r>
            <a:r>
              <a:rPr lang="zh-CN" altLang="en-US" dirty="0"/>
              <a:t>，数量</a:t>
            </a:r>
            <a:r>
              <a:rPr lang="en-US" altLang="zh-CN" dirty="0"/>
              <a:t>8</a:t>
            </a:r>
            <a:r>
              <a:rPr lang="zh-CN" altLang="en-US" dirty="0"/>
              <a:t>个，价款为</a:t>
            </a:r>
            <a:r>
              <a:rPr lang="en-US" altLang="zh-CN" dirty="0" err="1"/>
              <a:t>160CNY</a:t>
            </a:r>
            <a:r>
              <a:rPr lang="en-US" altLang="zh-CN" dirty="0"/>
              <a:t>,</a:t>
            </a:r>
            <a:r>
              <a:rPr lang="zh-CN" altLang="en-US" dirty="0"/>
              <a:t>增值税率为</a:t>
            </a:r>
            <a:r>
              <a:rPr lang="en-US" altLang="zh-CN" dirty="0"/>
              <a:t>17%</a:t>
            </a:r>
            <a:r>
              <a:rPr lang="zh-CN" altLang="en-US" dirty="0"/>
              <a:t>，付款条件为</a:t>
            </a:r>
            <a:r>
              <a:rPr lang="en-US" altLang="zh-CN" dirty="0" err="1"/>
              <a:t>1M</a:t>
            </a:r>
            <a:r>
              <a:rPr lang="zh-CN" altLang="en-US" dirty="0"/>
              <a:t>。材料已经验收入库，款项未付</a:t>
            </a:r>
            <a:r>
              <a:rPr lang="zh-CN" altLang="en-US" dirty="0" smtClean="0"/>
              <a:t>。</a:t>
            </a:r>
            <a:r>
              <a:rPr lang="zh-CN" altLang="en-US" dirty="0"/>
              <a:t>在</a:t>
            </a:r>
            <a:r>
              <a:rPr lang="zh-CN" altLang="en-US" dirty="0" smtClean="0"/>
              <a:t>收货后，质检发现其中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个有质量问题，退货给供应商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>
            <a:normAutofit/>
          </a:bodyPr>
          <a:lstStyle/>
          <a:p>
            <a:r>
              <a:rPr lang="zh-CN" altLang="en-US" dirty="0"/>
              <a:t>供应商信用</a:t>
            </a:r>
            <a:r>
              <a:rPr lang="zh-CN" altLang="en-US" dirty="0" smtClean="0"/>
              <a:t>票据及更正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供应商退货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EF-ARP-100</a:t>
            </a:r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890105" y="1145412"/>
            <a:ext cx="1553133" cy="696532"/>
          </a:xfrm>
          <a:prstGeom prst="rect">
            <a:avLst/>
          </a:prstGeom>
          <a:solidFill>
            <a:srgbClr val="D8DAC9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运行事务过账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25.13.7</a:t>
            </a:r>
            <a:endParaRPr lang="en-US" sz="1200" b="1" dirty="0"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90105" y="2822586"/>
            <a:ext cx="1546343" cy="696532"/>
          </a:xfrm>
          <a:prstGeom prst="rect">
            <a:avLst/>
          </a:prstGeom>
          <a:solidFill>
            <a:srgbClr val="CFD9DF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供应商发票创建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28.1.1.1</a:t>
            </a:r>
            <a:endParaRPr lang="en-US" sz="1200" b="1" dirty="0">
              <a:latin typeface="+mj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3636" y="1145413"/>
            <a:ext cx="1328928" cy="696532"/>
          </a:xfrm>
          <a:prstGeom prst="rect">
            <a:avLst/>
          </a:prstGeom>
          <a:solidFill>
            <a:srgbClr val="D8DAC9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228600" bIns="228600" anchor="ctr" anchorCtr="1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采购订单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5.7</a:t>
            </a:r>
            <a:endParaRPr lang="en-US" sz="1200" b="1" dirty="0">
              <a:latin typeface="+mj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68783" y="1145412"/>
            <a:ext cx="1648247" cy="696532"/>
          </a:xfrm>
          <a:prstGeom prst="rect">
            <a:avLst/>
          </a:prstGeom>
          <a:solidFill>
            <a:srgbClr val="FAF1F1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采购收货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5.13.1</a:t>
            </a:r>
            <a:endParaRPr lang="en-US" sz="1200" b="1" dirty="0">
              <a:latin typeface="+mj-lt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896895" y="4441006"/>
            <a:ext cx="1546343" cy="696532"/>
          </a:xfrm>
          <a:prstGeom prst="rect">
            <a:avLst/>
          </a:prstGeom>
          <a:solidFill>
            <a:srgbClr val="CFD9DF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75000"/>
              </a:schemeClr>
            </a:outerShdw>
          </a:effectLst>
        </p:spPr>
        <p:txBody>
          <a:bodyPr tIns="228600" bIns="228600" anchor="ctr"/>
          <a:lstStyle/>
          <a:p>
            <a:pPr eaLnBrk="0" hangingPunct="0"/>
            <a:r>
              <a:rPr lang="zh-CN" altLang="en-US" sz="1200" b="1" dirty="0" smtClean="0">
                <a:latin typeface="+mj-lt"/>
              </a:rPr>
              <a:t>收料单匹配</a:t>
            </a:r>
            <a:endParaRPr lang="en-US" altLang="zh-CN" sz="1200" b="1" dirty="0" smtClean="0">
              <a:latin typeface="+mj-lt"/>
            </a:endParaRPr>
          </a:p>
          <a:p>
            <a:pPr eaLnBrk="0" hangingPunct="0"/>
            <a:r>
              <a:rPr lang="en-US" sz="1200" b="1" dirty="0" smtClean="0">
                <a:latin typeface="+mj-lt"/>
              </a:rPr>
              <a:t>28.2.1</a:t>
            </a:r>
            <a:endParaRPr lang="en-US" sz="1200" b="1" dirty="0">
              <a:latin typeface="+mj-lt"/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7153458" y="1046670"/>
            <a:ext cx="1255776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日记账分录查看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25.13.1.3</a:t>
            </a:r>
            <a:endParaRPr lang="zh-CN" altLang="en-US" sz="1000" dirty="0"/>
          </a:p>
        </p:txBody>
      </p:sp>
      <p:sp>
        <p:nvSpPr>
          <p:cNvPr id="19" name="流程图: 多文档 18"/>
          <p:cNvSpPr/>
          <p:nvPr/>
        </p:nvSpPr>
        <p:spPr>
          <a:xfrm>
            <a:off x="7137000" y="2723843"/>
            <a:ext cx="1255776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供应</a:t>
            </a:r>
            <a:r>
              <a:rPr lang="zh-CN" altLang="en-US" sz="1000" dirty="0" smtClean="0"/>
              <a:t>商发查看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28.1.1.1</a:t>
            </a:r>
            <a:endParaRPr lang="zh-CN" altLang="en-US" sz="1000" dirty="0"/>
          </a:p>
        </p:txBody>
      </p:sp>
      <p:sp>
        <p:nvSpPr>
          <p:cNvPr id="20" name="流程图: 多文档 19"/>
          <p:cNvSpPr/>
          <p:nvPr/>
        </p:nvSpPr>
        <p:spPr>
          <a:xfrm>
            <a:off x="7137000" y="4411761"/>
            <a:ext cx="1255776" cy="894017"/>
          </a:xfrm>
          <a:prstGeom prst="flowChartMultidocumen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收料</a:t>
            </a:r>
            <a:r>
              <a:rPr lang="zh-CN" altLang="en-US" sz="1000" dirty="0" smtClean="0"/>
              <a:t>单匹配查看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28.2.3</a:t>
            </a:r>
            <a:endParaRPr lang="zh-CN" altLang="en-US" sz="1000" dirty="0"/>
          </a:p>
        </p:txBody>
      </p:sp>
      <p:cxnSp>
        <p:nvCxnSpPr>
          <p:cNvPr id="3" name="直接箭头连接符 2"/>
          <p:cNvCxnSpPr>
            <a:stCxn id="10" idx="3"/>
            <a:endCxn id="12" idx="1"/>
          </p:cNvCxnSpPr>
          <p:nvPr/>
        </p:nvCxnSpPr>
        <p:spPr>
          <a:xfrm flipV="1">
            <a:off x="1632564" y="1493678"/>
            <a:ext cx="736219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2" idx="3"/>
            <a:endCxn id="8" idx="1"/>
          </p:cNvCxnSpPr>
          <p:nvPr/>
        </p:nvCxnSpPr>
        <p:spPr>
          <a:xfrm>
            <a:off x="4017030" y="1493678"/>
            <a:ext cx="87307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 flipH="1">
            <a:off x="5663277" y="1841944"/>
            <a:ext cx="3395" cy="98064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5" idx="0"/>
          </p:cNvCxnSpPr>
          <p:nvPr/>
        </p:nvCxnSpPr>
        <p:spPr>
          <a:xfrm>
            <a:off x="5663277" y="3519118"/>
            <a:ext cx="6790" cy="9218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3636" y="1950099"/>
            <a:ext cx="136447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状态改为</a:t>
            </a:r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445727" y="1950099"/>
            <a:ext cx="121058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负数收货</a:t>
            </a: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10076" y="2970797"/>
            <a:ext cx="1980029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类型为信用票据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6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供应商发票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信用票据</a:t>
            </a:r>
            <a:r>
              <a:rPr lang="en-US" altLang="zh-CN" dirty="0" smtClean="0"/>
              <a:t>28.1.1.1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8" y="799148"/>
            <a:ext cx="7439025" cy="477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供应商发票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信用票据</a:t>
            </a:r>
            <a:r>
              <a:rPr lang="en-US" altLang="zh-CN" dirty="0" smtClean="0"/>
              <a:t>28.1.1.1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89229"/>
            <a:ext cx="8144256" cy="39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" y="4917763"/>
            <a:ext cx="3425952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收到供应商发票</a:t>
            </a:r>
            <a:r>
              <a:rPr lang="en-US" altLang="zh-CN" sz="1600" dirty="0"/>
              <a:t>,</a:t>
            </a:r>
            <a:r>
              <a:rPr lang="zh-CN" altLang="en-US" sz="1600" dirty="0"/>
              <a:t>未匹配</a:t>
            </a:r>
            <a:r>
              <a:rPr lang="en-US" altLang="zh-CN" sz="1600" dirty="0"/>
              <a:t>(SI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dirty="0"/>
              <a:t>借：应付</a:t>
            </a:r>
            <a:r>
              <a:rPr lang="zh-CN" altLang="en-US" sz="1600" dirty="0" smtClean="0"/>
              <a:t>账款    </a:t>
            </a:r>
            <a:r>
              <a:rPr lang="en-US" altLang="zh-CN" sz="1600" dirty="0" smtClean="0"/>
              <a:t>117</a:t>
            </a:r>
          </a:p>
          <a:p>
            <a:r>
              <a:rPr lang="zh-CN" altLang="en-US" sz="1600" dirty="0" smtClean="0"/>
              <a:t>         贷：</a:t>
            </a:r>
            <a:r>
              <a:rPr lang="zh-CN" altLang="en-US" sz="1600" dirty="0"/>
              <a:t>不匹配</a:t>
            </a:r>
            <a:r>
              <a:rPr lang="zh-CN" altLang="en-US" sz="1600" dirty="0" smtClean="0"/>
              <a:t>发票  </a:t>
            </a:r>
            <a:r>
              <a:rPr lang="en-US" altLang="zh-CN" sz="1600" dirty="0" smtClean="0"/>
              <a:t>100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</a:t>
            </a:r>
            <a:r>
              <a:rPr lang="zh-CN" altLang="en-US" sz="1600" dirty="0" smtClean="0"/>
              <a:t>进项税调整账户    </a:t>
            </a:r>
            <a:r>
              <a:rPr lang="en-US" altLang="zh-CN" sz="1600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9664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收货匹配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信用票据</a:t>
            </a:r>
            <a:r>
              <a:rPr lang="en-US" altLang="zh-CN" dirty="0" smtClean="0"/>
              <a:t>28.2.1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3" y="696278"/>
            <a:ext cx="7546848" cy="42170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55144" cy="708730"/>
          </a:xfrm>
        </p:spPr>
        <p:txBody>
          <a:bodyPr/>
          <a:lstStyle/>
          <a:p>
            <a:r>
              <a:rPr lang="zh-CN" altLang="en-US" dirty="0" smtClean="0"/>
              <a:t>采购会计控制</a:t>
            </a:r>
            <a:r>
              <a:rPr lang="en-US" altLang="zh-CN" dirty="0" smtClean="0"/>
              <a:t>-36.9.5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EF-ARP-030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536" y="3334892"/>
            <a:ext cx="7938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将该字段设置为</a:t>
            </a:r>
            <a:r>
              <a:rPr lang="en-US" altLang="zh-CN" sz="1400" dirty="0"/>
              <a:t>"</a:t>
            </a:r>
            <a:r>
              <a:rPr lang="zh-CN" altLang="en-US" sz="1400" dirty="0"/>
              <a:t>是</a:t>
            </a:r>
            <a:r>
              <a:rPr lang="en-US" altLang="zh-CN" sz="1400" dirty="0"/>
              <a:t>"</a:t>
            </a:r>
            <a:r>
              <a:rPr lang="zh-CN" altLang="en-US" sz="1400" dirty="0"/>
              <a:t>可使用户修改</a:t>
            </a:r>
            <a:r>
              <a:rPr lang="en-US" altLang="zh-CN" sz="1400" dirty="0"/>
              <a:t>"</a:t>
            </a:r>
            <a:r>
              <a:rPr lang="zh-CN" altLang="en-US" sz="1400" dirty="0"/>
              <a:t>供应商发票创建</a:t>
            </a:r>
            <a:r>
              <a:rPr lang="en-US" altLang="zh-CN" sz="1400" dirty="0"/>
              <a:t>"</a:t>
            </a:r>
            <a:r>
              <a:rPr lang="zh-CN" altLang="en-US" sz="1400" dirty="0"/>
              <a:t>中</a:t>
            </a:r>
            <a:r>
              <a:rPr lang="en-US" altLang="zh-CN" sz="1400" dirty="0"/>
              <a:t>"</a:t>
            </a:r>
            <a:r>
              <a:rPr lang="zh-CN" altLang="en-US" sz="1400" dirty="0"/>
              <a:t>日记帐集</a:t>
            </a:r>
            <a:r>
              <a:rPr lang="en-US" altLang="zh-CN" sz="1400" dirty="0"/>
              <a:t>"</a:t>
            </a:r>
            <a:r>
              <a:rPr lang="zh-CN" altLang="en-US" sz="1400" dirty="0"/>
              <a:t>和</a:t>
            </a:r>
            <a:r>
              <a:rPr lang="en-US" altLang="zh-CN" sz="1400" dirty="0"/>
              <a:t>"</a:t>
            </a:r>
            <a:r>
              <a:rPr lang="zh-CN" altLang="en-US" sz="1400" dirty="0"/>
              <a:t>日记帐</a:t>
            </a:r>
            <a:r>
              <a:rPr lang="en-US" altLang="zh-CN" sz="1400" dirty="0"/>
              <a:t>"</a:t>
            </a:r>
            <a:r>
              <a:rPr lang="zh-CN" altLang="en-US" sz="1400" dirty="0"/>
              <a:t>字段的默认值。 在</a:t>
            </a:r>
            <a:r>
              <a:rPr lang="en-US" altLang="zh-CN" sz="1400" dirty="0"/>
              <a:t>"</a:t>
            </a:r>
            <a:r>
              <a:rPr lang="zh-CN" altLang="en-US" sz="1400" dirty="0"/>
              <a:t>供应商发票创建</a:t>
            </a:r>
            <a:r>
              <a:rPr lang="en-US" altLang="zh-CN" sz="1400" dirty="0"/>
              <a:t>"</a:t>
            </a:r>
            <a:r>
              <a:rPr lang="zh-CN" altLang="en-US" sz="1400" dirty="0"/>
              <a:t>中创建发票时，与</a:t>
            </a:r>
            <a:r>
              <a:rPr lang="en-US" altLang="zh-CN" sz="1400" dirty="0"/>
              <a:t>"</a:t>
            </a:r>
            <a:r>
              <a:rPr lang="zh-CN" altLang="en-US" sz="1400" dirty="0"/>
              <a:t>供应商数据维护</a:t>
            </a:r>
            <a:r>
              <a:rPr lang="en-US" altLang="zh-CN" sz="1400" dirty="0"/>
              <a:t>"</a:t>
            </a:r>
            <a:r>
              <a:rPr lang="zh-CN" altLang="en-US" sz="1400" dirty="0"/>
              <a:t>中的供应商关联的日记帐集将取默认值。但是，如果在</a:t>
            </a:r>
            <a:r>
              <a:rPr lang="en-US" altLang="zh-CN" sz="1400" dirty="0"/>
              <a:t>"</a:t>
            </a:r>
            <a:r>
              <a:rPr lang="zh-CN" altLang="en-US" sz="1400" dirty="0"/>
              <a:t>供应商发票创建</a:t>
            </a:r>
            <a:r>
              <a:rPr lang="en-US" altLang="zh-CN" sz="1400" dirty="0"/>
              <a:t>"</a:t>
            </a:r>
            <a:r>
              <a:rPr lang="zh-CN" altLang="en-US" sz="1400" dirty="0"/>
              <a:t>中指定了采购订单号，则该采购订单上的日记帐集将覆盖供应商数据记录上的日记帐集（如果这两个日记帐集不同），并改为使用默认值。如果您指定了多个订单，则该日记帐集与第一个订单默认值关联</a:t>
            </a:r>
          </a:p>
          <a:p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8" y="707136"/>
            <a:ext cx="5334000" cy="2392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2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 smtClean="0"/>
              <a:t>查看匹配过账分录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EF-ARP-140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" y="792480"/>
            <a:ext cx="756285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4069" y="3572541"/>
            <a:ext cx="2714203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收到供应商发票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匹配</a:t>
            </a:r>
            <a:r>
              <a:rPr lang="en-US" altLang="zh-CN" sz="1600" dirty="0"/>
              <a:t>(SI</a:t>
            </a:r>
            <a:r>
              <a:rPr lang="en-US" altLang="zh-CN" sz="1600" dirty="0" smtClean="0"/>
              <a:t>)</a:t>
            </a:r>
          </a:p>
          <a:p>
            <a:pPr algn="l"/>
            <a:r>
              <a:rPr lang="zh-CN" altLang="en-US" sz="1600" dirty="0" smtClean="0"/>
              <a:t>贷：材料采购        </a:t>
            </a:r>
            <a:r>
              <a:rPr lang="en-US" altLang="zh-CN" sz="1600" dirty="0" smtClean="0"/>
              <a:t>100</a:t>
            </a:r>
          </a:p>
          <a:p>
            <a:pPr algn="l"/>
            <a:r>
              <a:rPr lang="zh-CN" altLang="en-US" sz="1600" dirty="0" smtClean="0"/>
              <a:t>      借：</a:t>
            </a:r>
            <a:r>
              <a:rPr lang="zh-CN" altLang="en-US" sz="1600" dirty="0"/>
              <a:t>不匹配</a:t>
            </a:r>
            <a:r>
              <a:rPr lang="zh-CN" altLang="en-US" sz="1600" dirty="0" smtClean="0"/>
              <a:t>发票   </a:t>
            </a:r>
            <a:r>
              <a:rPr lang="en-US" altLang="zh-CN" sz="1600" dirty="0" smtClean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24728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91610"/>
            <a:ext cx="8418576" cy="5424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将任意一张退货发票更改，产生的发票金额调整</a:t>
            </a:r>
            <a:r>
              <a:rPr lang="en-US" altLang="zh-CN" dirty="0" smtClean="0"/>
              <a:t>-117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练习：正数</a:t>
            </a:r>
            <a:r>
              <a:rPr lang="zh-CN" altLang="en-US" dirty="0"/>
              <a:t>调整</a:t>
            </a:r>
            <a:r>
              <a:rPr lang="zh-CN" altLang="en-US" dirty="0" smtClean="0"/>
              <a:t>供应商发票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zh-CN" altLang="en-US" dirty="0"/>
              <a:t>供应</a:t>
            </a:r>
            <a:r>
              <a:rPr lang="zh-CN" altLang="en-US" dirty="0" smtClean="0"/>
              <a:t>商信用票据更正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/>
              <a:t>供应</a:t>
            </a:r>
            <a:r>
              <a:rPr lang="zh-CN" altLang="en-US" dirty="0" smtClean="0"/>
              <a:t>商信用票据更正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707136"/>
            <a:ext cx="7059168" cy="4718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53360" y="1609344"/>
            <a:ext cx="3005951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此类型，金额必须为负数</a:t>
            </a:r>
            <a:endParaRPr lang="zh-CN" altLang="en-US" sz="2000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681472" y="2009454"/>
            <a:ext cx="463296" cy="3557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pPr marL="533400" indent="-533400"/>
            <a:r>
              <a:rPr lang="zh-CN" altLang="en-US" dirty="0"/>
              <a:t>供应</a:t>
            </a:r>
            <a:r>
              <a:rPr lang="zh-CN" altLang="en-US" dirty="0" smtClean="0"/>
              <a:t>商发票查看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EF-SP-030</a:t>
            </a:r>
            <a:endParaRPr 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681472" y="2009454"/>
            <a:ext cx="463296" cy="3557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704850"/>
            <a:ext cx="6949440" cy="4306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folHlink"/>
                </a:solidFill>
              </a:rPr>
              <a:t>四、供应商付款</a:t>
            </a:r>
            <a:endParaRPr lang="en-US" altLang="zh-CN" sz="2800" dirty="0">
              <a:solidFill>
                <a:schemeClr val="folHlin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EF-ARP-160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" y="908216"/>
            <a:ext cx="7046976" cy="541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应付账款付款</a:t>
            </a:r>
            <a:endParaRPr lang="en-US" altLang="zh-CN" sz="2000" dirty="0"/>
          </a:p>
          <a:p>
            <a:pPr lvl="1"/>
            <a:r>
              <a:rPr lang="zh-CN" altLang="en-US" sz="2000" dirty="0"/>
              <a:t>可供选择的流程</a:t>
            </a:r>
            <a:endParaRPr lang="en-US" altLang="zh-CN" sz="2000" dirty="0"/>
          </a:p>
          <a:p>
            <a:pPr lvl="1"/>
            <a:r>
              <a:rPr lang="zh-CN" altLang="en-US" sz="2000" dirty="0"/>
              <a:t>预付款处理流程</a:t>
            </a:r>
            <a:endParaRPr lang="en-US" altLang="zh-CN" sz="2000" dirty="0"/>
          </a:p>
          <a:p>
            <a:r>
              <a:rPr lang="zh-CN" altLang="en-US" sz="2000" dirty="0"/>
              <a:t>应付账款报表</a:t>
            </a:r>
            <a:endParaRPr lang="en-US" altLang="zh-CN" sz="2000" dirty="0"/>
          </a:p>
          <a:p>
            <a:pPr lvl="1"/>
            <a:r>
              <a:rPr lang="zh-CN" altLang="en-US" sz="2000" dirty="0"/>
              <a:t>演示</a:t>
            </a:r>
          </a:p>
          <a:p>
            <a:pPr lvl="1"/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次学习重点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EF-SP-120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电子转账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执行付款选择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EDI</a:t>
            </a:r>
            <a:r>
              <a:rPr lang="zh-CN" altLang="en-US" dirty="0" smtClean="0"/>
              <a:t>工具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支票付款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使用供应商支票打印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</a:t>
            </a:r>
            <a:r>
              <a:rPr lang="en-US" dirty="0" smtClean="0"/>
              <a:t> </a:t>
            </a:r>
            <a:r>
              <a:rPr lang="en-US" dirty="0"/>
              <a:t>PIP </a:t>
            </a:r>
            <a:r>
              <a:rPr lang="zh-CN" altLang="en-US" dirty="0" smtClean="0"/>
              <a:t>账户</a:t>
            </a:r>
            <a:r>
              <a:rPr lang="en-US" dirty="0" smtClean="0"/>
              <a:t> (</a:t>
            </a:r>
            <a:r>
              <a:rPr lang="zh-CN" altLang="en-US" dirty="0" smtClean="0"/>
              <a:t>更多控制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不用</a:t>
            </a:r>
            <a:r>
              <a:rPr lang="en-US" dirty="0" smtClean="0"/>
              <a:t> </a:t>
            </a:r>
            <a:r>
              <a:rPr lang="en-US" dirty="0"/>
              <a:t>PIP </a:t>
            </a:r>
            <a:r>
              <a:rPr lang="zh-CN" altLang="en-US" dirty="0" smtClean="0"/>
              <a:t>账户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其他支付凭证</a:t>
            </a:r>
            <a:endParaRPr lang="en-US" dirty="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应付账款付款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5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16523"/>
          </a:xfrm>
          <a:noFill/>
        </p:spPr>
        <p:txBody>
          <a:bodyPr anchor="ctr"/>
          <a:lstStyle/>
          <a:p>
            <a:r>
              <a:rPr lang="zh-CN" altLang="en-US" dirty="0" smtClean="0"/>
              <a:t>应付账款付款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EF-APP-210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2010" y="1787173"/>
            <a:ext cx="7980362" cy="3311525"/>
            <a:chOff x="468313" y="2211388"/>
            <a:chExt cx="7980362" cy="3311525"/>
          </a:xfrm>
        </p:grpSpPr>
        <p:sp>
          <p:nvSpPr>
            <p:cNvPr id="194563" name="Rectangle 3"/>
            <p:cNvSpPr>
              <a:spLocks noChangeArrowheads="1"/>
            </p:cNvSpPr>
            <p:nvPr/>
          </p:nvSpPr>
          <p:spPr bwMode="auto">
            <a:xfrm>
              <a:off x="3276600" y="2211388"/>
              <a:ext cx="2205038" cy="719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algn="ctr">
              <a:solidFill>
                <a:srgbClr val="5A87C6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zh-CN" altLang="en-US" sz="1600" b="1" dirty="0">
                  <a:latin typeface="+mj-lt"/>
                </a:rPr>
                <a:t>供应商</a:t>
              </a:r>
              <a:r>
                <a:rPr lang="zh-CN" altLang="en-US" sz="1600" b="1" dirty="0" smtClean="0">
                  <a:latin typeface="+mj-lt"/>
                </a:rPr>
                <a:t>付款</a:t>
              </a:r>
              <a:endParaRPr lang="en-US" altLang="zh-CN" sz="1600" b="1" dirty="0" smtClean="0">
                <a:latin typeface="+mj-lt"/>
              </a:endParaRPr>
            </a:p>
          </p:txBody>
        </p:sp>
        <p:sp>
          <p:nvSpPr>
            <p:cNvPr id="194564" name="Rectangle 4"/>
            <p:cNvSpPr>
              <a:spLocks noChangeArrowheads="1"/>
            </p:cNvSpPr>
            <p:nvPr/>
          </p:nvSpPr>
          <p:spPr bwMode="auto">
            <a:xfrm>
              <a:off x="468313" y="2211388"/>
              <a:ext cx="2205037" cy="719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algn="ctr">
              <a:solidFill>
                <a:srgbClr val="5A87C6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zh-CN" altLang="en-US" sz="1600" b="1" dirty="0" smtClean="0">
                  <a:latin typeface="+mj-lt"/>
                </a:rPr>
                <a:t>发票</a:t>
              </a:r>
              <a:endParaRPr lang="en-US" sz="1600" b="1" dirty="0">
                <a:latin typeface="+mj-lt"/>
              </a:endParaRPr>
            </a:p>
          </p:txBody>
        </p:sp>
        <p:cxnSp>
          <p:nvCxnSpPr>
            <p:cNvPr id="194565" name="AutoShape 5"/>
            <p:cNvCxnSpPr>
              <a:cxnSpLocks noChangeShapeType="1"/>
              <a:stCxn id="194564" idx="3"/>
              <a:endCxn id="194563" idx="1"/>
            </p:cNvCxnSpPr>
            <p:nvPr/>
          </p:nvCxnSpPr>
          <p:spPr bwMode="auto">
            <a:xfrm>
              <a:off x="2687638" y="2571750"/>
              <a:ext cx="574675" cy="0"/>
            </a:xfrm>
            <a:prstGeom prst="straightConnector1">
              <a:avLst/>
            </a:prstGeom>
            <a:noFill/>
            <a:ln w="28575">
              <a:solidFill>
                <a:srgbClr val="5A87C6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4566" name="Rectangle 6"/>
            <p:cNvSpPr>
              <a:spLocks noChangeArrowheads="1"/>
            </p:cNvSpPr>
            <p:nvPr/>
          </p:nvSpPr>
          <p:spPr bwMode="auto">
            <a:xfrm>
              <a:off x="6227763" y="2211388"/>
              <a:ext cx="2205037" cy="7207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algn="ctr">
              <a:solidFill>
                <a:srgbClr val="5A87C6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zh-CN" altLang="en-US" sz="1600" b="1" dirty="0" smtClean="0">
                  <a:latin typeface="+mj-lt"/>
                </a:rPr>
                <a:t>支票</a:t>
              </a:r>
              <a:endParaRPr lang="en-US" sz="1600" b="1" dirty="0">
                <a:latin typeface="+mj-lt"/>
              </a:endParaRPr>
            </a:p>
          </p:txBody>
        </p:sp>
        <p:cxnSp>
          <p:nvCxnSpPr>
            <p:cNvPr id="194567" name="AutoShape 7"/>
            <p:cNvCxnSpPr>
              <a:cxnSpLocks noChangeShapeType="1"/>
              <a:stCxn id="194563" idx="3"/>
              <a:endCxn id="194566" idx="1"/>
            </p:cNvCxnSpPr>
            <p:nvPr/>
          </p:nvCxnSpPr>
          <p:spPr bwMode="auto">
            <a:xfrm>
              <a:off x="5495925" y="2571750"/>
              <a:ext cx="717550" cy="0"/>
            </a:xfrm>
            <a:prstGeom prst="straightConnector1">
              <a:avLst/>
            </a:prstGeom>
            <a:noFill/>
            <a:ln w="28575">
              <a:solidFill>
                <a:srgbClr val="5A87C6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4568" name="Rectangle 8"/>
            <p:cNvSpPr>
              <a:spLocks noChangeArrowheads="1"/>
            </p:cNvSpPr>
            <p:nvPr/>
          </p:nvSpPr>
          <p:spPr bwMode="auto">
            <a:xfrm>
              <a:off x="6227763" y="3436938"/>
              <a:ext cx="2205037" cy="7207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algn="ctr">
              <a:solidFill>
                <a:srgbClr val="5A87C6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zh-CN" altLang="en-US" sz="1600" b="1" dirty="0" smtClean="0">
                  <a:latin typeface="+mj-lt"/>
                </a:rPr>
                <a:t>银行文件</a:t>
              </a:r>
              <a:endParaRPr lang="en-US" sz="1600" b="1" dirty="0">
                <a:latin typeface="+mj-lt"/>
              </a:endParaRPr>
            </a:p>
          </p:txBody>
        </p:sp>
        <p:cxnSp>
          <p:nvCxnSpPr>
            <p:cNvPr id="194570" name="AutoShape 10"/>
            <p:cNvCxnSpPr>
              <a:cxnSpLocks noChangeShapeType="1"/>
              <a:stCxn id="194563" idx="2"/>
              <a:endCxn id="194569" idx="0"/>
            </p:cNvCxnSpPr>
            <p:nvPr/>
          </p:nvCxnSpPr>
          <p:spPr bwMode="auto">
            <a:xfrm flipH="1">
              <a:off x="4375150" y="2944813"/>
              <a:ext cx="4763" cy="477837"/>
            </a:xfrm>
            <a:prstGeom prst="straightConnector1">
              <a:avLst/>
            </a:prstGeom>
            <a:noFill/>
            <a:ln w="28575">
              <a:solidFill>
                <a:srgbClr val="5A87C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4571" name="AutoShape 11"/>
            <p:cNvCxnSpPr>
              <a:cxnSpLocks noChangeShapeType="1"/>
              <a:stCxn id="194569" idx="3"/>
              <a:endCxn id="194568" idx="1"/>
            </p:cNvCxnSpPr>
            <p:nvPr/>
          </p:nvCxnSpPr>
          <p:spPr bwMode="auto">
            <a:xfrm>
              <a:off x="5486400" y="3797300"/>
              <a:ext cx="727075" cy="0"/>
            </a:xfrm>
            <a:prstGeom prst="straightConnector1">
              <a:avLst/>
            </a:prstGeom>
            <a:noFill/>
            <a:ln w="28575">
              <a:solidFill>
                <a:srgbClr val="5A87C6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4572" name="Rectangle 12"/>
            <p:cNvSpPr>
              <a:spLocks noChangeArrowheads="1"/>
            </p:cNvSpPr>
            <p:nvPr/>
          </p:nvSpPr>
          <p:spPr bwMode="auto">
            <a:xfrm>
              <a:off x="6227763" y="4803775"/>
              <a:ext cx="2205037" cy="7191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algn="ctr">
              <a:solidFill>
                <a:srgbClr val="5A87C6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lang="zh-CN" altLang="en-US" sz="1600" b="1" dirty="0" smtClean="0">
                  <a:latin typeface="+mj-lt"/>
                </a:rPr>
                <a:t>银行确认付款</a:t>
              </a:r>
              <a:endParaRPr lang="en-US" sz="1600" b="1" dirty="0">
                <a:latin typeface="+mj-lt"/>
              </a:endParaRPr>
            </a:p>
          </p:txBody>
        </p:sp>
        <p:cxnSp>
          <p:nvCxnSpPr>
            <p:cNvPr id="194573" name="AutoShape 13"/>
            <p:cNvCxnSpPr>
              <a:cxnSpLocks noChangeShapeType="1"/>
              <a:stCxn id="194568" idx="2"/>
              <a:endCxn id="194572" idx="0"/>
            </p:cNvCxnSpPr>
            <p:nvPr/>
          </p:nvCxnSpPr>
          <p:spPr bwMode="auto">
            <a:xfrm>
              <a:off x="7331075" y="4171950"/>
              <a:ext cx="0" cy="617538"/>
            </a:xfrm>
            <a:prstGeom prst="straightConnector1">
              <a:avLst/>
            </a:prstGeom>
            <a:noFill/>
            <a:ln w="28575">
              <a:solidFill>
                <a:srgbClr val="5A87C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4574" name="AutoShape 14"/>
            <p:cNvCxnSpPr>
              <a:cxnSpLocks noChangeShapeType="1"/>
              <a:stCxn id="194566" idx="3"/>
              <a:endCxn id="194572" idx="3"/>
            </p:cNvCxnSpPr>
            <p:nvPr/>
          </p:nvCxnSpPr>
          <p:spPr bwMode="auto">
            <a:xfrm>
              <a:off x="8447088" y="2571750"/>
              <a:ext cx="1587" cy="2592388"/>
            </a:xfrm>
            <a:prstGeom prst="bentConnector3">
              <a:avLst>
                <a:gd name="adj1" fmla="val 13400000"/>
              </a:avLst>
            </a:prstGeom>
            <a:noFill/>
            <a:ln w="28575">
              <a:solidFill>
                <a:srgbClr val="5A87C6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94569" name="Rectangle 9" descr="Newsprint"/>
            <p:cNvSpPr>
              <a:spLocks noChangeArrowheads="1"/>
            </p:cNvSpPr>
            <p:nvPr/>
          </p:nvSpPr>
          <p:spPr bwMode="auto">
            <a:xfrm>
              <a:off x="3276600" y="3436938"/>
              <a:ext cx="2195513" cy="719137"/>
            </a:xfrm>
            <a:prstGeom prst="rect">
              <a:avLst/>
            </a:prstGeom>
            <a:blipFill dpi="0" rotWithShape="1">
              <a:blip r:embed="rId2" cstate="print">
                <a:alphaModFix amt="38000"/>
              </a:blip>
              <a:srcRect/>
              <a:tile tx="0" ty="0" sx="100000" sy="100000" flip="none" algn="tl"/>
            </a:blipFill>
            <a:ln w="28575" algn="ctr">
              <a:solidFill>
                <a:srgbClr val="5A87C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b="1" dirty="0">
                  <a:latin typeface="+mj-lt"/>
                </a:rPr>
                <a:t>EDI </a:t>
              </a:r>
              <a:r>
                <a:rPr lang="zh-CN" altLang="en-US" sz="1800" b="1" dirty="0" smtClean="0">
                  <a:latin typeface="+mj-lt"/>
                </a:rPr>
                <a:t>工具</a:t>
              </a:r>
              <a:r>
                <a:rPr lang="en-US" sz="1800" b="1" dirty="0">
                  <a:latin typeface="+mj-lt"/>
                </a:rPr>
                <a:t/>
              </a:r>
              <a:br>
                <a:rPr lang="en-US" sz="1800" b="1" dirty="0">
                  <a:latin typeface="+mj-lt"/>
                </a:rPr>
              </a:br>
              <a:r>
                <a:rPr lang="zh-CN" altLang="en-US" sz="1800" b="1" dirty="0" smtClean="0">
                  <a:latin typeface="+mj-lt"/>
                </a:rPr>
                <a:t>转换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2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用在供应商付款选择创建时</a:t>
            </a:r>
            <a:endParaRPr lang="en-US" dirty="0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供应商付款组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EF-APP-215</a:t>
            </a:r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2" y="1746885"/>
            <a:ext cx="5915025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在银行对账单中建立预付款未结项</a:t>
            </a:r>
            <a:endParaRPr lang="en-US" dirty="0"/>
          </a:p>
          <a:p>
            <a:pPr lvl="1"/>
            <a:r>
              <a:rPr lang="zh-CN" altLang="en-US" dirty="0" smtClean="0"/>
              <a:t>借记明细账余额</a:t>
            </a:r>
            <a:endParaRPr lang="en-US" dirty="0"/>
          </a:p>
          <a:p>
            <a:pPr lvl="1"/>
            <a:r>
              <a:rPr lang="zh-CN" altLang="en-US" dirty="0" smtClean="0"/>
              <a:t>无支付凭证记录产生</a:t>
            </a:r>
            <a:endParaRPr lang="en-US" dirty="0"/>
          </a:p>
          <a:p>
            <a:r>
              <a:rPr lang="zh-CN" altLang="en-US" dirty="0" smtClean="0"/>
              <a:t>过账</a:t>
            </a:r>
            <a:endParaRPr lang="en-US" dirty="0"/>
          </a:p>
          <a:p>
            <a:pPr lvl="1"/>
            <a:r>
              <a:rPr lang="en-US" dirty="0"/>
              <a:t>DR AP </a:t>
            </a:r>
            <a:r>
              <a:rPr lang="zh-CN" altLang="en-US" dirty="0" smtClean="0"/>
              <a:t>账户</a:t>
            </a:r>
            <a:endParaRPr lang="en-US" dirty="0"/>
          </a:p>
          <a:p>
            <a:pPr lvl="1"/>
            <a:r>
              <a:rPr lang="en-US" dirty="0"/>
              <a:t>CR Bank </a:t>
            </a:r>
            <a:r>
              <a:rPr lang="zh-CN" altLang="en-US" dirty="0" smtClean="0"/>
              <a:t>账户</a:t>
            </a:r>
            <a:endParaRPr lang="en-US" dirty="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通过银行的预付款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109157" y="3448305"/>
            <a:ext cx="6781800" cy="1955800"/>
          </a:xfrm>
          <a:noFill/>
          <a:ln/>
        </p:spPr>
        <p:txBody>
          <a:bodyPr/>
          <a:lstStyle/>
          <a:p>
            <a:r>
              <a:rPr lang="zh-CN" altLang="en-US" sz="1400" dirty="0"/>
              <a:t>输入</a:t>
            </a:r>
            <a:r>
              <a:rPr lang="en-US" altLang="zh-CN" sz="1400" dirty="0"/>
              <a:t>"</a:t>
            </a:r>
            <a:r>
              <a:rPr lang="zh-CN" altLang="en-US" sz="1400" dirty="0"/>
              <a:t>是</a:t>
            </a:r>
            <a:r>
              <a:rPr lang="en-US" altLang="zh-CN" sz="1400" dirty="0"/>
              <a:t>"</a:t>
            </a:r>
            <a:r>
              <a:rPr lang="zh-CN" altLang="en-US" sz="1400" dirty="0"/>
              <a:t>，使用 </a:t>
            </a:r>
            <a:r>
              <a:rPr lang="en-US" altLang="zh-CN" sz="1400" dirty="0"/>
              <a:t>AP </a:t>
            </a:r>
            <a:r>
              <a:rPr lang="zh-CN" altLang="en-US" sz="1400" dirty="0"/>
              <a:t>事务总帐更正功能；否则，请输入</a:t>
            </a:r>
            <a:r>
              <a:rPr lang="en-US" altLang="zh-CN" sz="1400" dirty="0"/>
              <a:t>"</a:t>
            </a:r>
            <a:r>
              <a:rPr lang="zh-CN" altLang="en-US" sz="1400" dirty="0"/>
              <a:t>否</a:t>
            </a:r>
            <a:r>
              <a:rPr lang="en-US" altLang="zh-CN" sz="1400" dirty="0"/>
              <a:t>"</a:t>
            </a:r>
            <a:r>
              <a:rPr lang="zh-CN" altLang="en-US" sz="1400" dirty="0"/>
              <a:t>。 只有当</a:t>
            </a:r>
            <a:r>
              <a:rPr lang="en-US" altLang="zh-CN" sz="1400" dirty="0"/>
              <a:t>"</a:t>
            </a:r>
            <a:r>
              <a:rPr lang="zh-CN" altLang="en-US" sz="1400" dirty="0"/>
              <a:t>应付款</a:t>
            </a:r>
            <a:r>
              <a:rPr lang="en-US" altLang="zh-CN" sz="1400" dirty="0"/>
              <a:t>"</a:t>
            </a:r>
            <a:r>
              <a:rPr lang="zh-CN" altLang="en-US" sz="1400" dirty="0"/>
              <a:t>为</a:t>
            </a:r>
            <a:r>
              <a:rPr lang="en-US" altLang="zh-CN" sz="1400" dirty="0"/>
              <a:t>"</a:t>
            </a:r>
            <a:r>
              <a:rPr lang="zh-CN" altLang="en-US" sz="1400" dirty="0"/>
              <a:t>是</a:t>
            </a:r>
            <a:r>
              <a:rPr lang="en-US" altLang="zh-CN" sz="1400" dirty="0"/>
              <a:t>"</a:t>
            </a:r>
            <a:r>
              <a:rPr lang="zh-CN" altLang="en-US" sz="1400" dirty="0"/>
              <a:t>时，才可创建</a:t>
            </a:r>
            <a:r>
              <a:rPr lang="en-US" altLang="zh-CN" sz="1400" dirty="0"/>
              <a:t>"</a:t>
            </a:r>
            <a:r>
              <a:rPr lang="zh-CN" altLang="en-US" sz="1400" dirty="0"/>
              <a:t>供应商发票更正</a:t>
            </a:r>
            <a:r>
              <a:rPr lang="en-US" altLang="zh-CN" sz="1400" dirty="0"/>
              <a:t>"</a:t>
            </a:r>
            <a:r>
              <a:rPr lang="zh-CN" altLang="en-US" sz="1400" dirty="0"/>
              <a:t>和</a:t>
            </a:r>
            <a:r>
              <a:rPr lang="en-US" altLang="zh-CN" sz="1400" dirty="0"/>
              <a:t>"</a:t>
            </a:r>
            <a:r>
              <a:rPr lang="zh-CN" altLang="en-US" sz="1400" dirty="0"/>
              <a:t>供应商信用票据更正</a:t>
            </a:r>
            <a:r>
              <a:rPr lang="en-US" altLang="zh-CN" sz="1400" dirty="0"/>
              <a:t>"</a:t>
            </a:r>
            <a:r>
              <a:rPr lang="zh-CN" altLang="en-US" sz="1400" dirty="0"/>
              <a:t>类型的日记帐。 </a:t>
            </a:r>
          </a:p>
          <a:p>
            <a:r>
              <a:rPr lang="zh-CN" altLang="en-US" sz="1400" dirty="0"/>
              <a:t>如果要将这些日记帐加入日记帐集，</a:t>
            </a:r>
            <a:r>
              <a:rPr lang="en-US" altLang="zh-CN" sz="1400" dirty="0"/>
              <a:t>"</a:t>
            </a:r>
            <a:r>
              <a:rPr lang="zh-CN" altLang="en-US" sz="1400" dirty="0"/>
              <a:t>总帐更正</a:t>
            </a:r>
            <a:r>
              <a:rPr lang="en-US" altLang="zh-CN" sz="1400" dirty="0"/>
              <a:t>"</a:t>
            </a:r>
            <a:r>
              <a:rPr lang="zh-CN" altLang="en-US" sz="1400" dirty="0"/>
              <a:t>设置也必须为</a:t>
            </a:r>
            <a:r>
              <a:rPr lang="en-US" altLang="zh-CN" sz="1400" dirty="0"/>
              <a:t>"</a:t>
            </a:r>
            <a:r>
              <a:rPr lang="zh-CN" altLang="en-US" sz="1400" dirty="0"/>
              <a:t>是</a:t>
            </a:r>
            <a:r>
              <a:rPr lang="en-US" altLang="zh-CN" sz="1400" dirty="0"/>
              <a:t>"</a:t>
            </a:r>
            <a:r>
              <a:rPr lang="zh-CN" altLang="en-US" sz="1400" dirty="0"/>
              <a:t>。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总账纠正控制</a:t>
            </a:r>
            <a:r>
              <a:rPr lang="en-US" altLang="zh-CN" dirty="0"/>
              <a:t>-25.13.24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EF-ARP-040</a:t>
            </a:r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5" y="957263"/>
            <a:ext cx="6040576" cy="2358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zh-CN" altLang="en-US" dirty="0" smtClean="0"/>
              <a:t>未结项调整</a:t>
            </a:r>
            <a:endParaRPr lang="en-US" dirty="0"/>
          </a:p>
          <a:p>
            <a:pPr marL="914400" lvl="1" indent="-457200"/>
            <a:r>
              <a:rPr lang="zh-CN" altLang="en-US" dirty="0" smtClean="0"/>
              <a:t>如果预付款是用于指定的发票</a:t>
            </a:r>
            <a:r>
              <a:rPr lang="en-US" dirty="0" smtClean="0"/>
              <a:t> </a:t>
            </a:r>
          </a:p>
          <a:p>
            <a:pPr marL="533400" indent="-533400"/>
            <a:r>
              <a:rPr lang="zh-CN" altLang="en-US" dirty="0" smtClean="0"/>
              <a:t>用于随后的付款</a:t>
            </a:r>
            <a:endParaRPr lang="en-US" dirty="0"/>
          </a:p>
          <a:p>
            <a:pPr marL="914400" lvl="1" indent="-457200"/>
            <a:r>
              <a:rPr lang="zh-CN" altLang="en-US" dirty="0" smtClean="0"/>
              <a:t>在随后的支付运行中未结项可从发票中扣除</a:t>
            </a:r>
            <a:endParaRPr lang="en-US" dirty="0"/>
          </a:p>
          <a:p>
            <a:pPr marL="1295400" lvl="2" indent="-381000"/>
            <a:endParaRPr lang="en-US" dirty="0"/>
          </a:p>
          <a:p>
            <a:pPr marL="1295400" lvl="2" indent="-381000"/>
            <a:endParaRPr lang="en-US" dirty="0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预付款核销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EF-APP-300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预付款创建</a:t>
            </a:r>
            <a:r>
              <a:rPr lang="en-US" altLang="zh-CN" dirty="0" smtClean="0"/>
              <a:t>--</a:t>
            </a:r>
            <a:r>
              <a:rPr lang="zh-CN" altLang="en-US" dirty="0"/>
              <a:t>未结项目调整创建</a:t>
            </a:r>
            <a:r>
              <a:rPr lang="en-US" altLang="zh-CN" dirty="0" smtClean="0"/>
              <a:t>25.13.5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" y="5380240"/>
            <a:ext cx="54938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注意字段：发票类型、描述、调整项、发票状态代码</a:t>
            </a:r>
            <a:endParaRPr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640150"/>
            <a:ext cx="7085430" cy="45554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1146048" y="1816608"/>
            <a:ext cx="2048256" cy="1706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9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预付款创建</a:t>
            </a:r>
            <a:r>
              <a:rPr lang="en-US" altLang="zh-CN" dirty="0" smtClean="0"/>
              <a:t>--</a:t>
            </a:r>
            <a:r>
              <a:rPr lang="zh-CN" altLang="en-US" dirty="0"/>
              <a:t>未结项目调整创建</a:t>
            </a:r>
            <a:r>
              <a:rPr lang="en-US" altLang="zh-CN" dirty="0" smtClean="0"/>
              <a:t>25.13.5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665" y="4921996"/>
            <a:ext cx="2954655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保存后，产生日记账分录：</a:t>
            </a:r>
            <a:endParaRPr lang="en-US" altLang="zh-CN" sz="1800" dirty="0" smtClean="0"/>
          </a:p>
          <a:p>
            <a:r>
              <a:rPr lang="zh-CN" altLang="en-US" sz="1800" dirty="0" smtClean="0"/>
              <a:t>借：预付账款</a:t>
            </a:r>
            <a:endParaRPr lang="en-US" altLang="zh-CN" sz="1800" dirty="0" smtClean="0"/>
          </a:p>
          <a:p>
            <a:r>
              <a:rPr lang="zh-CN" altLang="en-US" sz="1800" dirty="0" smtClean="0"/>
              <a:t>      贷：银行存款</a:t>
            </a:r>
            <a:endParaRPr lang="zh-CN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881943"/>
            <a:ext cx="8022336" cy="3956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仅银行对账单</a:t>
            </a:r>
            <a:endParaRPr lang="en-US" dirty="0"/>
          </a:p>
          <a:p>
            <a:r>
              <a:rPr lang="zh-CN" altLang="en-US" dirty="0" smtClean="0"/>
              <a:t>创建支票</a:t>
            </a:r>
            <a:r>
              <a:rPr lang="en-US" dirty="0" smtClean="0"/>
              <a:t>, </a:t>
            </a:r>
            <a:r>
              <a:rPr lang="zh-CN" altLang="en-US" dirty="0" smtClean="0"/>
              <a:t>直接过账到银行</a:t>
            </a:r>
            <a:endParaRPr lang="en-US" dirty="0"/>
          </a:p>
          <a:p>
            <a:r>
              <a:rPr lang="zh-CN" altLang="en-US" dirty="0" smtClean="0"/>
              <a:t>创建支票</a:t>
            </a:r>
            <a:r>
              <a:rPr lang="en-US" dirty="0" smtClean="0"/>
              <a:t>, </a:t>
            </a:r>
            <a:r>
              <a:rPr lang="zh-CN" altLang="en-US" dirty="0" smtClean="0"/>
              <a:t>过账到</a:t>
            </a:r>
            <a:r>
              <a:rPr lang="en-US" dirty="0" smtClean="0"/>
              <a:t>PIP </a:t>
            </a:r>
            <a:r>
              <a:rPr lang="zh-CN" altLang="en-US" dirty="0" smtClean="0"/>
              <a:t>账户</a:t>
            </a:r>
            <a:r>
              <a:rPr lang="en-US" dirty="0" smtClean="0"/>
              <a:t>, </a:t>
            </a:r>
            <a:r>
              <a:rPr lang="zh-CN" altLang="en-US" dirty="0" smtClean="0"/>
              <a:t>改变状态到过账到银行</a:t>
            </a:r>
            <a:endParaRPr lang="en-US" dirty="0"/>
          </a:p>
          <a:p>
            <a:r>
              <a:rPr lang="zh-CN" altLang="en-US" dirty="0" smtClean="0"/>
              <a:t>创建支票</a:t>
            </a:r>
            <a:r>
              <a:rPr lang="en-US" dirty="0" smtClean="0"/>
              <a:t>,</a:t>
            </a:r>
            <a:r>
              <a:rPr lang="zh-CN" altLang="en-US" dirty="0" smtClean="0"/>
              <a:t>过账到</a:t>
            </a:r>
            <a:r>
              <a:rPr lang="en-US" dirty="0" smtClean="0"/>
              <a:t>PIP,</a:t>
            </a:r>
            <a:r>
              <a:rPr lang="zh-CN" altLang="en-US" dirty="0" smtClean="0"/>
              <a:t>用银行对账单</a:t>
            </a:r>
            <a:endParaRPr 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付款案例</a:t>
            </a:r>
            <a:r>
              <a:rPr lang="en-US" dirty="0" smtClean="0"/>
              <a:t>: </a:t>
            </a:r>
            <a:r>
              <a:rPr lang="zh-CN" altLang="en-US" dirty="0" smtClean="0"/>
              <a:t>支票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9" name="Rectangle 1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zh-CN" altLang="en-US" sz="2800" dirty="0" smtClean="0"/>
              <a:t>应付账款支票付款</a:t>
            </a:r>
            <a:r>
              <a:rPr lang="en-US" sz="2800" dirty="0" smtClean="0"/>
              <a:t> (</a:t>
            </a:r>
            <a:r>
              <a:rPr lang="zh-CN" altLang="en-US" sz="2800" dirty="0" smtClean="0"/>
              <a:t>用</a:t>
            </a:r>
            <a:r>
              <a:rPr lang="en-US" sz="2800" dirty="0" smtClean="0"/>
              <a:t>PIP</a:t>
            </a:r>
            <a:r>
              <a:rPr lang="en-US" sz="2800" dirty="0"/>
              <a:t>)</a:t>
            </a:r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EF-APP-230</a:t>
            </a:r>
            <a:endParaRPr lang="en-US"/>
          </a:p>
        </p:txBody>
      </p:sp>
      <p:sp>
        <p:nvSpPr>
          <p:cNvPr id="198658" name="AutoShape 2"/>
          <p:cNvSpPr>
            <a:spLocks noChangeArrowheads="1"/>
          </p:cNvSpPr>
          <p:nvPr/>
        </p:nvSpPr>
        <p:spPr bwMode="auto">
          <a:xfrm>
            <a:off x="595580" y="865109"/>
            <a:ext cx="2301674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创建付款选择</a:t>
            </a:r>
            <a:endParaRPr lang="en-US" altLang="zh-CN" sz="1800" b="1" dirty="0" smtClean="0">
              <a:latin typeface="+mj-lt"/>
            </a:endParaRPr>
          </a:p>
          <a:p>
            <a:r>
              <a:rPr lang="en-US" altLang="zh-CN" sz="1800" dirty="0"/>
              <a:t>28.9.4.1</a:t>
            </a:r>
            <a:endParaRPr lang="en-US" sz="1800" b="1" dirty="0">
              <a:latin typeface="+mj-lt"/>
            </a:endParaRPr>
          </a:p>
        </p:txBody>
      </p:sp>
      <p:sp>
        <p:nvSpPr>
          <p:cNvPr id="198659" name="AutoShape 3"/>
          <p:cNvSpPr>
            <a:spLocks noChangeArrowheads="1"/>
          </p:cNvSpPr>
          <p:nvPr/>
        </p:nvSpPr>
        <p:spPr bwMode="auto">
          <a:xfrm>
            <a:off x="559918" y="1688760"/>
            <a:ext cx="2359624" cy="111998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需要批准</a:t>
            </a:r>
            <a:endParaRPr lang="en-US" sz="1800" b="1" dirty="0">
              <a:latin typeface="+mj-lt"/>
            </a:endParaRPr>
          </a:p>
        </p:txBody>
      </p:sp>
      <p:cxnSp>
        <p:nvCxnSpPr>
          <p:cNvPr id="198660" name="AutoShape 4"/>
          <p:cNvCxnSpPr>
            <a:cxnSpLocks noChangeShapeType="1"/>
            <a:stCxn id="198658" idx="2"/>
            <a:endCxn id="198659" idx="0"/>
          </p:cNvCxnSpPr>
          <p:nvPr/>
        </p:nvCxnSpPr>
        <p:spPr bwMode="auto">
          <a:xfrm flipH="1">
            <a:off x="1739730" y="1537684"/>
            <a:ext cx="7430" cy="138001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681797" y="1938615"/>
            <a:ext cx="674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sp>
        <p:nvSpPr>
          <p:cNvPr id="198662" name="AutoShape 6"/>
          <p:cNvSpPr>
            <a:spLocks noChangeArrowheads="1"/>
          </p:cNvSpPr>
          <p:nvPr/>
        </p:nvSpPr>
        <p:spPr bwMode="auto">
          <a:xfrm>
            <a:off x="2877937" y="3068773"/>
            <a:ext cx="3319522" cy="724870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400" b="1" dirty="0" smtClean="0">
                <a:latin typeface="+mj-lt"/>
              </a:rPr>
              <a:t>产生领取状态支票</a:t>
            </a:r>
            <a:endParaRPr lang="en-US" altLang="zh-CN" sz="1400" b="1" dirty="0" smtClean="0">
              <a:latin typeface="+mj-lt"/>
            </a:endParaRPr>
          </a:p>
          <a:p>
            <a:pPr algn="l"/>
            <a:r>
              <a:rPr lang="en-US" sz="1400" b="1" dirty="0" smtClean="0">
                <a:latin typeface="+mj-lt"/>
              </a:rPr>
              <a:t>CR </a:t>
            </a:r>
            <a:r>
              <a:rPr lang="en-US" sz="1400" b="1" dirty="0">
                <a:latin typeface="+mj-lt"/>
              </a:rPr>
              <a:t>PIP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DR </a:t>
            </a:r>
            <a:r>
              <a:rPr lang="zh-CN" altLang="en-US" sz="1400" b="1" dirty="0" smtClean="0">
                <a:latin typeface="+mj-lt"/>
              </a:rPr>
              <a:t>分类账 和</a:t>
            </a:r>
            <a:r>
              <a:rPr lang="en-US" sz="1400" b="1" dirty="0" smtClean="0">
                <a:latin typeface="+mj-lt"/>
              </a:rPr>
              <a:t>AP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</p:txBody>
      </p:sp>
      <p:sp>
        <p:nvSpPr>
          <p:cNvPr id="198663" name="AutoShape 7"/>
          <p:cNvSpPr>
            <a:spLocks noChangeArrowheads="1"/>
          </p:cNvSpPr>
          <p:nvPr/>
        </p:nvSpPr>
        <p:spPr bwMode="auto">
          <a:xfrm>
            <a:off x="3592660" y="1925540"/>
            <a:ext cx="2224406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 smtClean="0">
                <a:latin typeface="+mj-lt"/>
              </a:rPr>
              <a:t>发送到工作流程</a:t>
            </a:r>
            <a:endParaRPr lang="en-US" sz="1400" b="1" dirty="0">
              <a:latin typeface="+mj-lt"/>
            </a:endParaRPr>
          </a:p>
        </p:txBody>
      </p:sp>
      <p:sp>
        <p:nvSpPr>
          <p:cNvPr id="198664" name="AutoShape 8"/>
          <p:cNvSpPr>
            <a:spLocks noChangeArrowheads="1"/>
          </p:cNvSpPr>
          <p:nvPr/>
        </p:nvSpPr>
        <p:spPr bwMode="auto">
          <a:xfrm>
            <a:off x="6216775" y="1925540"/>
            <a:ext cx="2465311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修改付款选择</a:t>
            </a:r>
            <a:endParaRPr lang="en-US" sz="1800" b="1" dirty="0">
              <a:latin typeface="+mj-lt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163197" y="2664938"/>
            <a:ext cx="674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cxnSp>
        <p:nvCxnSpPr>
          <p:cNvPr id="198666" name="AutoShape 10"/>
          <p:cNvCxnSpPr>
            <a:cxnSpLocks noChangeShapeType="1"/>
            <a:stCxn id="198659" idx="2"/>
            <a:endCxn id="198670" idx="0"/>
          </p:cNvCxnSpPr>
          <p:nvPr/>
        </p:nvCxnSpPr>
        <p:spPr bwMode="auto">
          <a:xfrm>
            <a:off x="1739730" y="2821823"/>
            <a:ext cx="2972" cy="236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67" name="AutoShape 11"/>
          <p:cNvCxnSpPr>
            <a:cxnSpLocks noChangeShapeType="1"/>
            <a:stCxn id="198659" idx="3"/>
            <a:endCxn id="198663" idx="1"/>
          </p:cNvCxnSpPr>
          <p:nvPr/>
        </p:nvCxnSpPr>
        <p:spPr bwMode="auto">
          <a:xfrm>
            <a:off x="2932916" y="2249481"/>
            <a:ext cx="646370" cy="5811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68" name="AutoShape 12"/>
          <p:cNvCxnSpPr>
            <a:cxnSpLocks noChangeShapeType="1"/>
          </p:cNvCxnSpPr>
          <p:nvPr/>
        </p:nvCxnSpPr>
        <p:spPr bwMode="auto">
          <a:xfrm>
            <a:off x="5830439" y="2264007"/>
            <a:ext cx="372963" cy="0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8670" name="AutoShape 14"/>
          <p:cNvSpPr>
            <a:spLocks noChangeArrowheads="1"/>
          </p:cNvSpPr>
          <p:nvPr/>
        </p:nvSpPr>
        <p:spPr bwMode="auto">
          <a:xfrm>
            <a:off x="591123" y="3071679"/>
            <a:ext cx="2301673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确认</a:t>
            </a:r>
            <a:r>
              <a:rPr lang="zh-CN" altLang="en-US" sz="1800" b="1" dirty="0" smtClean="0"/>
              <a:t>付款选择</a:t>
            </a:r>
            <a:endParaRPr lang="en-US" altLang="zh-CN" sz="1800" b="1" dirty="0" smtClean="0"/>
          </a:p>
          <a:p>
            <a:r>
              <a:rPr lang="en-US" sz="1800" b="1" dirty="0">
                <a:latin typeface="+mj-lt"/>
              </a:rPr>
              <a:t>28.9.4.5</a:t>
            </a:r>
          </a:p>
        </p:txBody>
      </p:sp>
      <p:cxnSp>
        <p:nvCxnSpPr>
          <p:cNvPr id="198671" name="AutoShape 15"/>
          <p:cNvCxnSpPr>
            <a:cxnSpLocks noChangeShapeType="1"/>
            <a:stCxn id="198664" idx="2"/>
            <a:endCxn id="198670" idx="0"/>
          </p:cNvCxnSpPr>
          <p:nvPr/>
        </p:nvCxnSpPr>
        <p:spPr bwMode="auto">
          <a:xfrm rot="5400000">
            <a:off x="4352377" y="-25375"/>
            <a:ext cx="486638" cy="570747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5A87C6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8672" name="AutoShape 16"/>
          <p:cNvSpPr>
            <a:spLocks noChangeArrowheads="1"/>
          </p:cNvSpPr>
          <p:nvPr/>
        </p:nvSpPr>
        <p:spPr bwMode="auto">
          <a:xfrm>
            <a:off x="591123" y="3850297"/>
            <a:ext cx="2301673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打印支票</a:t>
            </a:r>
            <a:endParaRPr lang="en-US" sz="1800" b="1" dirty="0">
              <a:latin typeface="+mj-lt"/>
            </a:endParaRPr>
          </a:p>
        </p:txBody>
      </p:sp>
      <p:cxnSp>
        <p:nvCxnSpPr>
          <p:cNvPr id="198673" name="AutoShape 17"/>
          <p:cNvCxnSpPr>
            <a:cxnSpLocks noChangeShapeType="1"/>
            <a:stCxn id="198670" idx="2"/>
            <a:endCxn id="198672" idx="0"/>
          </p:cNvCxnSpPr>
          <p:nvPr/>
        </p:nvCxnSpPr>
        <p:spPr bwMode="auto">
          <a:xfrm>
            <a:off x="1742702" y="3744253"/>
            <a:ext cx="0" cy="92969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8675" name="AutoShape 19"/>
          <p:cNvSpPr>
            <a:spLocks noChangeArrowheads="1"/>
          </p:cNvSpPr>
          <p:nvPr/>
        </p:nvSpPr>
        <p:spPr bwMode="auto">
          <a:xfrm>
            <a:off x="3609004" y="5625430"/>
            <a:ext cx="2301674" cy="567984"/>
          </a:xfrm>
          <a:prstGeom prst="flowChartProcess">
            <a:avLst/>
          </a:prstGeom>
          <a:solidFill>
            <a:srgbClr val="EDF6F7"/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accent6"/>
                </a:solidFill>
                <a:latin typeface="+mj-lt"/>
              </a:rPr>
              <a:t>作废支票流程</a:t>
            </a:r>
            <a:endParaRPr lang="en-US" sz="18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98676" name="AutoShape 20"/>
          <p:cNvSpPr>
            <a:spLocks noChangeArrowheads="1"/>
          </p:cNvSpPr>
          <p:nvPr/>
        </p:nvSpPr>
        <p:spPr bwMode="auto">
          <a:xfrm>
            <a:off x="559918" y="4649252"/>
            <a:ext cx="2359624" cy="111998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打印</a:t>
            </a:r>
            <a:r>
              <a:rPr lang="en-US" sz="1800" b="1" dirty="0" smtClean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OK</a:t>
            </a:r>
          </a:p>
        </p:txBody>
      </p:sp>
      <p:sp>
        <p:nvSpPr>
          <p:cNvPr id="198677" name="Text Box 21"/>
          <p:cNvSpPr txBox="1">
            <a:spLocks noChangeArrowheads="1"/>
          </p:cNvSpPr>
          <p:nvPr/>
        </p:nvSpPr>
        <p:spPr bwMode="auto">
          <a:xfrm>
            <a:off x="2680311" y="4846812"/>
            <a:ext cx="674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1130507" y="5702420"/>
            <a:ext cx="674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sp>
        <p:nvSpPr>
          <p:cNvPr id="198679" name="AutoShape 23"/>
          <p:cNvSpPr>
            <a:spLocks noChangeArrowheads="1"/>
          </p:cNvSpPr>
          <p:nvPr/>
        </p:nvSpPr>
        <p:spPr bwMode="auto">
          <a:xfrm>
            <a:off x="3609004" y="4907823"/>
            <a:ext cx="2301674" cy="594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邮寄支票</a:t>
            </a:r>
            <a:endParaRPr lang="en-US" sz="1800" b="1" dirty="0">
              <a:latin typeface="+mj-lt"/>
            </a:endParaRPr>
          </a:p>
        </p:txBody>
      </p:sp>
      <p:cxnSp>
        <p:nvCxnSpPr>
          <p:cNvPr id="198680" name="AutoShape 24"/>
          <p:cNvCxnSpPr>
            <a:cxnSpLocks noChangeShapeType="1"/>
            <a:stCxn id="198672" idx="2"/>
            <a:endCxn id="198676" idx="0"/>
          </p:cNvCxnSpPr>
          <p:nvPr/>
        </p:nvCxnSpPr>
        <p:spPr bwMode="auto">
          <a:xfrm flipH="1">
            <a:off x="1739730" y="4522871"/>
            <a:ext cx="2972" cy="113306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81" name="AutoShape 25"/>
          <p:cNvCxnSpPr>
            <a:cxnSpLocks noChangeShapeType="1"/>
            <a:stCxn id="198676" idx="2"/>
            <a:endCxn id="198675" idx="1"/>
          </p:cNvCxnSpPr>
          <p:nvPr/>
        </p:nvCxnSpPr>
        <p:spPr bwMode="auto">
          <a:xfrm rot="16200000" flipH="1">
            <a:off x="2603764" y="4918281"/>
            <a:ext cx="127833" cy="1855901"/>
          </a:xfrm>
          <a:prstGeom prst="bentConnector2">
            <a:avLst/>
          </a:prstGeom>
          <a:noFill/>
          <a:ln w="28575">
            <a:solidFill>
              <a:srgbClr val="5A87C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98682" name="AutoShape 26"/>
          <p:cNvCxnSpPr>
            <a:cxnSpLocks noChangeShapeType="1"/>
            <a:stCxn id="198676" idx="3"/>
            <a:endCxn id="198679" idx="1"/>
          </p:cNvCxnSpPr>
          <p:nvPr/>
        </p:nvCxnSpPr>
        <p:spPr bwMode="auto">
          <a:xfrm flipV="1">
            <a:off x="2932916" y="5205615"/>
            <a:ext cx="662716" cy="4358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85" name="AutoShape 29"/>
          <p:cNvCxnSpPr>
            <a:cxnSpLocks noChangeShapeType="1"/>
          </p:cNvCxnSpPr>
          <p:nvPr/>
        </p:nvCxnSpPr>
        <p:spPr bwMode="auto">
          <a:xfrm flipH="1">
            <a:off x="7341609" y="4736411"/>
            <a:ext cx="4458" cy="175770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8686" name="AutoShape 30"/>
          <p:cNvSpPr>
            <a:spLocks noChangeArrowheads="1"/>
          </p:cNvSpPr>
          <p:nvPr/>
        </p:nvSpPr>
        <p:spPr bwMode="auto">
          <a:xfrm>
            <a:off x="3347484" y="1107701"/>
            <a:ext cx="4380461" cy="724870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600" b="1" dirty="0" smtClean="0">
                <a:solidFill>
                  <a:srgbClr val="4173BD"/>
                </a:solidFill>
                <a:latin typeface="+mj-lt"/>
              </a:rPr>
              <a:t>在途付款账户通过了更好控制</a:t>
            </a:r>
            <a:endParaRPr lang="en-US" sz="1600" b="1" dirty="0">
              <a:solidFill>
                <a:srgbClr val="4173BD"/>
              </a:solidFill>
              <a:latin typeface="+mj-lt"/>
            </a:endParaRPr>
          </a:p>
        </p:txBody>
      </p:sp>
      <p:sp>
        <p:nvSpPr>
          <p:cNvPr id="198687" name="AutoShape 31"/>
          <p:cNvSpPr>
            <a:spLocks noChangeArrowheads="1"/>
          </p:cNvSpPr>
          <p:nvPr/>
        </p:nvSpPr>
        <p:spPr bwMode="auto">
          <a:xfrm>
            <a:off x="6041438" y="4907823"/>
            <a:ext cx="2819758" cy="57815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改变状态到</a:t>
            </a:r>
            <a:r>
              <a:rPr lang="zh-CN" altLang="en-US" sz="1800" b="1" i="1" dirty="0" smtClean="0">
                <a:latin typeface="+mj-lt"/>
              </a:rPr>
              <a:t>应付</a:t>
            </a:r>
            <a:endParaRPr lang="en-US" altLang="zh-CN" sz="1800" b="1" i="1" dirty="0" smtClean="0">
              <a:latin typeface="+mj-lt"/>
            </a:endParaRPr>
          </a:p>
          <a:p>
            <a:r>
              <a:rPr lang="en-US" sz="1800" b="1" i="1" dirty="0">
                <a:latin typeface="+mj-lt"/>
              </a:rPr>
              <a:t>28.9.3.2</a:t>
            </a:r>
          </a:p>
        </p:txBody>
      </p:sp>
      <p:sp>
        <p:nvSpPr>
          <p:cNvPr id="198688" name="AutoShape 32"/>
          <p:cNvSpPr>
            <a:spLocks noChangeArrowheads="1"/>
          </p:cNvSpPr>
          <p:nvPr/>
        </p:nvSpPr>
        <p:spPr bwMode="auto">
          <a:xfrm>
            <a:off x="6136537" y="3940405"/>
            <a:ext cx="2301673" cy="790196"/>
          </a:xfrm>
          <a:prstGeom prst="flowChartProcess">
            <a:avLst/>
          </a:prstGeom>
          <a:solidFill>
            <a:srgbClr val="EDF6F7"/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accent6"/>
                </a:solidFill>
                <a:latin typeface="+mj-lt"/>
              </a:rPr>
              <a:t>银行报表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/>
            </a:r>
            <a:br>
              <a:rPr lang="en-US" sz="1800" b="1" dirty="0">
                <a:solidFill>
                  <a:schemeClr val="accent6"/>
                </a:solidFill>
                <a:latin typeface="+mj-lt"/>
              </a:rPr>
            </a:br>
            <a:r>
              <a:rPr lang="zh-CN" altLang="en-US" sz="1800" b="1" dirty="0" smtClean="0">
                <a:solidFill>
                  <a:schemeClr val="accent6"/>
                </a:solidFill>
                <a:latin typeface="+mj-lt"/>
              </a:rPr>
              <a:t>确认付款</a:t>
            </a:r>
            <a:endParaRPr lang="en-US" sz="18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98689" name="AutoShape 33"/>
          <p:cNvSpPr>
            <a:spLocks noChangeArrowheads="1"/>
          </p:cNvSpPr>
          <p:nvPr/>
        </p:nvSpPr>
        <p:spPr bwMode="auto">
          <a:xfrm>
            <a:off x="6398057" y="5358143"/>
            <a:ext cx="2014893" cy="724870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CR Bank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DR PIP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21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8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8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8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nimBg="1"/>
      <p:bldP spid="198659" grpId="0" animBg="1"/>
      <p:bldP spid="198661" grpId="0"/>
      <p:bldP spid="198662" grpId="0"/>
      <p:bldP spid="198663" grpId="0" animBg="1"/>
      <p:bldP spid="198664" grpId="0" animBg="1"/>
      <p:bldP spid="198665" grpId="0"/>
      <p:bldP spid="198670" grpId="0" animBg="1"/>
      <p:bldP spid="198672" grpId="0" animBg="1"/>
      <p:bldP spid="198675" grpId="0" animBg="1"/>
      <p:bldP spid="198676" grpId="0" animBg="1"/>
      <p:bldP spid="198677" grpId="0"/>
      <p:bldP spid="198678" grpId="0"/>
      <p:bldP spid="198679" grpId="0" animBg="1"/>
      <p:bldP spid="198686" grpId="0"/>
      <p:bldP spid="198687" grpId="0" animBg="1"/>
      <p:bldP spid="198688" grpId="0" animBg="1"/>
      <p:bldP spid="19868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创建供应商付款选择</a:t>
            </a:r>
            <a:r>
              <a:rPr lang="en-US" altLang="zh-CN" dirty="0"/>
              <a:t>28.9.4.1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853440"/>
            <a:ext cx="7093396" cy="3931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" y="48384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保存后，在进行确认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950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/>
              <a:t>供应商</a:t>
            </a:r>
            <a:r>
              <a:rPr lang="zh-CN" altLang="en-US" dirty="0" smtClean="0"/>
              <a:t>付款选择确认</a:t>
            </a:r>
            <a:r>
              <a:rPr lang="en-US" altLang="zh-CN" dirty="0"/>
              <a:t>28.9.4.5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5" y="763715"/>
            <a:ext cx="7339584" cy="364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查看日记账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" y="780669"/>
            <a:ext cx="7810500" cy="242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4069" y="3572541"/>
            <a:ext cx="2714203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/>
              <a:t>确认后产生的分录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借：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账户       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      借：</a:t>
            </a:r>
            <a:r>
              <a:rPr lang="en-US" altLang="zh-CN" sz="1600" dirty="0" smtClean="0"/>
              <a:t>PIP</a:t>
            </a:r>
            <a:r>
              <a:rPr lang="zh-CN" altLang="en-US" sz="1600" dirty="0" smtClean="0"/>
              <a:t>科目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7980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付款状态修改</a:t>
            </a:r>
            <a:r>
              <a:rPr lang="en-US" altLang="zh-CN" dirty="0"/>
              <a:t>28.9.3.2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5" y="733424"/>
            <a:ext cx="7546848" cy="461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5364" y="1840992"/>
            <a:ext cx="1991251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改变状态到</a:t>
            </a:r>
            <a:r>
              <a:rPr lang="zh-CN" altLang="en-US" sz="2000" b="1" i="1" dirty="0" smtClean="0"/>
              <a:t>应付</a:t>
            </a:r>
            <a:endParaRPr lang="en-US" altLang="zh-CN" sz="2000" b="1" i="1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913120" y="2241102"/>
            <a:ext cx="719328" cy="56305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265" y="538328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这时付款为已支付状态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20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/>
              <a:t>日记账</a:t>
            </a:r>
            <a:r>
              <a:rPr lang="zh-CN" altLang="en-US" dirty="0" smtClean="0"/>
              <a:t>分录</a:t>
            </a:r>
            <a:r>
              <a:rPr lang="en-US" altLang="zh-CN" dirty="0" smtClean="0"/>
              <a:t>25.13.1.3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757237"/>
            <a:ext cx="7848600" cy="351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020" y="4572285"/>
            <a:ext cx="2714203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支付</a:t>
            </a:r>
            <a:r>
              <a:rPr lang="zh-CN" altLang="en-US" sz="1600" dirty="0" smtClean="0"/>
              <a:t>后产生的分录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借：</a:t>
            </a:r>
            <a:r>
              <a:rPr lang="en-US" altLang="zh-CN" sz="1600" dirty="0"/>
              <a:t>PIP</a:t>
            </a:r>
            <a:r>
              <a:rPr lang="zh-CN" altLang="en-US" sz="1600" dirty="0" smtClean="0"/>
              <a:t>科目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      借：银行存款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343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日记账集</a:t>
            </a:r>
            <a:r>
              <a:rPr lang="en-US" altLang="zh-CN" dirty="0" smtClean="0"/>
              <a:t>-</a:t>
            </a:r>
            <a:r>
              <a:rPr lang="en-US" altLang="zh-CN" dirty="0"/>
              <a:t>25.8.7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EF-ARP-030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7100" y="705715"/>
            <a:ext cx="4254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使用此程序，定义用于记录发票、信用票据、公司间事务以及相关联的 更正文档（在更正发票时）的默认 </a:t>
            </a:r>
            <a:r>
              <a:rPr lang="en-US" altLang="zh-CN" sz="1400" dirty="0"/>
              <a:t>AR </a:t>
            </a:r>
            <a:r>
              <a:rPr lang="zh-CN" altLang="en-US" sz="1400" dirty="0"/>
              <a:t>和 </a:t>
            </a:r>
            <a:r>
              <a:rPr lang="en-US" altLang="zh-CN" sz="1400" dirty="0"/>
              <a:t>AP </a:t>
            </a:r>
            <a:r>
              <a:rPr lang="zh-CN" altLang="en-US" sz="1400" dirty="0"/>
              <a:t>日记帐集。系统根据日记帐代码向这些帐务分配参考号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endParaRPr lang="en-US" altLang="zh-CN" sz="1400" dirty="0" smtClean="0"/>
          </a:p>
          <a:p>
            <a:pPr algn="l"/>
            <a:r>
              <a:rPr lang="en-US" altLang="zh-CN" sz="1400" dirty="0" err="1"/>
              <a:t>AR:Opernational</a:t>
            </a:r>
            <a:endParaRPr lang="en-US" altLang="zh-CN" sz="1400" dirty="0" smtClean="0"/>
          </a:p>
          <a:p>
            <a:pPr algn="l"/>
            <a:r>
              <a:rPr lang="en-US" altLang="zh-CN" sz="1400" dirty="0" err="1"/>
              <a:t>AP:FINANCIAL</a:t>
            </a:r>
            <a:endParaRPr lang="zh-CN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2" y="705713"/>
            <a:ext cx="4281297" cy="4756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2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9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123679"/>
            <a:ext cx="8229600" cy="716523"/>
          </a:xfrm>
          <a:noFill/>
          <a:ln/>
        </p:spPr>
        <p:txBody>
          <a:bodyPr anchor="ctr"/>
          <a:lstStyle/>
          <a:p>
            <a:r>
              <a:rPr lang="zh-CN" altLang="en-US" sz="2800" dirty="0" smtClean="0"/>
              <a:t>应付账款支票付款</a:t>
            </a:r>
            <a:r>
              <a:rPr lang="en-US" sz="2800" dirty="0" smtClean="0"/>
              <a:t> (</a:t>
            </a:r>
            <a:r>
              <a:rPr lang="zh-CN" altLang="en-US" sz="2800" dirty="0" smtClean="0"/>
              <a:t>无</a:t>
            </a:r>
            <a:r>
              <a:rPr lang="en-US" sz="2800" dirty="0" smtClean="0"/>
              <a:t>PIP</a:t>
            </a:r>
            <a:r>
              <a:rPr lang="en-US" sz="2800" dirty="0"/>
              <a:t>)</a:t>
            </a:r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EF-APP-230</a:t>
            </a:r>
            <a:endParaRPr lang="en-US"/>
          </a:p>
        </p:txBody>
      </p:sp>
      <p:sp>
        <p:nvSpPr>
          <p:cNvPr id="198658" name="AutoShape 2"/>
          <p:cNvSpPr>
            <a:spLocks noChangeArrowheads="1"/>
          </p:cNvSpPr>
          <p:nvPr/>
        </p:nvSpPr>
        <p:spPr bwMode="auto">
          <a:xfrm>
            <a:off x="595580" y="865109"/>
            <a:ext cx="2301674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创建付款选择</a:t>
            </a:r>
            <a:endParaRPr lang="en-US" sz="1800" b="1" dirty="0">
              <a:latin typeface="+mj-lt"/>
            </a:endParaRPr>
          </a:p>
        </p:txBody>
      </p:sp>
      <p:sp>
        <p:nvSpPr>
          <p:cNvPr id="198659" name="AutoShape 3"/>
          <p:cNvSpPr>
            <a:spLocks noChangeArrowheads="1"/>
          </p:cNvSpPr>
          <p:nvPr/>
        </p:nvSpPr>
        <p:spPr bwMode="auto">
          <a:xfrm>
            <a:off x="559918" y="1688760"/>
            <a:ext cx="2359624" cy="111998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需要批准</a:t>
            </a:r>
            <a:endParaRPr lang="en-US" sz="1800" b="1" dirty="0">
              <a:latin typeface="+mj-lt"/>
            </a:endParaRPr>
          </a:p>
        </p:txBody>
      </p:sp>
      <p:cxnSp>
        <p:nvCxnSpPr>
          <p:cNvPr id="198660" name="AutoShape 4"/>
          <p:cNvCxnSpPr>
            <a:cxnSpLocks noChangeShapeType="1"/>
            <a:stCxn id="198658" idx="2"/>
            <a:endCxn id="198659" idx="0"/>
          </p:cNvCxnSpPr>
          <p:nvPr/>
        </p:nvCxnSpPr>
        <p:spPr bwMode="auto">
          <a:xfrm flipH="1">
            <a:off x="1739730" y="1537684"/>
            <a:ext cx="7430" cy="138001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681797" y="1938615"/>
            <a:ext cx="674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sp>
        <p:nvSpPr>
          <p:cNvPr id="198662" name="AutoShape 6"/>
          <p:cNvSpPr>
            <a:spLocks noChangeArrowheads="1"/>
          </p:cNvSpPr>
          <p:nvPr/>
        </p:nvSpPr>
        <p:spPr bwMode="auto">
          <a:xfrm>
            <a:off x="2877937" y="3068773"/>
            <a:ext cx="3319522" cy="724870"/>
          </a:xfrm>
          <a:prstGeom prst="flowChartProcess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400" b="1" dirty="0" smtClean="0">
                <a:latin typeface="+mj-lt"/>
              </a:rPr>
              <a:t>产生已付状态支票</a:t>
            </a:r>
            <a:endParaRPr lang="en-US" altLang="zh-CN" sz="1400" b="1" dirty="0" smtClean="0">
              <a:latin typeface="+mj-lt"/>
            </a:endParaRPr>
          </a:p>
          <a:p>
            <a:pPr algn="l"/>
            <a:r>
              <a:rPr lang="en-US" sz="1400" b="1" dirty="0" smtClean="0"/>
              <a:t>CR Bank </a:t>
            </a:r>
            <a:r>
              <a:rPr lang="zh-CN" altLang="en-US" sz="1400" b="1" dirty="0" smtClean="0"/>
              <a:t>账户</a:t>
            </a:r>
            <a:r>
              <a:rPr lang="en-US" sz="1400" b="1" dirty="0" smtClean="0"/>
              <a:t> </a:t>
            </a:r>
            <a:br>
              <a:rPr lang="en-US" sz="1400" b="1" dirty="0" smtClean="0"/>
            </a:br>
            <a:r>
              <a:rPr lang="en-US" sz="1400" b="1" dirty="0" smtClean="0"/>
              <a:t>DR </a:t>
            </a:r>
            <a:r>
              <a:rPr lang="zh-CN" altLang="en-US" sz="1400" b="1" dirty="0" smtClean="0"/>
              <a:t>分类账 和</a:t>
            </a:r>
            <a:r>
              <a:rPr lang="en-US" sz="1400" b="1" dirty="0" smtClean="0"/>
              <a:t>AP </a:t>
            </a:r>
            <a:r>
              <a:rPr lang="zh-CN" altLang="en-US" sz="1400" b="1" dirty="0" smtClean="0"/>
              <a:t>账户</a:t>
            </a:r>
            <a:endParaRPr lang="en-US" sz="1400" b="1" dirty="0"/>
          </a:p>
        </p:txBody>
      </p:sp>
      <p:sp>
        <p:nvSpPr>
          <p:cNvPr id="198663" name="AutoShape 7"/>
          <p:cNvSpPr>
            <a:spLocks noChangeArrowheads="1"/>
          </p:cNvSpPr>
          <p:nvPr/>
        </p:nvSpPr>
        <p:spPr bwMode="auto">
          <a:xfrm>
            <a:off x="3592660" y="1925540"/>
            <a:ext cx="2224406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 smtClean="0">
                <a:latin typeface="+mj-lt"/>
              </a:rPr>
              <a:t>发送到工作流程</a:t>
            </a:r>
            <a:endParaRPr lang="en-US" sz="1400" b="1" dirty="0">
              <a:latin typeface="+mj-lt"/>
            </a:endParaRPr>
          </a:p>
        </p:txBody>
      </p:sp>
      <p:sp>
        <p:nvSpPr>
          <p:cNvPr id="198664" name="AutoShape 8"/>
          <p:cNvSpPr>
            <a:spLocks noChangeArrowheads="1"/>
          </p:cNvSpPr>
          <p:nvPr/>
        </p:nvSpPr>
        <p:spPr bwMode="auto">
          <a:xfrm>
            <a:off x="6216775" y="1925540"/>
            <a:ext cx="2465311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修改付款选择</a:t>
            </a:r>
            <a:endParaRPr lang="en-US" sz="1800" b="1" dirty="0">
              <a:latin typeface="+mj-lt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163197" y="2664938"/>
            <a:ext cx="674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cxnSp>
        <p:nvCxnSpPr>
          <p:cNvPr id="198666" name="AutoShape 10"/>
          <p:cNvCxnSpPr>
            <a:cxnSpLocks noChangeShapeType="1"/>
            <a:stCxn id="198659" idx="2"/>
            <a:endCxn id="198670" idx="0"/>
          </p:cNvCxnSpPr>
          <p:nvPr/>
        </p:nvCxnSpPr>
        <p:spPr bwMode="auto">
          <a:xfrm>
            <a:off x="1739730" y="2821823"/>
            <a:ext cx="2972" cy="2367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67" name="AutoShape 11"/>
          <p:cNvCxnSpPr>
            <a:cxnSpLocks noChangeShapeType="1"/>
            <a:stCxn id="198659" idx="3"/>
            <a:endCxn id="198663" idx="1"/>
          </p:cNvCxnSpPr>
          <p:nvPr/>
        </p:nvCxnSpPr>
        <p:spPr bwMode="auto">
          <a:xfrm>
            <a:off x="2932916" y="2249481"/>
            <a:ext cx="646370" cy="5811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68" name="AutoShape 12"/>
          <p:cNvCxnSpPr>
            <a:cxnSpLocks noChangeShapeType="1"/>
          </p:cNvCxnSpPr>
          <p:nvPr/>
        </p:nvCxnSpPr>
        <p:spPr bwMode="auto">
          <a:xfrm>
            <a:off x="5830439" y="2264007"/>
            <a:ext cx="372963" cy="0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8670" name="AutoShape 14"/>
          <p:cNvSpPr>
            <a:spLocks noChangeArrowheads="1"/>
          </p:cNvSpPr>
          <p:nvPr/>
        </p:nvSpPr>
        <p:spPr bwMode="auto">
          <a:xfrm>
            <a:off x="591123" y="3071679"/>
            <a:ext cx="2301673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确认</a:t>
            </a:r>
            <a:r>
              <a:rPr lang="zh-CN" altLang="en-US" sz="1800" b="1" dirty="0" smtClean="0"/>
              <a:t>付款选择</a:t>
            </a:r>
            <a:endParaRPr lang="en-US" sz="1800" b="1" dirty="0">
              <a:latin typeface="+mj-lt"/>
            </a:endParaRPr>
          </a:p>
        </p:txBody>
      </p:sp>
      <p:cxnSp>
        <p:nvCxnSpPr>
          <p:cNvPr id="198671" name="AutoShape 15"/>
          <p:cNvCxnSpPr>
            <a:cxnSpLocks noChangeShapeType="1"/>
            <a:stCxn id="198664" idx="2"/>
            <a:endCxn id="198670" idx="0"/>
          </p:cNvCxnSpPr>
          <p:nvPr/>
        </p:nvCxnSpPr>
        <p:spPr bwMode="auto">
          <a:xfrm rot="5400000">
            <a:off x="4352377" y="-25375"/>
            <a:ext cx="486638" cy="570747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5A87C6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8672" name="AutoShape 16"/>
          <p:cNvSpPr>
            <a:spLocks noChangeArrowheads="1"/>
          </p:cNvSpPr>
          <p:nvPr/>
        </p:nvSpPr>
        <p:spPr bwMode="auto">
          <a:xfrm>
            <a:off x="591123" y="3850297"/>
            <a:ext cx="2301673" cy="6595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打印支票</a:t>
            </a:r>
            <a:endParaRPr lang="en-US" sz="1800" b="1" dirty="0">
              <a:latin typeface="+mj-lt"/>
            </a:endParaRPr>
          </a:p>
        </p:txBody>
      </p:sp>
      <p:cxnSp>
        <p:nvCxnSpPr>
          <p:cNvPr id="198673" name="AutoShape 17"/>
          <p:cNvCxnSpPr>
            <a:cxnSpLocks noChangeShapeType="1"/>
            <a:stCxn id="198670" idx="2"/>
            <a:endCxn id="198672" idx="0"/>
          </p:cNvCxnSpPr>
          <p:nvPr/>
        </p:nvCxnSpPr>
        <p:spPr bwMode="auto">
          <a:xfrm>
            <a:off x="1742702" y="3744253"/>
            <a:ext cx="0" cy="92969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8675" name="AutoShape 19"/>
          <p:cNvSpPr>
            <a:spLocks noChangeArrowheads="1"/>
          </p:cNvSpPr>
          <p:nvPr/>
        </p:nvSpPr>
        <p:spPr bwMode="auto">
          <a:xfrm>
            <a:off x="3609004" y="5625430"/>
            <a:ext cx="2301674" cy="567984"/>
          </a:xfrm>
          <a:prstGeom prst="flowChartProcess">
            <a:avLst/>
          </a:prstGeom>
          <a:solidFill>
            <a:srgbClr val="EDF6F7"/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accent6"/>
                </a:solidFill>
                <a:latin typeface="+mj-lt"/>
              </a:rPr>
              <a:t>作废支票流程</a:t>
            </a:r>
            <a:endParaRPr lang="en-US" sz="18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98676" name="AutoShape 20"/>
          <p:cNvSpPr>
            <a:spLocks noChangeArrowheads="1"/>
          </p:cNvSpPr>
          <p:nvPr/>
        </p:nvSpPr>
        <p:spPr bwMode="auto">
          <a:xfrm>
            <a:off x="559918" y="4649252"/>
            <a:ext cx="2359624" cy="111998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打印</a:t>
            </a:r>
            <a:r>
              <a:rPr lang="en-US" sz="1800" b="1" dirty="0" smtClean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OK</a:t>
            </a:r>
          </a:p>
        </p:txBody>
      </p:sp>
      <p:sp>
        <p:nvSpPr>
          <p:cNvPr id="198677" name="Text Box 21"/>
          <p:cNvSpPr txBox="1">
            <a:spLocks noChangeArrowheads="1"/>
          </p:cNvSpPr>
          <p:nvPr/>
        </p:nvSpPr>
        <p:spPr bwMode="auto">
          <a:xfrm>
            <a:off x="2680311" y="4846812"/>
            <a:ext cx="674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1130507" y="5702420"/>
            <a:ext cx="674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sp>
        <p:nvSpPr>
          <p:cNvPr id="198679" name="AutoShape 23"/>
          <p:cNvSpPr>
            <a:spLocks noChangeArrowheads="1"/>
          </p:cNvSpPr>
          <p:nvPr/>
        </p:nvSpPr>
        <p:spPr bwMode="auto">
          <a:xfrm>
            <a:off x="3609004" y="4907823"/>
            <a:ext cx="2301674" cy="59413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邮寄支票</a:t>
            </a:r>
            <a:endParaRPr lang="en-US" sz="1800" b="1" dirty="0">
              <a:latin typeface="+mj-lt"/>
            </a:endParaRPr>
          </a:p>
        </p:txBody>
      </p:sp>
      <p:cxnSp>
        <p:nvCxnSpPr>
          <p:cNvPr id="198680" name="AutoShape 24"/>
          <p:cNvCxnSpPr>
            <a:cxnSpLocks noChangeShapeType="1"/>
            <a:stCxn id="198672" idx="2"/>
            <a:endCxn id="198676" idx="0"/>
          </p:cNvCxnSpPr>
          <p:nvPr/>
        </p:nvCxnSpPr>
        <p:spPr bwMode="auto">
          <a:xfrm flipH="1">
            <a:off x="1739730" y="4522871"/>
            <a:ext cx="2972" cy="113306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198681" name="AutoShape 25"/>
          <p:cNvCxnSpPr>
            <a:cxnSpLocks noChangeShapeType="1"/>
            <a:stCxn id="198676" idx="2"/>
            <a:endCxn id="198675" idx="1"/>
          </p:cNvCxnSpPr>
          <p:nvPr/>
        </p:nvCxnSpPr>
        <p:spPr bwMode="auto">
          <a:xfrm rot="16200000" flipH="1">
            <a:off x="2603764" y="4918281"/>
            <a:ext cx="127833" cy="1855901"/>
          </a:xfrm>
          <a:prstGeom prst="bentConnector2">
            <a:avLst/>
          </a:prstGeom>
          <a:noFill/>
          <a:ln w="28575">
            <a:solidFill>
              <a:srgbClr val="5A87C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98682" name="AutoShape 26"/>
          <p:cNvCxnSpPr>
            <a:cxnSpLocks noChangeShapeType="1"/>
            <a:stCxn id="198676" idx="3"/>
            <a:endCxn id="198679" idx="1"/>
          </p:cNvCxnSpPr>
          <p:nvPr/>
        </p:nvCxnSpPr>
        <p:spPr bwMode="auto">
          <a:xfrm flipV="1">
            <a:off x="2932916" y="5205615"/>
            <a:ext cx="662716" cy="4358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8688" name="AutoShape 32"/>
          <p:cNvSpPr>
            <a:spLocks noChangeArrowheads="1"/>
          </p:cNvSpPr>
          <p:nvPr/>
        </p:nvSpPr>
        <p:spPr bwMode="auto">
          <a:xfrm>
            <a:off x="6241641" y="4192653"/>
            <a:ext cx="2301673" cy="790196"/>
          </a:xfrm>
          <a:prstGeom prst="flowChartProcess">
            <a:avLst/>
          </a:prstGeom>
          <a:solidFill>
            <a:srgbClr val="EDF6F7"/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accent6"/>
                </a:solidFill>
                <a:latin typeface="+mj-lt"/>
              </a:rPr>
              <a:t>银行报表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/>
            </a:r>
            <a:br>
              <a:rPr lang="en-US" sz="1800" b="1" dirty="0">
                <a:solidFill>
                  <a:schemeClr val="accent6"/>
                </a:solidFill>
                <a:latin typeface="+mj-lt"/>
              </a:rPr>
            </a:br>
            <a:r>
              <a:rPr lang="zh-CN" altLang="en-US" sz="1800" b="1" dirty="0" smtClean="0">
                <a:solidFill>
                  <a:schemeClr val="accent6"/>
                </a:solidFill>
                <a:latin typeface="+mj-lt"/>
              </a:rPr>
              <a:t>确认付款</a:t>
            </a:r>
            <a:endParaRPr lang="en-US" sz="18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6267780" y="5276568"/>
            <a:ext cx="2343783" cy="8703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手工调整丢失付款</a:t>
            </a:r>
            <a:endParaRPr lang="en-US" sz="1800" b="1" dirty="0">
              <a:latin typeface="+mj-lt"/>
            </a:endParaRPr>
          </a:p>
        </p:txBody>
      </p:sp>
      <p:cxnSp>
        <p:nvCxnSpPr>
          <p:cNvPr id="33" name="AutoShape 28"/>
          <p:cNvCxnSpPr>
            <a:cxnSpLocks noChangeShapeType="1"/>
            <a:endCxn id="32" idx="0"/>
          </p:cNvCxnSpPr>
          <p:nvPr/>
        </p:nvCxnSpPr>
        <p:spPr bwMode="auto">
          <a:xfrm rot="5400000">
            <a:off x="7300370" y="5132727"/>
            <a:ext cx="283144" cy="4539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3491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20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9" dur="20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20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8" dur="2000"/>
                                        <p:tgtEl>
                                          <p:spTgt spid="19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1" dur="20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4" dur="2000"/>
                                        <p:tgtEl>
                                          <p:spTgt spid="19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20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0" dur="2000"/>
                                        <p:tgtEl>
                                          <p:spTgt spid="19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3" dur="20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6" dur="20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nimBg="1"/>
      <p:bldP spid="198659" grpId="0" animBg="1"/>
      <p:bldP spid="198661" grpId="0"/>
      <p:bldP spid="198662" grpId="0"/>
      <p:bldP spid="198663" grpId="0" animBg="1"/>
      <p:bldP spid="198664" grpId="0" animBg="1"/>
      <p:bldP spid="198665" grpId="0"/>
      <p:bldP spid="198670" grpId="0" animBg="1"/>
      <p:bldP spid="198672" grpId="0" animBg="1"/>
      <p:bldP spid="198675" grpId="0" animBg="1"/>
      <p:bldP spid="198676" grpId="0" animBg="1"/>
      <p:bldP spid="198677" grpId="0"/>
      <p:bldP spid="198678" grpId="0"/>
      <p:bldP spid="198679" grpId="0" animBg="1"/>
      <p:bldP spid="198688" grpId="0" animBg="1"/>
      <p:bldP spid="3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创建付款选择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确认付款选择（</a:t>
            </a:r>
            <a:r>
              <a:rPr lang="en-US" altLang="zh-CN" dirty="0" smtClean="0"/>
              <a:t>PIP</a:t>
            </a:r>
            <a:r>
              <a:rPr lang="zh-CN" altLang="en-US" dirty="0" smtClean="0"/>
              <a:t>帐户）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执行付款选择（电子文件）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 smtClean="0"/>
              <a:t>银行对账单（银行）</a:t>
            </a:r>
            <a:endParaRPr lang="en-US" dirty="0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付款案例</a:t>
            </a:r>
            <a:r>
              <a:rPr lang="en-US" dirty="0" smtClean="0"/>
              <a:t>: </a:t>
            </a:r>
            <a:r>
              <a:rPr lang="zh-CN" altLang="en-US" dirty="0" smtClean="0"/>
              <a:t>电子转账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7" name="Rectangle 1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zh-CN" altLang="en-US" sz="2800" dirty="0" smtClean="0"/>
              <a:t>应付账款电子转账</a:t>
            </a:r>
            <a:endParaRPr lang="en-US" sz="2800" dirty="0"/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EF-APP-260</a:t>
            </a:r>
            <a:endParaRPr lang="en-US"/>
          </a:p>
        </p:txBody>
      </p:sp>
      <p:sp>
        <p:nvSpPr>
          <p:cNvPr id="195586" name="AutoShape 2"/>
          <p:cNvSpPr>
            <a:spLocks noChangeArrowheads="1"/>
          </p:cNvSpPr>
          <p:nvPr/>
        </p:nvSpPr>
        <p:spPr bwMode="auto">
          <a:xfrm>
            <a:off x="463871" y="808547"/>
            <a:ext cx="2319140" cy="6593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/>
              <a:t>创建付款选择</a:t>
            </a:r>
            <a:endParaRPr lang="en-US" sz="1800" b="1" dirty="0"/>
          </a:p>
        </p:txBody>
      </p:sp>
      <p:sp>
        <p:nvSpPr>
          <p:cNvPr id="195587" name="AutoShape 3"/>
          <p:cNvSpPr>
            <a:spLocks noChangeArrowheads="1"/>
          </p:cNvSpPr>
          <p:nvPr/>
        </p:nvSpPr>
        <p:spPr bwMode="auto">
          <a:xfrm>
            <a:off x="427939" y="1690067"/>
            <a:ext cx="2377530" cy="111969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/>
              <a:t>需要批准</a:t>
            </a:r>
            <a:endParaRPr lang="en-US" sz="1800" b="1" dirty="0"/>
          </a:p>
        </p:txBody>
      </p:sp>
      <p:cxnSp>
        <p:nvCxnSpPr>
          <p:cNvPr id="195588" name="AutoShape 4"/>
          <p:cNvCxnSpPr>
            <a:cxnSpLocks noChangeShapeType="1"/>
            <a:stCxn id="195586" idx="2"/>
            <a:endCxn id="195587" idx="0"/>
          </p:cNvCxnSpPr>
          <p:nvPr/>
        </p:nvCxnSpPr>
        <p:spPr bwMode="auto">
          <a:xfrm flipH="1">
            <a:off x="1616704" y="1480942"/>
            <a:ext cx="7486" cy="196054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2610835" y="1939856"/>
            <a:ext cx="67972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sp>
        <p:nvSpPr>
          <p:cNvPr id="195590" name="AutoShape 6"/>
          <p:cNvSpPr>
            <a:spLocks noChangeArrowheads="1"/>
          </p:cNvSpPr>
          <p:nvPr/>
        </p:nvSpPr>
        <p:spPr bwMode="auto">
          <a:xfrm>
            <a:off x="2763548" y="3069711"/>
            <a:ext cx="2798240" cy="724676"/>
          </a:xfrm>
          <a:prstGeom prst="flowChartProcess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CR PIP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DR </a:t>
            </a:r>
            <a:r>
              <a:rPr lang="zh-CN" altLang="en-US" sz="1400" b="1" dirty="0" smtClean="0">
                <a:latin typeface="+mj-lt"/>
              </a:rPr>
              <a:t>分类账 和</a:t>
            </a:r>
            <a:r>
              <a:rPr lang="en-US" sz="1400" b="1" dirty="0" smtClean="0">
                <a:latin typeface="+mj-lt"/>
              </a:rPr>
              <a:t>AP </a:t>
            </a:r>
            <a:r>
              <a:rPr lang="zh-CN" altLang="en-US" sz="1400" b="1" dirty="0" smtClean="0">
                <a:latin typeface="+mj-lt"/>
              </a:rPr>
              <a:t>账户</a:t>
            </a:r>
            <a:endParaRPr lang="en-US" sz="1400" b="1" dirty="0">
              <a:latin typeface="+mj-lt"/>
            </a:endParaRPr>
          </a:p>
          <a:p>
            <a:pPr algn="l"/>
            <a:r>
              <a:rPr lang="zh-CN" altLang="en-US" sz="1400" b="1" dirty="0" smtClean="0">
                <a:latin typeface="+mj-lt"/>
              </a:rPr>
              <a:t>选择记录产生</a:t>
            </a:r>
            <a:endParaRPr lang="en-US" sz="1400" b="1" dirty="0">
              <a:latin typeface="+mj-lt"/>
            </a:endParaRPr>
          </a:p>
        </p:txBody>
      </p:sp>
      <p:sp>
        <p:nvSpPr>
          <p:cNvPr id="195591" name="AutoShape 7"/>
          <p:cNvSpPr>
            <a:spLocks noChangeArrowheads="1"/>
          </p:cNvSpPr>
          <p:nvPr/>
        </p:nvSpPr>
        <p:spPr bwMode="auto">
          <a:xfrm>
            <a:off x="3244145" y="1916619"/>
            <a:ext cx="2241286" cy="6593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/>
              <a:t>发送到工作流程</a:t>
            </a:r>
            <a:endParaRPr lang="en-US" sz="1800" b="1" dirty="0"/>
          </a:p>
        </p:txBody>
      </p:sp>
      <p:sp>
        <p:nvSpPr>
          <p:cNvPr id="195592" name="AutoShape 8"/>
          <p:cNvSpPr>
            <a:spLocks noChangeArrowheads="1"/>
          </p:cNvSpPr>
          <p:nvPr/>
        </p:nvSpPr>
        <p:spPr bwMode="auto">
          <a:xfrm>
            <a:off x="5825292" y="1916619"/>
            <a:ext cx="2573990" cy="6593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/>
              <a:t>修改付款选择</a:t>
            </a:r>
            <a:endParaRPr lang="en-US" sz="1800" b="1" dirty="0"/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1050768" y="2767642"/>
            <a:ext cx="679722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cxnSp>
        <p:nvCxnSpPr>
          <p:cNvPr id="195594" name="AutoShape 10"/>
          <p:cNvCxnSpPr>
            <a:cxnSpLocks noChangeShapeType="1"/>
            <a:stCxn id="195587" idx="2"/>
            <a:endCxn id="195598" idx="0"/>
          </p:cNvCxnSpPr>
          <p:nvPr/>
        </p:nvCxnSpPr>
        <p:spPr bwMode="auto">
          <a:xfrm>
            <a:off x="1616704" y="2822828"/>
            <a:ext cx="2994" cy="236717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595" name="AutoShape 11"/>
          <p:cNvCxnSpPr>
            <a:cxnSpLocks noChangeShapeType="1"/>
            <a:stCxn id="195587" idx="3"/>
            <a:endCxn id="195591" idx="1"/>
          </p:cNvCxnSpPr>
          <p:nvPr/>
        </p:nvCxnSpPr>
        <p:spPr bwMode="auto">
          <a:xfrm flipV="1">
            <a:off x="2818944" y="2246281"/>
            <a:ext cx="411725" cy="4357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596" name="AutoShape 12"/>
          <p:cNvCxnSpPr>
            <a:cxnSpLocks noChangeShapeType="1"/>
            <a:stCxn id="195591" idx="3"/>
            <a:endCxn id="195592" idx="1"/>
          </p:cNvCxnSpPr>
          <p:nvPr/>
        </p:nvCxnSpPr>
        <p:spPr bwMode="auto">
          <a:xfrm>
            <a:off x="5485431" y="2246282"/>
            <a:ext cx="339861" cy="1588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5598" name="AutoShape 14"/>
          <p:cNvSpPr>
            <a:spLocks noChangeArrowheads="1"/>
          </p:cNvSpPr>
          <p:nvPr/>
        </p:nvSpPr>
        <p:spPr bwMode="auto">
          <a:xfrm>
            <a:off x="459380" y="3072616"/>
            <a:ext cx="2319140" cy="6593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/>
              <a:t>确认付款选择</a:t>
            </a:r>
            <a:endParaRPr lang="en-US" sz="1800" b="1" dirty="0"/>
          </a:p>
        </p:txBody>
      </p:sp>
      <p:cxnSp>
        <p:nvCxnSpPr>
          <p:cNvPr id="195599" name="AutoShape 15"/>
          <p:cNvCxnSpPr>
            <a:cxnSpLocks noChangeShapeType="1"/>
            <a:stCxn id="195592" idx="2"/>
            <a:endCxn id="195598" idx="0"/>
          </p:cNvCxnSpPr>
          <p:nvPr/>
        </p:nvCxnSpPr>
        <p:spPr bwMode="auto">
          <a:xfrm rot="5400000">
            <a:off x="4117283" y="77612"/>
            <a:ext cx="496672" cy="54933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5A87C6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5600" name="AutoShape 16"/>
          <p:cNvSpPr>
            <a:spLocks noChangeArrowheads="1"/>
          </p:cNvSpPr>
          <p:nvPr/>
        </p:nvSpPr>
        <p:spPr bwMode="auto">
          <a:xfrm>
            <a:off x="459380" y="3851026"/>
            <a:ext cx="2319140" cy="6593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执行付款选择</a:t>
            </a:r>
            <a:endParaRPr lang="en-US" sz="1800" b="1" dirty="0">
              <a:latin typeface="+mj-lt"/>
            </a:endParaRPr>
          </a:p>
        </p:txBody>
      </p:sp>
      <p:cxnSp>
        <p:nvCxnSpPr>
          <p:cNvPr id="195601" name="AutoShape 17"/>
          <p:cNvCxnSpPr>
            <a:cxnSpLocks noChangeShapeType="1"/>
            <a:stCxn id="195598" idx="2"/>
            <a:endCxn id="195600" idx="0"/>
          </p:cNvCxnSpPr>
          <p:nvPr/>
        </p:nvCxnSpPr>
        <p:spPr bwMode="auto">
          <a:xfrm>
            <a:off x="1619698" y="3745010"/>
            <a:ext cx="0" cy="92944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5602" name="AutoShape 18"/>
          <p:cNvSpPr>
            <a:spLocks noChangeArrowheads="1"/>
          </p:cNvSpPr>
          <p:nvPr/>
        </p:nvSpPr>
        <p:spPr bwMode="auto">
          <a:xfrm>
            <a:off x="459380" y="5540000"/>
            <a:ext cx="2319140" cy="5779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发送文件到银行</a:t>
            </a:r>
            <a:endParaRPr lang="en-US" sz="1800" b="1" dirty="0">
              <a:latin typeface="+mj-lt"/>
            </a:endParaRPr>
          </a:p>
        </p:txBody>
      </p:sp>
      <p:sp>
        <p:nvSpPr>
          <p:cNvPr id="195603" name="AutoShape 19"/>
          <p:cNvSpPr>
            <a:spLocks noChangeArrowheads="1"/>
          </p:cNvSpPr>
          <p:nvPr/>
        </p:nvSpPr>
        <p:spPr bwMode="auto">
          <a:xfrm>
            <a:off x="3176771" y="5420415"/>
            <a:ext cx="2319140" cy="809969"/>
          </a:xfrm>
          <a:prstGeom prst="flowChartProcess">
            <a:avLst/>
          </a:prstGeom>
          <a:solidFill>
            <a:srgbClr val="EDF6F7"/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solidFill>
                  <a:schemeClr val="accent6"/>
                </a:solidFill>
              </a:rPr>
              <a:t>银行报表</a:t>
            </a:r>
            <a:r>
              <a:rPr lang="en-US" sz="1800" b="1" dirty="0" smtClean="0">
                <a:solidFill>
                  <a:schemeClr val="accent6"/>
                </a:solidFill>
              </a:rPr>
              <a:t/>
            </a:r>
            <a:br>
              <a:rPr lang="en-US" sz="1800" b="1" dirty="0" smtClean="0">
                <a:solidFill>
                  <a:schemeClr val="accent6"/>
                </a:solidFill>
              </a:rPr>
            </a:br>
            <a:r>
              <a:rPr lang="zh-CN" altLang="en-US" sz="1800" b="1" dirty="0" smtClean="0">
                <a:solidFill>
                  <a:schemeClr val="accent6"/>
                </a:solidFill>
              </a:rPr>
              <a:t>确认付款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cxnSp>
        <p:nvCxnSpPr>
          <p:cNvPr id="195604" name="AutoShape 20"/>
          <p:cNvCxnSpPr>
            <a:cxnSpLocks noChangeShapeType="1"/>
            <a:stCxn id="195600" idx="2"/>
            <a:endCxn id="195610" idx="0"/>
          </p:cNvCxnSpPr>
          <p:nvPr/>
        </p:nvCxnSpPr>
        <p:spPr bwMode="auto">
          <a:xfrm flipH="1">
            <a:off x="1613710" y="4523420"/>
            <a:ext cx="5989" cy="148130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5605" name="AutoShape 21"/>
          <p:cNvSpPr>
            <a:spLocks noChangeArrowheads="1"/>
          </p:cNvSpPr>
          <p:nvPr/>
        </p:nvSpPr>
        <p:spPr bwMode="auto">
          <a:xfrm>
            <a:off x="5912129" y="4778431"/>
            <a:ext cx="2798239" cy="724676"/>
          </a:xfrm>
          <a:prstGeom prst="flowChartProcess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CR Bank </a:t>
            </a:r>
            <a:r>
              <a:rPr lang="zh-CN" altLang="en-US" sz="1400" b="1" dirty="0" smtClean="0">
                <a:latin typeface="+mj-lt"/>
              </a:rPr>
              <a:t>账户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DR PIP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</p:txBody>
      </p:sp>
      <p:sp>
        <p:nvSpPr>
          <p:cNvPr id="195606" name="AutoShape 22"/>
          <p:cNvSpPr>
            <a:spLocks noChangeArrowheads="1"/>
          </p:cNvSpPr>
          <p:nvPr/>
        </p:nvSpPr>
        <p:spPr bwMode="auto">
          <a:xfrm>
            <a:off x="2768040" y="3762437"/>
            <a:ext cx="2798239" cy="724677"/>
          </a:xfrm>
          <a:prstGeom prst="flowChartProcess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400" b="1" dirty="0" smtClean="0">
                <a:latin typeface="+mj-lt"/>
              </a:rPr>
              <a:t>银行文件产生</a:t>
            </a:r>
            <a:endParaRPr lang="en-US" sz="1400" b="1" dirty="0">
              <a:latin typeface="+mj-lt"/>
            </a:endParaRPr>
          </a:p>
        </p:txBody>
      </p:sp>
      <p:sp>
        <p:nvSpPr>
          <p:cNvPr id="195607" name="AutoShape 23"/>
          <p:cNvSpPr>
            <a:spLocks noChangeArrowheads="1"/>
          </p:cNvSpPr>
          <p:nvPr/>
        </p:nvSpPr>
        <p:spPr bwMode="auto">
          <a:xfrm>
            <a:off x="5825291" y="5436302"/>
            <a:ext cx="2743673" cy="77595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银行对账单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zh-CN" altLang="en-US" sz="1800" b="1" dirty="0" smtClean="0">
                <a:latin typeface="+mj-lt"/>
              </a:rPr>
              <a:t>设付款为已付</a:t>
            </a:r>
            <a:endParaRPr lang="en-US" sz="1800" b="1" i="1" dirty="0">
              <a:latin typeface="+mj-lt"/>
            </a:endParaRPr>
          </a:p>
        </p:txBody>
      </p:sp>
      <p:cxnSp>
        <p:nvCxnSpPr>
          <p:cNvPr id="195608" name="AutoShape 24"/>
          <p:cNvCxnSpPr>
            <a:cxnSpLocks noChangeShapeType="1"/>
            <a:stCxn id="195603" idx="3"/>
            <a:endCxn id="195607" idx="1"/>
          </p:cNvCxnSpPr>
          <p:nvPr/>
        </p:nvCxnSpPr>
        <p:spPr bwMode="auto">
          <a:xfrm flipV="1">
            <a:off x="5495911" y="5824282"/>
            <a:ext cx="329380" cy="1118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195609" name="AutoShape 25"/>
          <p:cNvCxnSpPr>
            <a:cxnSpLocks noChangeShapeType="1"/>
            <a:stCxn id="195602" idx="3"/>
            <a:endCxn id="195603" idx="1"/>
          </p:cNvCxnSpPr>
          <p:nvPr/>
        </p:nvCxnSpPr>
        <p:spPr bwMode="auto">
          <a:xfrm flipV="1">
            <a:off x="2778520" y="5825400"/>
            <a:ext cx="398251" cy="3599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459380" y="4684621"/>
            <a:ext cx="2308660" cy="657872"/>
          </a:xfrm>
          <a:prstGeom prst="rect">
            <a:avLst/>
          </a:prstGeom>
          <a:solidFill>
            <a:schemeClr val="accent2">
              <a:alpha val="38000"/>
            </a:schemeClr>
          </a:solidFill>
          <a:ln w="28575" algn="ctr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 dirty="0" smtClean="0"/>
              <a:t>EDI </a:t>
            </a:r>
            <a:r>
              <a:rPr lang="zh-CN" altLang="en-US" sz="1800" b="1" dirty="0" smtClean="0"/>
              <a:t>工具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zh-CN" altLang="en-US" sz="1800" b="1" dirty="0" smtClean="0"/>
              <a:t>转换</a:t>
            </a:r>
            <a:endParaRPr lang="en-US" sz="1600" b="1" dirty="0"/>
          </a:p>
        </p:txBody>
      </p:sp>
      <p:cxnSp>
        <p:nvCxnSpPr>
          <p:cNvPr id="195611" name="AutoShape 27"/>
          <p:cNvCxnSpPr>
            <a:cxnSpLocks noChangeShapeType="1"/>
            <a:stCxn id="195610" idx="2"/>
            <a:endCxn id="195602" idx="0"/>
          </p:cNvCxnSpPr>
          <p:nvPr/>
        </p:nvCxnSpPr>
        <p:spPr bwMode="auto">
          <a:xfrm>
            <a:off x="1613710" y="5355564"/>
            <a:ext cx="5989" cy="171366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38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汇票</a:t>
            </a:r>
            <a:endParaRPr lang="en-US" dirty="0" smtClean="0"/>
          </a:p>
          <a:p>
            <a:pPr lvl="1"/>
            <a:r>
              <a:rPr lang="zh-CN" altLang="en-US" dirty="0" smtClean="0"/>
              <a:t>类似于支票</a:t>
            </a:r>
            <a:endParaRPr lang="en-US" dirty="0"/>
          </a:p>
          <a:p>
            <a:r>
              <a:rPr lang="zh-CN" altLang="en-US" dirty="0" smtClean="0"/>
              <a:t>书面转账</a:t>
            </a:r>
            <a:endParaRPr lang="en-US" dirty="0"/>
          </a:p>
          <a:p>
            <a:pPr lvl="1"/>
            <a:r>
              <a:rPr lang="zh-CN" altLang="en-US" dirty="0" smtClean="0"/>
              <a:t>类似于电子转账</a:t>
            </a:r>
            <a:endParaRPr lang="en-US" dirty="0"/>
          </a:p>
          <a:p>
            <a:r>
              <a:rPr lang="zh-CN" altLang="en-US" dirty="0" smtClean="0"/>
              <a:t>本票</a:t>
            </a:r>
            <a:r>
              <a:rPr lang="en-US" dirty="0" smtClean="0"/>
              <a:t>, </a:t>
            </a:r>
            <a:r>
              <a:rPr lang="zh-CN" altLang="en-US" dirty="0" smtClean="0"/>
              <a:t>汇总表</a:t>
            </a:r>
            <a:endParaRPr lang="en-US" dirty="0"/>
          </a:p>
          <a:p>
            <a:pPr lvl="1"/>
            <a:r>
              <a:rPr lang="zh-CN" altLang="en-US" dirty="0" smtClean="0"/>
              <a:t>类似于支票和汇票</a:t>
            </a:r>
            <a:endParaRPr lang="en-US" dirty="0"/>
          </a:p>
          <a:p>
            <a:r>
              <a:rPr lang="zh-CN" altLang="en-US" dirty="0" smtClean="0"/>
              <a:t>现金</a:t>
            </a:r>
            <a:endParaRPr lang="en-US" dirty="0" smtClean="0"/>
          </a:p>
          <a:p>
            <a:pPr lvl="1"/>
            <a:r>
              <a:rPr lang="zh-CN" altLang="en-US" dirty="0" smtClean="0"/>
              <a:t>直接在银行，现金对账单处理</a:t>
            </a:r>
            <a:endParaRPr lang="en-US" dirty="0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其他支付凭证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EF-APP-270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2" y="72818"/>
            <a:ext cx="8229600" cy="716523"/>
          </a:xfrm>
        </p:spPr>
        <p:txBody>
          <a:bodyPr/>
          <a:lstStyle/>
          <a:p>
            <a:r>
              <a:rPr lang="zh-CN" altLang="en-US" sz="2800" dirty="0" smtClean="0"/>
              <a:t>供应商付款</a:t>
            </a:r>
            <a:endParaRPr lang="en-US" sz="2800" dirty="0"/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EF-APP-280</a:t>
            </a: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85" y="954909"/>
            <a:ext cx="8153400" cy="4954587"/>
          </a:xfrm>
          <a:noFill/>
          <a:ln/>
        </p:spPr>
        <p:txBody>
          <a:bodyPr/>
          <a:lstStyle/>
          <a:p>
            <a:endParaRPr lang="en-US" b="1" dirty="0">
              <a:latin typeface="+mj-lt"/>
            </a:endParaRPr>
          </a:p>
          <a:p>
            <a:pPr>
              <a:buFont typeface="Webdings" pitchFamily="18" charset="2"/>
              <a:buNone/>
            </a:pPr>
            <a:endParaRPr lang="en-US" b="1" dirty="0">
              <a:latin typeface="+mj-lt"/>
            </a:endParaRPr>
          </a:p>
          <a:p>
            <a:pPr>
              <a:buFont typeface="Webdings" pitchFamily="18" charset="2"/>
              <a:buNone/>
            </a:pPr>
            <a:endParaRPr lang="en-US" b="1" dirty="0">
              <a:latin typeface="+mj-lt"/>
            </a:endParaRPr>
          </a:p>
          <a:p>
            <a:pPr lvl="2"/>
            <a:endParaRPr lang="en-US" b="1" dirty="0">
              <a:latin typeface="+mj-lt"/>
            </a:endParaRPr>
          </a:p>
          <a:p>
            <a:pPr lvl="2"/>
            <a:endParaRPr lang="en-US" b="1" dirty="0">
              <a:latin typeface="+mj-lt"/>
            </a:endParaRPr>
          </a:p>
        </p:txBody>
      </p:sp>
      <p:sp>
        <p:nvSpPr>
          <p:cNvPr id="254980" name="AutoShape 4"/>
          <p:cNvSpPr>
            <a:spLocks noChangeArrowheads="1"/>
          </p:cNvSpPr>
          <p:nvPr/>
        </p:nvSpPr>
        <p:spPr bwMode="auto">
          <a:xfrm>
            <a:off x="348795" y="832203"/>
            <a:ext cx="3118424" cy="7207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创建供应商</a:t>
            </a:r>
            <a:r>
              <a:rPr lang="zh-CN" altLang="en-US" sz="1800" b="1" dirty="0" smtClean="0">
                <a:latin typeface="+mj-lt"/>
              </a:rPr>
              <a:t>付款</a:t>
            </a:r>
            <a:endParaRPr lang="en-US" altLang="zh-CN" sz="1800" b="1" dirty="0" smtClean="0">
              <a:latin typeface="+mj-lt"/>
            </a:endParaRPr>
          </a:p>
          <a:p>
            <a:r>
              <a:rPr lang="en-US" altLang="zh-CN" sz="1800" dirty="0"/>
              <a:t>28.9.3.1</a:t>
            </a:r>
            <a:endParaRPr lang="en-US" sz="1800" b="1" dirty="0">
              <a:latin typeface="+mj-lt"/>
            </a:endParaRPr>
          </a:p>
        </p:txBody>
      </p:sp>
      <p:sp>
        <p:nvSpPr>
          <p:cNvPr id="254981" name="AutoShape 5"/>
          <p:cNvSpPr>
            <a:spLocks noChangeArrowheads="1"/>
          </p:cNvSpPr>
          <p:nvPr/>
        </p:nvSpPr>
        <p:spPr bwMode="auto">
          <a:xfrm>
            <a:off x="647210" y="3924653"/>
            <a:ext cx="2520950" cy="115252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银行确认付款</a:t>
            </a:r>
            <a:endParaRPr lang="en-US" sz="1800" b="1" dirty="0">
              <a:latin typeface="+mj-lt"/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2914160" y="4126266"/>
            <a:ext cx="7207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sp>
        <p:nvSpPr>
          <p:cNvPr id="254983" name="AutoShape 7"/>
          <p:cNvSpPr>
            <a:spLocks noChangeArrowheads="1"/>
          </p:cNvSpPr>
          <p:nvPr/>
        </p:nvSpPr>
        <p:spPr bwMode="auto">
          <a:xfrm>
            <a:off x="6281248" y="4132616"/>
            <a:ext cx="2428875" cy="792162"/>
          </a:xfrm>
          <a:prstGeom prst="flowChartProcess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PIP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AP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</a:t>
            </a:r>
            <a:r>
              <a:rPr lang="zh-CN" altLang="en-US" sz="1400" b="1" dirty="0" smtClean="0">
                <a:latin typeface="+mj-lt"/>
              </a:rPr>
              <a:t>分类账余额</a:t>
            </a:r>
            <a:endParaRPr lang="en-US" sz="1400" b="1" dirty="0">
              <a:latin typeface="+mj-lt"/>
            </a:endParaRPr>
          </a:p>
        </p:txBody>
      </p:sp>
      <p:sp>
        <p:nvSpPr>
          <p:cNvPr id="254984" name="AutoShape 8"/>
          <p:cNvSpPr>
            <a:spLocks noChangeArrowheads="1"/>
          </p:cNvSpPr>
          <p:nvPr/>
        </p:nvSpPr>
        <p:spPr bwMode="auto">
          <a:xfrm>
            <a:off x="718648" y="5404203"/>
            <a:ext cx="2376487" cy="7207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改变状态为</a:t>
            </a:r>
            <a:r>
              <a:rPr lang="en-US" sz="1800" b="1" dirty="0" smtClean="0">
                <a:latin typeface="+mj-lt"/>
              </a:rPr>
              <a:t> </a:t>
            </a:r>
            <a:endParaRPr lang="en-US" sz="1800" b="1" dirty="0">
              <a:latin typeface="+mj-lt"/>
            </a:endParaRPr>
          </a:p>
          <a:p>
            <a:r>
              <a:rPr lang="zh-CN" altLang="en-US" sz="1400" b="1" i="1" dirty="0" smtClean="0">
                <a:latin typeface="+mj-lt"/>
              </a:rPr>
              <a:t>已</a:t>
            </a:r>
            <a:r>
              <a:rPr lang="zh-CN" altLang="en-US" sz="1400" b="1" i="1" dirty="0" smtClean="0">
                <a:latin typeface="+mj-lt"/>
              </a:rPr>
              <a:t>付</a:t>
            </a:r>
            <a:endParaRPr lang="en-US" altLang="zh-CN" sz="1400" b="1" i="1" dirty="0" smtClean="0">
              <a:latin typeface="+mj-lt"/>
            </a:endParaRPr>
          </a:p>
          <a:p>
            <a:r>
              <a:rPr lang="en-US" sz="1400" b="1" i="1" dirty="0">
                <a:latin typeface="+mj-lt"/>
              </a:rPr>
              <a:t>28.9.3.2</a:t>
            </a:r>
            <a:endParaRPr lang="en-US" sz="1400" b="1" i="1" dirty="0">
              <a:latin typeface="+mj-lt"/>
            </a:endParaRPr>
          </a:p>
        </p:txBody>
      </p:sp>
      <p:sp>
        <p:nvSpPr>
          <p:cNvPr id="254985" name="Text Box 9"/>
          <p:cNvSpPr txBox="1">
            <a:spLocks noChangeArrowheads="1"/>
          </p:cNvSpPr>
          <p:nvPr/>
        </p:nvSpPr>
        <p:spPr bwMode="auto">
          <a:xfrm>
            <a:off x="1291735" y="5005741"/>
            <a:ext cx="7207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cxnSp>
        <p:nvCxnSpPr>
          <p:cNvPr id="254986" name="AutoShape 10"/>
          <p:cNvCxnSpPr>
            <a:cxnSpLocks noChangeShapeType="1"/>
            <a:stCxn id="254981" idx="3"/>
            <a:endCxn id="254988" idx="1"/>
          </p:cNvCxnSpPr>
          <p:nvPr/>
        </p:nvCxnSpPr>
        <p:spPr bwMode="auto">
          <a:xfrm flipV="1">
            <a:off x="3182448" y="4496153"/>
            <a:ext cx="641350" cy="4763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cxnSp>
        <p:nvCxnSpPr>
          <p:cNvPr id="254987" name="AutoShape 11"/>
          <p:cNvCxnSpPr>
            <a:cxnSpLocks noChangeShapeType="1"/>
            <a:stCxn id="254981" idx="2"/>
            <a:endCxn id="254984" idx="0"/>
          </p:cNvCxnSpPr>
          <p:nvPr/>
        </p:nvCxnSpPr>
        <p:spPr bwMode="auto">
          <a:xfrm>
            <a:off x="1907685" y="5091466"/>
            <a:ext cx="0" cy="298450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54988" name="AutoShape 12"/>
          <p:cNvSpPr>
            <a:spLocks noChangeArrowheads="1"/>
          </p:cNvSpPr>
          <p:nvPr/>
        </p:nvSpPr>
        <p:spPr bwMode="auto">
          <a:xfrm>
            <a:off x="3838085" y="4135791"/>
            <a:ext cx="2459038" cy="7207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/>
              <a:t>改变状态为</a:t>
            </a:r>
            <a:endParaRPr lang="en-US" altLang="zh-CN" sz="1800" b="1" dirty="0" smtClean="0"/>
          </a:p>
          <a:p>
            <a:r>
              <a:rPr lang="zh-CN" altLang="en-US" sz="1800" b="1" i="1" dirty="0" smtClean="0">
                <a:latin typeface="+mj-lt"/>
              </a:rPr>
              <a:t>作废</a:t>
            </a:r>
            <a:endParaRPr lang="en-US" sz="1800" b="1" i="1" dirty="0">
              <a:latin typeface="+mj-lt"/>
            </a:endParaRPr>
          </a:p>
        </p:txBody>
      </p:sp>
      <p:sp>
        <p:nvSpPr>
          <p:cNvPr id="254989" name="AutoShape 13"/>
          <p:cNvSpPr>
            <a:spLocks noChangeArrowheads="1"/>
          </p:cNvSpPr>
          <p:nvPr/>
        </p:nvSpPr>
        <p:spPr bwMode="auto">
          <a:xfrm>
            <a:off x="666260" y="3121966"/>
            <a:ext cx="2474913" cy="62047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 smtClean="0">
                <a:latin typeface="+mj-lt"/>
              </a:rPr>
              <a:t>发送付款指令到银行</a:t>
            </a:r>
            <a:endParaRPr lang="en-US" sz="1400" b="1" dirty="0">
              <a:latin typeface="+mj-lt"/>
            </a:endParaRPr>
          </a:p>
        </p:txBody>
      </p:sp>
      <p:cxnSp>
        <p:nvCxnSpPr>
          <p:cNvPr id="254990" name="AutoShape 14"/>
          <p:cNvCxnSpPr>
            <a:cxnSpLocks noChangeShapeType="1"/>
            <a:stCxn id="254989" idx="2"/>
            <a:endCxn id="254981" idx="0"/>
          </p:cNvCxnSpPr>
          <p:nvPr/>
        </p:nvCxnSpPr>
        <p:spPr bwMode="auto">
          <a:xfrm rot="16200000" flipH="1">
            <a:off x="1814595" y="3831562"/>
            <a:ext cx="182213" cy="3968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54991" name="AutoShape 15"/>
          <p:cNvSpPr>
            <a:spLocks noChangeArrowheads="1"/>
          </p:cNvSpPr>
          <p:nvPr/>
        </p:nvSpPr>
        <p:spPr bwMode="auto">
          <a:xfrm>
            <a:off x="3673906" y="789341"/>
            <a:ext cx="4014788" cy="792162"/>
          </a:xfrm>
          <a:prstGeom prst="flowChartProcess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1400" b="1" dirty="0" smtClean="0">
                <a:latin typeface="+mj-lt"/>
              </a:rPr>
              <a:t>状态为</a:t>
            </a:r>
            <a:r>
              <a:rPr lang="zh-CN" altLang="en-US" sz="1400" b="1" i="1" dirty="0" smtClean="0">
                <a:latin typeface="+mj-lt"/>
              </a:rPr>
              <a:t>领取</a:t>
            </a:r>
            <a:endParaRPr lang="en-US" sz="1400" b="1" i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DR AP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CR PIP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r>
              <a:rPr lang="zh-CN" altLang="en-US" sz="1400" b="1" dirty="0" smtClean="0">
                <a:latin typeface="+mj-lt"/>
              </a:rPr>
              <a:t>从供应商付款状态</a:t>
            </a:r>
            <a:endParaRPr lang="en-US" sz="1400" b="1" dirty="0">
              <a:latin typeface="+mj-lt"/>
            </a:endParaRPr>
          </a:p>
        </p:txBody>
      </p:sp>
      <p:sp>
        <p:nvSpPr>
          <p:cNvPr id="254992" name="AutoShape 16"/>
          <p:cNvSpPr>
            <a:spLocks noChangeArrowheads="1"/>
          </p:cNvSpPr>
          <p:nvPr/>
        </p:nvSpPr>
        <p:spPr bwMode="auto">
          <a:xfrm>
            <a:off x="3111010" y="5332766"/>
            <a:ext cx="1936750" cy="792162"/>
          </a:xfrm>
          <a:prstGeom prst="flowChartProcess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CR Bank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</a:t>
            </a:r>
            <a:endParaRPr lang="en-US" sz="1400" b="1" dirty="0">
              <a:latin typeface="+mj-lt"/>
            </a:endParaRPr>
          </a:p>
          <a:p>
            <a:pPr algn="l"/>
            <a:r>
              <a:rPr lang="en-US" sz="1400" b="1" dirty="0">
                <a:latin typeface="+mj-lt"/>
              </a:rPr>
              <a:t>DR PIP </a:t>
            </a:r>
            <a:r>
              <a:rPr lang="zh-CN" altLang="en-US" sz="1400" b="1" dirty="0" smtClean="0">
                <a:latin typeface="+mj-lt"/>
              </a:rPr>
              <a:t>账户</a:t>
            </a:r>
            <a:r>
              <a:rPr lang="en-US" sz="1400" b="1" dirty="0" smtClean="0">
                <a:latin typeface="+mj-lt"/>
              </a:rPr>
              <a:t>    </a:t>
            </a:r>
            <a:endParaRPr lang="en-US" sz="1400" b="1" dirty="0">
              <a:latin typeface="+mj-lt"/>
            </a:endParaRPr>
          </a:p>
        </p:txBody>
      </p:sp>
      <p:sp>
        <p:nvSpPr>
          <p:cNvPr id="254993" name="AutoShape 17"/>
          <p:cNvSpPr>
            <a:spLocks noChangeArrowheads="1"/>
          </p:cNvSpPr>
          <p:nvPr/>
        </p:nvSpPr>
        <p:spPr bwMode="auto">
          <a:xfrm>
            <a:off x="647210" y="1770416"/>
            <a:ext cx="2520950" cy="1116012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800" b="1" dirty="0" smtClean="0">
                <a:latin typeface="+mj-lt"/>
              </a:rPr>
              <a:t>分配到发票</a:t>
            </a:r>
            <a:endParaRPr lang="en-US" sz="1800" b="1" dirty="0">
              <a:latin typeface="+mj-lt"/>
            </a:endParaRPr>
          </a:p>
        </p:txBody>
      </p:sp>
      <p:cxnSp>
        <p:nvCxnSpPr>
          <p:cNvPr id="254994" name="AutoShape 18"/>
          <p:cNvCxnSpPr>
            <a:cxnSpLocks noChangeShapeType="1"/>
            <a:stCxn id="254980" idx="2"/>
            <a:endCxn id="254993" idx="0"/>
          </p:cNvCxnSpPr>
          <p:nvPr/>
        </p:nvCxnSpPr>
        <p:spPr bwMode="auto">
          <a:xfrm rot="5400000">
            <a:off x="1799102" y="1661511"/>
            <a:ext cx="217488" cy="322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54995" name="AutoShape 19"/>
          <p:cNvSpPr>
            <a:spLocks noChangeArrowheads="1"/>
          </p:cNvSpPr>
          <p:nvPr/>
        </p:nvSpPr>
        <p:spPr bwMode="auto">
          <a:xfrm>
            <a:off x="2028335" y="2850112"/>
            <a:ext cx="2847975" cy="263525"/>
          </a:xfrm>
          <a:prstGeom prst="flowChartProcess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400" b="1" dirty="0">
                <a:latin typeface="+mj-lt"/>
              </a:rPr>
              <a:t>DR </a:t>
            </a:r>
            <a:r>
              <a:rPr lang="zh-CN" altLang="en-US" sz="1400" b="1" dirty="0" smtClean="0">
                <a:latin typeface="+mj-lt"/>
              </a:rPr>
              <a:t>分类账余额</a:t>
            </a:r>
            <a:endParaRPr lang="en-US" sz="1400" b="1" dirty="0">
              <a:latin typeface="+mj-lt"/>
            </a:endParaRPr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1217123" y="2813403"/>
            <a:ext cx="7207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是</a:t>
            </a:r>
            <a:endParaRPr lang="en-US" sz="1600" b="1" dirty="0">
              <a:latin typeface="+mj-lt"/>
            </a:endParaRPr>
          </a:p>
        </p:txBody>
      </p:sp>
      <p:cxnSp>
        <p:nvCxnSpPr>
          <p:cNvPr id="254997" name="AutoShape 21"/>
          <p:cNvCxnSpPr>
            <a:cxnSpLocks noChangeShapeType="1"/>
            <a:stCxn id="254993" idx="2"/>
            <a:endCxn id="254989" idx="0"/>
          </p:cNvCxnSpPr>
          <p:nvPr/>
        </p:nvCxnSpPr>
        <p:spPr bwMode="auto">
          <a:xfrm rot="5400000">
            <a:off x="1787932" y="3002213"/>
            <a:ext cx="235538" cy="3968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2976073" y="2038703"/>
            <a:ext cx="84772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 smtClean="0">
                <a:latin typeface="+mj-lt"/>
              </a:rPr>
              <a:t>否</a:t>
            </a:r>
            <a:endParaRPr lang="en-US" sz="1600" b="1" dirty="0">
              <a:latin typeface="+mj-lt"/>
            </a:endParaRPr>
          </a:p>
        </p:txBody>
      </p:sp>
      <p:cxnSp>
        <p:nvCxnSpPr>
          <p:cNvPr id="254999" name="AutoShape 23"/>
          <p:cNvCxnSpPr>
            <a:cxnSpLocks noChangeShapeType="1"/>
            <a:stCxn id="254993" idx="3"/>
            <a:endCxn id="255000" idx="1"/>
          </p:cNvCxnSpPr>
          <p:nvPr/>
        </p:nvCxnSpPr>
        <p:spPr bwMode="auto">
          <a:xfrm flipV="1">
            <a:off x="3168160" y="2322866"/>
            <a:ext cx="663575" cy="5556"/>
          </a:xfrm>
          <a:prstGeom prst="straightConnector1">
            <a:avLst/>
          </a:prstGeom>
          <a:noFill/>
          <a:ln w="28575">
            <a:solidFill>
              <a:srgbClr val="5A87C6"/>
            </a:solidFill>
            <a:round/>
            <a:headEnd/>
            <a:tailEnd type="triangle" w="med" len="med"/>
          </a:ln>
          <a:effectLst/>
        </p:spPr>
      </p:cxnSp>
      <p:sp>
        <p:nvSpPr>
          <p:cNvPr id="255000" name="AutoShape 24"/>
          <p:cNvSpPr>
            <a:spLocks noChangeArrowheads="1"/>
          </p:cNvSpPr>
          <p:nvPr/>
        </p:nvSpPr>
        <p:spPr bwMode="auto">
          <a:xfrm>
            <a:off x="3831735" y="1962503"/>
            <a:ext cx="3125246" cy="7207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A87C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 smtClean="0">
                <a:latin typeface="+mj-lt"/>
              </a:rPr>
              <a:t>创建预付款未结</a:t>
            </a:r>
            <a:r>
              <a:rPr lang="zh-CN" altLang="en-US" sz="1400" b="1" dirty="0" smtClean="0">
                <a:latin typeface="+mj-lt"/>
              </a:rPr>
              <a:t>项目</a:t>
            </a:r>
            <a:endParaRPr lang="en-US" altLang="zh-CN" sz="1400" b="1" dirty="0" smtClean="0">
              <a:latin typeface="+mj-lt"/>
            </a:endParaRPr>
          </a:p>
          <a:p>
            <a:r>
              <a:rPr lang="en-US" altLang="zh-CN" sz="1400" dirty="0"/>
              <a:t>28.9.3.1</a:t>
            </a:r>
            <a:endParaRPr lang="en-US" sz="1400" b="1" dirty="0">
              <a:latin typeface="+mj-lt"/>
            </a:endParaRPr>
          </a:p>
        </p:txBody>
      </p:sp>
      <p:sp>
        <p:nvSpPr>
          <p:cNvPr id="255001" name="AutoShape 25"/>
          <p:cNvSpPr>
            <a:spLocks noChangeArrowheads="1"/>
          </p:cNvSpPr>
          <p:nvPr/>
        </p:nvSpPr>
        <p:spPr bwMode="auto">
          <a:xfrm>
            <a:off x="6787294" y="2100400"/>
            <a:ext cx="1889961" cy="482542"/>
          </a:xfrm>
          <a:prstGeom prst="flowChartProcess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 dirty="0">
                <a:latin typeface="+mj-lt"/>
              </a:rPr>
              <a:t>DR </a:t>
            </a:r>
            <a:r>
              <a:rPr lang="zh-CN" altLang="en-US" sz="1400" b="1" dirty="0" smtClean="0">
                <a:latin typeface="+mj-lt"/>
              </a:rPr>
              <a:t>分类账余额</a:t>
            </a:r>
            <a:endParaRPr lang="en-US" sz="1400" b="1" dirty="0">
              <a:latin typeface="+mj-lt"/>
            </a:endParaRPr>
          </a:p>
        </p:txBody>
      </p:sp>
      <p:cxnSp>
        <p:nvCxnSpPr>
          <p:cNvPr id="255002" name="AutoShape 26"/>
          <p:cNvCxnSpPr>
            <a:cxnSpLocks noChangeShapeType="1"/>
            <a:stCxn id="255000" idx="2"/>
            <a:endCxn id="254989" idx="3"/>
          </p:cNvCxnSpPr>
          <p:nvPr/>
        </p:nvCxnSpPr>
        <p:spPr bwMode="auto">
          <a:xfrm rot="5400000">
            <a:off x="3893279" y="1931123"/>
            <a:ext cx="748975" cy="2253185"/>
          </a:xfrm>
          <a:prstGeom prst="bentConnector2">
            <a:avLst/>
          </a:prstGeom>
          <a:noFill/>
          <a:ln w="28575">
            <a:solidFill>
              <a:srgbClr val="5A87C6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6911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9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9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49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55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 animBg="1"/>
      <p:bldP spid="254980" grpId="0" animBg="1"/>
      <p:bldP spid="254981" grpId="0" animBg="1"/>
      <p:bldP spid="254982" grpId="0"/>
      <p:bldP spid="254983" grpId="0"/>
      <p:bldP spid="254984" grpId="0" animBg="1"/>
      <p:bldP spid="254985" grpId="0"/>
      <p:bldP spid="254988" grpId="0" animBg="1"/>
      <p:bldP spid="254989" grpId="0" animBg="1"/>
      <p:bldP spid="254991" grpId="0"/>
      <p:bldP spid="254992" grpId="0"/>
      <p:bldP spid="254993" grpId="0" animBg="1"/>
      <p:bldP spid="254995" grpId="0"/>
      <p:bldP spid="254996" grpId="0"/>
      <p:bldP spid="254998" grpId="0"/>
      <p:bldP spid="255000" grpId="0" animBg="1"/>
      <p:bldP spid="25500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创建供应商付款</a:t>
            </a:r>
            <a:r>
              <a:rPr lang="en-US" altLang="zh-CN" dirty="0"/>
              <a:t>28.9.3.1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69" y="745998"/>
            <a:ext cx="6907911" cy="451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8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创建预付款</a:t>
            </a:r>
            <a:r>
              <a:rPr lang="en-US" altLang="zh-CN" dirty="0"/>
              <a:t>28.9.3.1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633984"/>
            <a:ext cx="6912864" cy="4827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创建预付款</a:t>
            </a:r>
            <a:r>
              <a:rPr lang="en-US" altLang="zh-CN" dirty="0"/>
              <a:t>28.9.3.1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" y="735711"/>
            <a:ext cx="8253984" cy="253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" y="0"/>
            <a:ext cx="8229600" cy="708730"/>
          </a:xfrm>
        </p:spPr>
        <p:txBody>
          <a:bodyPr/>
          <a:lstStyle/>
          <a:p>
            <a:r>
              <a:rPr lang="zh-CN" altLang="en-US" dirty="0" smtClean="0"/>
              <a:t>创建供应商付款</a:t>
            </a:r>
            <a:r>
              <a:rPr lang="en-US" altLang="zh-CN" dirty="0"/>
              <a:t>28.9.3.1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EF-APP-290</a:t>
            </a:r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" y="749237"/>
            <a:ext cx="7778496" cy="467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/>
          <a:lstStyle/>
          <a:p>
            <a:r>
              <a:rPr lang="zh-CN" altLang="en-US" dirty="0"/>
              <a:t>应付账款</a:t>
            </a:r>
            <a:r>
              <a:rPr lang="zh-CN" altLang="en-US" dirty="0" smtClean="0"/>
              <a:t>报表查看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EF-SP-120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98704" y="842842"/>
            <a:ext cx="8229600" cy="5424523"/>
          </a:xfrm>
        </p:spPr>
        <p:txBody>
          <a:bodyPr/>
          <a:lstStyle/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供应商发票活动</a:t>
            </a:r>
            <a:r>
              <a:rPr lang="zh-CN" altLang="en-US" dirty="0" smtClean="0"/>
              <a:t>查看</a:t>
            </a:r>
            <a:r>
              <a:rPr lang="en-US" altLang="zh-CN" dirty="0"/>
              <a:t>28.18.2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供应商余额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28.18.4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供应商发票付款</a:t>
            </a:r>
            <a:r>
              <a:rPr lang="zh-CN" altLang="en-US" dirty="0" smtClean="0"/>
              <a:t>查看</a:t>
            </a:r>
            <a:r>
              <a:rPr lang="en-US" altLang="zh-CN" dirty="0"/>
              <a:t>28.18.6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供应商未结项目基本</a:t>
            </a:r>
            <a:r>
              <a:rPr lang="zh-CN" altLang="en-US" dirty="0" smtClean="0"/>
              <a:t>报告</a:t>
            </a:r>
            <a:r>
              <a:rPr lang="en-US" altLang="zh-CN" dirty="0" smtClean="0"/>
              <a:t>28.17.4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供应商当前账龄分析</a:t>
            </a:r>
            <a:r>
              <a:rPr lang="en-US" dirty="0" smtClean="0"/>
              <a:t>28.17.9</a:t>
            </a:r>
          </a:p>
          <a:p>
            <a:pPr marL="533400" indent="-533400">
              <a:buFont typeface="Webdings" pitchFamily="18" charset="2"/>
              <a:buAutoNum type="arabicPeriod"/>
            </a:pPr>
            <a:r>
              <a:rPr lang="zh-CN" altLang="en-US" dirty="0"/>
              <a:t>供应商历史账龄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28.17.10</a:t>
            </a:r>
            <a:endParaRPr lang="en-US" altLang="zh-CN" dirty="0"/>
          </a:p>
          <a:p>
            <a:pPr marL="533400" indent="-533400">
              <a:buFont typeface="Webdings" pitchFamily="18" charset="2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>
            <a:normAutofit/>
          </a:bodyPr>
          <a:lstStyle/>
          <a:p>
            <a:r>
              <a:rPr lang="zh-CN" altLang="en-US" dirty="0"/>
              <a:t>供应商</a:t>
            </a:r>
            <a:r>
              <a:rPr lang="zh-CN" altLang="en-US" dirty="0" smtClean="0"/>
              <a:t>付款状态</a:t>
            </a:r>
            <a:r>
              <a:rPr lang="en-US" altLang="zh-CN" dirty="0"/>
              <a:t>-28.9.1.1.1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EF-ARP-030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7100" y="705715"/>
            <a:ext cx="42545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使用</a:t>
            </a:r>
            <a:r>
              <a:rPr lang="en-US" altLang="zh-CN" sz="1400" dirty="0"/>
              <a:t>"</a:t>
            </a:r>
            <a:r>
              <a:rPr lang="zh-CN" altLang="en-US" sz="1400" dirty="0"/>
              <a:t>供应商付款状态创建</a:t>
            </a:r>
            <a:r>
              <a:rPr lang="en-US" altLang="zh-CN" sz="1400" dirty="0"/>
              <a:t>"</a:t>
            </a:r>
            <a:r>
              <a:rPr lang="zh-CN" altLang="en-US" sz="1400" dirty="0"/>
              <a:t>（</a:t>
            </a:r>
            <a:r>
              <a:rPr lang="en-US" altLang="zh-CN" sz="1400" dirty="0"/>
              <a:t>28.9.1.1.1</a:t>
            </a:r>
            <a:r>
              <a:rPr lang="zh-CN" altLang="en-US" sz="1400" dirty="0"/>
              <a:t>）可以创建付款 状态。 </a:t>
            </a:r>
            <a:br>
              <a:rPr lang="zh-CN" altLang="en-US" sz="1400" dirty="0"/>
            </a:br>
            <a:r>
              <a:rPr lang="zh-CN" altLang="en-US" sz="1400" dirty="0"/>
              <a:t>付款状态是处理付款过程中的转换状态，含有状态转换的过帐分录明细 。 </a:t>
            </a:r>
            <a:br>
              <a:rPr lang="zh-CN" altLang="en-US" sz="1400" dirty="0"/>
            </a:br>
            <a:r>
              <a:rPr lang="zh-CN" altLang="en-US" sz="1400" dirty="0"/>
              <a:t>您可以为支票、汇票、本票、电子转帐、汇总表和转帐创建供应商付款 状态。 </a:t>
            </a:r>
            <a:br>
              <a:rPr lang="zh-CN" altLang="en-US" sz="1400" dirty="0"/>
            </a:b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使用</a:t>
            </a:r>
            <a:r>
              <a:rPr lang="en-US" altLang="zh-CN" sz="1400" dirty="0"/>
              <a:t>"</a:t>
            </a:r>
            <a:r>
              <a:rPr lang="zh-CN" altLang="en-US" sz="1400" dirty="0"/>
              <a:t>供应商付款状态创建</a:t>
            </a:r>
            <a:r>
              <a:rPr lang="en-US" altLang="zh-CN" sz="1400" dirty="0"/>
              <a:t>"</a:t>
            </a:r>
            <a:r>
              <a:rPr lang="zh-CN" altLang="en-US" sz="1400" dirty="0"/>
              <a:t>可以创建以下状态： </a:t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已接受 </a:t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已分配 </a:t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退款 </a:t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有条件托收 </a:t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托收 </a:t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初始 </a:t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已支付 </a:t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有条件付款 </a:t>
            </a:r>
            <a:br>
              <a:rPr lang="zh-CN" altLang="en-US" sz="1400" dirty="0"/>
            </a:br>
            <a:r>
              <a:rPr lang="en-US" altLang="zh-CN" sz="1400" dirty="0"/>
              <a:t>o </a:t>
            </a:r>
            <a:r>
              <a:rPr lang="zh-CN" altLang="en-US" sz="1400" dirty="0"/>
              <a:t>作废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705715"/>
            <a:ext cx="4352544" cy="2873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087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供应商发票控制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EF-ARP-030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7100" y="705715"/>
            <a:ext cx="3163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该字段设置用于确定，非库存时间的</a:t>
            </a:r>
            <a:r>
              <a:rPr lang="en-US" altLang="zh-CN" sz="1400" dirty="0"/>
              <a:t>"</a:t>
            </a:r>
            <a:r>
              <a:rPr lang="zh-CN" altLang="en-US" sz="1400" dirty="0"/>
              <a:t>应付帐户 </a:t>
            </a:r>
            <a:r>
              <a:rPr lang="en-US" altLang="zh-CN" sz="1400" dirty="0"/>
              <a:t>(AP)"</a:t>
            </a:r>
            <a:r>
              <a:rPr lang="zh-CN" altLang="en-US" sz="1400" dirty="0"/>
              <a:t>比率和使用差异在供应商发票上是否过帐到差异帐户或</a:t>
            </a:r>
            <a:r>
              <a:rPr lang="en-US" altLang="zh-CN" sz="1400" dirty="0"/>
              <a:t>"</a:t>
            </a:r>
            <a:r>
              <a:rPr lang="zh-CN" altLang="en-US" sz="1400" dirty="0"/>
              <a:t>购买</a:t>
            </a:r>
            <a:r>
              <a:rPr lang="en-US" altLang="zh-CN" sz="1400" dirty="0"/>
              <a:t>"</a:t>
            </a:r>
            <a:r>
              <a:rPr lang="zh-CN" altLang="en-US" sz="1400" dirty="0"/>
              <a:t>帐户。 购买非库存项目时，其成本直接被列为费用性支出，预期应付款金额被纳入</a:t>
            </a:r>
            <a:r>
              <a:rPr lang="en-US" altLang="zh-CN" sz="1400" dirty="0"/>
              <a:t>"</a:t>
            </a:r>
            <a:r>
              <a:rPr lang="zh-CN" altLang="en-US" sz="1400" dirty="0"/>
              <a:t>消耗品收货</a:t>
            </a:r>
            <a:r>
              <a:rPr lang="en-US" altLang="zh-CN" sz="1400" dirty="0"/>
              <a:t>"</a:t>
            </a:r>
            <a:r>
              <a:rPr lang="zh-CN" altLang="en-US" sz="1400" dirty="0"/>
              <a:t>帐户。如果供应商发票上出现不同金额，将在匹配发票时计算成本差异。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9" y="705714"/>
            <a:ext cx="4567555" cy="32932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R Process&amp;quot;&quot;/&gt;&lt;property id=&quot;20307&quot; value=&quot;343&quot;/&gt;&lt;/object&gt;&lt;object type=&quot;3&quot; unique_id=&quot;10005&quot;&gt;&lt;property id=&quot;20148&quot; value=&quot;5&quot;/&gt;&lt;property id=&quot;20300&quot; value=&quot;Slide 2 - &amp;quot;AR Process Overview&amp;quot;&quot;/&gt;&lt;property id=&quot;20307&quot; value=&quot;265&quot;/&gt;&lt;/object&gt;&lt;object type=&quot;3&quot; unique_id=&quot;10006&quot;&gt;&lt;property id=&quot;20148&quot; value=&quot;5&quot;/&gt;&lt;property id=&quot;20300&quot; value=&quot;Slide 3 - &amp;quot;Sales Flow Variants&amp;quot;&quot;/&gt;&lt;property id=&quot;20307&quot; value=&quot;307&quot;/&gt;&lt;/object&gt;&lt;object type=&quot;3&quot; unique_id=&quot;10007&quot;&gt;&lt;property id=&quot;20148&quot; value=&quot;5&quot;/&gt;&lt;property id=&quot;20300&quot; value=&quot;Slide 4 - &amp;quot;Customer Invoice&amp;quot;&quot;/&gt;&lt;property id=&quot;20307&quot; value=&quot;314&quot;/&gt;&lt;/object&gt;&lt;object type=&quot;3&quot; unique_id=&quot;10008&quot;&gt;&lt;property id=&quot;20148&quot; value=&quot;5&quot;/&gt;&lt;property id=&quot;20300&quot; value=&quot;Slide 5 - &amp;quot;General Tab Highlights&amp;quot;&quot;/&gt;&lt;property id=&quot;20307&quot; value=&quot;308&quot;/&gt;&lt;/object&gt;&lt;object type=&quot;3&quot; unique_id=&quot;10009&quot;&gt;&lt;property id=&quot;20148&quot; value=&quot;5&quot;/&gt;&lt;property id=&quot;20300&quot; value=&quot;Slide 6 - &amp;quot;Address Tab Highlights&amp;quot;&quot;/&gt;&lt;property id=&quot;20307&quot; value=&quot;309&quot;/&gt;&lt;/object&gt;&lt;object type=&quot;3&quot; unique_id=&quot;10010&quot;&gt;&lt;property id=&quot;20148&quot; value=&quot;5&quot;/&gt;&lt;property id=&quot;20300&quot; value=&quot;Slide 7 - &amp;quot;Financial Tab Highlights&amp;quot;&quot;/&gt;&lt;property id=&quot;20307&quot; value=&quot;310&quot;/&gt;&lt;/object&gt;&lt;object type=&quot;3&quot; unique_id=&quot;10011&quot;&gt;&lt;property id=&quot;20148&quot; value=&quot;5&quot;/&gt;&lt;property id=&quot;20300&quot; value=&quot;Slide 8 - &amp;quot;Operational &amp;amp; Tax Tabs - Highlights&amp;quot;&quot;/&gt;&lt;property id=&quot;20307&quot; value=&quot;311&quot;/&gt;&lt;/object&gt;&lt;object type=&quot;3&quot; unique_id=&quot;10012&quot;&gt;&lt;property id=&quot;20148&quot; value=&quot;5&quot;/&gt;&lt;property id=&quot;20300&quot; value=&quot;Slide 9 - &amp;quot;CI Posting Tab Highlights&amp;quot;&quot;/&gt;&lt;property id=&quot;20307&quot; value=&quot;315&quot;/&gt;&lt;/object&gt;&lt;object type=&quot;3&quot; unique_id=&quot;10013&quot;&gt;&lt;property id=&quot;20148&quot; value=&quot;5&quot;/&gt;&lt;property id=&quot;20300&quot; value=&quot;Slide 10 - &amp;quot;Modifiable Fields in Customer Invoice&amp;quot;&quot;/&gt;&lt;property id=&quot;20307&quot; value=&quot;316&quot;/&gt;&lt;/object&gt;&lt;object type=&quot;3&quot; unique_id=&quot;10014&quot;&gt;&lt;property id=&quot;20148&quot; value=&quot;5&quot;/&gt;&lt;property id=&quot;20300&quot; value=&quot;Slide 11 - &amp;quot;AR Process Overview&amp;quot;&quot;/&gt;&lt;property id=&quot;20307&quot; value=&quot;317&quot;/&gt;&lt;/object&gt;&lt;object type=&quot;3&quot; unique_id=&quot;10015&quot;&gt;&lt;property id=&quot;20148&quot; value=&quot;5&quot;/&gt;&lt;property id=&quot;20300&quot; value=&quot;Slide 12 - &amp;quot;AR Management Overview&amp;quot;&quot;/&gt;&lt;property id=&quot;20307&quot; value=&quot;319&quot;/&gt;&lt;/object&gt;&lt;object type=&quot;3&quot; unique_id=&quot;10016&quot;&gt;&lt;property id=&quot;20148&quot; value=&quot;5&quot;/&gt;&lt;property id=&quot;20300&quot; value=&quot;Slide 13 - &amp;quot;Credit Management Highlights&amp;quot;&quot;/&gt;&lt;property id=&quot;20307&quot; value=&quot;320&quot;/&gt;&lt;/object&gt;&lt;object type=&quot;3&quot; unique_id=&quot;10017&quot;&gt;&lt;property id=&quot;20148&quot; value=&quot;5&quot;/&gt;&lt;property id=&quot;20300&quot; value=&quot;Slide 14 - &amp;quot;AR Management Overview&amp;quot;&quot;/&gt;&lt;property id=&quot;20307&quot; value=&quot;339&quot;/&gt;&lt;/object&gt;&lt;object type=&quot;3&quot; unique_id=&quot;10018&quot;&gt;&lt;property id=&quot;20148&quot; value=&quot;5&quot;/&gt;&lt;property id=&quot;20300&quot; value=&quot;Slide 15 - &amp;quot;Views and Reports&amp;quot;&quot;/&gt;&lt;property id=&quot;20307&quot; value=&quot;325&quot;/&gt;&lt;/object&gt;&lt;object type=&quot;3&quot; unique_id=&quot;10019&quot;&gt;&lt;property id=&quot;20148&quot; value=&quot;5&quot;/&gt;&lt;property id=&quot;20300&quot; value=&quot;Slide 16 - &amp;quot;Customer Activity Dashboard Highlights&amp;quot;&quot;/&gt;&lt;property id=&quot;20307&quot; value=&quot;321&quot;/&gt;&lt;/object&gt;&lt;object type=&quot;3&quot; unique_id=&quot;10020&quot;&gt;&lt;property id=&quot;20148&quot; value=&quot;5&quot;/&gt;&lt;property id=&quot;20300&quot; value=&quot;Slide 17 - &amp;quot;Customer Aging Analysis Current Highlights&amp;quot;&quot;/&gt;&lt;property id=&quot;20307&quot; value=&quot;322&quot;/&gt;&lt;/object&gt;&lt;object type=&quot;3&quot; unique_id=&quot;10021&quot;&gt;&lt;property id=&quot;20148&quot; value=&quot;5&quot;/&gt;&lt;property id=&quot;20300&quot; value=&quot;Slide 18 - &amp;quot;Customer Statement of Account Highlights&amp;quot;&quot;/&gt;&lt;property id=&quot;20307&quot; value=&quot;323&quot;/&gt;&lt;/object&gt;&lt;object type=&quot;3&quot; unique_id=&quot;10022&quot;&gt;&lt;property id=&quot;20148&quot; value=&quot;5&quot;/&gt;&lt;property id=&quot;20300&quot; value=&quot;Slide 19 - &amp;quot;Reminder Highlights&amp;quot;&quot;/&gt;&lt;property id=&quot;20307&quot; value=&quot;324&quot;/&gt;&lt;/object&gt;&lt;object type=&quot;3&quot; unique_id=&quot;10023&quot;&gt;&lt;property id=&quot;20148&quot; value=&quot;5&quot;/&gt;&lt;property id=&quot;20300&quot; value=&quot;Slide 20 - &amp;quot;AR Management Overview&amp;quot;&quot;/&gt;&lt;property id=&quot;20307&quot; value=&quot;335&quot;/&gt;&lt;/object&gt;&lt;object type=&quot;3&quot; unique_id=&quot;10024&quot;&gt;&lt;property id=&quot;20148&quot; value=&quot;5&quot;/&gt;&lt;property id=&quot;20300&quot; value=&quot;Slide 21 - &amp;quot;AR Management: AR Payment&amp;quot;&quot;/&gt;&lt;property id=&quot;20307&quot; value=&quot;326&quot;/&gt;&lt;/object&gt;&lt;object type=&quot;3&quot; unique_id=&quot;10025&quot;&gt;&lt;property id=&quot;20148&quot; value=&quot;5&quot;/&gt;&lt;property id=&quot;20300&quot; value=&quot;Slide 22 - &amp;quot;Customer Payment Instruments&amp;quot;&quot;/&gt;&lt;property id=&quot;20307&quot; value=&quot;328&quot;/&gt;&lt;/object&gt;&lt;object type=&quot;3&quot; unique_id=&quot;10026&quot;&gt;&lt;property id=&quot;20148&quot; value=&quot;5&quot;/&gt;&lt;property id=&quot;20300&quot; value=&quot;Slide 23 - &amp;quot;Customer Payment Status Codes&amp;quot;&quot;/&gt;&lt;property id=&quot;20307&quot; value=&quot;340&quot;/&gt;&lt;/object&gt;&lt;object type=&quot;3&quot; unique_id=&quot;10027&quot;&gt;&lt;property id=&quot;20148&quot; value=&quot;5&quot;/&gt;&lt;property id=&quot;20300&quot; value=&quot;Slide 24 - &amp;quot;Customer Payment Status Flow&amp;quot;&quot;/&gt;&lt;property id=&quot;20307&quot; value=&quot;341&quot;/&gt;&lt;/object&gt;&lt;object type=&quot;3&quot; unique_id=&quot;10028&quot;&gt;&lt;property id=&quot;20148&quot; value=&quot;5&quot;/&gt;&lt;property id=&quot;20300&quot; value=&quot;Slide 25 - &amp;quot;Customer Payment Status Create&amp;quot;&quot;/&gt;&lt;property id=&quot;20307&quot; value=&quot;342&quot;/&gt;&lt;/object&gt;&lt;object type=&quot;3&quot; unique_id=&quot;10029&quot;&gt;&lt;property id=&quot;20148&quot; value=&quot;5&quot;/&gt;&lt;property id=&quot;20300&quot; value=&quot;Slide 26 - &amp;quot;Check Payment (Short Flow)&amp;quot;&quot;/&gt;&lt;property id=&quot;20307&quot; value=&quot;330&quot;/&gt;&lt;/object&gt;&lt;object type=&quot;3&quot; unique_id=&quot;10030&quot;&gt;&lt;property id=&quot;20148&quot; value=&quot;5&quot;/&gt;&lt;property id=&quot;20300&quot; value=&quot;Slide 27 - &amp;quot;Check Payment (Multiple PIP)&amp;quot;&quot;/&gt;&lt;property id=&quot;20307&quot; value=&quot;331&quot;/&gt;&lt;/object&gt;&lt;object type=&quot;3&quot; unique_id=&quot;10031&quot;&gt;&lt;property id=&quot;20148&quot; value=&quot;5&quot;/&gt;&lt;property id=&quot;20300&quot; value=&quot;Slide 28 - &amp;quot;Supplier-Initiated Drafts&amp;quot;&quot;/&gt;&lt;property id=&quot;20307&quot; value=&quot;332&quot;/&gt;&lt;/object&gt;&lt;object type=&quot;3&quot; unique_id=&quot;10032&quot;&gt;&lt;property id=&quot;20148&quot; value=&quot;5&quot;/&gt;&lt;property id=&quot;20300&quot; value=&quot;Slide 29 - &amp;quot;Direct Debit&amp;quot;&quot;/&gt;&lt;property id=&quot;20307&quot; value=&quot;333&quot;/&gt;&lt;/object&gt;&lt;object type=&quot;3&quot; unique_id=&quot;10033&quot;&gt;&lt;property id=&quot;20148&quot; value=&quot;5&quot;/&gt;&lt;property id=&quot;20300&quot; value=&quot;Slide 30 - &amp;quot;Other Payment Instruments&amp;quot;&quot;/&gt;&lt;property id=&quot;20307&quot; value=&quot;334&quot;/&gt;&lt;/object&gt;&lt;object type=&quot;3&quot; unique_id=&quot;10034&quot;&gt;&lt;property id=&quot;20148&quot; value=&quot;5&quot;/&gt;&lt;property id=&quot;20300&quot; value=&quot;Slide 31 - &amp;quot;AR Management&amp;quot;&quot;/&gt;&lt;property id=&quot;20307&quot; value=&quot;336&quot;/&gt;&lt;/object&gt;&lt;object type=&quot;3&quot; unique_id=&quot;10035&quot;&gt;&lt;property id=&quot;20148&quot; value=&quot;5&quot;/&gt;&lt;property id=&quot;20300&quot; value=&quot;Slide 32 - &amp;quot;Finance Charge Highlights&amp;quot;&quot;/&gt;&lt;property id=&quot;20307&quot; value=&quot;338&quot;/&gt;&lt;/object&gt;&lt;object type=&quot;3&quot; unique_id=&quot;10036&quot;&gt;&lt;property id=&quot;20148&quot; value=&quot;5&quot;/&gt;&lt;property id=&quot;20300&quot; value=&quot;Slide 33 - &amp;quot;Finance Charges&amp;quot;&quot;/&gt;&lt;property id=&quot;20307&quot; value=&quot;33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QAD 2010 Template">
  <a:themeElements>
    <a:clrScheme name="Custom 1">
      <a:dk1>
        <a:srgbClr val="141414"/>
      </a:dk1>
      <a:lt1>
        <a:sysClr val="window" lastClr="FFFFFF"/>
      </a:lt1>
      <a:dk2>
        <a:srgbClr val="141414"/>
      </a:dk2>
      <a:lt2>
        <a:srgbClr val="FFFFFF"/>
      </a:lt2>
      <a:accent1>
        <a:srgbClr val="4F81BD"/>
      </a:accent1>
      <a:accent2>
        <a:srgbClr val="F79646"/>
      </a:accent2>
      <a:accent3>
        <a:srgbClr val="9BBB59"/>
      </a:accent3>
      <a:accent4>
        <a:srgbClr val="A5A5A5"/>
      </a:accent4>
      <a:accent5>
        <a:srgbClr val="2B2B2B"/>
      </a:accent5>
      <a:accent6>
        <a:srgbClr val="F79646"/>
      </a:accent6>
      <a:hlink>
        <a:srgbClr val="4F81BD"/>
      </a:hlink>
      <a:folHlink>
        <a:srgbClr val="366092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QAD_Presentation_Template_2010</Template>
  <TotalTime>5416</TotalTime>
  <Words>2658</Words>
  <Application>Microsoft Office PowerPoint</Application>
  <PresentationFormat>全屏显示(4:3)</PresentationFormat>
  <Paragraphs>556</Paragraphs>
  <Slides>79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0" baseType="lpstr">
      <vt:lpstr>QAD 2010 Template</vt:lpstr>
      <vt:lpstr>采购及应付账款处理</vt:lpstr>
      <vt:lpstr>应付账款处理概述</vt:lpstr>
      <vt:lpstr>一、基本设置</vt:lpstr>
      <vt:lpstr>BALANCEDAEMON-36.14.16.2</vt:lpstr>
      <vt:lpstr>采购会计控制-36.9.5</vt:lpstr>
      <vt:lpstr>总账纠正控制-25.13.24</vt:lpstr>
      <vt:lpstr>日记账集-25.8.7</vt:lpstr>
      <vt:lpstr>供应商付款状态-28.9.1.1.1</vt:lpstr>
      <vt:lpstr>供应商发票控制</vt:lpstr>
      <vt:lpstr>二、供应商基础数据流程</vt:lpstr>
      <vt:lpstr>本次学习重点</vt:lpstr>
      <vt:lpstr>供应商设置的强制性数据</vt:lpstr>
      <vt:lpstr>演示</vt:lpstr>
      <vt:lpstr>供应商类型创建-28.20.2.1</vt:lpstr>
      <vt:lpstr>业务关系创建36.1.4.3.1</vt:lpstr>
      <vt:lpstr>供应商创建-28.20.1.1</vt:lpstr>
      <vt:lpstr>供应商创建-28.20.1.1</vt:lpstr>
      <vt:lpstr>供应商创建-28.20.1.1</vt:lpstr>
      <vt:lpstr>供应商创建-28.20.1.1</vt:lpstr>
      <vt:lpstr>供应商创建-28.20.1.1</vt:lpstr>
      <vt:lpstr>供应商数据维护2.3.1</vt:lpstr>
      <vt:lpstr>供应商数据维护2.3.1</vt:lpstr>
      <vt:lpstr>三、采购流程及供应商发票创建</vt:lpstr>
      <vt:lpstr>本次学习重点</vt:lpstr>
      <vt:lpstr>演示</vt:lpstr>
      <vt:lpstr>演示例子：</vt:lpstr>
      <vt:lpstr>采购订单维护5.7</vt:lpstr>
      <vt:lpstr>采购订单收货5.13.1</vt:lpstr>
      <vt:lpstr>运行事务过账-25.13.7</vt:lpstr>
      <vt:lpstr>日记账分录查看（*）（25.13.1.3）</vt:lpstr>
      <vt:lpstr>供应商发票创建28.1.1.1</vt:lpstr>
      <vt:lpstr>供应商发票创建28.1.1.1</vt:lpstr>
      <vt:lpstr>供应商发票创建28.1.1.1</vt:lpstr>
      <vt:lpstr>供应商发票查看（*）（28.1.1.3）</vt:lpstr>
      <vt:lpstr>日记账分录查看（25.13.1.3）-未匹配</vt:lpstr>
      <vt:lpstr>收料单匹配（28.2.1）</vt:lpstr>
      <vt:lpstr>收料单匹配查看（28.2.3）</vt:lpstr>
      <vt:lpstr>日记账分录查看（25.13.1.3）-匹配</vt:lpstr>
      <vt:lpstr>附加专题一：供应商发票纠正应用</vt:lpstr>
      <vt:lpstr>演示内容（发票类型）</vt:lpstr>
      <vt:lpstr>供应商发票更正</vt:lpstr>
      <vt:lpstr>发票更正-28.1.1（负数调整）</vt:lpstr>
      <vt:lpstr>发票更正-28.1.1（负数调整）</vt:lpstr>
      <vt:lpstr>供应商发票查看28.1.1.3</vt:lpstr>
      <vt:lpstr>供应商信用票据及更正</vt:lpstr>
      <vt:lpstr>供应商退货</vt:lpstr>
      <vt:lpstr>供应商发票—信用票据28.1.1.1</vt:lpstr>
      <vt:lpstr>供应商发票—信用票据28.1.1.1</vt:lpstr>
      <vt:lpstr>收货匹配—信用票据28.2.1</vt:lpstr>
      <vt:lpstr>查看匹配过账分录</vt:lpstr>
      <vt:lpstr>供应商信用票据更正</vt:lpstr>
      <vt:lpstr>供应商信用票据更正</vt:lpstr>
      <vt:lpstr>供应商发票查看</vt:lpstr>
      <vt:lpstr>四、供应商付款</vt:lpstr>
      <vt:lpstr>本次学习重点</vt:lpstr>
      <vt:lpstr>应付账款付款</vt:lpstr>
      <vt:lpstr>应付账款付款</vt:lpstr>
      <vt:lpstr>供应商付款组</vt:lpstr>
      <vt:lpstr>通过银行的预付款</vt:lpstr>
      <vt:lpstr>预付款核销</vt:lpstr>
      <vt:lpstr>预付款创建--未结项目调整创建25.13.5</vt:lpstr>
      <vt:lpstr>预付款创建--未结项目调整创建25.13.5</vt:lpstr>
      <vt:lpstr>付款案例: 支票</vt:lpstr>
      <vt:lpstr>应付账款支票付款 (用PIP)</vt:lpstr>
      <vt:lpstr>创建供应商付款选择28.9.4.1</vt:lpstr>
      <vt:lpstr>供应商付款选择确认28.9.4.5</vt:lpstr>
      <vt:lpstr>查看日记账</vt:lpstr>
      <vt:lpstr>付款状态修改28.9.3.2</vt:lpstr>
      <vt:lpstr>日记账分录25.13.1.3</vt:lpstr>
      <vt:lpstr>应付账款支票付款 (无PIP)</vt:lpstr>
      <vt:lpstr>付款案例: 电子转账</vt:lpstr>
      <vt:lpstr>应付账款电子转账</vt:lpstr>
      <vt:lpstr>其他支付凭证</vt:lpstr>
      <vt:lpstr>供应商付款</vt:lpstr>
      <vt:lpstr>创建供应商付款28.9.3.1</vt:lpstr>
      <vt:lpstr>创建预付款28.9.3.1</vt:lpstr>
      <vt:lpstr>创建预付款28.9.3.1</vt:lpstr>
      <vt:lpstr>创建供应商付款28.9.3.1</vt:lpstr>
      <vt:lpstr>应付账款报表查看</vt:lpstr>
    </vt:vector>
  </TitlesOfParts>
  <Company>QAD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QAD</dc:creator>
  <cp:lastModifiedBy>admin</cp:lastModifiedBy>
  <cp:revision>278</cp:revision>
  <dcterms:created xsi:type="dcterms:W3CDTF">2006-05-18T22:11:08Z</dcterms:created>
  <dcterms:modified xsi:type="dcterms:W3CDTF">2013-07-19T05:34:24Z</dcterms:modified>
</cp:coreProperties>
</file>