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8"/>
  </p:notesMasterIdLst>
  <p:handoutMasterIdLst>
    <p:handoutMasterId r:id="rId79"/>
  </p:handoutMasterIdLst>
  <p:sldIdLst>
    <p:sldId id="343" r:id="rId2"/>
    <p:sldId id="265" r:id="rId3"/>
    <p:sldId id="307" r:id="rId4"/>
    <p:sldId id="314" r:id="rId5"/>
    <p:sldId id="345" r:id="rId6"/>
    <p:sldId id="348" r:id="rId7"/>
    <p:sldId id="346" r:id="rId8"/>
    <p:sldId id="347" r:id="rId9"/>
    <p:sldId id="309" r:id="rId10"/>
    <p:sldId id="380" r:id="rId11"/>
    <p:sldId id="381" r:id="rId12"/>
    <p:sldId id="310" r:id="rId13"/>
    <p:sldId id="311" r:id="rId14"/>
    <p:sldId id="315" r:id="rId15"/>
    <p:sldId id="349" r:id="rId16"/>
    <p:sldId id="350" r:id="rId17"/>
    <p:sldId id="351" r:id="rId18"/>
    <p:sldId id="352" r:id="rId19"/>
    <p:sldId id="353" r:id="rId20"/>
    <p:sldId id="316" r:id="rId21"/>
    <p:sldId id="354" r:id="rId22"/>
    <p:sldId id="317" r:id="rId23"/>
    <p:sldId id="356" r:id="rId24"/>
    <p:sldId id="355" r:id="rId25"/>
    <p:sldId id="319" r:id="rId26"/>
    <p:sldId id="320" r:id="rId27"/>
    <p:sldId id="357" r:id="rId28"/>
    <p:sldId id="339" r:id="rId29"/>
    <p:sldId id="358" r:id="rId30"/>
    <p:sldId id="325" r:id="rId31"/>
    <p:sldId id="359" r:id="rId32"/>
    <p:sldId id="321" r:id="rId33"/>
    <p:sldId id="362" r:id="rId34"/>
    <p:sldId id="360" r:id="rId35"/>
    <p:sldId id="394" r:id="rId36"/>
    <p:sldId id="379" r:id="rId37"/>
    <p:sldId id="39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2" r:id="rId47"/>
    <p:sldId id="393" r:id="rId48"/>
    <p:sldId id="395" r:id="rId49"/>
    <p:sldId id="396" r:id="rId50"/>
    <p:sldId id="404" r:id="rId51"/>
    <p:sldId id="398" r:id="rId52"/>
    <p:sldId id="399" r:id="rId53"/>
    <p:sldId id="400" r:id="rId54"/>
    <p:sldId id="401" r:id="rId55"/>
    <p:sldId id="403" r:id="rId56"/>
    <p:sldId id="402" r:id="rId57"/>
    <p:sldId id="322" r:id="rId58"/>
    <p:sldId id="378" r:id="rId59"/>
    <p:sldId id="368" r:id="rId60"/>
    <p:sldId id="397" r:id="rId61"/>
    <p:sldId id="369" r:id="rId62"/>
    <p:sldId id="370" r:id="rId63"/>
    <p:sldId id="372" r:id="rId64"/>
    <p:sldId id="373" r:id="rId65"/>
    <p:sldId id="374" r:id="rId66"/>
    <p:sldId id="375" r:id="rId67"/>
    <p:sldId id="376" r:id="rId68"/>
    <p:sldId id="323" r:id="rId69"/>
    <p:sldId id="364" r:id="rId70"/>
    <p:sldId id="367" r:id="rId71"/>
    <p:sldId id="324" r:id="rId72"/>
    <p:sldId id="366" r:id="rId73"/>
    <p:sldId id="326" r:id="rId74"/>
    <p:sldId id="334" r:id="rId75"/>
    <p:sldId id="338" r:id="rId76"/>
    <p:sldId id="337" r:id="rId77"/>
  </p:sldIdLst>
  <p:sldSz cx="9144000" cy="6858000" type="screen4x3"/>
  <p:notesSz cx="7019925" cy="9305925"/>
  <p:custDataLst>
    <p:tags r:id="rId8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6A"/>
    <a:srgbClr val="FF8500"/>
    <a:srgbClr val="FFE354"/>
    <a:srgbClr val="6A9913"/>
    <a:srgbClr val="4BB69D"/>
    <a:srgbClr val="2461AA"/>
    <a:srgbClr val="5A87C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2" autoAdjust="0"/>
    <p:restoredTop sz="97974" autoAdjust="0"/>
  </p:normalViewPr>
  <p:slideViewPr>
    <p:cSldViewPr snapToGrid="0">
      <p:cViewPr>
        <p:scale>
          <a:sx n="78" d="100"/>
          <a:sy n="78" d="100"/>
        </p:scale>
        <p:origin x="-2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7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r>
              <a:rPr lang="en-US"/>
              <a:t>4.1_1_quote to cash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C2EC34BE-5BEA-492A-8FFD-CD137C559C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2963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9600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r>
              <a:rPr lang="en-US"/>
              <a:t>4.1_1_quote to cash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DE2B03DA-2458-4E06-879C-50D9003B26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79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38662.htm" TargetMode="External"/><Relationship Id="rId13" Type="http://schemas.openxmlformats.org/officeDocument/2006/relationships/hyperlink" Target="http://baike.baidu.com/view/34258.htm" TargetMode="External"/><Relationship Id="rId18" Type="http://schemas.openxmlformats.org/officeDocument/2006/relationships/hyperlink" Target="http://baike.baidu.com/view/442371.htm" TargetMode="External"/><Relationship Id="rId3" Type="http://schemas.openxmlformats.org/officeDocument/2006/relationships/hyperlink" Target="http://baike.baidu.com/view/97279.htm" TargetMode="External"/><Relationship Id="rId21" Type="http://schemas.openxmlformats.org/officeDocument/2006/relationships/hyperlink" Target="http://baike.baidu.com/view/538517.htm" TargetMode="External"/><Relationship Id="rId7" Type="http://schemas.openxmlformats.org/officeDocument/2006/relationships/hyperlink" Target="http://baike.baidu.com/view/97296.htm" TargetMode="External"/><Relationship Id="rId12" Type="http://schemas.openxmlformats.org/officeDocument/2006/relationships/hyperlink" Target="http://baike.baidu.com/view/51830.htm" TargetMode="External"/><Relationship Id="rId17" Type="http://schemas.openxmlformats.org/officeDocument/2006/relationships/hyperlink" Target="http://baike.baidu.com/view/237855.htm" TargetMode="External"/><Relationship Id="rId25" Type="http://schemas.openxmlformats.org/officeDocument/2006/relationships/image" Target="../media/image44.png"/><Relationship Id="rId2" Type="http://schemas.openxmlformats.org/officeDocument/2006/relationships/slide" Target="../slides/slide63.xml"/><Relationship Id="rId16" Type="http://schemas.openxmlformats.org/officeDocument/2006/relationships/hyperlink" Target="http://baike.baidu.com/view/404312.htm" TargetMode="External"/><Relationship Id="rId20" Type="http://schemas.openxmlformats.org/officeDocument/2006/relationships/hyperlink" Target="http://baike.baidu.com/view/538526.ht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578919.htm" TargetMode="External"/><Relationship Id="rId11" Type="http://schemas.openxmlformats.org/officeDocument/2006/relationships/hyperlink" Target="http://baike.baidu.com/view/195.htm" TargetMode="External"/><Relationship Id="rId24" Type="http://schemas.openxmlformats.org/officeDocument/2006/relationships/hyperlink" Target="http://baike.baidu.com/view/538524.htm" TargetMode="External"/><Relationship Id="rId5" Type="http://schemas.openxmlformats.org/officeDocument/2006/relationships/hyperlink" Target="http://baike.baidu.com/view/56260.htm" TargetMode="External"/><Relationship Id="rId15" Type="http://schemas.openxmlformats.org/officeDocument/2006/relationships/hyperlink" Target="http://baike.baidu.com/view/3501010.htm" TargetMode="External"/><Relationship Id="rId23" Type="http://schemas.openxmlformats.org/officeDocument/2006/relationships/hyperlink" Target="http://baike.baidu.com/view/736216.htm" TargetMode="External"/><Relationship Id="rId10" Type="http://schemas.openxmlformats.org/officeDocument/2006/relationships/hyperlink" Target="http://baike.baidu.com/view/355880.htm" TargetMode="External"/><Relationship Id="rId19" Type="http://schemas.openxmlformats.org/officeDocument/2006/relationships/hyperlink" Target="http://baike.baidu.com/view/4436331.htm" TargetMode="External"/><Relationship Id="rId4" Type="http://schemas.openxmlformats.org/officeDocument/2006/relationships/hyperlink" Target="http://baike.baidu.com/view/20233.htm" TargetMode="External"/><Relationship Id="rId9" Type="http://schemas.openxmlformats.org/officeDocument/2006/relationships/hyperlink" Target="http://baike.baidu.com/view/97283.htm" TargetMode="External"/><Relationship Id="rId14" Type="http://schemas.openxmlformats.org/officeDocument/2006/relationships/hyperlink" Target="http://baike.baidu.com/view/17641.htm" TargetMode="External"/><Relationship Id="rId22" Type="http://schemas.openxmlformats.org/officeDocument/2006/relationships/hyperlink" Target="http://baike.baidu.com/view/3492764.htm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39067.htm" TargetMode="External"/><Relationship Id="rId3" Type="http://schemas.openxmlformats.org/officeDocument/2006/relationships/hyperlink" Target="http://baike.baidu.com/view/195.htm" TargetMode="External"/><Relationship Id="rId7" Type="http://schemas.openxmlformats.org/officeDocument/2006/relationships/hyperlink" Target="http://baike.baidu.com/view/138662.htm" TargetMode="External"/><Relationship Id="rId12" Type="http://schemas.openxmlformats.org/officeDocument/2006/relationships/image" Target="../media/image45.png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97301.htm" TargetMode="External"/><Relationship Id="rId11" Type="http://schemas.openxmlformats.org/officeDocument/2006/relationships/hyperlink" Target="http://baike.baidu.com/view/1614.htm" TargetMode="External"/><Relationship Id="rId5" Type="http://schemas.openxmlformats.org/officeDocument/2006/relationships/hyperlink" Target="http://baike.baidu.com/view/97287.htm" TargetMode="External"/><Relationship Id="rId10" Type="http://schemas.openxmlformats.org/officeDocument/2006/relationships/hyperlink" Target="http://baike.baidu.com/view/2402734.htm" TargetMode="External"/><Relationship Id="rId4" Type="http://schemas.openxmlformats.org/officeDocument/2006/relationships/hyperlink" Target="http://baike.baidu.com/view/97283.htm" TargetMode="External"/><Relationship Id="rId9" Type="http://schemas.openxmlformats.org/officeDocument/2006/relationships/hyperlink" Target="http://baike.baidu.com/view/64179.htm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CC8E8-6559-424E-95EB-C643FC09A22B}" type="slidenum">
              <a:rPr lang="en-US"/>
              <a:pPr/>
              <a:t>1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8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F338A-19C1-4C0B-8096-49043533CCF2}" type="slidenum">
              <a:rPr lang="en-US"/>
              <a:pPr/>
              <a:t>2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49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54E34-D992-42CD-9960-939048BB8455}" type="slidenum">
              <a:rPr lang="en-US"/>
              <a:pPr/>
              <a:t>50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58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7D09B-4276-4B2D-BFDB-5203267AC6A5}" type="slidenum">
              <a:rPr lang="en-US"/>
              <a:pPr/>
              <a:t>6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Currency Invoice Amount (BC Invoice) </a:t>
            </a:r>
          </a:p>
          <a:p>
            <a:pPr lvl="1"/>
            <a:r>
              <a:rPr lang="en-US" dirty="0"/>
              <a:t>automatically calculated using the correct Accounting Type Exchange Rate</a:t>
            </a:r>
          </a:p>
          <a:p>
            <a:pPr lvl="1"/>
            <a:r>
              <a:rPr lang="en-US" dirty="0"/>
              <a:t>scale Factor: Calculate actual exchange rate by multiplying defined exchange rate by scale factor (for use with a greatly inflated currency)</a:t>
            </a:r>
          </a:p>
          <a:p>
            <a:r>
              <a:rPr lang="en-US" dirty="0"/>
              <a:t>Daybook type</a:t>
            </a:r>
          </a:p>
          <a:p>
            <a:pPr lvl="1"/>
            <a:r>
              <a:rPr lang="en-US" dirty="0"/>
              <a:t>Specific types must be Customer Invoice, Customer Invoice Correction, Customer Credit Note, or Customer Credit Note Correction (matches Type above). Posts to Official Layer </a:t>
            </a:r>
          </a:p>
          <a:p>
            <a:r>
              <a:rPr lang="en-US" dirty="0"/>
              <a:t>Link to Invoice</a:t>
            </a:r>
          </a:p>
          <a:p>
            <a:pPr lvl="1"/>
            <a:r>
              <a:rPr lang="en-US" dirty="0"/>
              <a:t>Use with credit notes (to link to existing invoice). When you link to an invoice, the system creates an automatic invoice adjustment of the invoice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71F8C-BA26-44C8-B3A5-9CB2C0F3A114}" type="slidenum">
              <a:rPr lang="en-US"/>
              <a:pPr/>
              <a:t>60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Customer Payment Status activities (27.6.2) to create, modify,</a:t>
            </a:r>
          </a:p>
          <a:p>
            <a:r>
              <a:rPr lang="en-US"/>
              <a:t>view, and delete payment statuses.</a:t>
            </a:r>
          </a:p>
          <a:p>
            <a:r>
              <a:rPr lang="en-US"/>
              <a:t>The payment status is the transition state through which you process the</a:t>
            </a:r>
          </a:p>
          <a:p>
            <a:r>
              <a:rPr lang="en-US"/>
              <a:t>customer payment, and contains the posting details for the transitions.</a:t>
            </a:r>
          </a:p>
          <a:p>
            <a:r>
              <a:rPr lang="en-US"/>
              <a:t>For each of the different payment statuses, a specific GL account</a:t>
            </a:r>
          </a:p>
          <a:p>
            <a:r>
              <a:rPr lang="en-US"/>
              <a:t>representing the status can be defined.</a:t>
            </a:r>
          </a:p>
          <a:p>
            <a:endParaRPr lang="en-US"/>
          </a:p>
          <a:p>
            <a:r>
              <a:rPr lang="en-US"/>
              <a:t>Setting the status of a payment directly to Paid is available for</a:t>
            </a:r>
          </a:p>
          <a:p>
            <a:r>
              <a:rPr lang="en-US"/>
              <a:t>payments in the base currency of the account only. You cannot change a</a:t>
            </a:r>
          </a:p>
          <a:p>
            <a:r>
              <a:rPr lang="en-US"/>
              <a:t>payment status directly to the Paid status if the payment currency is</a:t>
            </a:r>
          </a:p>
          <a:p>
            <a:r>
              <a:rPr lang="en-US"/>
              <a:t>different than the base currency. In this case, you must use Banking Entry</a:t>
            </a:r>
          </a:p>
          <a:p>
            <a:r>
              <a:rPr lang="en-US"/>
              <a:t>to complete the payment.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4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8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支票（</a:t>
            </a:r>
            <a:r>
              <a:rPr lang="en-US" altLang="zh-CN" dirty="0" err="1"/>
              <a:t>Cheque</a:t>
            </a:r>
            <a:r>
              <a:rPr lang="zh-CN" altLang="en-US" dirty="0"/>
              <a:t>，</a:t>
            </a:r>
            <a:r>
              <a:rPr lang="en-US" altLang="zh-CN" dirty="0"/>
              <a:t>Check</a:t>
            </a:r>
            <a:r>
              <a:rPr lang="zh-CN" altLang="en-US" dirty="0"/>
              <a:t>）是</a:t>
            </a:r>
            <a:r>
              <a:rPr lang="zh-CN" altLang="en-US" dirty="0">
                <a:hlinkClick r:id="rId3" action="ppaction://hlinkfile"/>
              </a:rPr>
              <a:t>出票人</a:t>
            </a:r>
            <a:r>
              <a:rPr lang="zh-CN" altLang="en-US" dirty="0"/>
              <a:t>签发，委托办理支票存款业务的</a:t>
            </a:r>
            <a:r>
              <a:rPr lang="zh-CN" altLang="en-US" dirty="0">
                <a:hlinkClick r:id="rId4" action="ppaction://hlinkfile"/>
              </a:rPr>
              <a:t>银行</a:t>
            </a:r>
            <a:r>
              <a:rPr lang="zh-CN" altLang="en-US" dirty="0"/>
              <a:t>或者其他</a:t>
            </a:r>
            <a:r>
              <a:rPr lang="zh-CN" altLang="en-US" dirty="0">
                <a:hlinkClick r:id="rId5" action="ppaction://hlinkfile"/>
              </a:rPr>
              <a:t>金融机构</a:t>
            </a:r>
            <a:r>
              <a:rPr lang="zh-CN" altLang="en-US" dirty="0"/>
              <a:t>在见票时无条件支付确定的</a:t>
            </a:r>
            <a:r>
              <a:rPr lang="zh-CN" altLang="en-US" dirty="0">
                <a:hlinkClick r:id="rId6" action="ppaction://hlinkfile"/>
              </a:rPr>
              <a:t>金额</a:t>
            </a:r>
            <a:r>
              <a:rPr lang="zh-CN" altLang="en-US" dirty="0"/>
              <a:t>给</a:t>
            </a:r>
            <a:r>
              <a:rPr lang="zh-CN" altLang="en-US" dirty="0">
                <a:hlinkClick r:id="rId7" action="ppaction://hlinkfile"/>
              </a:rPr>
              <a:t>收款人</a:t>
            </a:r>
            <a:r>
              <a:rPr lang="zh-CN" altLang="en-US" dirty="0"/>
              <a:t>或持票人的</a:t>
            </a:r>
            <a:r>
              <a:rPr lang="zh-CN" altLang="en-US" dirty="0">
                <a:hlinkClick r:id="rId8" action="ppaction://hlinkfile"/>
              </a:rPr>
              <a:t>票据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支票</a:t>
            </a:r>
            <a:r>
              <a:rPr lang="zh-CN" altLang="en-US" dirty="0"/>
              <a:t>是以</a:t>
            </a:r>
            <a:r>
              <a:rPr lang="zh-CN" altLang="en-US" dirty="0">
                <a:hlinkClick r:id="rId4" action="ppaction://hlinkfile"/>
              </a:rPr>
              <a:t>银行</a:t>
            </a:r>
            <a:r>
              <a:rPr lang="zh-CN" altLang="en-US" dirty="0"/>
              <a:t>为</a:t>
            </a:r>
            <a:r>
              <a:rPr lang="zh-CN" altLang="en-US" dirty="0">
                <a:hlinkClick r:id="rId9" action="ppaction://hlinkfile"/>
              </a:rPr>
              <a:t>付款人</a:t>
            </a:r>
            <a:r>
              <a:rPr lang="zh-CN" altLang="en-US" dirty="0"/>
              <a:t>的</a:t>
            </a:r>
            <a:r>
              <a:rPr lang="zh-CN" altLang="en-US" dirty="0">
                <a:hlinkClick r:id="rId10" action="ppaction://hlinkfile"/>
              </a:rPr>
              <a:t>即期汇票</a:t>
            </a:r>
            <a:r>
              <a:rPr lang="zh-CN" altLang="en-US" dirty="0"/>
              <a:t>，可以看作</a:t>
            </a:r>
            <a:r>
              <a:rPr lang="zh-CN" altLang="en-US" dirty="0">
                <a:hlinkClick r:id="rId11" action="ppaction://hlinkfile"/>
              </a:rPr>
              <a:t>汇票</a:t>
            </a:r>
            <a:r>
              <a:rPr lang="zh-CN" altLang="en-US" dirty="0"/>
              <a:t>的特例。支票</a:t>
            </a:r>
            <a:r>
              <a:rPr lang="zh-CN" altLang="en-US" dirty="0">
                <a:hlinkClick r:id="rId3" action="ppaction://hlinkfile"/>
              </a:rPr>
              <a:t>出票人</a:t>
            </a:r>
            <a:r>
              <a:rPr lang="zh-CN" altLang="en-US" dirty="0"/>
              <a:t>签发的支票</a:t>
            </a:r>
            <a:r>
              <a:rPr lang="zh-CN" altLang="en-US" dirty="0">
                <a:hlinkClick r:id="rId6" action="ppaction://hlinkfile"/>
              </a:rPr>
              <a:t>金额</a:t>
            </a:r>
            <a:r>
              <a:rPr lang="zh-CN" altLang="en-US" dirty="0"/>
              <a:t>，不得超出其在</a:t>
            </a:r>
            <a:r>
              <a:rPr lang="zh-CN" altLang="en-US" dirty="0">
                <a:hlinkClick r:id="rId9" action="ppaction://hlinkfile"/>
              </a:rPr>
              <a:t>付款人</a:t>
            </a:r>
            <a:r>
              <a:rPr lang="zh-CN" altLang="en-US" dirty="0"/>
              <a:t>处的</a:t>
            </a:r>
            <a:r>
              <a:rPr lang="zh-CN" altLang="en-US" dirty="0">
                <a:hlinkClick r:id="rId12" action="ppaction://hlinkfile"/>
              </a:rPr>
              <a:t>存款</a:t>
            </a:r>
            <a:r>
              <a:rPr lang="zh-CN" altLang="en-US" dirty="0">
                <a:hlinkClick r:id="rId6" action="ppaction://hlinkfile"/>
              </a:rPr>
              <a:t>金额</a:t>
            </a:r>
            <a:r>
              <a:rPr lang="zh-CN" altLang="en-US" dirty="0"/>
              <a:t>。如果</a:t>
            </a:r>
            <a:r>
              <a:rPr lang="zh-CN" altLang="en-US" dirty="0">
                <a:hlinkClick r:id="rId12" action="ppaction://hlinkfile"/>
              </a:rPr>
              <a:t>存款</a:t>
            </a:r>
            <a:r>
              <a:rPr lang="zh-CN" altLang="en-US" dirty="0"/>
              <a:t>低于支票金额，</a:t>
            </a:r>
            <a:r>
              <a:rPr lang="zh-CN" altLang="en-US" dirty="0">
                <a:hlinkClick r:id="rId4" action="ppaction://hlinkfile"/>
              </a:rPr>
              <a:t>银行</a:t>
            </a:r>
            <a:r>
              <a:rPr lang="zh-CN" altLang="en-US" dirty="0"/>
              <a:t>将拒付给持票人。这种支票称为</a:t>
            </a:r>
            <a:r>
              <a:rPr lang="zh-CN" altLang="en-US" dirty="0">
                <a:hlinkClick r:id="rId13" action="ppaction://hlinkfile"/>
              </a:rPr>
              <a:t>空头支票</a:t>
            </a:r>
            <a:r>
              <a:rPr lang="zh-CN" altLang="en-US" dirty="0"/>
              <a:t>，</a:t>
            </a:r>
            <a:r>
              <a:rPr lang="zh-CN" altLang="en-US" dirty="0">
                <a:hlinkClick r:id="rId3" action="ppaction://hlinkfile"/>
              </a:rPr>
              <a:t>出票人</a:t>
            </a:r>
            <a:r>
              <a:rPr lang="zh-CN" altLang="en-US" dirty="0"/>
              <a:t>要负</a:t>
            </a:r>
            <a:r>
              <a:rPr lang="zh-CN" altLang="en-US" dirty="0">
                <a:hlinkClick r:id="rId14" action="ppaction://hlinkfile"/>
              </a:rPr>
              <a:t>法律</a:t>
            </a:r>
            <a:r>
              <a:rPr lang="zh-CN" altLang="en-US" dirty="0"/>
              <a:t>上的责任。</a:t>
            </a:r>
          </a:p>
          <a:p>
            <a:r>
              <a:rPr lang="zh-CN" altLang="en-US" dirty="0"/>
              <a:t>开立</a:t>
            </a:r>
            <a:r>
              <a:rPr lang="zh-CN" altLang="en-US" dirty="0">
                <a:hlinkClick r:id="rId15" action="ppaction://hlinkfile"/>
              </a:rPr>
              <a:t>支票存款</a:t>
            </a:r>
            <a:r>
              <a:rPr lang="zh-CN" altLang="en-US" dirty="0"/>
              <a:t>账户和领用支票，必须有可靠的资信，并存入一定的资金。支票可分为</a:t>
            </a:r>
            <a:r>
              <a:rPr lang="zh-CN" altLang="en-US" dirty="0">
                <a:hlinkClick r:id="rId16" action="ppaction://hlinkfile"/>
              </a:rPr>
              <a:t>现金支票</a:t>
            </a:r>
            <a:r>
              <a:rPr lang="zh-CN" altLang="en-US" dirty="0"/>
              <a:t>和</a:t>
            </a:r>
            <a:r>
              <a:rPr lang="zh-CN" altLang="en-US" dirty="0">
                <a:hlinkClick r:id="rId17" action="ppaction://hlinkfile"/>
              </a:rPr>
              <a:t>转账支票</a:t>
            </a:r>
            <a:r>
              <a:rPr lang="zh-CN" altLang="en-US" dirty="0"/>
              <a:t>。支票一经背书即可流通转让，具有</a:t>
            </a:r>
            <a:r>
              <a:rPr lang="zh-CN" altLang="en-US" dirty="0">
                <a:hlinkClick r:id="rId18" action="ppaction://hlinkfile"/>
              </a:rPr>
              <a:t>通货</a:t>
            </a:r>
            <a:r>
              <a:rPr lang="zh-CN" altLang="en-US" dirty="0"/>
              <a:t>作用，成为</a:t>
            </a:r>
            <a:r>
              <a:rPr lang="zh-CN" altLang="en-US" dirty="0">
                <a:hlinkClick r:id="rId19" action="ppaction://hlinkfile"/>
              </a:rPr>
              <a:t>替代货币</a:t>
            </a:r>
            <a:r>
              <a:rPr lang="zh-CN" altLang="en-US" dirty="0"/>
              <a:t>发挥</a:t>
            </a:r>
            <a:r>
              <a:rPr lang="zh-CN" altLang="en-US" dirty="0">
                <a:hlinkClick r:id="rId20" action="ppaction://hlinkfile"/>
              </a:rPr>
              <a:t>流通手段</a:t>
            </a:r>
            <a:r>
              <a:rPr lang="zh-CN" altLang="en-US" dirty="0"/>
              <a:t>和</a:t>
            </a:r>
            <a:r>
              <a:rPr lang="zh-CN" altLang="en-US" dirty="0">
                <a:hlinkClick r:id="rId21" action="ppaction://hlinkfile"/>
              </a:rPr>
              <a:t>支付手段</a:t>
            </a:r>
            <a:r>
              <a:rPr lang="zh-CN" altLang="en-US" dirty="0"/>
              <a:t>职能的信用流通工具。运用支票进行</a:t>
            </a:r>
            <a:r>
              <a:rPr lang="zh-CN" altLang="en-US" dirty="0">
                <a:hlinkClick r:id="rId22" action="ppaction://hlinkfile"/>
              </a:rPr>
              <a:t>货币结算</a:t>
            </a:r>
            <a:r>
              <a:rPr lang="zh-CN" altLang="en-US" dirty="0"/>
              <a:t>，可以减少现金的</a:t>
            </a:r>
            <a:r>
              <a:rPr lang="zh-CN" altLang="en-US" dirty="0">
                <a:hlinkClick r:id="rId23" action="ppaction://hlinkfile"/>
              </a:rPr>
              <a:t>流通量</a:t>
            </a:r>
            <a:r>
              <a:rPr lang="zh-CN" altLang="en-US" dirty="0"/>
              <a:t>，节约</a:t>
            </a:r>
            <a:r>
              <a:rPr lang="zh-CN" altLang="en-US" dirty="0">
                <a:hlinkClick r:id="rId24" action="ppaction://hlinkfile"/>
              </a:rPr>
              <a:t>货币流通</a:t>
            </a:r>
            <a:r>
              <a:rPr lang="zh-CN" altLang="en-US" dirty="0"/>
              <a:t>费用。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2" y="6481762"/>
            <a:ext cx="437197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138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商业</a:t>
            </a:r>
            <a:r>
              <a:rPr lang="zh-CN" altLang="en-US" dirty="0">
                <a:hlinkClick r:id="rId3" action="ppaction://hlinkfile"/>
              </a:rPr>
              <a:t>汇票</a:t>
            </a:r>
            <a:r>
              <a:rPr lang="en-US" altLang="zh-CN" dirty="0"/>
              <a:t>Commercial Bill of Exchange </a:t>
            </a:r>
            <a:r>
              <a:rPr lang="zh-CN" altLang="en-US" dirty="0"/>
              <a:t>　商业汇票是指由</a:t>
            </a:r>
            <a:r>
              <a:rPr lang="zh-CN" altLang="en-US" dirty="0">
                <a:hlinkClick r:id="rId4" action="ppaction://hlinkfile"/>
              </a:rPr>
              <a:t>付款人</a:t>
            </a:r>
            <a:r>
              <a:rPr lang="zh-CN" altLang="en-US" dirty="0"/>
              <a:t>或存款人（或承兑申请人）签发，由</a:t>
            </a:r>
            <a:r>
              <a:rPr lang="zh-CN" altLang="en-US" dirty="0">
                <a:hlinkClick r:id="rId5" action="ppaction://hlinkfile"/>
              </a:rPr>
              <a:t>承兑人</a:t>
            </a:r>
            <a:r>
              <a:rPr lang="zh-CN" altLang="en-US" dirty="0"/>
              <a:t>承兑，并于到期日向收款人或被</a:t>
            </a:r>
            <a:r>
              <a:rPr lang="zh-CN" altLang="en-US" dirty="0">
                <a:hlinkClick r:id="rId6" action="ppaction://hlinkfile"/>
              </a:rPr>
              <a:t>背书人</a:t>
            </a:r>
            <a:r>
              <a:rPr lang="zh-CN" altLang="en-US" dirty="0"/>
              <a:t>支付款项的一种</a:t>
            </a:r>
            <a:r>
              <a:rPr lang="zh-CN" altLang="en-US" dirty="0">
                <a:hlinkClick r:id="rId7" action="ppaction://hlinkfile"/>
              </a:rPr>
              <a:t>票据</a:t>
            </a:r>
            <a:r>
              <a:rPr lang="zh-CN" altLang="en-US" dirty="0"/>
              <a:t>。所谓承兑，是指</a:t>
            </a:r>
            <a:r>
              <a:rPr lang="zh-CN" altLang="en-US" dirty="0">
                <a:hlinkClick r:id="rId3" action="ppaction://hlinkfile"/>
              </a:rPr>
              <a:t>汇票</a:t>
            </a:r>
            <a:r>
              <a:rPr lang="zh-CN" altLang="en-US" dirty="0"/>
              <a:t>的</a:t>
            </a:r>
            <a:r>
              <a:rPr lang="zh-CN" altLang="en-US" dirty="0">
                <a:hlinkClick r:id="rId4" action="ppaction://hlinkfile"/>
              </a:rPr>
              <a:t>付款人</a:t>
            </a:r>
            <a:r>
              <a:rPr lang="zh-CN" altLang="en-US" dirty="0"/>
              <a:t>愿意负担起票面金额的支付义务的行为，通俗地讲，就是它承认到期将无条件地支付汇票金额的行为。商业</a:t>
            </a:r>
            <a:r>
              <a:rPr lang="zh-CN" altLang="en-US" dirty="0">
                <a:hlinkClick r:id="rId3" action="ppaction://hlinkfile"/>
              </a:rPr>
              <a:t>汇票</a:t>
            </a:r>
            <a:r>
              <a:rPr lang="zh-CN" altLang="en-US" dirty="0"/>
              <a:t>按其</a:t>
            </a:r>
            <a:r>
              <a:rPr lang="zh-CN" altLang="en-US" dirty="0">
                <a:hlinkClick r:id="rId5" action="ppaction://hlinkfile"/>
              </a:rPr>
              <a:t>承兑人</a:t>
            </a:r>
            <a:r>
              <a:rPr lang="zh-CN" altLang="en-US" dirty="0"/>
              <a:t>的不同，可以分为</a:t>
            </a:r>
            <a:r>
              <a:rPr lang="zh-CN" altLang="en-US" dirty="0">
                <a:hlinkClick r:id="rId8" action="ppaction://hlinkfile"/>
              </a:rPr>
              <a:t>商业承兑汇票</a:t>
            </a:r>
            <a:r>
              <a:rPr lang="zh-CN" altLang="en-US" dirty="0"/>
              <a:t>和</a:t>
            </a:r>
            <a:r>
              <a:rPr lang="zh-CN" altLang="en-US" dirty="0">
                <a:hlinkClick r:id="rId9" action="ppaction://hlinkfile"/>
              </a:rPr>
              <a:t>银行承兑汇票</a:t>
            </a:r>
            <a:r>
              <a:rPr lang="zh-CN" altLang="en-US" dirty="0"/>
              <a:t>两种。</a:t>
            </a:r>
            <a:r>
              <a:rPr lang="zh-CN" altLang="en-US" dirty="0">
                <a:hlinkClick r:id="rId8" action="ppaction://hlinkfile"/>
              </a:rPr>
              <a:t>商业承兑汇票</a:t>
            </a:r>
            <a:r>
              <a:rPr lang="zh-CN" altLang="en-US" dirty="0"/>
              <a:t>是指由收款人签发，经</a:t>
            </a:r>
            <a:r>
              <a:rPr lang="zh-CN" altLang="en-US" dirty="0">
                <a:hlinkClick r:id="rId4" action="ppaction://hlinkfile"/>
              </a:rPr>
              <a:t>付款人</a:t>
            </a:r>
            <a:r>
              <a:rPr lang="zh-CN" altLang="en-US" dirty="0"/>
              <a:t>承 兑，或者由付款人签发并承兑的汇票；</a:t>
            </a:r>
            <a:r>
              <a:rPr lang="zh-CN" altLang="en-US" dirty="0">
                <a:hlinkClick r:id="rId9" action="ppaction://hlinkfile"/>
              </a:rPr>
              <a:t>银行承兑汇票</a:t>
            </a:r>
            <a:r>
              <a:rPr lang="zh-CN" altLang="en-US" dirty="0"/>
              <a:t>是指由付款人或承兑申请人签发，并由承兑申请人向</a:t>
            </a:r>
            <a:r>
              <a:rPr lang="zh-CN" altLang="en-US" dirty="0">
                <a:hlinkClick r:id="rId10" action="ppaction://hlinkfile"/>
              </a:rPr>
              <a:t>开户银行</a:t>
            </a:r>
            <a:r>
              <a:rPr lang="zh-CN" altLang="en-US" dirty="0"/>
              <a:t>申请，经银行审查同意承兑的汇票。</a:t>
            </a:r>
          </a:p>
          <a:p>
            <a:r>
              <a:rPr lang="zh-CN" altLang="en-US" dirty="0">
                <a:hlinkClick r:id="rId11" action="ppaction://hlinkfile"/>
              </a:rPr>
              <a:t>国际贸易</a:t>
            </a:r>
            <a:r>
              <a:rPr lang="zh-CN" altLang="en-US" dirty="0"/>
              <a:t>的交收通常涉及出口商向入口商开出一组的</a:t>
            </a:r>
            <a:r>
              <a:rPr lang="zh-CN" altLang="en-US" dirty="0">
                <a:hlinkClick r:id="rId7" action="ppaction://hlinkfile"/>
              </a:rPr>
              <a:t>票据</a:t>
            </a:r>
            <a:r>
              <a:rPr lang="zh-CN" altLang="en-US" dirty="0"/>
              <a:t>，称商业</a:t>
            </a:r>
            <a:r>
              <a:rPr lang="zh-CN" altLang="en-US" dirty="0">
                <a:hlinkClick r:id="rId3" action="ppaction://hlinkfile"/>
              </a:rPr>
              <a:t>汇票</a:t>
            </a:r>
            <a:r>
              <a:rPr lang="zh-CN" altLang="en-US" dirty="0"/>
              <a:t>，一式若干份。出口商分别发送</a:t>
            </a:r>
            <a:r>
              <a:rPr lang="zh-CN" altLang="en-US" dirty="0">
                <a:hlinkClick r:id="rId3" action="ppaction://hlinkfile"/>
              </a:rPr>
              <a:t>汇票</a:t>
            </a:r>
            <a:r>
              <a:rPr lang="zh-CN" altLang="en-US" dirty="0"/>
              <a:t>以免寄失。进口商需要接受</a:t>
            </a:r>
            <a:r>
              <a:rPr lang="zh-CN" altLang="en-US" dirty="0">
                <a:hlinkClick r:id="rId7" action="ppaction://hlinkfile"/>
              </a:rPr>
              <a:t>票据</a:t>
            </a:r>
            <a:r>
              <a:rPr lang="zh-CN" altLang="en-US" dirty="0"/>
              <a:t>才能拿到货物。</a:t>
            </a:r>
            <a:r>
              <a:rPr lang="zh-CN" altLang="en-US" dirty="0">
                <a:hlinkClick r:id="rId7" action="ppaction://hlinkfile"/>
              </a:rPr>
              <a:t>票据</a:t>
            </a:r>
            <a:r>
              <a:rPr lang="zh-CN" altLang="en-US" dirty="0"/>
              <a:t>一旦被进口商接受，出口商便可以到银行兑现。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4" y="6707269"/>
            <a:ext cx="4034118" cy="2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541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DD516-F8DC-492B-89A6-19D1E81857B8}" type="slidenum">
              <a:rPr lang="en-US"/>
              <a:pPr/>
              <a:t>73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alternatives for AR Payments:</a:t>
            </a:r>
          </a:p>
          <a:p>
            <a:pPr>
              <a:buFontTx/>
              <a:buChar char="-"/>
            </a:pPr>
            <a:r>
              <a:rPr lang="en-US"/>
              <a:t>No payment instrument: Banking entry</a:t>
            </a:r>
          </a:p>
          <a:p>
            <a:pPr>
              <a:buFontTx/>
              <a:buChar char="-"/>
            </a:pPr>
            <a:r>
              <a:rPr lang="en-US"/>
              <a:t>Payment instrument without PIP account: payment with status paid: posted directly to bank GL account</a:t>
            </a:r>
          </a:p>
          <a:p>
            <a:r>
              <a:rPr lang="en-US"/>
              <a:t>Create payment instrument with status “for collection”, PIP account is used:</a:t>
            </a:r>
          </a:p>
          <a:p>
            <a:pPr lvl="1"/>
            <a:r>
              <a:rPr lang="en-US"/>
              <a:t>Or Change status to “Paid” -&gt; posted to bank GL account</a:t>
            </a:r>
          </a:p>
          <a:p>
            <a:pPr lvl="1"/>
            <a:r>
              <a:rPr lang="en-US"/>
              <a:t>Or Use Banking entry and allocate to Payment</a:t>
            </a:r>
          </a:p>
          <a:p>
            <a:pPr>
              <a:buFontTx/>
              <a:buChar char="-"/>
            </a:pP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2E8C8-BA9B-4AAA-AA4A-497F8B5C1E6B}" type="slidenum">
              <a:rPr lang="en-US"/>
              <a:pPr/>
              <a:t>75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Applied to overdue open items</a:t>
            </a:r>
          </a:p>
          <a:p>
            <a:pPr lvl="1"/>
            <a:r>
              <a:rPr lang="en-US"/>
              <a:t>Invoice, adjustment, previous finance charge</a:t>
            </a:r>
          </a:p>
          <a:p>
            <a:r>
              <a:rPr lang="en-US"/>
              <a:t>Contested invoices optional </a:t>
            </a:r>
          </a:p>
          <a:p>
            <a:pPr lvl="1"/>
            <a:r>
              <a:rPr lang="en-US"/>
              <a:t>Based on Invoice Status Code</a:t>
            </a:r>
          </a:p>
          <a:p>
            <a:r>
              <a:rPr lang="en-US"/>
              <a:t>Enable by selecting Finance Charge and Statement Cycle fields on Payment tab of customer</a:t>
            </a:r>
          </a:p>
          <a:p>
            <a:endParaRPr lang="en-US"/>
          </a:p>
          <a:p>
            <a:r>
              <a:rPr lang="en-US"/>
              <a:t>Results in finance charge invoice</a:t>
            </a:r>
          </a:p>
          <a:p>
            <a:pPr lvl="1"/>
            <a:r>
              <a:rPr lang="en-US"/>
              <a:t>DR: Customer Control Account</a:t>
            </a:r>
          </a:p>
          <a:p>
            <a:pPr lvl="1"/>
            <a:r>
              <a:rPr lang="en-US"/>
              <a:t>CR: Sales Finance Account from finance charge profile (Accounting tab in Customer record)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10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5043-445D-4986-AD3A-366165FA73C2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CN Payment Allowed: Indicates if credit notes can be selected for payment</a:t>
            </a:r>
          </a:p>
          <a:p>
            <a:pPr lvl="1"/>
            <a:r>
              <a:rPr lang="en-US"/>
              <a:t>TSM Number: Select to include a unique structured message in the customer payment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54E34-D992-42CD-9960-939048BB8455}" type="slidenum">
              <a:rPr lang="en-US"/>
              <a:pPr/>
              <a:t>22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23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A9380-2331-4872-80F5-326F5A979B48}" type="slidenum">
              <a:rPr lang="en-US"/>
              <a:pPr/>
              <a:t>26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Maintained in financials, replicated to all domains in operational modules</a:t>
            </a:r>
          </a:p>
          <a:p>
            <a:pPr lvl="1"/>
            <a:r>
              <a:rPr lang="en-US"/>
              <a:t>Credit limits maintained against customer in financials (=shared set) implies sharing the credit limit</a:t>
            </a:r>
          </a:p>
          <a:p>
            <a:pPr lvl="1"/>
            <a:endParaRPr lang="en-US"/>
          </a:p>
          <a:p>
            <a:r>
              <a:rPr lang="en-US"/>
              <a:t>All SO credit functions/checking look at credit limit in customer in shared set: consider open order balances and combined AR balances in all domains using the same shared set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A9380-2331-4872-80F5-326F5A979B48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Maintained in financials, replicated to all domains in operational modules</a:t>
            </a:r>
          </a:p>
          <a:p>
            <a:pPr lvl="1"/>
            <a:r>
              <a:rPr lang="en-US" dirty="0"/>
              <a:t>Credit limits maintained against customer in financials (=shared set) implies sharing the credit limit</a:t>
            </a:r>
          </a:p>
          <a:p>
            <a:pPr lvl="1"/>
            <a:endParaRPr lang="en-US" dirty="0"/>
          </a:p>
          <a:p>
            <a:r>
              <a:rPr lang="en-US" dirty="0"/>
              <a:t>All SO credit functions/checking look at credit limit in customer in shared set: consider open order balances and combined AR balances in all domains using the same shared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 b="12240"/>
          <a:stretch>
            <a:fillRect/>
          </a:stretch>
        </p:blipFill>
        <p:spPr bwMode="auto">
          <a:xfrm>
            <a:off x="0" y="3217492"/>
            <a:ext cx="914241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607452"/>
            <a:ext cx="8229600" cy="705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17638"/>
            <a:ext cx="8229600" cy="3492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Author/Date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9388"/>
            <a:ext cx="8229600" cy="428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rgbClr val="4F81BD"/>
                </a:solidFill>
              </a:defRPr>
            </a:lvl1pPr>
          </a:lstStyle>
          <a:p>
            <a:pPr lvl="0"/>
            <a:r>
              <a:rPr lang="en-US" dirty="0" smtClean="0"/>
              <a:t>Sub Title/Emphasis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709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1610"/>
            <a:ext cx="8229600" cy="542452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0873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9404"/>
            <a:ext cx="4038600" cy="541673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9404"/>
            <a:ext cx="4038600" cy="541673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7356"/>
            <a:ext cx="4041775" cy="463184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27593"/>
            <a:ext cx="4041775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7356"/>
            <a:ext cx="4040188" cy="463184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027593"/>
            <a:ext cx="4040188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2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899403"/>
            <a:ext cx="8229600" cy="538286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5099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4648200"/>
            <a:ext cx="7467600" cy="76200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410200"/>
            <a:ext cx="7467600" cy="762000"/>
          </a:xfrm>
        </p:spPr>
        <p:txBody>
          <a:bodyPr tIns="45720" bIns="45720"/>
          <a:lstStyle>
            <a:lvl1pPr marL="0" indent="0" algn="r">
              <a:buFont typeface="Webdings" pitchFamily="18" charset="2"/>
              <a:buNone/>
              <a:defRPr sz="20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21916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1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9403"/>
            <a:ext cx="8229600" cy="540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229600" y="6638544"/>
            <a:ext cx="914400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6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Lucida Grande"/>
        <a:buChar char="-"/>
        <a:defRPr sz="24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Lucida Grande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46" y="1286325"/>
            <a:ext cx="8229600" cy="705411"/>
          </a:xfrm>
        </p:spPr>
        <p:txBody>
          <a:bodyPr>
            <a:noAutofit/>
          </a:bodyPr>
          <a:lstStyle/>
          <a:p>
            <a:pPr algn="ctr"/>
            <a:r>
              <a:rPr lang="zh-CN" altLang="en-US" b="0" dirty="0" smtClean="0">
                <a:solidFill>
                  <a:schemeClr val="tx1"/>
                </a:solidFill>
              </a:rPr>
              <a:t>销售及应收账款处理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29600" cy="428625"/>
          </a:xfrm>
        </p:spPr>
        <p:txBody>
          <a:bodyPr/>
          <a:lstStyle/>
          <a:p>
            <a:r>
              <a:rPr lang="en-US" altLang="zh-CN" dirty="0" err="1" smtClean="0"/>
              <a:t>2011EE</a:t>
            </a:r>
            <a:r>
              <a:rPr lang="zh-CN" altLang="en-US" dirty="0" smtClean="0"/>
              <a:t>企业版财务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03194" y="3089563"/>
            <a:ext cx="22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Renee-</a:t>
            </a:r>
            <a:r>
              <a:rPr lang="en-US" altLang="zh-CN" dirty="0" err="1" smtClean="0"/>
              <a:t>zhang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理解业务关系在客户创建中的作用</a:t>
            </a:r>
            <a:endParaRPr lang="en-US" altLang="zh-CN" dirty="0"/>
          </a:p>
          <a:p>
            <a:r>
              <a:rPr lang="zh-CN" altLang="en-US" dirty="0"/>
              <a:t>三个控制帐户</a:t>
            </a:r>
          </a:p>
          <a:p>
            <a:r>
              <a:rPr lang="zh-CN" altLang="en-US" dirty="0"/>
              <a:t>销售帐户的配置文件</a:t>
            </a:r>
          </a:p>
          <a:p>
            <a:r>
              <a:rPr lang="zh-CN" altLang="en-US" dirty="0" smtClean="0"/>
              <a:t>银行</a:t>
            </a:r>
            <a:r>
              <a:rPr lang="zh-CN" altLang="en-US" dirty="0"/>
              <a:t>选项卡</a:t>
            </a:r>
            <a:endParaRPr lang="en-US" altLang="zh-CN" dirty="0"/>
          </a:p>
          <a:p>
            <a:pPr lvl="1"/>
            <a:r>
              <a:rPr lang="zh-CN" altLang="en-US" dirty="0"/>
              <a:t>链接客户的银行账户到您的银行和付款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关联</a:t>
            </a:r>
            <a:r>
              <a:rPr lang="zh-CN" altLang="en-US" dirty="0" smtClean="0"/>
              <a:t>日记账集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次学习重点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客户类型创建</a:t>
            </a:r>
            <a:r>
              <a:rPr lang="en-US" dirty="0" smtClean="0"/>
              <a:t>(27.20.4.1)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业务关系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(36.1.4.3.1)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客户创建</a:t>
            </a:r>
            <a:r>
              <a:rPr lang="en-US" altLang="zh-CN" dirty="0" smtClean="0"/>
              <a:t>(27.20.1.1)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客户数据维护</a:t>
            </a:r>
            <a:r>
              <a:rPr lang="en-US" altLang="zh-CN" dirty="0"/>
              <a:t>(</a:t>
            </a: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en-US" altLang="zh-CN" dirty="0" smtClean="0"/>
              <a:t>1.1</a:t>
            </a:r>
            <a:r>
              <a:rPr lang="en-US" altLang="zh-CN" dirty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endParaRPr lang="en-US" altLang="zh-CN" dirty="0"/>
          </a:p>
          <a:p>
            <a:pPr marL="533400" indent="-533400">
              <a:buFont typeface="Webdings" pitchFamily="18" charset="2"/>
              <a:buAutoNum type="arabicPeriod"/>
            </a:pPr>
            <a:endParaRPr lang="en-US" dirty="0"/>
          </a:p>
          <a:p>
            <a:pPr marL="533400" indent="-533400"/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客户类型创建</a:t>
            </a:r>
            <a:r>
              <a:rPr lang="en-US" altLang="zh-CN" dirty="0" smtClean="0"/>
              <a:t>-27.20.4.1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EF-ARP-060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725488"/>
            <a:ext cx="5886450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7475" y="2908301"/>
            <a:ext cx="7797800" cy="2260600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销售分析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系统范围有效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按客户类型定义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GL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销售帐户（可选）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按客户类型报告销售和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COGS</a:t>
            </a:r>
            <a:endParaRPr lang="en-US" sz="1400" dirty="0">
              <a:solidFill>
                <a:schemeClr val="tx1"/>
              </a:solidFill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业务关系创建</a:t>
            </a:r>
            <a:r>
              <a:rPr lang="en-US" altLang="zh-CN" dirty="0" smtClean="0"/>
              <a:t>36.1.4.3.1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EF-ARP-070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06438"/>
            <a:ext cx="8801100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客户创建</a:t>
            </a:r>
            <a:r>
              <a:rPr lang="en-US" altLang="zh-CN" dirty="0" smtClean="0"/>
              <a:t>-27.20.1.1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81038"/>
            <a:ext cx="5867400" cy="534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21400" y="668338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/>
              <a:t>选择业务关系，默认自动带出地址等相关信息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客户创建</a:t>
            </a:r>
            <a:r>
              <a:rPr lang="en-US" altLang="zh-CN" dirty="0" smtClean="0"/>
              <a:t>-27.20.1.1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55638"/>
            <a:ext cx="5457825" cy="305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客户创建</a:t>
            </a:r>
            <a:r>
              <a:rPr lang="en-US" altLang="zh-CN" dirty="0" smtClean="0"/>
              <a:t>-27.20.1.1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71525"/>
            <a:ext cx="5476875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客户创建</a:t>
            </a:r>
            <a:r>
              <a:rPr lang="en-US" altLang="zh-CN" dirty="0" smtClean="0"/>
              <a:t>-27.20.1.1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5476875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客户创建</a:t>
            </a:r>
            <a:r>
              <a:rPr lang="en-US" altLang="zh-CN" dirty="0" smtClean="0"/>
              <a:t>-27.20.1.1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" y="723900"/>
            <a:ext cx="8560476" cy="371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客户创建</a:t>
            </a:r>
            <a:r>
              <a:rPr lang="en-US" altLang="zh-CN" dirty="0" smtClean="0"/>
              <a:t>-27.20.1.1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28650"/>
            <a:ext cx="6581775" cy="465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folHlink"/>
                </a:solidFill>
              </a:rPr>
              <a:t>基本设置</a:t>
            </a:r>
            <a:r>
              <a:rPr lang="en-US" dirty="0">
                <a:solidFill>
                  <a:schemeClr val="folHlink"/>
                </a:solidFill>
              </a:rPr>
              <a:t>			</a:t>
            </a:r>
          </a:p>
          <a:p>
            <a:r>
              <a:rPr lang="zh-CN" altLang="en-US" dirty="0">
                <a:solidFill>
                  <a:schemeClr val="folHlink"/>
                </a:solidFill>
              </a:rPr>
              <a:t>客户基础数据流程</a:t>
            </a:r>
            <a:r>
              <a:rPr lang="en-US" dirty="0">
                <a:solidFill>
                  <a:schemeClr val="folHlink"/>
                </a:solidFill>
              </a:rPr>
              <a:t>	</a:t>
            </a:r>
          </a:p>
          <a:p>
            <a:r>
              <a:rPr lang="zh-CN" altLang="en-US" dirty="0">
                <a:solidFill>
                  <a:schemeClr val="folHlink"/>
                </a:solidFill>
              </a:rPr>
              <a:t>销售流程及客户发票创建</a:t>
            </a:r>
            <a:endParaRPr lang="en-US" dirty="0">
              <a:solidFill>
                <a:schemeClr val="folHlink"/>
              </a:solidFill>
            </a:endParaRPr>
          </a:p>
          <a:p>
            <a:r>
              <a:rPr lang="zh-CN" altLang="en-US" dirty="0">
                <a:solidFill>
                  <a:schemeClr val="folHlink"/>
                </a:solidFill>
              </a:rPr>
              <a:t>客户付款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应收账款处理概述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客户数据维护</a:t>
            </a:r>
            <a:r>
              <a:rPr lang="en-US" altLang="zh-CN" dirty="0" smtClean="0"/>
              <a:t>2.1.1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EF-ARP-090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625475"/>
            <a:ext cx="6597650" cy="502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客户数据维护</a:t>
            </a:r>
            <a:r>
              <a:rPr lang="en-US" altLang="zh-CN" dirty="0" smtClean="0"/>
              <a:t>2.1.1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EF-ARP-090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4538"/>
            <a:ext cx="7010400" cy="473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7536" y="1153891"/>
            <a:ext cx="1328928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228600" bIns="228600" anchor="ctr" anchorCtr="1"/>
          <a:lstStyle/>
          <a:p>
            <a:pPr eaLnBrk="0" hangingPunct="0"/>
            <a:r>
              <a:rPr lang="zh-CN" altLang="en-US" sz="1200" b="1" dirty="0">
                <a:latin typeface="+mj-lt"/>
              </a:rPr>
              <a:t>销售</a:t>
            </a:r>
            <a:r>
              <a:rPr lang="zh-CN" altLang="en-US" sz="1200" b="1" dirty="0" smtClean="0">
                <a:latin typeface="+mj-lt"/>
              </a:rPr>
              <a:t>订单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7.1.1</a:t>
            </a:r>
            <a:endParaRPr lang="en-US" sz="1200" b="1" dirty="0">
              <a:latin typeface="+mj-lt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60704" y="1766921"/>
            <a:ext cx="1648247" cy="696532"/>
          </a:xfrm>
          <a:prstGeom prst="rect">
            <a:avLst/>
          </a:prstGeom>
          <a:solidFill>
            <a:srgbClr val="FAF1F1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销售发货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7.9.15</a:t>
            </a:r>
            <a:endParaRPr lang="en-US" sz="1200" b="1" dirty="0">
              <a:latin typeface="+mj-lt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880"/>
            <a:ext cx="8229600" cy="70873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三、销售流程及客户发票创建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EF-ARP-100</a:t>
            </a:r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345748" y="2329912"/>
            <a:ext cx="1553133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运行事务过账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25.13.7</a:t>
            </a:r>
            <a:endParaRPr lang="en-US" sz="1200" b="1" dirty="0">
              <a:latin typeface="+mj-lt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78168" y="2899824"/>
            <a:ext cx="1546343" cy="696532"/>
          </a:xfrm>
          <a:prstGeom prst="rect">
            <a:avLst/>
          </a:prstGeom>
          <a:solidFill>
            <a:srgbClr val="CFD9DF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>
                <a:latin typeface="+mj-lt"/>
              </a:rPr>
              <a:t>预览</a:t>
            </a:r>
            <a:r>
              <a:rPr lang="zh-CN" altLang="en-US" sz="1200" b="1" dirty="0" smtClean="0">
                <a:latin typeface="+mj-lt"/>
              </a:rPr>
              <a:t>发票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7.13.3</a:t>
            </a:r>
            <a:endParaRPr lang="en-US" sz="1200" b="1" dirty="0">
              <a:latin typeface="+mj-lt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833943" y="3550063"/>
            <a:ext cx="1546343" cy="696532"/>
          </a:xfrm>
          <a:prstGeom prst="rect">
            <a:avLst/>
          </a:prstGeom>
          <a:solidFill>
            <a:srgbClr val="CFD9DF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发票打印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7.13.4</a:t>
            </a:r>
            <a:endParaRPr lang="en-US" sz="1200" b="1" dirty="0">
              <a:latin typeface="+mj-lt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7536" y="2115187"/>
            <a:ext cx="6790548" cy="322490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流程图: 多文档 20"/>
          <p:cNvSpPr/>
          <p:nvPr/>
        </p:nvSpPr>
        <p:spPr>
          <a:xfrm>
            <a:off x="3996417" y="1784161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日记账分录查看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25.13.1.3</a:t>
            </a:r>
            <a:endParaRPr lang="zh-CN" altLang="en-US" sz="1000" dirty="0"/>
          </a:p>
        </p:txBody>
      </p:sp>
      <p:sp>
        <p:nvSpPr>
          <p:cNvPr id="22" name="流程图: 多文档 21"/>
          <p:cNvSpPr/>
          <p:nvPr/>
        </p:nvSpPr>
        <p:spPr>
          <a:xfrm>
            <a:off x="7890053" y="3799586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客户</a:t>
            </a:r>
            <a:r>
              <a:rPr lang="zh-CN" altLang="en-US" sz="1000" dirty="0" smtClean="0"/>
              <a:t>发票查看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271.1.3</a:t>
            </a:r>
            <a:endParaRPr lang="zh-CN" altLang="en-US" sz="1000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114913" y="4134611"/>
            <a:ext cx="1546343" cy="696532"/>
          </a:xfrm>
          <a:prstGeom prst="rect">
            <a:avLst/>
          </a:prstGeom>
          <a:solidFill>
            <a:srgbClr val="CFD9DF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客户发票创建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27.1.1.1</a:t>
            </a:r>
            <a:endParaRPr lang="en-US" sz="1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SO</a:t>
            </a:r>
            <a:r>
              <a:rPr lang="zh-CN" altLang="en-US" sz="2000" dirty="0" smtClean="0"/>
              <a:t>订单及发货处理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发票过账和</a:t>
            </a:r>
            <a:r>
              <a:rPr lang="zh-CN" altLang="en-US" sz="2000" dirty="0"/>
              <a:t>打印（产生发票</a:t>
            </a:r>
            <a:r>
              <a:rPr lang="zh-CN" altLang="en-US" sz="2000" dirty="0" smtClean="0"/>
              <a:t>号码）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只有过账的发票可以打印</a:t>
            </a:r>
          </a:p>
          <a:p>
            <a:pPr lvl="2">
              <a:lnSpc>
                <a:spcPct val="90000"/>
              </a:lnSpc>
            </a:pPr>
            <a:r>
              <a:rPr lang="zh-CN" altLang="en-US" sz="1200" dirty="0" smtClean="0"/>
              <a:t>可能重新打印（发票打印或翻印）</a:t>
            </a:r>
          </a:p>
          <a:p>
            <a:pPr lvl="2">
              <a:lnSpc>
                <a:spcPct val="90000"/>
              </a:lnSpc>
            </a:pPr>
            <a:r>
              <a:rPr lang="zh-CN" altLang="en-US" sz="1200" dirty="0" smtClean="0"/>
              <a:t>预览发票打印成为可能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货运单号数据传递给财务发票记录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更正发票（发票类型）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保持与原始发票的关系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所有相关的细节，自动复制到新的销售订单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发货校正订单处理退货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报告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发票历史记录报告（</a:t>
            </a:r>
            <a:r>
              <a:rPr lang="en-US" altLang="zh-CN" sz="1600" dirty="0" smtClean="0"/>
              <a:t>7.13.8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客户发票查询（</a:t>
            </a:r>
            <a:r>
              <a:rPr lang="en-US" altLang="zh-CN" sz="1600" dirty="0" smtClean="0"/>
              <a:t>27.1.1.3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日记账分录查询（</a:t>
            </a:r>
            <a:r>
              <a:rPr lang="en-US" altLang="zh-CN" sz="1600" dirty="0" smtClean="0"/>
              <a:t>25.13.1.3</a:t>
            </a:r>
            <a:r>
              <a:rPr lang="zh-CN" altLang="en-US" sz="1600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销售订单跟踪查询（</a:t>
            </a:r>
            <a:r>
              <a:rPr lang="en-US" altLang="zh-CN" sz="1600" dirty="0" smtClean="0"/>
              <a:t>7.13.10</a:t>
            </a:r>
            <a:r>
              <a:rPr lang="zh-CN" altLang="en-US" sz="1600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 smtClean="0"/>
              <a:t>更正发票链接报告（</a:t>
            </a:r>
            <a:r>
              <a:rPr lang="en-US" altLang="zh-CN" sz="1600" dirty="0" smtClean="0"/>
              <a:t>7.13.6</a:t>
            </a:r>
            <a:r>
              <a:rPr lang="zh-CN" altLang="en-US" sz="1600" dirty="0" smtClean="0"/>
              <a:t>）</a:t>
            </a:r>
            <a:endParaRPr lang="en-US" sz="1400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次学习重点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tmFilter="0,0; .5, 1; 1, 1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9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9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9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9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 tmFilter="0,0; .5, 1; 1, 1"/>
                                        <p:tgtEl>
                                          <p:spTgt spid="229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9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9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9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9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229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9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9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9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9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 tmFilter="0,0; .5, 1; 1, 1"/>
                                        <p:tgtEl>
                                          <p:spTgt spid="229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销售订单维护</a:t>
            </a:r>
            <a:r>
              <a:rPr lang="en-US" dirty="0" smtClean="0"/>
              <a:t> </a:t>
            </a:r>
            <a:r>
              <a:rPr lang="en-US" dirty="0"/>
              <a:t>(7.1.1)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销售订单发货</a:t>
            </a:r>
            <a:r>
              <a:rPr lang="en-US" dirty="0" smtClean="0"/>
              <a:t>(</a:t>
            </a:r>
            <a:r>
              <a:rPr lang="en-US" dirty="0"/>
              <a:t>7.9.15</a:t>
            </a:r>
            <a:r>
              <a:rPr lang="en-US" dirty="0" smtClean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未过账会计事务查询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登记</a:t>
            </a:r>
            <a:r>
              <a:rPr lang="en-US" altLang="zh-CN" dirty="0"/>
              <a:t>(</a:t>
            </a:r>
            <a:r>
              <a:rPr lang="en-US" altLang="zh-CN" dirty="0" smtClean="0"/>
              <a:t>25.13.13/25.13.14)</a:t>
            </a:r>
            <a:endParaRPr lang="en-US" dirty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运行事务过账</a:t>
            </a:r>
            <a:r>
              <a:rPr lang="en-US" dirty="0" smtClean="0"/>
              <a:t> </a:t>
            </a:r>
            <a:r>
              <a:rPr lang="en-US" dirty="0"/>
              <a:t>(25.13.7)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日记账分录查看</a:t>
            </a:r>
            <a:r>
              <a:rPr lang="en-US" dirty="0" smtClean="0"/>
              <a:t> </a:t>
            </a:r>
            <a:r>
              <a:rPr lang="en-US" dirty="0"/>
              <a:t>(*) (25.13.1.3</a:t>
            </a:r>
            <a:r>
              <a:rPr lang="en-US" dirty="0" smtClean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预览发票打印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7.13.3)</a:t>
            </a:r>
            <a:endParaRPr lang="en-US" dirty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发票过账和打印</a:t>
            </a:r>
            <a:r>
              <a:rPr lang="en-US" dirty="0" smtClean="0"/>
              <a:t> </a:t>
            </a:r>
            <a:r>
              <a:rPr lang="en-US" dirty="0"/>
              <a:t>(7.13.4</a:t>
            </a:r>
            <a:r>
              <a:rPr lang="en-US" dirty="0" smtClean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客户发票创建</a:t>
            </a:r>
            <a:r>
              <a:rPr lang="en-US" altLang="zh-CN" dirty="0" smtClean="0"/>
              <a:t>(27.1.1.1)</a:t>
            </a:r>
            <a:endParaRPr lang="en-US" dirty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客户发票查看</a:t>
            </a:r>
            <a:r>
              <a:rPr lang="en-US" dirty="0" smtClean="0"/>
              <a:t> </a:t>
            </a:r>
            <a:r>
              <a:rPr lang="en-US" dirty="0"/>
              <a:t>(*) (27.1.1.3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另：客户未结余额创建</a:t>
            </a:r>
            <a:r>
              <a:rPr lang="en-US" altLang="zh-CN" dirty="0" smtClean="0"/>
              <a:t>(27.1.10)</a:t>
            </a:r>
            <a:endParaRPr lang="en-US" dirty="0"/>
          </a:p>
          <a:p>
            <a:pPr marL="533400" indent="-533400"/>
            <a:endParaRPr lang="en-US" dirty="0"/>
          </a:p>
          <a:p>
            <a:pPr marL="533400" indent="-533400"/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folHlink"/>
                </a:solidFill>
              </a:rPr>
              <a:t>销售订单维护</a:t>
            </a:r>
            <a:r>
              <a:rPr lang="en-US" altLang="zh-CN" dirty="0" smtClean="0">
                <a:solidFill>
                  <a:schemeClr val="folHlink"/>
                </a:solidFill>
              </a:rPr>
              <a:t>7.1.1</a:t>
            </a:r>
            <a:endParaRPr lang="en-US" dirty="0" smtClean="0">
              <a:solidFill>
                <a:schemeClr val="folHlin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EF-ARP-110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1" y="774700"/>
            <a:ext cx="6905985" cy="471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销售订单发货</a:t>
            </a:r>
            <a:r>
              <a:rPr lang="en-US" altLang="zh-CN" dirty="0" smtClean="0"/>
              <a:t>7.9.15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EF-ARP-120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698500"/>
            <a:ext cx="7150099" cy="3710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EF-ARP-120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未过账会计事务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-25.13.13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696913"/>
            <a:ext cx="7234809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293" y="4840288"/>
            <a:ext cx="3695242" cy="15696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/>
              <a:t> 凭证： 借</a:t>
            </a:r>
            <a:r>
              <a:rPr lang="en-US" altLang="zh-CN" sz="1200" dirty="0"/>
              <a:t>: </a:t>
            </a:r>
            <a:r>
              <a:rPr lang="zh-CN" altLang="en-US" sz="1200" dirty="0"/>
              <a:t>主营业务成本</a:t>
            </a:r>
            <a:r>
              <a:rPr lang="en-US" altLang="zh-CN" sz="1200" dirty="0"/>
              <a:t>-</a:t>
            </a:r>
            <a:r>
              <a:rPr lang="zh-CN" altLang="en-US" sz="1200" dirty="0"/>
              <a:t>直接材料  </a:t>
            </a:r>
            <a:r>
              <a:rPr lang="en-US" altLang="zh-CN" sz="1200" dirty="0" smtClean="0"/>
              <a:t>400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</a:t>
            </a:r>
            <a:r>
              <a:rPr lang="zh-CN" altLang="en-US" sz="1200" dirty="0" smtClean="0"/>
              <a:t>贷</a:t>
            </a:r>
            <a:r>
              <a:rPr lang="zh-CN" altLang="en-US" sz="1200" dirty="0"/>
              <a:t>：库存商品    </a:t>
            </a:r>
            <a:r>
              <a:rPr lang="en-US" altLang="zh-CN" sz="1200" dirty="0" smtClean="0"/>
              <a:t>400</a:t>
            </a:r>
            <a:endParaRPr lang="en-US" altLang="zh-CN" sz="1200" dirty="0"/>
          </a:p>
          <a:p>
            <a:pPr algn="l"/>
            <a:endParaRPr lang="en-US" altLang="zh-CN" sz="1200" dirty="0"/>
          </a:p>
          <a:p>
            <a:pPr algn="l"/>
            <a:r>
              <a:rPr lang="zh-CN" altLang="en-US" sz="1200" dirty="0"/>
              <a:t> </a:t>
            </a:r>
            <a:r>
              <a:rPr lang="zh-CN" altLang="en-US" sz="1200" dirty="0" smtClean="0"/>
              <a:t>          </a:t>
            </a:r>
            <a:r>
              <a:rPr lang="zh-CN" altLang="en-US" sz="1200" dirty="0"/>
              <a:t>借</a:t>
            </a:r>
            <a:r>
              <a:rPr lang="en-US" altLang="zh-CN" sz="1200" dirty="0"/>
              <a:t>: </a:t>
            </a:r>
            <a:r>
              <a:rPr lang="zh-CN" altLang="en-US" sz="1200" dirty="0"/>
              <a:t>主营业务成本</a:t>
            </a:r>
            <a:r>
              <a:rPr lang="en-US" altLang="zh-CN" sz="1200" dirty="0"/>
              <a:t>-</a:t>
            </a:r>
            <a:r>
              <a:rPr lang="zh-CN" altLang="en-US" sz="1200" dirty="0"/>
              <a:t>直接人工 </a:t>
            </a:r>
            <a:r>
              <a:rPr lang="en-US" altLang="zh-CN" sz="1200" dirty="0" smtClean="0"/>
              <a:t>10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</a:t>
            </a:r>
            <a:r>
              <a:rPr lang="zh-CN" altLang="en-US" sz="1200" dirty="0" smtClean="0"/>
              <a:t>贷</a:t>
            </a:r>
            <a:r>
              <a:rPr lang="zh-CN" altLang="en-US" sz="1200" dirty="0"/>
              <a:t>：库存商品      </a:t>
            </a:r>
            <a:r>
              <a:rPr lang="en-US" altLang="zh-CN" sz="1200" dirty="0" smtClean="0"/>
              <a:t>10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                                                      </a:t>
            </a:r>
          </a:p>
          <a:p>
            <a:pPr algn="l"/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借</a:t>
            </a:r>
            <a:r>
              <a:rPr lang="en-US" altLang="zh-CN" sz="1200" dirty="0"/>
              <a:t>: </a:t>
            </a:r>
            <a:r>
              <a:rPr lang="zh-CN" altLang="en-US" sz="1200" dirty="0"/>
              <a:t>主营业务成本</a:t>
            </a:r>
            <a:r>
              <a:rPr lang="en-US" altLang="zh-CN" sz="1200" dirty="0"/>
              <a:t>-</a:t>
            </a:r>
            <a:r>
              <a:rPr lang="zh-CN" altLang="en-US" sz="1200" dirty="0"/>
              <a:t>附加费  </a:t>
            </a:r>
            <a:r>
              <a:rPr lang="en-US" altLang="zh-CN" sz="1200" dirty="0" smtClean="0"/>
              <a:t>20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  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贷：库存商品   </a:t>
            </a:r>
            <a:r>
              <a:rPr lang="en-US" altLang="zh-CN" sz="1200" dirty="0" smtClean="0"/>
              <a:t>20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36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预览发票打印</a:t>
            </a:r>
            <a:r>
              <a:rPr lang="en-US" altLang="zh-CN" dirty="0"/>
              <a:t> (7.13.3)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EF-ARP-130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709611"/>
            <a:ext cx="6756400" cy="543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08800" y="709611"/>
            <a:ext cx="1739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如果要合并发票或者发票为纠正发票，则必须注意图中字段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预览发票打印</a:t>
            </a:r>
            <a:r>
              <a:rPr lang="en-US" altLang="zh-CN" dirty="0"/>
              <a:t> (7.13.3)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EF-ARP-130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" y="635000"/>
            <a:ext cx="6486525" cy="567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</a:t>
            </a:r>
            <a:r>
              <a:rPr lang="en-US" altLang="zh-CN" dirty="0" err="1" smtClean="0"/>
              <a:t>BALANCEDAEMON</a:t>
            </a:r>
            <a:r>
              <a:rPr lang="zh-CN" altLang="en-US" dirty="0" smtClean="0"/>
              <a:t>已经运行</a:t>
            </a:r>
          </a:p>
          <a:p>
            <a:r>
              <a:rPr lang="zh-CN" altLang="en-US" dirty="0" smtClean="0"/>
              <a:t>客户订单会计控制</a:t>
            </a:r>
            <a:endParaRPr lang="en-US" altLang="zh-CN" dirty="0" smtClean="0"/>
          </a:p>
          <a:p>
            <a:r>
              <a:rPr lang="zh-CN" altLang="en-US" dirty="0" smtClean="0"/>
              <a:t>总账纠正控制</a:t>
            </a:r>
            <a:endParaRPr lang="en-US" altLang="zh-CN" dirty="0" smtClean="0"/>
          </a:p>
          <a:p>
            <a:r>
              <a:rPr lang="zh-CN" altLang="en-US" dirty="0" smtClean="0"/>
              <a:t>日记账集</a:t>
            </a:r>
            <a:endParaRPr lang="en-US" altLang="zh-CN" dirty="0"/>
          </a:p>
          <a:p>
            <a:r>
              <a:rPr lang="zh-CN" altLang="en-US" dirty="0" smtClean="0"/>
              <a:t>客户付款状态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一、基本设置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发票过账和打印</a:t>
            </a:r>
            <a:r>
              <a:rPr lang="en-US" altLang="zh-CN" dirty="0"/>
              <a:t> (7.13.4)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16982"/>
            <a:ext cx="6027737" cy="4850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92676" y="716981"/>
            <a:ext cx="20313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过账会产生发票号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更新账户余额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发票过账和打印</a:t>
            </a:r>
            <a:r>
              <a:rPr lang="en-US" altLang="zh-CN" dirty="0"/>
              <a:t> (7.13.4)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11199"/>
            <a:ext cx="7191375" cy="553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sz="2800" dirty="0" smtClean="0"/>
              <a:t>客户发票查看</a:t>
            </a:r>
            <a:r>
              <a:rPr lang="en-US" altLang="zh-CN" sz="2800" dirty="0" smtClean="0"/>
              <a:t>  (27.1.1.3)</a:t>
            </a:r>
            <a:endParaRPr lang="en-US" altLang="zh-C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EF-ARP-150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49300"/>
            <a:ext cx="7360326" cy="4862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sz="2800" dirty="0" smtClean="0"/>
              <a:t>客户发票查看</a:t>
            </a:r>
            <a:r>
              <a:rPr lang="en-US" altLang="zh-CN" sz="2800" dirty="0" smtClean="0"/>
              <a:t>  (27.1.1.3)</a:t>
            </a:r>
            <a:endParaRPr lang="en-US" altLang="zh-C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EF-ARP-150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73100"/>
            <a:ext cx="7350899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日记账分录查看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(25.13.1.3)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733425"/>
            <a:ext cx="6489700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667" y="4610100"/>
            <a:ext cx="4211409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/>
              <a:t> 凭证： 借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应收账款  </a:t>
            </a:r>
            <a:r>
              <a:rPr lang="en-US" altLang="zh-CN" sz="1800" dirty="0" smtClean="0"/>
              <a:t>1170</a:t>
            </a:r>
            <a:endParaRPr lang="en-US" altLang="zh-CN" sz="1800" dirty="0"/>
          </a:p>
          <a:p>
            <a:pPr algn="l"/>
            <a:r>
              <a:rPr lang="en-US" altLang="zh-CN" sz="1800" dirty="0"/>
              <a:t>                   </a:t>
            </a:r>
            <a:r>
              <a:rPr lang="zh-CN" altLang="en-US" sz="1800" dirty="0" smtClean="0"/>
              <a:t>贷：</a:t>
            </a:r>
            <a:r>
              <a:rPr lang="zh-CN" altLang="en-US" sz="1800" dirty="0"/>
              <a:t>主营业务收入  </a:t>
            </a:r>
            <a:r>
              <a:rPr lang="en-US" altLang="zh-CN" sz="1800" dirty="0" smtClean="0"/>
              <a:t>1000</a:t>
            </a:r>
            <a:endParaRPr lang="en-US" altLang="zh-CN" sz="1800" dirty="0"/>
          </a:p>
          <a:p>
            <a:pPr algn="l"/>
            <a:r>
              <a:rPr lang="zh-CN" altLang="en-US" sz="1800" dirty="0" smtClean="0"/>
              <a:t>                          应交税费</a:t>
            </a:r>
            <a:r>
              <a:rPr lang="en-US" altLang="zh-CN" sz="1800" dirty="0" smtClean="0"/>
              <a:t>-</a:t>
            </a:r>
            <a:r>
              <a:rPr lang="zh-CN" altLang="en-US" sz="1800" dirty="0"/>
              <a:t>销项税 </a:t>
            </a:r>
            <a:r>
              <a:rPr lang="en-US" altLang="zh-CN" sz="1800" dirty="0" smtClean="0"/>
              <a:t>170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3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客户余额创建</a:t>
            </a:r>
            <a:r>
              <a:rPr lang="en-US" altLang="zh-CN" dirty="0"/>
              <a:t>(28.1.15)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667" y="3686770"/>
            <a:ext cx="2651688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/>
              <a:t> 凭证： 借</a:t>
            </a:r>
            <a:r>
              <a:rPr lang="zh-CN" altLang="en-US" sz="1800" dirty="0" smtClean="0"/>
              <a:t>：应收账款 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         </a:t>
            </a:r>
            <a:r>
              <a:rPr lang="zh-CN" altLang="en-US" sz="1800" dirty="0" smtClean="0"/>
              <a:t>贷：转账账户</a:t>
            </a:r>
            <a:endParaRPr lang="zh-CN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77864"/>
            <a:ext cx="7429500" cy="2886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附加专题一：客户发票纠正应用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sp>
        <p:nvSpPr>
          <p:cNvPr id="3" name="圆角矩形 2"/>
          <p:cNvSpPr/>
          <p:nvPr/>
        </p:nvSpPr>
        <p:spPr>
          <a:xfrm>
            <a:off x="4724400" y="814832"/>
            <a:ext cx="20955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发票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4797552" y="5015484"/>
            <a:ext cx="20955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信用票据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27100" y="827532"/>
            <a:ext cx="20828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发票更正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87552" y="5015484"/>
            <a:ext cx="20955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信用票据更正</a:t>
            </a:r>
          </a:p>
        </p:txBody>
      </p:sp>
      <p:cxnSp>
        <p:nvCxnSpPr>
          <p:cNvPr id="6" name="直接箭头连接符 5"/>
          <p:cNvCxnSpPr>
            <a:endCxn id="3" idx="1"/>
          </p:cNvCxnSpPr>
          <p:nvPr/>
        </p:nvCxnSpPr>
        <p:spPr>
          <a:xfrm>
            <a:off x="3009900" y="1145032"/>
            <a:ext cx="1714500" cy="63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083052" y="5345684"/>
            <a:ext cx="1714500" cy="63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160" y="941832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纠正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1712" y="5090424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纠正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04" y="1818620"/>
            <a:ext cx="5149595" cy="26680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直接箭头连接符 9"/>
          <p:cNvCxnSpPr>
            <a:stCxn id="3" idx="2"/>
          </p:cNvCxnSpPr>
          <p:nvPr/>
        </p:nvCxnSpPr>
        <p:spPr>
          <a:xfrm flipH="1">
            <a:off x="3009900" y="1487932"/>
            <a:ext cx="2762250" cy="4384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0"/>
          </p:cNvCxnSpPr>
          <p:nvPr/>
        </p:nvCxnSpPr>
        <p:spPr>
          <a:xfrm rot="16200000" flipV="1">
            <a:off x="631317" y="3611499"/>
            <a:ext cx="1540764" cy="1267206"/>
          </a:xfrm>
          <a:prstGeom prst="bentConnector3">
            <a:avLst>
              <a:gd name="adj1" fmla="val 3259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68095" y="3474720"/>
            <a:ext cx="987553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035302" y="4096512"/>
            <a:ext cx="0" cy="487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0"/>
          </p:cNvCxnSpPr>
          <p:nvPr/>
        </p:nvCxnSpPr>
        <p:spPr>
          <a:xfrm flipH="1" flipV="1">
            <a:off x="3009900" y="2218944"/>
            <a:ext cx="2835402" cy="27965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1"/>
          </p:cNvCxnSpPr>
          <p:nvPr/>
        </p:nvCxnSpPr>
        <p:spPr>
          <a:xfrm rot="10800000" flipV="1">
            <a:off x="280416" y="1164082"/>
            <a:ext cx="646684" cy="257886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80416" y="3742944"/>
            <a:ext cx="14752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80416" y="3152638"/>
            <a:ext cx="14752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19900" y="2742164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Opernational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1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客户</a:t>
            </a:r>
            <a:r>
              <a:rPr lang="zh-CN" altLang="en-US" dirty="0" smtClean="0"/>
              <a:t>发票更正</a:t>
            </a:r>
            <a:endParaRPr lang="en-US" altLang="zh-CN" dirty="0" smtClean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客户信用票据更正</a:t>
            </a:r>
            <a:endParaRPr lang="en-US" altLang="zh-CN" dirty="0" smtClean="0"/>
          </a:p>
          <a:p>
            <a:pPr marL="533400" indent="-533400"/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以下的演示以客户发票更正为例</a:t>
            </a:r>
            <a:endParaRPr lang="en-US" altLang="zh-CN" dirty="0" smtClean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-7.1.1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9" y="812800"/>
            <a:ext cx="6908070" cy="497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2009" y="2804974"/>
            <a:ext cx="3352800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新建</a:t>
            </a:r>
            <a:r>
              <a:rPr lang="en-US" altLang="zh-CN" sz="1800" dirty="0" smtClean="0"/>
              <a:t>so</a:t>
            </a:r>
            <a:r>
              <a:rPr lang="zh-CN" altLang="en-US" sz="1800" dirty="0" smtClean="0"/>
              <a:t>，关联原始发票</a:t>
            </a:r>
            <a:endParaRPr lang="zh-CN" altLang="en-US" sz="18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14900" y="3174306"/>
            <a:ext cx="477109" cy="4451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2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" y="885397"/>
            <a:ext cx="6157894" cy="4762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-7.1.1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2696001"/>
            <a:ext cx="4089400" cy="830997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指定一个在</a:t>
            </a:r>
            <a:r>
              <a:rPr lang="en-US" altLang="zh-CN" sz="1600" dirty="0"/>
              <a:t>"</a:t>
            </a:r>
            <a:r>
              <a:rPr lang="zh-CN" altLang="en-US" sz="1600" dirty="0"/>
              <a:t>原因代码维护</a:t>
            </a:r>
            <a:r>
              <a:rPr lang="en-US" altLang="zh-CN" sz="1600" dirty="0"/>
              <a:t>"</a:t>
            </a:r>
            <a:r>
              <a:rPr lang="zh-CN" altLang="en-US" sz="1600" dirty="0"/>
              <a:t>中定义的代码，指出为什么需要此纠正。 纠正原因的原因类型必须为</a:t>
            </a:r>
            <a:r>
              <a:rPr lang="en-US" altLang="zh-CN" sz="1600" dirty="0" err="1"/>
              <a:t>Corrinv</a:t>
            </a:r>
            <a:endParaRPr lang="zh-CN" altLang="en-US" sz="1600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210711" y="3111499"/>
            <a:ext cx="1742289" cy="99060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753"/>
            <a:ext cx="8229600" cy="708730"/>
          </a:xfrm>
        </p:spPr>
        <p:txBody>
          <a:bodyPr/>
          <a:lstStyle/>
          <a:p>
            <a:r>
              <a:rPr lang="en-US" altLang="zh-CN" dirty="0" err="1" smtClean="0"/>
              <a:t>BALANCEDAEMON</a:t>
            </a:r>
            <a:r>
              <a:rPr lang="en-US" altLang="zh-CN" dirty="0" smtClean="0"/>
              <a:t>-36.14.16.2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900546"/>
            <a:ext cx="7744692" cy="416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399" y="5136395"/>
            <a:ext cx="243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确定该</a:t>
            </a:r>
            <a:r>
              <a:rPr lang="en-US" altLang="zh-CN" sz="1400" dirty="0"/>
              <a:t>daemon</a:t>
            </a:r>
            <a:r>
              <a:rPr lang="zh-CN" altLang="en-US" sz="1400" dirty="0"/>
              <a:t>已经启动运行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-7.1.1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4" y="711199"/>
            <a:ext cx="7086883" cy="4851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2696001"/>
            <a:ext cx="4089400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在订单明细中会显示原始发票数据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82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—7.1.1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723900"/>
            <a:ext cx="6830330" cy="521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---7.9.15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9" y="711829"/>
            <a:ext cx="7224712" cy="5011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62499" y="3576478"/>
            <a:ext cx="2286001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产生正负数发货数量，</a:t>
            </a:r>
            <a:endParaRPr lang="zh-CN" altLang="en-US" sz="1600" dirty="0"/>
          </a:p>
        </p:txBody>
      </p:sp>
      <p:cxnSp>
        <p:nvCxnSpPr>
          <p:cNvPr id="3" name="直接箭头连接符 2"/>
          <p:cNvCxnSpPr>
            <a:endCxn id="5" idx="0"/>
          </p:cNvCxnSpPr>
          <p:nvPr/>
        </p:nvCxnSpPr>
        <p:spPr>
          <a:xfrm>
            <a:off x="5359400" y="3086100"/>
            <a:ext cx="546100" cy="4903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7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</a:t>
            </a:r>
            <a:r>
              <a:rPr lang="zh-CN" altLang="en-US" dirty="0" smtClean="0"/>
              <a:t>预览发票打印</a:t>
            </a:r>
            <a:r>
              <a:rPr lang="en-US" altLang="zh-CN" dirty="0" smtClean="0"/>
              <a:t>7.13.3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797303"/>
            <a:ext cx="6619876" cy="5145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</a:t>
            </a:r>
            <a:r>
              <a:rPr lang="zh-CN" altLang="en-US" dirty="0" smtClean="0"/>
              <a:t>预览发票打印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27501"/>
            <a:ext cx="6724883" cy="456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7971" y="1476225"/>
            <a:ext cx="2044700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发票纠正的明细过程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708400" y="1645502"/>
            <a:ext cx="2319571" cy="103419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发票过账打印</a:t>
            </a:r>
            <a:r>
              <a:rPr lang="en-US" altLang="zh-CN" dirty="0" smtClean="0"/>
              <a:t>7.13.4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708400" y="1645502"/>
            <a:ext cx="2319571" cy="103419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6" y="697710"/>
            <a:ext cx="6792913" cy="5179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87277" y="1931768"/>
            <a:ext cx="2031325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总账账务</a:t>
            </a:r>
            <a:r>
              <a:rPr lang="zh-CN" altLang="en-US" sz="2400" dirty="0" smtClean="0">
                <a:ea typeface="楷体_GB2312" pitchFamily="49" charset="-122"/>
              </a:rPr>
              <a:t>日期</a:t>
            </a:r>
            <a:endParaRPr lang="zh-CN" altLang="en-US" sz="2400" dirty="0">
              <a:ea typeface="楷体_GB2312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638300" y="2393433"/>
            <a:ext cx="448977" cy="52756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发票过账打印</a:t>
            </a:r>
            <a:r>
              <a:rPr lang="en-US" altLang="zh-CN" dirty="0" smtClean="0"/>
              <a:t>7.13.4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" y="687127"/>
            <a:ext cx="7640256" cy="4367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发票更正查看</a:t>
            </a:r>
            <a:r>
              <a:rPr lang="en-US" altLang="zh-CN" dirty="0" smtClean="0"/>
              <a:t>-27.1.1.3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673545"/>
            <a:ext cx="6338887" cy="5039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02400" y="673544"/>
            <a:ext cx="2641600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ea typeface="楷体_GB2312" pitchFamily="49" charset="-122"/>
              </a:rPr>
              <a:t>1</a:t>
            </a:r>
            <a:r>
              <a:rPr lang="zh-CN" altLang="en-US" sz="1400" dirty="0" smtClean="0">
                <a:ea typeface="楷体_GB2312" pitchFamily="49" charset="-122"/>
              </a:rPr>
              <a:t>、过账后，发票类型显示为发票更正，发票金额为负数。</a:t>
            </a:r>
            <a:endParaRPr lang="en-US" altLang="zh-CN" sz="1400" dirty="0" smtClean="0">
              <a:ea typeface="楷体_GB2312" pitchFamily="49" charset="-122"/>
            </a:endParaRPr>
          </a:p>
          <a:p>
            <a:pPr algn="l"/>
            <a:r>
              <a:rPr lang="en-US" altLang="zh-CN" sz="1400" dirty="0" smtClean="0">
                <a:ea typeface="楷体_GB2312" pitchFamily="49" charset="-122"/>
              </a:rPr>
              <a:t>2</a:t>
            </a:r>
            <a:r>
              <a:rPr lang="zh-CN" altLang="en-US" sz="1400" dirty="0" smtClean="0">
                <a:ea typeface="楷体_GB2312" pitchFamily="49" charset="-122"/>
              </a:rPr>
              <a:t>、链接到原始发票，并对应相应的日记账</a:t>
            </a:r>
            <a:endParaRPr lang="en-US" altLang="zh-CN" sz="1400" dirty="0" smtClean="0">
              <a:ea typeface="楷体_GB2312" pitchFamily="49" charset="-122"/>
            </a:endParaRPr>
          </a:p>
          <a:p>
            <a:pPr algn="l"/>
            <a:r>
              <a:rPr lang="en-US" altLang="zh-CN" sz="1400" dirty="0" smtClean="0">
                <a:ea typeface="楷体_GB2312" pitchFamily="49" charset="-122"/>
              </a:rPr>
              <a:t>3</a:t>
            </a:r>
            <a:r>
              <a:rPr lang="zh-CN" altLang="en-US" sz="1400" dirty="0" smtClean="0">
                <a:ea typeface="楷体_GB2312" pitchFamily="49" charset="-122"/>
              </a:rPr>
              <a:t>、生成调整日记账分录（</a:t>
            </a:r>
            <a:r>
              <a:rPr lang="en-US" altLang="zh-CN" sz="1400" dirty="0" smtClean="0">
                <a:ea typeface="楷体_GB2312" pitchFamily="49" charset="-122"/>
              </a:rPr>
              <a:t>25.13.1.3</a:t>
            </a:r>
            <a:r>
              <a:rPr lang="zh-CN" altLang="en-US" sz="1400" dirty="0" smtClean="0">
                <a:ea typeface="楷体_GB2312" pitchFamily="49" charset="-122"/>
              </a:rPr>
              <a:t>）</a:t>
            </a:r>
            <a:endParaRPr lang="zh-CN" altLang="en-US" sz="1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2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附加专题二：未结项目调整</a:t>
            </a:r>
            <a:r>
              <a:rPr lang="en-US" altLang="zh-CN" dirty="0" smtClean="0"/>
              <a:t>25.13.5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sp>
        <p:nvSpPr>
          <p:cNvPr id="3" name="圆角矩形 2"/>
          <p:cNvSpPr/>
          <p:nvPr/>
        </p:nvSpPr>
        <p:spPr>
          <a:xfrm>
            <a:off x="2927350" y="1193800"/>
            <a:ext cx="2095500" cy="6731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预收款创建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2927350" y="3143250"/>
            <a:ext cx="2095500" cy="6731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调整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12700" y="2120900"/>
            <a:ext cx="2082800" cy="6731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未</a:t>
            </a:r>
            <a:r>
              <a:rPr lang="zh-CN" altLang="en-US" sz="2400" dirty="0" smtClean="0"/>
              <a:t>结项目调整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927350" y="2120900"/>
            <a:ext cx="2095500" cy="6731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分配总账</a:t>
            </a:r>
            <a:endParaRPr lang="zh-CN" altLang="en-US" sz="2400" dirty="0"/>
          </a:p>
        </p:txBody>
      </p:sp>
      <p:cxnSp>
        <p:nvCxnSpPr>
          <p:cNvPr id="5" name="肘形连接符 4"/>
          <p:cNvCxnSpPr>
            <a:stCxn id="8" idx="3"/>
            <a:endCxn id="3" idx="1"/>
          </p:cNvCxnSpPr>
          <p:nvPr/>
        </p:nvCxnSpPr>
        <p:spPr>
          <a:xfrm flipV="1">
            <a:off x="2095500" y="1530350"/>
            <a:ext cx="831850" cy="92710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3"/>
            <a:endCxn id="9" idx="1"/>
          </p:cNvCxnSpPr>
          <p:nvPr/>
        </p:nvCxnSpPr>
        <p:spPr>
          <a:xfrm>
            <a:off x="2095500" y="2457450"/>
            <a:ext cx="831850" cy="1270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3"/>
            <a:endCxn id="7" idx="1"/>
          </p:cNvCxnSpPr>
          <p:nvPr/>
        </p:nvCxnSpPr>
        <p:spPr>
          <a:xfrm>
            <a:off x="2095500" y="2457450"/>
            <a:ext cx="831850" cy="102235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2500" y="993745"/>
            <a:ext cx="1841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、新项目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分配</a:t>
            </a:r>
            <a:r>
              <a:rPr lang="zh-CN" altLang="en-US" sz="2000" dirty="0" smtClean="0"/>
              <a:t>总账（付款）</a:t>
            </a:r>
            <a:endParaRPr lang="zh-CN" altLang="en-US" sz="2000" dirty="0"/>
          </a:p>
        </p:txBody>
      </p:sp>
      <p:cxnSp>
        <p:nvCxnSpPr>
          <p:cNvPr id="19" name="直接箭头连接符 18"/>
          <p:cNvCxnSpPr>
            <a:stCxn id="3" idx="3"/>
          </p:cNvCxnSpPr>
          <p:nvPr/>
        </p:nvCxnSpPr>
        <p:spPr>
          <a:xfrm>
            <a:off x="5022850" y="1530350"/>
            <a:ext cx="100965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6916" y="2245203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、分配</a:t>
            </a:r>
            <a:r>
              <a:rPr lang="zh-CN" altLang="en-US" sz="2000" dirty="0"/>
              <a:t>到其他</a:t>
            </a:r>
            <a:r>
              <a:rPr lang="zh-CN" altLang="en-US" sz="2000" dirty="0" smtClean="0"/>
              <a:t>费用科目</a:t>
            </a:r>
            <a:endParaRPr lang="zh-CN" altLang="en-US" sz="20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24021" y="2470150"/>
            <a:ext cx="100965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57900" y="3254345"/>
            <a:ext cx="298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、调整发票金额（包括已结）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2</a:t>
            </a:r>
            <a:r>
              <a:rPr lang="zh-CN" altLang="en-US" sz="2000" dirty="0"/>
              <a:t>、相同业务关系的客户和供应商未结项目可以直接互相调整。 </a:t>
            </a:r>
            <a:br>
              <a:rPr lang="zh-CN" altLang="en-US" sz="2000" dirty="0"/>
            </a:br>
            <a:endParaRPr lang="zh-CN" altLang="en-US" sz="20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024021" y="3479800"/>
            <a:ext cx="100965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9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41" dur="2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掌握在</a:t>
            </a:r>
            <a:r>
              <a:rPr lang="en-US" altLang="zh-CN" dirty="0" smtClean="0"/>
              <a:t>25.13.5</a:t>
            </a:r>
            <a:r>
              <a:rPr lang="zh-CN" altLang="en-US" dirty="0" smtClean="0"/>
              <a:t>中如何建立预付款</a:t>
            </a:r>
            <a:endParaRPr lang="en-US" altLang="zh-CN" dirty="0" smtClean="0"/>
          </a:p>
          <a:p>
            <a:r>
              <a:rPr lang="zh-CN" altLang="en-US" dirty="0" smtClean="0"/>
              <a:t>调整发票金额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次学习重点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55144" cy="708730"/>
          </a:xfrm>
        </p:spPr>
        <p:txBody>
          <a:bodyPr/>
          <a:lstStyle/>
          <a:p>
            <a:r>
              <a:rPr lang="zh-CN" altLang="en-US" dirty="0"/>
              <a:t>客户订单会计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-36.9.6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3" y="817419"/>
            <a:ext cx="625792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6253" y="3014662"/>
            <a:ext cx="7938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使用纠正发票 </a:t>
            </a:r>
          </a:p>
          <a:p>
            <a:pPr algn="l"/>
            <a:r>
              <a:rPr lang="zh-CN" altLang="en-US" sz="1400" dirty="0"/>
              <a:t>指出是否使用纠正发票。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否：停用纠正发票功能。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是：允许使用纠正发票。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为</a:t>
            </a:r>
            <a:r>
              <a:rPr lang="en-US" altLang="zh-CN" sz="1400" dirty="0"/>
              <a:t>"</a:t>
            </a:r>
            <a:r>
              <a:rPr lang="zh-CN" altLang="en-US" sz="1400" dirty="0"/>
              <a:t>是</a:t>
            </a:r>
            <a:r>
              <a:rPr lang="en-US" altLang="zh-CN" sz="1400" dirty="0"/>
              <a:t>"</a:t>
            </a:r>
            <a:r>
              <a:rPr lang="zh-CN" altLang="en-US" sz="1400" dirty="0"/>
              <a:t>时，</a:t>
            </a:r>
            <a:r>
              <a:rPr lang="en-US" altLang="zh-CN" sz="1400" dirty="0"/>
              <a:t>"</a:t>
            </a:r>
            <a:r>
              <a:rPr lang="zh-CN" altLang="en-US" sz="1400" dirty="0"/>
              <a:t>销售订单维护</a:t>
            </a:r>
            <a:r>
              <a:rPr lang="en-US" altLang="zh-CN" sz="1400" dirty="0"/>
              <a:t>"</a:t>
            </a:r>
            <a:r>
              <a:rPr lang="zh-CN" altLang="en-US" sz="1400" dirty="0"/>
              <a:t>中显示附加字段，让您可以为原始发票 创建纠正销售订单。然后可以输入正确的金额，而不是输入原始数额和 纠正数额之间的差异。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19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结项目创建</a:t>
            </a:r>
            <a:r>
              <a:rPr lang="en-US" altLang="zh-CN" dirty="0" smtClean="0"/>
              <a:t>25.13.3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EF-ARP-100</a:t>
            </a:r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2352" y="3034897"/>
            <a:ext cx="1553133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dirty="0"/>
              <a:t>未结项目调整视图</a:t>
            </a:r>
            <a:r>
              <a:rPr lang="en-US" sz="1200" b="1" dirty="0" smtClean="0">
                <a:latin typeface="+mj-lt"/>
              </a:rPr>
              <a:t>25.13.6</a:t>
            </a:r>
            <a:endParaRPr lang="en-US" sz="1200" b="1" dirty="0">
              <a:latin typeface="+mj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30550" y="820896"/>
            <a:ext cx="1328928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228600" bIns="228600" anchor="ctr" anchorCtr="1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预收款创建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25.13.5</a:t>
            </a:r>
            <a:endParaRPr lang="en-US" sz="1200" b="1" dirty="0">
              <a:latin typeface="+mj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69398" y="1968515"/>
            <a:ext cx="1648247" cy="696532"/>
          </a:xfrm>
          <a:prstGeom prst="rect">
            <a:avLst/>
          </a:prstGeom>
          <a:solidFill>
            <a:srgbClr val="FAF1F1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客户发票调整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25.13.5</a:t>
            </a:r>
            <a:endParaRPr lang="en-US" sz="1200" b="1" dirty="0">
              <a:latin typeface="+mj-lt"/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096438" y="4145840"/>
            <a:ext cx="1389888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日记账分录查看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25.13.1.3</a:t>
            </a:r>
            <a:endParaRPr lang="zh-CN" altLang="en-US" sz="1000" dirty="0"/>
          </a:p>
        </p:txBody>
      </p:sp>
      <p:sp>
        <p:nvSpPr>
          <p:cNvPr id="19" name="流程图: 多文档 18"/>
          <p:cNvSpPr/>
          <p:nvPr/>
        </p:nvSpPr>
        <p:spPr>
          <a:xfrm>
            <a:off x="3112352" y="5556015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客户发票查看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27.1.1.3</a:t>
            </a:r>
            <a:endParaRPr lang="zh-CN" altLang="en-US" sz="1000" dirty="0"/>
          </a:p>
        </p:txBody>
      </p:sp>
      <p:cxnSp>
        <p:nvCxnSpPr>
          <p:cNvPr id="3" name="直接箭头连接符 2"/>
          <p:cNvCxnSpPr>
            <a:stCxn id="10" idx="2"/>
            <a:endCxn id="12" idx="0"/>
          </p:cNvCxnSpPr>
          <p:nvPr/>
        </p:nvCxnSpPr>
        <p:spPr>
          <a:xfrm flipH="1">
            <a:off x="3893522" y="1517428"/>
            <a:ext cx="1492" cy="45108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2" idx="2"/>
            <a:endCxn id="8" idx="0"/>
          </p:cNvCxnSpPr>
          <p:nvPr/>
        </p:nvCxnSpPr>
        <p:spPr>
          <a:xfrm flipH="1">
            <a:off x="3888919" y="2665047"/>
            <a:ext cx="4603" cy="3698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17" idx="0"/>
          </p:cNvCxnSpPr>
          <p:nvPr/>
        </p:nvCxnSpPr>
        <p:spPr>
          <a:xfrm flipH="1">
            <a:off x="3887001" y="3731429"/>
            <a:ext cx="1918" cy="41441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37738" y="5005999"/>
            <a:ext cx="0" cy="5500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7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预收款维护</a:t>
            </a:r>
            <a:r>
              <a:rPr lang="en-US" dirty="0" smtClean="0"/>
              <a:t> (25.13.5)</a:t>
            </a:r>
            <a:endParaRPr lang="en-US" altLang="zh-CN" dirty="0" smtClean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客户发票调整</a:t>
            </a:r>
            <a:r>
              <a:rPr lang="en-US" altLang="zh-CN" dirty="0"/>
              <a:t>(25.13.5</a:t>
            </a:r>
            <a:r>
              <a:rPr lang="en-US" altLang="zh-CN" dirty="0" smtClean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未结项目</a:t>
            </a:r>
            <a:r>
              <a:rPr lang="zh-CN" altLang="en-US" dirty="0" smtClean="0"/>
              <a:t>调整视图</a:t>
            </a:r>
            <a:r>
              <a:rPr lang="en-US" altLang="zh-CN" dirty="0" smtClean="0"/>
              <a:t>(25.13.6)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客户发票查看</a:t>
            </a:r>
            <a:r>
              <a:rPr lang="en-US" altLang="zh-CN" dirty="0"/>
              <a:t>(</a:t>
            </a:r>
            <a:r>
              <a:rPr lang="en-US" altLang="zh-CN" dirty="0" smtClean="0"/>
              <a:t>27.1.1.3)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日记账分录查看（</a:t>
            </a:r>
            <a:r>
              <a:rPr lang="en-US" altLang="zh-CN" dirty="0" smtClean="0"/>
              <a:t>25.13.1.3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33400" indent="-533400">
              <a:buFont typeface="Webdings" pitchFamily="18" charset="2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33400" indent="-533400"/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sp>
        <p:nvSpPr>
          <p:cNvPr id="5" name="下箭头 4"/>
          <p:cNvSpPr/>
          <p:nvPr/>
        </p:nvSpPr>
        <p:spPr>
          <a:xfrm>
            <a:off x="5913120" y="853439"/>
            <a:ext cx="1146048" cy="295046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预收款创建</a:t>
            </a:r>
            <a:r>
              <a:rPr lang="en-US" altLang="zh-CN" dirty="0" smtClean="0"/>
              <a:t>-1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" y="736600"/>
            <a:ext cx="7462945" cy="460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095" y="549859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发票类型：预付款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1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预收款创建</a:t>
            </a:r>
            <a:r>
              <a:rPr lang="en-US" altLang="zh-CN" dirty="0" smtClean="0"/>
              <a:t>-2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8" y="749300"/>
            <a:ext cx="7712782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318" y="4838700"/>
            <a:ext cx="491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在创建完‘新项目’后，分配总账，选择账户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063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客户发票调整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517" y="5207120"/>
            <a:ext cx="447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Tc</a:t>
            </a:r>
            <a:r>
              <a:rPr lang="zh-CN" altLang="en-US" sz="2000" dirty="0" smtClean="0"/>
              <a:t>新余额”维护调整后的金额，新项目</a:t>
            </a:r>
            <a:endParaRPr lang="zh-CN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7" y="682655"/>
            <a:ext cx="7750882" cy="435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56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客户发票调整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0421" y="50070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反映调整的变化情况</a:t>
            </a:r>
            <a:endParaRPr lang="zh-CN" altLang="en-US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7" y="778256"/>
            <a:ext cx="8004883" cy="395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8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764610"/>
            <a:ext cx="8229600" cy="542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客户发票查看</a:t>
            </a:r>
            <a:r>
              <a:rPr lang="en-US" altLang="zh-CN" dirty="0"/>
              <a:t>(</a:t>
            </a:r>
            <a:r>
              <a:rPr lang="en-US" altLang="zh-CN" dirty="0" smtClean="0"/>
              <a:t>27.1.1.3)</a:t>
            </a:r>
          </a:p>
          <a:p>
            <a:pPr marL="0" indent="0">
              <a:buNone/>
            </a:pPr>
            <a:r>
              <a:rPr lang="zh-CN" altLang="en-US" dirty="0" smtClean="0"/>
              <a:t>日记账分录查看（</a:t>
            </a:r>
            <a:r>
              <a:rPr lang="en-US" altLang="zh-CN" dirty="0" smtClean="0"/>
              <a:t>25.13.1.3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33400" indent="-533400">
              <a:buFont typeface="Webdings" pitchFamily="18" charset="2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33400" indent="-533400"/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查看相关记录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folHlink"/>
                </a:solidFill>
              </a:rPr>
              <a:t>四、客户付款</a:t>
            </a:r>
            <a:endParaRPr lang="en-US" altLang="zh-CN" sz="2800" dirty="0">
              <a:solidFill>
                <a:schemeClr val="folHlin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EF-ARP-160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06450"/>
            <a:ext cx="7581900" cy="491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支付状态</a:t>
            </a:r>
            <a:endParaRPr lang="en-US" altLang="zh-CN" dirty="0" smtClean="0"/>
          </a:p>
          <a:p>
            <a:r>
              <a:rPr lang="zh-CN" altLang="en-US" dirty="0" smtClean="0"/>
              <a:t>支付状态流程</a:t>
            </a:r>
            <a:endParaRPr lang="en-US" altLang="zh-CN" dirty="0" smtClean="0"/>
          </a:p>
          <a:p>
            <a:r>
              <a:rPr lang="en-US" altLang="zh-CN" dirty="0" smtClean="0"/>
              <a:t>AR</a:t>
            </a:r>
            <a:r>
              <a:rPr lang="zh-CN" altLang="en-US" dirty="0"/>
              <a:t>付款</a:t>
            </a:r>
          </a:p>
          <a:p>
            <a:pPr lvl="1"/>
            <a:r>
              <a:rPr lang="zh-CN" altLang="en-US" sz="1800" dirty="0"/>
              <a:t>使用支付</a:t>
            </a:r>
            <a:r>
              <a:rPr lang="zh-CN" altLang="en-US" sz="1800" dirty="0" smtClean="0"/>
              <a:t>工具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没有在途付款的支付</a:t>
            </a:r>
            <a:r>
              <a:rPr lang="zh-CN" altLang="en-US" sz="1800" dirty="0" smtClean="0"/>
              <a:t>工具（</a:t>
            </a:r>
            <a:r>
              <a:rPr lang="zh-CN" altLang="en-US" sz="1800" dirty="0"/>
              <a:t>直接过账到</a:t>
            </a:r>
            <a:r>
              <a:rPr lang="zh-CN" altLang="en-US" sz="1800" dirty="0" smtClean="0"/>
              <a:t>总账）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有在途付款的支付</a:t>
            </a:r>
            <a:r>
              <a:rPr lang="zh-CN" altLang="en-US" sz="1800" dirty="0" smtClean="0"/>
              <a:t>工具（</a:t>
            </a:r>
            <a:r>
              <a:rPr lang="zh-CN" altLang="en-US" sz="1800" dirty="0"/>
              <a:t>用支付状态来控制总账</a:t>
            </a:r>
            <a:r>
              <a:rPr lang="zh-CN" altLang="en-US" sz="1800" dirty="0" smtClean="0"/>
              <a:t>过账）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财务费用</a:t>
            </a:r>
          </a:p>
          <a:p>
            <a:pPr marL="342900" lvl="1" indent="-342900">
              <a:buFont typeface="Arial"/>
              <a:buChar char="•"/>
            </a:pPr>
            <a:r>
              <a:rPr lang="zh-CN" altLang="en-US" sz="2800" dirty="0"/>
              <a:t>查看和报告</a:t>
            </a:r>
          </a:p>
          <a:p>
            <a:pPr lvl="1"/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次学习重点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支票</a:t>
            </a:r>
            <a:r>
              <a:rPr lang="en-US" altLang="zh-CN" dirty="0"/>
              <a:t>Check</a:t>
            </a:r>
            <a:endParaRPr lang="zh-CN" altLang="en-US" dirty="0" smtClean="0"/>
          </a:p>
          <a:p>
            <a:r>
              <a:rPr lang="zh-CN" altLang="en-US" dirty="0" smtClean="0"/>
              <a:t>汇票</a:t>
            </a:r>
            <a:r>
              <a:rPr lang="en-US" altLang="zh-CN" dirty="0"/>
              <a:t>Draft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由客户或供应商出票</a:t>
            </a:r>
          </a:p>
          <a:p>
            <a:r>
              <a:rPr lang="zh-CN" altLang="en-US" dirty="0" smtClean="0"/>
              <a:t>直接借记</a:t>
            </a:r>
            <a:r>
              <a:rPr lang="en-US" altLang="zh-CN" dirty="0"/>
              <a:t>Direct Debit</a:t>
            </a:r>
            <a:endParaRPr lang="zh-CN" altLang="en-US" dirty="0" smtClean="0"/>
          </a:p>
          <a:p>
            <a:r>
              <a:rPr lang="zh-CN" altLang="en-US" dirty="0" smtClean="0"/>
              <a:t>承兑汇票</a:t>
            </a:r>
            <a:r>
              <a:rPr lang="en-US" altLang="zh-CN" dirty="0"/>
              <a:t>Promissory Note</a:t>
            </a:r>
            <a:endParaRPr lang="zh-CN" altLang="en-US" dirty="0" smtClean="0"/>
          </a:p>
          <a:p>
            <a:r>
              <a:rPr lang="zh-CN" altLang="en-US" dirty="0" smtClean="0"/>
              <a:t>汇总报表</a:t>
            </a:r>
            <a:r>
              <a:rPr lang="en-US" altLang="zh-CN" dirty="0"/>
              <a:t>Summary Statement</a:t>
            </a:r>
            <a:endParaRPr lang="zh-CN" altLang="en-US" dirty="0" smtClean="0"/>
          </a:p>
          <a:p>
            <a:r>
              <a:rPr lang="zh-CN" altLang="en-US" dirty="0" smtClean="0"/>
              <a:t>转让</a:t>
            </a:r>
          </a:p>
          <a:p>
            <a:r>
              <a:rPr lang="zh-CN" altLang="en-US" dirty="0" smtClean="0"/>
              <a:t>现金</a:t>
            </a:r>
            <a:endParaRPr lang="en-US" dirty="0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、客户支付凭证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38100" y="4216401"/>
            <a:ext cx="6781800" cy="1955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应收帐款 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是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，使用 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AR 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事务总帐更正功能；否则，请输入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否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。 </a:t>
            </a:r>
            <a:b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</a:b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/>
            </a:r>
            <a:b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</a:b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只有当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应收款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是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时，才可创建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客户发票更正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客户信 用票据更正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类型的日记帐</a:t>
            </a:r>
            <a:r>
              <a:rPr lang="zh-CN" altLang="en-US" sz="1600" dirty="0"/>
              <a:t>。 </a:t>
            </a:r>
            <a:br>
              <a:rPr lang="zh-CN" altLang="en-US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如果要将这些日记帐加入日记帐集，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总帐更正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设置也必须为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是</a:t>
            </a:r>
            <a:r>
              <a:rPr lang="en-US" altLang="zh-CN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" </a:t>
            </a:r>
            <a:r>
              <a:rPr lang="zh-CN" altLang="en-US" sz="1400" dirty="0">
                <a:solidFill>
                  <a:schemeClr val="tx1"/>
                </a:solidFill>
                <a:latin typeface="Tahoma" pitchFamily="34" charset="0"/>
                <a:cs typeface="+mn-cs"/>
              </a:rPr>
              <a:t>。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总账纠正控制</a:t>
            </a:r>
            <a:r>
              <a:rPr lang="en-US" altLang="zh-CN" dirty="0"/>
              <a:t>-25.13.24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EF-ARP-040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85800"/>
            <a:ext cx="55245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213360" y="689173"/>
            <a:ext cx="8229600" cy="5424523"/>
          </a:xfrm>
        </p:spPr>
        <p:txBody>
          <a:bodyPr/>
          <a:lstStyle/>
          <a:p>
            <a:r>
              <a:rPr lang="zh-CN" altLang="en-US" dirty="0" smtClean="0"/>
              <a:t>连接到总账账户</a:t>
            </a:r>
            <a:endParaRPr lang="en-US" dirty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客户支付状态创建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EF-ARP-215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6" y="1519670"/>
            <a:ext cx="4634634" cy="3763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用于每一个支付工具</a:t>
            </a:r>
          </a:p>
          <a:p>
            <a:r>
              <a:rPr lang="zh-CN" altLang="en-US" dirty="0" smtClean="0"/>
              <a:t>用于每一个银行帐户</a:t>
            </a:r>
          </a:p>
          <a:p>
            <a:r>
              <a:rPr lang="en-US" altLang="zh-CN" dirty="0" smtClean="0"/>
              <a:t>PIP</a:t>
            </a:r>
            <a:r>
              <a:rPr lang="zh-CN" altLang="en-US" dirty="0" smtClean="0"/>
              <a:t>（付款在途）帐户</a:t>
            </a:r>
          </a:p>
          <a:p>
            <a:r>
              <a:rPr lang="zh-CN" altLang="en-US" dirty="0" smtClean="0"/>
              <a:t>付款日记账</a:t>
            </a:r>
          </a:p>
          <a:p>
            <a:r>
              <a:rPr lang="zh-CN" altLang="en-US" dirty="0" smtClean="0"/>
              <a:t>批处理付款状态变化的可能</a:t>
            </a:r>
          </a:p>
          <a:p>
            <a:r>
              <a:rPr lang="zh-CN" altLang="en-US" dirty="0" smtClean="0"/>
              <a:t>按状态跟踪</a:t>
            </a:r>
          </a:p>
          <a:p>
            <a:r>
              <a:rPr lang="zh-CN" altLang="en-US" dirty="0" smtClean="0"/>
              <a:t>推荐的最低设置：</a:t>
            </a:r>
          </a:p>
          <a:p>
            <a:pPr lvl="1"/>
            <a:r>
              <a:rPr lang="zh-CN" altLang="en-US" dirty="0" smtClean="0"/>
              <a:t>出票（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/>
              <a:t>领取</a:t>
            </a:r>
            <a:r>
              <a:rPr lang="zh-CN" altLang="en-US" dirty="0" smtClean="0"/>
              <a:t>（</a:t>
            </a:r>
            <a:r>
              <a:rPr lang="en-US" altLang="zh-CN" dirty="0"/>
              <a:t>For Collection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付费（</a:t>
            </a:r>
            <a:r>
              <a:rPr lang="en-US" altLang="zh-CN" dirty="0" smtClean="0"/>
              <a:t>paid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、客户支付状态代码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EF-CSS-070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、客户支付状态流程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EF-CSS-080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209675" y="1038225"/>
            <a:ext cx="6705600" cy="4946710"/>
            <a:chOff x="1143000" y="1524000"/>
            <a:chExt cx="6705600" cy="49467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1779" name="Text Box 3"/>
            <p:cNvSpPr txBox="1">
              <a:spLocks noChangeArrowheads="1"/>
            </p:cNvSpPr>
            <p:nvPr/>
          </p:nvSpPr>
          <p:spPr bwMode="auto">
            <a:xfrm>
              <a:off x="1143000" y="1524000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出票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0" name="Text Box 4"/>
            <p:cNvSpPr txBox="1">
              <a:spLocks noChangeArrowheads="1"/>
            </p:cNvSpPr>
            <p:nvPr/>
          </p:nvSpPr>
          <p:spPr bwMode="auto">
            <a:xfrm>
              <a:off x="1143000" y="2260600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已分配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143000" y="3022600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已接收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143000" y="3784600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领取（托收）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3981449" y="3789363"/>
              <a:ext cx="2409825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wrap="square" lIns="0" tIns="91440" rIns="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有条件领取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4114800" y="4525963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有条件付款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2362200" y="5308600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已付款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5867400" y="5310188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退票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4114800" y="6070600"/>
              <a:ext cx="1981200" cy="400110"/>
            </a:xfrm>
            <a:prstGeom prst="rect">
              <a:avLst/>
            </a:prstGeom>
            <a:grp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/>
              </a:outerShdw>
            </a:effectLst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 smtClean="0">
                  <a:latin typeface="+mj-lt"/>
                </a:rPr>
                <a:t>银行对账单</a:t>
              </a:r>
              <a:endParaRPr lang="en-US" sz="1400" b="1" dirty="0">
                <a:latin typeface="+mj-lt"/>
              </a:endParaRPr>
            </a:p>
          </p:txBody>
        </p:sp>
        <p:cxnSp>
          <p:nvCxnSpPr>
            <p:cNvPr id="331789" name="AutoShape 13"/>
            <p:cNvCxnSpPr>
              <a:cxnSpLocks noChangeShapeType="1"/>
              <a:stCxn id="331780" idx="2"/>
              <a:endCxn id="331781" idx="0"/>
            </p:cNvCxnSpPr>
            <p:nvPr/>
          </p:nvCxnSpPr>
          <p:spPr bwMode="auto">
            <a:xfrm rot="5400000">
              <a:off x="1952655" y="2841655"/>
              <a:ext cx="361890" cy="1588"/>
            </a:xfrm>
            <a:prstGeom prst="straightConnector1">
              <a:avLst/>
            </a:prstGeom>
            <a:grp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1790" name="AutoShape 14"/>
            <p:cNvCxnSpPr>
              <a:cxnSpLocks noChangeShapeType="1"/>
              <a:stCxn id="331781" idx="2"/>
              <a:endCxn id="331782" idx="0"/>
            </p:cNvCxnSpPr>
            <p:nvPr/>
          </p:nvCxnSpPr>
          <p:spPr bwMode="auto">
            <a:xfrm rot="5400000">
              <a:off x="1952655" y="3603655"/>
              <a:ext cx="361890" cy="1588"/>
            </a:xfrm>
            <a:prstGeom prst="straightConnector1">
              <a:avLst/>
            </a:prstGeom>
            <a:grp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1791" name="AutoShape 15"/>
            <p:cNvCxnSpPr>
              <a:cxnSpLocks noChangeShapeType="1"/>
              <a:stCxn id="331781" idx="3"/>
              <a:endCxn id="331783" idx="0"/>
            </p:cNvCxnSpPr>
            <p:nvPr/>
          </p:nvCxnSpPr>
          <p:spPr bwMode="auto">
            <a:xfrm>
              <a:off x="3124200" y="3222655"/>
              <a:ext cx="2062162" cy="566708"/>
            </a:xfrm>
            <a:prstGeom prst="bentConnector2">
              <a:avLst/>
            </a:prstGeom>
            <a:grp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1793" name="AutoShape 17"/>
            <p:cNvCxnSpPr>
              <a:cxnSpLocks noChangeShapeType="1"/>
              <a:stCxn id="331782" idx="2"/>
              <a:endCxn id="331785" idx="0"/>
            </p:cNvCxnSpPr>
            <p:nvPr/>
          </p:nvCxnSpPr>
          <p:spPr bwMode="auto">
            <a:xfrm rot="16200000" flipH="1">
              <a:off x="2181255" y="4137055"/>
              <a:ext cx="1123890" cy="1219200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1794" name="AutoShape 18"/>
            <p:cNvCxnSpPr>
              <a:cxnSpLocks noChangeShapeType="1"/>
              <a:stCxn id="331784" idx="2"/>
              <a:endCxn id="331785" idx="0"/>
            </p:cNvCxnSpPr>
            <p:nvPr/>
          </p:nvCxnSpPr>
          <p:spPr bwMode="auto">
            <a:xfrm rot="5400000">
              <a:off x="4037837" y="4241036"/>
              <a:ext cx="382527" cy="1752600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1795" name="AutoShape 19"/>
            <p:cNvCxnSpPr>
              <a:cxnSpLocks noChangeShapeType="1"/>
              <a:stCxn id="331784" idx="3"/>
              <a:endCxn id="331786" idx="0"/>
            </p:cNvCxnSpPr>
            <p:nvPr/>
          </p:nvCxnSpPr>
          <p:spPr bwMode="auto">
            <a:xfrm>
              <a:off x="6096000" y="4726018"/>
              <a:ext cx="762000" cy="584170"/>
            </a:xfrm>
            <a:prstGeom prst="bentConnector2">
              <a:avLst/>
            </a:prstGeom>
            <a:grp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1796" name="AutoShape 20"/>
            <p:cNvCxnSpPr>
              <a:cxnSpLocks noChangeShapeType="1"/>
              <a:stCxn id="331785" idx="2"/>
              <a:endCxn id="331787" idx="0"/>
            </p:cNvCxnSpPr>
            <p:nvPr/>
          </p:nvCxnSpPr>
          <p:spPr bwMode="auto">
            <a:xfrm rot="16200000" flipH="1">
              <a:off x="4048155" y="5013355"/>
              <a:ext cx="361890" cy="1752600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1797" name="AutoShape 21"/>
            <p:cNvCxnSpPr>
              <a:cxnSpLocks noChangeShapeType="1"/>
              <a:stCxn id="331786" idx="2"/>
              <a:endCxn id="331787" idx="0"/>
            </p:cNvCxnSpPr>
            <p:nvPr/>
          </p:nvCxnSpPr>
          <p:spPr bwMode="auto">
            <a:xfrm rot="5400000">
              <a:off x="5801549" y="5014149"/>
              <a:ext cx="360302" cy="1752600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1799" name="AutoShape 23"/>
            <p:cNvCxnSpPr>
              <a:cxnSpLocks noChangeShapeType="1"/>
            </p:cNvCxnSpPr>
            <p:nvPr/>
          </p:nvCxnSpPr>
          <p:spPr bwMode="auto">
            <a:xfrm rot="5400000">
              <a:off x="5003800" y="4356100"/>
              <a:ext cx="330200" cy="0"/>
            </a:xfrm>
            <a:prstGeom prst="straightConnector1">
              <a:avLst/>
            </a:prstGeom>
            <a:grp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1800" name="AutoShape 24"/>
            <p:cNvCxnSpPr>
              <a:cxnSpLocks noChangeShapeType="1"/>
              <a:stCxn id="331779" idx="2"/>
              <a:endCxn id="331780" idx="0"/>
            </p:cNvCxnSpPr>
            <p:nvPr/>
          </p:nvCxnSpPr>
          <p:spPr bwMode="auto">
            <a:xfrm rot="5400000">
              <a:off x="1965355" y="2092355"/>
              <a:ext cx="336490" cy="1588"/>
            </a:xfrm>
            <a:prstGeom prst="straightConnector1">
              <a:avLst/>
            </a:prstGeom>
            <a:grpFill/>
            <a:ln w="28575">
              <a:solidFill>
                <a:srgbClr val="5A87C6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911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zh-CN" altLang="en-US" dirty="0" smtClean="0"/>
              <a:t>支票支付</a:t>
            </a:r>
            <a:r>
              <a:rPr lang="en-US" dirty="0" smtClean="0"/>
              <a:t> (</a:t>
            </a:r>
            <a:r>
              <a:rPr lang="zh-CN" altLang="en-US" dirty="0" smtClean="0"/>
              <a:t>短流程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EF-ARP-220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87423" y="1187450"/>
            <a:ext cx="7746977" cy="4719638"/>
            <a:chOff x="739798" y="1568450"/>
            <a:chExt cx="7746977" cy="4719638"/>
          </a:xfrm>
        </p:grpSpPr>
        <p:sp>
          <p:nvSpPr>
            <p:cNvPr id="284688" name="AutoShape 16"/>
            <p:cNvSpPr>
              <a:spLocks noChangeArrowheads="1"/>
            </p:cNvSpPr>
            <p:nvPr/>
          </p:nvSpPr>
          <p:spPr bwMode="auto">
            <a:xfrm>
              <a:off x="6689644" y="4292600"/>
              <a:ext cx="1797131" cy="792163"/>
            </a:xfrm>
            <a:prstGeom prst="flowChartProcess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 b="1" dirty="0">
                  <a:latin typeface="+mj-lt"/>
                </a:rPr>
                <a:t>DR Bank </a:t>
              </a:r>
              <a:r>
                <a:rPr lang="zh-CN" altLang="en-US" sz="1400" b="1" dirty="0" smtClean="0">
                  <a:latin typeface="+mj-lt"/>
                </a:rPr>
                <a:t>账户</a:t>
              </a:r>
              <a:r>
                <a:rPr lang="en-US" sz="1400" b="1" dirty="0" smtClean="0">
                  <a:latin typeface="+mj-lt"/>
                </a:rPr>
                <a:t> </a:t>
              </a:r>
              <a:endParaRPr lang="en-US" sz="1400" b="1" dirty="0">
                <a:latin typeface="+mj-lt"/>
              </a:endParaRPr>
            </a:p>
            <a:p>
              <a:pPr algn="l"/>
              <a:r>
                <a:rPr lang="en-US" sz="1400" b="1" dirty="0">
                  <a:latin typeface="+mj-lt"/>
                </a:rPr>
                <a:t>CR PIP </a:t>
              </a:r>
              <a:r>
                <a:rPr lang="zh-CN" altLang="en-US" sz="1400" b="1" dirty="0" smtClean="0">
                  <a:latin typeface="+mj-lt"/>
                </a:rPr>
                <a:t>账户</a:t>
              </a:r>
              <a:r>
                <a:rPr lang="en-US" sz="1400" b="1" dirty="0" smtClean="0">
                  <a:latin typeface="+mj-lt"/>
                </a:rPr>
                <a:t> </a:t>
              </a:r>
              <a:endParaRPr lang="en-US" sz="1400" b="1" dirty="0"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39798" y="1568450"/>
              <a:ext cx="6057788" cy="4719638"/>
              <a:chOff x="977991" y="1568450"/>
              <a:chExt cx="6054395" cy="4719638"/>
            </a:xfrm>
          </p:grpSpPr>
          <p:sp>
            <p:nvSpPr>
              <p:cNvPr id="284674" name="AutoShape 2"/>
              <p:cNvSpPr>
                <a:spLocks noChangeArrowheads="1"/>
              </p:cNvSpPr>
              <p:nvPr/>
            </p:nvSpPr>
            <p:spPr bwMode="auto">
              <a:xfrm>
                <a:off x="977991" y="1568450"/>
                <a:ext cx="2773373" cy="1085850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marL="0" lvl="1"/>
                <a:r>
                  <a:rPr lang="zh-CN" altLang="en-US" sz="1800" b="1" dirty="0" smtClean="0">
                    <a:latin typeface="+mj-lt"/>
                  </a:rPr>
                  <a:t>创建客户付款</a:t>
                </a:r>
                <a:r>
                  <a:rPr lang="en-US" sz="1800" b="1" dirty="0">
                    <a:latin typeface="+mj-lt"/>
                  </a:rPr>
                  <a:t/>
                </a:r>
                <a:br>
                  <a:rPr lang="en-US" sz="1800" b="1" dirty="0">
                    <a:latin typeface="+mj-lt"/>
                  </a:rPr>
                </a:br>
                <a:r>
                  <a:rPr lang="zh-CN" altLang="en-US" sz="1800" b="1" dirty="0" smtClean="0">
                    <a:latin typeface="+mj-lt"/>
                  </a:rPr>
                  <a:t>状态</a:t>
                </a:r>
                <a:r>
                  <a:rPr lang="en-US" sz="1800" b="1" dirty="0" smtClean="0">
                    <a:latin typeface="+mj-lt"/>
                  </a:rPr>
                  <a:t> </a:t>
                </a:r>
                <a:r>
                  <a:rPr lang="zh-CN" altLang="en-US" sz="1800" b="1" dirty="0" smtClean="0">
                    <a:latin typeface="+mj-lt"/>
                  </a:rPr>
                  <a:t>领取</a:t>
                </a:r>
                <a:r>
                  <a:rPr lang="en-US" altLang="zh-CN" sz="1800" b="1" dirty="0" smtClean="0">
                    <a:latin typeface="+mj-lt"/>
                  </a:rPr>
                  <a:t>(</a:t>
                </a:r>
                <a:r>
                  <a:rPr lang="zh-CN" altLang="en-US" sz="1800" b="1" dirty="0" smtClean="0">
                    <a:latin typeface="+mj-lt"/>
                  </a:rPr>
                  <a:t>托收</a:t>
                </a:r>
                <a:r>
                  <a:rPr lang="en-US" altLang="zh-CN" sz="1400" dirty="0" smtClean="0"/>
                  <a:t>)</a:t>
                </a:r>
              </a:p>
              <a:p>
                <a:pPr marL="0" lvl="1"/>
                <a:r>
                  <a:rPr lang="en-US" altLang="zh-CN" sz="1800" b="1" i="1" dirty="0">
                    <a:latin typeface="+mj-lt"/>
                  </a:rPr>
                  <a:t>27.6.4.1</a:t>
                </a:r>
              </a:p>
              <a:p>
                <a:endParaRPr lang="en-US" sz="1800" b="1" i="1" dirty="0">
                  <a:latin typeface="+mj-lt"/>
                </a:endParaRPr>
              </a:p>
            </p:txBody>
          </p:sp>
          <p:sp>
            <p:nvSpPr>
              <p:cNvPr id="284675" name="AutoShape 3"/>
              <p:cNvSpPr>
                <a:spLocks noChangeArrowheads="1"/>
              </p:cNvSpPr>
              <p:nvPr/>
            </p:nvSpPr>
            <p:spPr bwMode="auto">
              <a:xfrm>
                <a:off x="4065346" y="1717675"/>
                <a:ext cx="2967040" cy="792163"/>
              </a:xfrm>
              <a:prstGeom prst="flowChartProcess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1400" b="1" dirty="0">
                    <a:latin typeface="+mj-lt"/>
                  </a:rPr>
                  <a:t>DR PIP </a:t>
                </a:r>
                <a:r>
                  <a:rPr lang="zh-CN" altLang="en-US" sz="1400" b="1" dirty="0" smtClean="0">
                    <a:latin typeface="+mj-lt"/>
                  </a:rPr>
                  <a:t>账户</a:t>
                </a:r>
                <a:endParaRPr lang="en-US" sz="1400" b="1" dirty="0">
                  <a:latin typeface="+mj-lt"/>
                </a:endParaRPr>
              </a:p>
              <a:p>
                <a:pPr algn="l"/>
                <a:r>
                  <a:rPr lang="en-US" sz="1400" b="1" dirty="0">
                    <a:latin typeface="+mj-lt"/>
                  </a:rPr>
                  <a:t>CR </a:t>
                </a:r>
                <a:r>
                  <a:rPr lang="zh-CN" altLang="en-US" sz="1400" b="1" dirty="0" smtClean="0">
                    <a:latin typeface="+mj-lt"/>
                  </a:rPr>
                  <a:t>分类账</a:t>
                </a:r>
                <a:r>
                  <a:rPr lang="en-US" sz="1400" b="1" dirty="0" smtClean="0">
                    <a:latin typeface="+mj-lt"/>
                  </a:rPr>
                  <a:t> </a:t>
                </a:r>
                <a:r>
                  <a:rPr lang="zh-CN" altLang="en-US" sz="1400" b="1" dirty="0" smtClean="0">
                    <a:latin typeface="+mj-lt"/>
                  </a:rPr>
                  <a:t>和</a:t>
                </a:r>
                <a:r>
                  <a:rPr lang="en-US" sz="1400" b="1" dirty="0" smtClean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AR </a:t>
                </a:r>
                <a:r>
                  <a:rPr lang="zh-CN" altLang="en-US" sz="1400" b="1" dirty="0" smtClean="0">
                    <a:latin typeface="+mj-lt"/>
                  </a:rPr>
                  <a:t>账户</a:t>
                </a:r>
                <a:r>
                  <a:rPr lang="en-US" sz="1400" b="1" dirty="0" smtClean="0">
                    <a:latin typeface="+mj-lt"/>
                  </a:rPr>
                  <a:t>   </a:t>
                </a:r>
                <a:endParaRPr lang="en-US" sz="1400" b="1" dirty="0">
                  <a:latin typeface="+mj-lt"/>
                </a:endParaRPr>
              </a:p>
            </p:txBody>
          </p:sp>
          <p:sp>
            <p:nvSpPr>
              <p:cNvPr id="284677" name="AutoShape 5"/>
              <p:cNvSpPr>
                <a:spLocks noChangeArrowheads="1"/>
              </p:cNvSpPr>
              <p:nvPr/>
            </p:nvSpPr>
            <p:spPr bwMode="auto">
              <a:xfrm>
                <a:off x="3916362" y="4330700"/>
                <a:ext cx="2900328" cy="63182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716FB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800" b="1" dirty="0" smtClean="0">
                    <a:latin typeface="+mj-lt"/>
                  </a:rPr>
                  <a:t>改状态为</a:t>
                </a:r>
                <a:r>
                  <a:rPr lang="zh-CN" altLang="en-US" sz="1800" b="1" i="1" dirty="0" smtClean="0">
                    <a:latin typeface="+mj-lt"/>
                  </a:rPr>
                  <a:t>已付</a:t>
                </a:r>
                <a:endParaRPr lang="en-US" altLang="zh-CN" sz="1800" b="1" i="1" dirty="0" smtClean="0">
                  <a:latin typeface="+mj-lt"/>
                </a:endParaRPr>
              </a:p>
              <a:p>
                <a:r>
                  <a:rPr lang="en-US" sz="1800" b="1" i="1" dirty="0">
                    <a:latin typeface="+mj-lt"/>
                  </a:rPr>
                  <a:t>27.6.4.2</a:t>
                </a:r>
              </a:p>
            </p:txBody>
          </p:sp>
          <p:sp>
            <p:nvSpPr>
              <p:cNvPr id="284678" name="AutoShape 6"/>
              <p:cNvSpPr>
                <a:spLocks noChangeArrowheads="1"/>
              </p:cNvSpPr>
              <p:nvPr/>
            </p:nvSpPr>
            <p:spPr bwMode="auto">
              <a:xfrm>
                <a:off x="1136650" y="3000375"/>
                <a:ext cx="2459043" cy="649288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送支票到银行</a:t>
                </a:r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284679" name="AutoShape 7"/>
              <p:cNvCxnSpPr>
                <a:cxnSpLocks noChangeShapeType="1"/>
                <a:stCxn id="284674" idx="2"/>
                <a:endCxn id="284678" idx="0"/>
              </p:cNvCxnSpPr>
              <p:nvPr/>
            </p:nvCxnSpPr>
            <p:spPr bwMode="auto">
              <a:xfrm rot="16200000" flipH="1">
                <a:off x="2192387" y="2826589"/>
                <a:ext cx="346075" cy="1494"/>
              </a:xfrm>
              <a:prstGeom prst="straightConnector1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84681" name="Text Box 9"/>
              <p:cNvSpPr txBox="1">
                <a:spLocks noChangeArrowheads="1"/>
              </p:cNvSpPr>
              <p:nvPr/>
            </p:nvSpPr>
            <p:spPr bwMode="auto">
              <a:xfrm>
                <a:off x="3195638" y="4200525"/>
                <a:ext cx="72072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 b="1" dirty="0" smtClean="0">
                    <a:latin typeface="+mj-lt"/>
                  </a:rPr>
                  <a:t>是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84682" name="Text Box 10"/>
              <p:cNvSpPr txBox="1">
                <a:spLocks noChangeArrowheads="1"/>
              </p:cNvSpPr>
              <p:nvPr/>
            </p:nvSpPr>
            <p:spPr bwMode="auto">
              <a:xfrm>
                <a:off x="1539875" y="5064125"/>
                <a:ext cx="720725" cy="3365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 b="1" dirty="0" smtClean="0">
                    <a:latin typeface="+mj-lt"/>
                  </a:rPr>
                  <a:t>否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84683" name="AutoShape 11"/>
              <p:cNvSpPr>
                <a:spLocks noChangeArrowheads="1"/>
              </p:cNvSpPr>
              <p:nvPr/>
            </p:nvSpPr>
            <p:spPr bwMode="auto">
              <a:xfrm>
                <a:off x="1128713" y="5572125"/>
                <a:ext cx="2459037" cy="63182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800" b="1" dirty="0" smtClean="0">
                    <a:latin typeface="+mj-lt"/>
                  </a:rPr>
                  <a:t>改状态为</a:t>
                </a:r>
                <a:endParaRPr lang="en-US" altLang="zh-CN" sz="1800" b="1" dirty="0" smtClean="0">
                  <a:latin typeface="+mj-lt"/>
                </a:endParaRPr>
              </a:p>
              <a:p>
                <a:r>
                  <a:rPr lang="zh-CN" altLang="en-US" sz="1800" b="1" i="1" dirty="0" smtClean="0">
                    <a:latin typeface="+mj-lt"/>
                  </a:rPr>
                  <a:t>退票</a:t>
                </a:r>
                <a:endParaRPr lang="en-US" sz="1800" b="1" i="1" dirty="0">
                  <a:latin typeface="+mj-lt"/>
                </a:endParaRPr>
              </a:p>
            </p:txBody>
          </p:sp>
          <p:cxnSp>
            <p:nvCxnSpPr>
              <p:cNvPr id="284684" name="AutoShape 12"/>
              <p:cNvCxnSpPr>
                <a:cxnSpLocks noChangeShapeType="1"/>
                <a:stCxn id="284680" idx="2"/>
                <a:endCxn id="284683" idx="0"/>
              </p:cNvCxnSpPr>
              <p:nvPr/>
            </p:nvCxnSpPr>
            <p:spPr bwMode="auto">
              <a:xfrm flipH="1">
                <a:off x="2359025" y="5259388"/>
                <a:ext cx="9525" cy="298450"/>
              </a:xfrm>
              <a:prstGeom prst="straightConnector1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4685" name="AutoShape 13"/>
              <p:cNvCxnSpPr>
                <a:cxnSpLocks noChangeShapeType="1"/>
                <a:stCxn id="284678" idx="2"/>
                <a:endCxn id="284680" idx="0"/>
              </p:cNvCxnSpPr>
              <p:nvPr/>
            </p:nvCxnSpPr>
            <p:spPr bwMode="auto">
              <a:xfrm rot="16200000" flipH="1">
                <a:off x="2174479" y="3841356"/>
                <a:ext cx="385762" cy="2376"/>
              </a:xfrm>
              <a:prstGeom prst="straightConnector1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4686" name="AutoShape 14"/>
              <p:cNvCxnSpPr>
                <a:cxnSpLocks noChangeShapeType="1"/>
                <a:stCxn id="284680" idx="3"/>
                <a:endCxn id="284677" idx="1"/>
              </p:cNvCxnSpPr>
              <p:nvPr/>
            </p:nvCxnSpPr>
            <p:spPr bwMode="auto">
              <a:xfrm flipV="1">
                <a:off x="3629025" y="4646613"/>
                <a:ext cx="287336" cy="794"/>
              </a:xfrm>
              <a:prstGeom prst="straightConnector1">
                <a:avLst/>
              </a:prstGeom>
              <a:noFill/>
              <a:ln w="28575">
                <a:solidFill>
                  <a:srgbClr val="716FB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84687" name="AutoShape 15"/>
              <p:cNvSpPr>
                <a:spLocks noChangeArrowheads="1"/>
              </p:cNvSpPr>
              <p:nvPr/>
            </p:nvSpPr>
            <p:spPr bwMode="auto">
              <a:xfrm>
                <a:off x="3627438" y="5495925"/>
                <a:ext cx="2967037" cy="792163"/>
              </a:xfrm>
              <a:prstGeom prst="flowChartProcess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1400" b="1" dirty="0">
                    <a:latin typeface="+mj-lt"/>
                  </a:rPr>
                  <a:t>DR </a:t>
                </a:r>
                <a:r>
                  <a:rPr lang="zh-CN" altLang="en-US" sz="1400" b="1" dirty="0" smtClean="0">
                    <a:latin typeface="+mj-lt"/>
                  </a:rPr>
                  <a:t>分类账</a:t>
                </a:r>
                <a:r>
                  <a:rPr lang="en-US" sz="1400" b="1" dirty="0" smtClean="0">
                    <a:latin typeface="+mj-lt"/>
                  </a:rPr>
                  <a:t> </a:t>
                </a:r>
                <a:r>
                  <a:rPr lang="zh-CN" altLang="en-US" sz="1400" b="1" dirty="0" smtClean="0">
                    <a:latin typeface="+mj-lt"/>
                  </a:rPr>
                  <a:t>和</a:t>
                </a:r>
                <a:r>
                  <a:rPr lang="en-US" sz="1400" b="1" dirty="0" smtClean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AR </a:t>
                </a:r>
                <a:r>
                  <a:rPr lang="zh-CN" altLang="en-US" sz="1400" b="1" dirty="0" smtClean="0">
                    <a:latin typeface="+mj-lt"/>
                  </a:rPr>
                  <a:t>账户</a:t>
                </a:r>
                <a:r>
                  <a:rPr lang="en-US" sz="1400" b="1" dirty="0">
                    <a:latin typeface="+mj-lt"/>
                  </a:rPr>
                  <a:t/>
                </a:r>
                <a:br>
                  <a:rPr lang="en-US" sz="1400" b="1" dirty="0">
                    <a:latin typeface="+mj-lt"/>
                  </a:rPr>
                </a:br>
                <a:r>
                  <a:rPr lang="en-US" sz="1400" b="1" dirty="0">
                    <a:latin typeface="+mj-lt"/>
                  </a:rPr>
                  <a:t>CR PIP </a:t>
                </a:r>
                <a:r>
                  <a:rPr lang="zh-CN" altLang="en-US" sz="1400" b="1" dirty="0" smtClean="0">
                    <a:latin typeface="+mj-lt"/>
                  </a:rPr>
                  <a:t>账户</a:t>
                </a:r>
                <a:endParaRPr lang="en-US" sz="1400" b="1" dirty="0">
                  <a:latin typeface="+mj-lt"/>
                </a:endParaRPr>
              </a:p>
              <a:p>
                <a:pPr algn="l"/>
                <a:r>
                  <a:rPr lang="zh-CN" altLang="en-US" sz="1400" b="1" dirty="0" smtClean="0">
                    <a:latin typeface="+mj-lt"/>
                  </a:rPr>
                  <a:t>发票重为未结</a:t>
                </a:r>
                <a:endParaRPr lang="en-US" sz="1400" b="1" dirty="0">
                  <a:latin typeface="+mj-lt"/>
                </a:endParaRPr>
              </a:p>
            </p:txBody>
          </p:sp>
          <p:sp>
            <p:nvSpPr>
              <p:cNvPr id="284680" name="AutoShape 8"/>
              <p:cNvSpPr>
                <a:spLocks noChangeArrowheads="1"/>
              </p:cNvSpPr>
              <p:nvPr/>
            </p:nvSpPr>
            <p:spPr bwMode="auto">
              <a:xfrm>
                <a:off x="1108075" y="4035425"/>
                <a:ext cx="2520950" cy="1223963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CN" altLang="en-US" sz="1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银行付清支票</a:t>
                </a:r>
                <a:endParaRPr lang="en-US" sz="18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1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zh-CN" altLang="en-US" dirty="0" smtClean="0"/>
              <a:t>支票支付</a:t>
            </a:r>
            <a:r>
              <a:rPr lang="en-US" dirty="0" smtClean="0"/>
              <a:t>(</a:t>
            </a:r>
            <a:r>
              <a:rPr lang="zh-CN" altLang="en-US" dirty="0" smtClean="0"/>
              <a:t>多</a:t>
            </a:r>
            <a:r>
              <a:rPr lang="en-US" dirty="0" smtClean="0"/>
              <a:t> </a:t>
            </a:r>
            <a:r>
              <a:rPr lang="en-US" dirty="0"/>
              <a:t>PIP)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EF-ARP-230</a:t>
            </a:r>
            <a:endParaRPr lang="en-US"/>
          </a:p>
        </p:txBody>
      </p:sp>
      <p:sp>
        <p:nvSpPr>
          <p:cNvPr id="285709" name="AutoShape 13"/>
          <p:cNvSpPr>
            <a:spLocks noChangeArrowheads="1"/>
          </p:cNvSpPr>
          <p:nvPr/>
        </p:nvSpPr>
        <p:spPr bwMode="auto">
          <a:xfrm>
            <a:off x="3617913" y="5280025"/>
            <a:ext cx="2967037" cy="792163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</a:t>
            </a:r>
            <a:r>
              <a:rPr lang="en-US" sz="1400" b="1" dirty="0" smtClean="0">
                <a:latin typeface="+mj-lt"/>
              </a:rPr>
              <a:t> </a:t>
            </a:r>
            <a:r>
              <a:rPr lang="zh-CN" altLang="en-US" sz="1400" b="1" dirty="0" smtClean="0">
                <a:latin typeface="+mj-lt"/>
              </a:rPr>
              <a:t>和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AR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PIP2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zh-CN" altLang="en-US" sz="1400" b="1" dirty="0" smtClean="0"/>
              <a:t>发票重为未结</a:t>
            </a:r>
            <a:endParaRPr lang="en-US" sz="1400" b="1" dirty="0"/>
          </a:p>
        </p:txBody>
      </p:sp>
      <p:sp>
        <p:nvSpPr>
          <p:cNvPr id="285698" name="AutoShape 2"/>
          <p:cNvSpPr>
            <a:spLocks noChangeArrowheads="1"/>
          </p:cNvSpPr>
          <p:nvPr/>
        </p:nvSpPr>
        <p:spPr bwMode="auto">
          <a:xfrm>
            <a:off x="1101725" y="1095375"/>
            <a:ext cx="2459038" cy="10858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创建客户付款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zh-CN" altLang="en-US" sz="1800" b="1" dirty="0" smtClean="0">
                <a:latin typeface="+mj-lt"/>
              </a:rPr>
              <a:t>状态已分配</a:t>
            </a:r>
            <a:r>
              <a:rPr lang="en-US" altLang="zh-CN" sz="1800" b="1" dirty="0" smtClean="0">
                <a:latin typeface="+mj-lt"/>
              </a:rPr>
              <a:t>Allocated</a:t>
            </a:r>
          </a:p>
          <a:p>
            <a:pPr marL="0" lvl="1"/>
            <a:r>
              <a:rPr lang="en-US" altLang="zh-CN" sz="1800" b="1" i="1" dirty="0"/>
              <a:t>27.6.4.1</a:t>
            </a:r>
          </a:p>
          <a:p>
            <a:endParaRPr lang="en-US" sz="1800" b="1" i="1" dirty="0">
              <a:latin typeface="+mj-lt"/>
            </a:endParaRPr>
          </a:p>
        </p:txBody>
      </p:sp>
      <p:sp>
        <p:nvSpPr>
          <p:cNvPr id="285699" name="AutoShape 3"/>
          <p:cNvSpPr>
            <a:spLocks noChangeArrowheads="1"/>
          </p:cNvSpPr>
          <p:nvPr/>
        </p:nvSpPr>
        <p:spPr bwMode="auto">
          <a:xfrm>
            <a:off x="3579813" y="1214438"/>
            <a:ext cx="2967037" cy="792162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PIP1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</a:t>
            </a:r>
            <a:r>
              <a:rPr lang="zh-CN" altLang="en-US" sz="1400" b="1" dirty="0" smtClean="0">
                <a:latin typeface="+mj-lt"/>
              </a:rPr>
              <a:t>分类账</a:t>
            </a:r>
            <a:r>
              <a:rPr lang="en-US" sz="1400" b="1" dirty="0" smtClean="0">
                <a:latin typeface="+mj-lt"/>
              </a:rPr>
              <a:t> </a:t>
            </a:r>
            <a:r>
              <a:rPr lang="zh-CN" altLang="en-US" sz="1400" b="1" dirty="0" smtClean="0">
                <a:latin typeface="+mj-lt"/>
              </a:rPr>
              <a:t>和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AR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   </a:t>
            </a:r>
            <a:endParaRPr lang="en-US" sz="1400" b="1" dirty="0">
              <a:latin typeface="+mj-lt"/>
            </a:endParaRPr>
          </a:p>
        </p:txBody>
      </p:sp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3833812" y="3987547"/>
            <a:ext cx="2459037" cy="9271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银行对账单</a:t>
            </a:r>
            <a:endParaRPr lang="en-US" altLang="zh-CN" sz="1800" b="1" dirty="0" smtClean="0"/>
          </a:p>
          <a:p>
            <a:r>
              <a:rPr lang="zh-CN" altLang="en-US" sz="1800" b="1" dirty="0" smtClean="0"/>
              <a:t>状态为已付</a:t>
            </a:r>
            <a:endParaRPr lang="en-US" altLang="zh-CN" sz="1800" b="1" dirty="0" smtClean="0"/>
          </a:p>
          <a:p>
            <a:r>
              <a:rPr lang="en-US" altLang="zh-CN" sz="1800" b="1" i="1" dirty="0"/>
              <a:t>27.6.4.2/27.6.4.5</a:t>
            </a:r>
          </a:p>
          <a:p>
            <a:endParaRPr lang="en-US" sz="1800" b="1" i="1" dirty="0">
              <a:latin typeface="+mj-lt"/>
            </a:endParaRPr>
          </a:p>
        </p:txBody>
      </p:sp>
      <p:sp>
        <p:nvSpPr>
          <p:cNvPr id="285702" name="AutoShape 6"/>
          <p:cNvSpPr>
            <a:spLocks noChangeArrowheads="1"/>
          </p:cNvSpPr>
          <p:nvPr/>
        </p:nvSpPr>
        <p:spPr bwMode="auto">
          <a:xfrm>
            <a:off x="6342063" y="4052888"/>
            <a:ext cx="1725612" cy="792162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Bank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CR PIP2 </a:t>
            </a:r>
            <a:r>
              <a:rPr lang="zh-CN" altLang="en-US" sz="1400" b="1" dirty="0" smtClean="0">
                <a:latin typeface="+mj-lt"/>
              </a:rPr>
              <a:t>账户</a:t>
            </a:r>
            <a:endParaRPr lang="en-US" sz="1400" b="1" dirty="0">
              <a:latin typeface="+mj-lt"/>
            </a:endParaRPr>
          </a:p>
        </p:txBody>
      </p:sp>
      <p:sp>
        <p:nvSpPr>
          <p:cNvPr id="285703" name="AutoShape 7"/>
          <p:cNvSpPr>
            <a:spLocks noChangeArrowheads="1"/>
          </p:cNvSpPr>
          <p:nvPr/>
        </p:nvSpPr>
        <p:spPr bwMode="auto">
          <a:xfrm>
            <a:off x="1060450" y="3829050"/>
            <a:ext cx="2520950" cy="122396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</a:rPr>
              <a:t>银行付清支票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3148013" y="399415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492250" y="4857750"/>
            <a:ext cx="720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sp>
        <p:nvSpPr>
          <p:cNvPr id="285706" name="AutoShape 10"/>
          <p:cNvSpPr>
            <a:spLocks noChangeArrowheads="1"/>
          </p:cNvSpPr>
          <p:nvPr/>
        </p:nvSpPr>
        <p:spPr bwMode="auto">
          <a:xfrm>
            <a:off x="1081088" y="5365750"/>
            <a:ext cx="2459037" cy="6318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银行对账单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zh-CN" altLang="en-US" sz="1800" b="1" dirty="0" smtClean="0">
                <a:latin typeface="+mj-lt"/>
              </a:rPr>
              <a:t>退票</a:t>
            </a:r>
            <a:endParaRPr lang="en-US" sz="1800" b="1" i="1" dirty="0">
              <a:latin typeface="+mj-lt"/>
            </a:endParaRPr>
          </a:p>
        </p:txBody>
      </p:sp>
      <p:cxnSp>
        <p:nvCxnSpPr>
          <p:cNvPr id="285707" name="AutoShape 11"/>
          <p:cNvCxnSpPr>
            <a:cxnSpLocks noChangeShapeType="1"/>
            <a:stCxn id="285703" idx="2"/>
            <a:endCxn id="285706" idx="0"/>
          </p:cNvCxnSpPr>
          <p:nvPr/>
        </p:nvCxnSpPr>
        <p:spPr bwMode="auto">
          <a:xfrm flipH="1">
            <a:off x="2311400" y="5067300"/>
            <a:ext cx="9525" cy="284163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285708" name="AutoShape 12"/>
          <p:cNvCxnSpPr>
            <a:cxnSpLocks noChangeShapeType="1"/>
            <a:stCxn id="285703" idx="3"/>
            <a:endCxn id="285701" idx="1"/>
          </p:cNvCxnSpPr>
          <p:nvPr/>
        </p:nvCxnSpPr>
        <p:spPr bwMode="auto">
          <a:xfrm>
            <a:off x="3581400" y="4441032"/>
            <a:ext cx="252412" cy="10065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5710" name="AutoShape 14"/>
          <p:cNvSpPr>
            <a:spLocks noChangeArrowheads="1"/>
          </p:cNvSpPr>
          <p:nvPr/>
        </p:nvSpPr>
        <p:spPr bwMode="auto">
          <a:xfrm>
            <a:off x="1093788" y="2379663"/>
            <a:ext cx="2459037" cy="6318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改状态为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zh-CN" altLang="en-US" sz="1800" b="1" dirty="0" smtClean="0">
                <a:latin typeface="+mj-lt"/>
              </a:rPr>
              <a:t>领取（托收）</a:t>
            </a:r>
            <a:endParaRPr lang="en-US" altLang="zh-CN" sz="1800" b="1" dirty="0" smtClean="0">
              <a:latin typeface="+mj-lt"/>
            </a:endParaRPr>
          </a:p>
          <a:p>
            <a:r>
              <a:rPr lang="en-US" altLang="zh-CN" sz="1800" b="1" i="1" dirty="0"/>
              <a:t>27.6.4.2/27.6.4.5</a:t>
            </a:r>
          </a:p>
          <a:p>
            <a:endParaRPr lang="en-US" sz="1800" b="1" i="1" dirty="0">
              <a:latin typeface="+mj-lt"/>
            </a:endParaRPr>
          </a:p>
        </p:txBody>
      </p:sp>
      <p:cxnSp>
        <p:nvCxnSpPr>
          <p:cNvPr id="285711" name="AutoShape 15"/>
          <p:cNvCxnSpPr>
            <a:cxnSpLocks noChangeShapeType="1"/>
            <a:stCxn id="285698" idx="2"/>
            <a:endCxn id="285710" idx="0"/>
          </p:cNvCxnSpPr>
          <p:nvPr/>
        </p:nvCxnSpPr>
        <p:spPr bwMode="auto">
          <a:xfrm flipH="1">
            <a:off x="2324100" y="2195513"/>
            <a:ext cx="7938" cy="169862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5712" name="AutoShape 16"/>
          <p:cNvSpPr>
            <a:spLocks noChangeArrowheads="1"/>
          </p:cNvSpPr>
          <p:nvPr/>
        </p:nvSpPr>
        <p:spPr bwMode="auto">
          <a:xfrm>
            <a:off x="1093788" y="3011488"/>
            <a:ext cx="2459037" cy="64928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送支票到银行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5713" name="AutoShape 17"/>
          <p:cNvSpPr>
            <a:spLocks noChangeArrowheads="1"/>
          </p:cNvSpPr>
          <p:nvPr/>
        </p:nvSpPr>
        <p:spPr bwMode="auto">
          <a:xfrm>
            <a:off x="3579813" y="2667000"/>
            <a:ext cx="2967037" cy="792163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PIP2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CR PIP1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   </a:t>
            </a:r>
            <a:endParaRPr lang="en-US" sz="1400" b="1" dirty="0">
              <a:latin typeface="+mj-lt"/>
            </a:endParaRPr>
          </a:p>
        </p:txBody>
      </p:sp>
      <p:cxnSp>
        <p:nvCxnSpPr>
          <p:cNvPr id="285714" name="AutoShape 18"/>
          <p:cNvCxnSpPr>
            <a:cxnSpLocks noChangeShapeType="1"/>
            <a:stCxn id="285712" idx="2"/>
            <a:endCxn id="285703" idx="0"/>
          </p:cNvCxnSpPr>
          <p:nvPr/>
        </p:nvCxnSpPr>
        <p:spPr bwMode="auto">
          <a:xfrm flipH="1">
            <a:off x="2320925" y="3675063"/>
            <a:ext cx="3175" cy="139700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518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/>
          <p:cNvSpPr>
            <a:spLocks noGrp="1" noChangeArrowheads="1"/>
          </p:cNvSpPr>
          <p:nvPr>
            <p:ph type="title"/>
          </p:nvPr>
        </p:nvSpPr>
        <p:spPr>
          <a:xfrm>
            <a:off x="-15508" y="0"/>
            <a:ext cx="8229600" cy="716523"/>
          </a:xfrm>
          <a:noFill/>
          <a:ln/>
        </p:spPr>
        <p:txBody>
          <a:bodyPr anchor="ctr"/>
          <a:lstStyle/>
          <a:p>
            <a:r>
              <a:rPr lang="zh-CN" altLang="en-US" dirty="0" smtClean="0"/>
              <a:t>供应商出票</a:t>
            </a:r>
            <a:r>
              <a:rPr lang="en-US" dirty="0" smtClean="0"/>
              <a:t> </a:t>
            </a:r>
            <a:r>
              <a:rPr lang="zh-CN" altLang="en-US" dirty="0" smtClean="0"/>
              <a:t>汇票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商业汇票）</a:t>
            </a:r>
            <a:endParaRPr lang="en-US" dirty="0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EF-ARP-240</a:t>
            </a:r>
            <a:endParaRPr lang="en-US"/>
          </a:p>
        </p:txBody>
      </p:sp>
      <p:sp>
        <p:nvSpPr>
          <p:cNvPr id="286722" name="AutoShape 2"/>
          <p:cNvSpPr>
            <a:spLocks noChangeArrowheads="1"/>
          </p:cNvSpPr>
          <p:nvPr/>
        </p:nvSpPr>
        <p:spPr bwMode="auto">
          <a:xfrm>
            <a:off x="122238" y="841375"/>
            <a:ext cx="2697162" cy="82105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创建客户付款选择</a:t>
            </a:r>
            <a:endParaRPr lang="en-US" altLang="zh-CN" sz="1800" b="1" dirty="0" smtClean="0">
              <a:latin typeface="+mj-lt"/>
            </a:endParaRPr>
          </a:p>
          <a:p>
            <a:r>
              <a:rPr lang="en-US" sz="1800" b="1" dirty="0">
                <a:latin typeface="+mj-lt"/>
              </a:rPr>
              <a:t>27.6.4.6</a:t>
            </a:r>
          </a:p>
        </p:txBody>
      </p:sp>
      <p:sp>
        <p:nvSpPr>
          <p:cNvPr id="286723" name="AutoShape 3"/>
          <p:cNvSpPr>
            <a:spLocks noChangeArrowheads="1"/>
          </p:cNvSpPr>
          <p:nvPr/>
        </p:nvSpPr>
        <p:spPr bwMode="auto">
          <a:xfrm>
            <a:off x="2995407" y="956048"/>
            <a:ext cx="3940052" cy="762951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Create drafts with status </a:t>
            </a:r>
            <a:r>
              <a:rPr lang="en-US" sz="1400" b="1" i="1" dirty="0">
                <a:latin typeface="+mj-lt"/>
              </a:rPr>
              <a:t>Allocated</a:t>
            </a:r>
            <a:r>
              <a:rPr lang="en-US" sz="1400" b="1" dirty="0">
                <a:latin typeface="+mj-lt"/>
              </a:rPr>
              <a:t> based on due invoices</a:t>
            </a:r>
          </a:p>
          <a:p>
            <a:pPr algn="l"/>
            <a:r>
              <a:rPr lang="en-US" sz="1400" b="1" dirty="0">
                <a:latin typeface="+mj-lt"/>
              </a:rPr>
              <a:t>DR PIP1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CR </a:t>
            </a:r>
            <a:r>
              <a:rPr lang="zh-CN" altLang="en-US" sz="1400" b="1" dirty="0" smtClean="0">
                <a:latin typeface="+mj-lt"/>
              </a:rPr>
              <a:t>分类账</a:t>
            </a:r>
            <a:r>
              <a:rPr lang="en-US" sz="1400" b="1" dirty="0" smtClean="0">
                <a:latin typeface="+mj-lt"/>
              </a:rPr>
              <a:t> </a:t>
            </a:r>
            <a:r>
              <a:rPr lang="zh-CN" altLang="en-US" sz="1400" b="1" dirty="0" smtClean="0">
                <a:latin typeface="+mj-lt"/>
              </a:rPr>
              <a:t>和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AR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5653646" y="1882598"/>
            <a:ext cx="69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+mj-lt"/>
              </a:rPr>
              <a:t>No</a:t>
            </a:r>
          </a:p>
        </p:txBody>
      </p:sp>
      <p:sp>
        <p:nvSpPr>
          <p:cNvPr id="286726" name="AutoShape 6"/>
          <p:cNvSpPr>
            <a:spLocks noChangeArrowheads="1"/>
          </p:cNvSpPr>
          <p:nvPr/>
        </p:nvSpPr>
        <p:spPr bwMode="auto">
          <a:xfrm>
            <a:off x="3563759" y="3036962"/>
            <a:ext cx="2380321" cy="6941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改状态为</a:t>
            </a:r>
            <a:endParaRPr lang="en-US" altLang="zh-CN" sz="1800" b="1" dirty="0" smtClean="0"/>
          </a:p>
          <a:p>
            <a:r>
              <a:rPr lang="zh-CN" altLang="en-US" sz="1800" b="1" i="1" dirty="0" smtClean="0"/>
              <a:t>已接收</a:t>
            </a:r>
            <a:r>
              <a:rPr lang="en-US" altLang="zh-CN" sz="1800" b="1" i="1" dirty="0" smtClean="0"/>
              <a:t>Accepted</a:t>
            </a:r>
          </a:p>
          <a:p>
            <a:r>
              <a:rPr lang="en-US" sz="1800" b="1" i="1" dirty="0"/>
              <a:t>27.6.4.2</a:t>
            </a:r>
          </a:p>
        </p:txBody>
      </p:sp>
      <p:sp>
        <p:nvSpPr>
          <p:cNvPr id="286727" name="AutoShape 7"/>
          <p:cNvSpPr>
            <a:spLocks noChangeArrowheads="1"/>
          </p:cNvSpPr>
          <p:nvPr/>
        </p:nvSpPr>
        <p:spPr bwMode="auto">
          <a:xfrm>
            <a:off x="246063" y="1951400"/>
            <a:ext cx="2440251" cy="62381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打印汇票并寄给客户</a:t>
            </a:r>
            <a:endParaRPr lang="en-US" sz="1800" b="1" dirty="0">
              <a:latin typeface="+mj-lt"/>
            </a:endParaRPr>
          </a:p>
        </p:txBody>
      </p:sp>
      <p:sp>
        <p:nvSpPr>
          <p:cNvPr id="286728" name="AutoShape 8"/>
          <p:cNvSpPr>
            <a:spLocks noChangeArrowheads="1"/>
          </p:cNvSpPr>
          <p:nvPr/>
        </p:nvSpPr>
        <p:spPr bwMode="auto">
          <a:xfrm>
            <a:off x="3526878" y="1674659"/>
            <a:ext cx="2440251" cy="1178828"/>
          </a:xfrm>
          <a:prstGeom prst="flowChartDecision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客户签收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4866865" y="2670012"/>
            <a:ext cx="69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+mj-lt"/>
              </a:rPr>
              <a:t>Yes</a:t>
            </a:r>
          </a:p>
        </p:txBody>
      </p:sp>
      <p:cxnSp>
        <p:nvCxnSpPr>
          <p:cNvPr id="286730" name="AutoShape 10"/>
          <p:cNvCxnSpPr>
            <a:cxnSpLocks noChangeShapeType="1"/>
            <a:stCxn id="286727" idx="3"/>
            <a:endCxn id="286728" idx="1"/>
          </p:cNvCxnSpPr>
          <p:nvPr/>
        </p:nvCxnSpPr>
        <p:spPr bwMode="auto">
          <a:xfrm>
            <a:off x="2700144" y="2263308"/>
            <a:ext cx="812905" cy="1529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6731" name="AutoShape 11"/>
          <p:cNvSpPr>
            <a:spLocks noChangeArrowheads="1"/>
          </p:cNvSpPr>
          <p:nvPr/>
        </p:nvSpPr>
        <p:spPr bwMode="auto">
          <a:xfrm>
            <a:off x="3150392" y="4871715"/>
            <a:ext cx="2380320" cy="60852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银行对账单</a:t>
            </a:r>
            <a:endParaRPr lang="en-US" altLang="zh-CN" sz="1800" b="1" dirty="0" smtClean="0"/>
          </a:p>
          <a:p>
            <a:r>
              <a:rPr lang="zh-CN" altLang="en-US" sz="1800" b="1" dirty="0" smtClean="0"/>
              <a:t>状态为已付</a:t>
            </a:r>
            <a:endParaRPr lang="en-US" altLang="zh-CN" sz="1800" b="1" dirty="0" smtClean="0"/>
          </a:p>
          <a:p>
            <a:r>
              <a:rPr lang="en-US" sz="1800" b="1" i="1" dirty="0"/>
              <a:t>27.6.4.2</a:t>
            </a:r>
          </a:p>
        </p:txBody>
      </p:sp>
      <p:sp>
        <p:nvSpPr>
          <p:cNvPr id="286732" name="AutoShape 12"/>
          <p:cNvSpPr>
            <a:spLocks noChangeArrowheads="1"/>
          </p:cNvSpPr>
          <p:nvPr/>
        </p:nvSpPr>
        <p:spPr bwMode="auto">
          <a:xfrm>
            <a:off x="5544542" y="4802912"/>
            <a:ext cx="2872058" cy="762951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Bank </a:t>
            </a:r>
            <a:r>
              <a:rPr lang="zh-CN" altLang="en-US" sz="1400" b="1" dirty="0" smtClean="0">
                <a:latin typeface="+mj-lt"/>
              </a:rPr>
              <a:t>账户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PIP3 </a:t>
            </a:r>
            <a:r>
              <a:rPr lang="zh-CN" altLang="en-US" sz="1400" b="1" dirty="0" smtClean="0">
                <a:latin typeface="+mj-lt"/>
              </a:rPr>
              <a:t>账户</a:t>
            </a:r>
            <a:endParaRPr lang="en-US" sz="1400" b="1" dirty="0">
              <a:latin typeface="+mj-lt"/>
            </a:endParaRPr>
          </a:p>
        </p:txBody>
      </p:sp>
      <p:sp>
        <p:nvSpPr>
          <p:cNvPr id="286733" name="AutoShape 13"/>
          <p:cNvSpPr>
            <a:spLocks noChangeArrowheads="1"/>
          </p:cNvSpPr>
          <p:nvPr/>
        </p:nvSpPr>
        <p:spPr bwMode="auto">
          <a:xfrm>
            <a:off x="259893" y="4587328"/>
            <a:ext cx="2440251" cy="1178829"/>
          </a:xfrm>
          <a:prstGeom prst="flowChartDecision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</a:rPr>
              <a:t>银行付清支票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968304" y="5697354"/>
            <a:ext cx="69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sp>
        <p:nvSpPr>
          <p:cNvPr id="286735" name="AutoShape 15"/>
          <p:cNvSpPr>
            <a:spLocks noChangeArrowheads="1"/>
          </p:cNvSpPr>
          <p:nvPr/>
        </p:nvSpPr>
        <p:spPr bwMode="auto">
          <a:xfrm>
            <a:off x="3164221" y="5749338"/>
            <a:ext cx="2380321" cy="60852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银行对账单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zh-CN" altLang="en-US" sz="1800" b="1" dirty="0" smtClean="0"/>
              <a:t>退票</a:t>
            </a:r>
            <a:endParaRPr lang="en-US" sz="1800" b="1" i="1" dirty="0"/>
          </a:p>
        </p:txBody>
      </p:sp>
      <p:cxnSp>
        <p:nvCxnSpPr>
          <p:cNvPr id="286736" name="AutoShape 16"/>
          <p:cNvCxnSpPr>
            <a:cxnSpLocks noChangeShapeType="1"/>
            <a:stCxn id="286733" idx="3"/>
            <a:endCxn id="286731" idx="1"/>
          </p:cNvCxnSpPr>
          <p:nvPr/>
        </p:nvCxnSpPr>
        <p:spPr bwMode="auto">
          <a:xfrm flipV="1">
            <a:off x="2713974" y="5175979"/>
            <a:ext cx="422587" cy="1528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6737" name="AutoShape 17"/>
          <p:cNvSpPr>
            <a:spLocks noChangeArrowheads="1"/>
          </p:cNvSpPr>
          <p:nvPr/>
        </p:nvSpPr>
        <p:spPr bwMode="auto">
          <a:xfrm>
            <a:off x="5582959" y="5675948"/>
            <a:ext cx="2872059" cy="762952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</a:t>
            </a:r>
            <a:r>
              <a:rPr lang="en-US" sz="1400" b="1" dirty="0" smtClean="0">
                <a:latin typeface="+mj-lt"/>
              </a:rPr>
              <a:t> </a:t>
            </a:r>
            <a:r>
              <a:rPr lang="zh-CN" altLang="en-US" sz="1400" b="1" dirty="0" smtClean="0">
                <a:latin typeface="+mj-lt"/>
              </a:rPr>
              <a:t>和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AR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CR PIP3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CR</a:t>
            </a:r>
          </a:p>
          <a:p>
            <a:pPr algn="l"/>
            <a:r>
              <a:rPr lang="zh-CN" altLang="en-US" sz="1400" b="1" dirty="0" smtClean="0"/>
              <a:t>发票重为未结</a:t>
            </a:r>
            <a:endParaRPr lang="en-US" sz="1400" b="1" dirty="0"/>
          </a:p>
        </p:txBody>
      </p:sp>
      <p:sp>
        <p:nvSpPr>
          <p:cNvPr id="286738" name="AutoShape 18"/>
          <p:cNvSpPr>
            <a:spLocks noChangeArrowheads="1"/>
          </p:cNvSpPr>
          <p:nvPr/>
        </p:nvSpPr>
        <p:spPr bwMode="auto">
          <a:xfrm>
            <a:off x="295237" y="2945226"/>
            <a:ext cx="2380320" cy="74919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改状态为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zh-CN" altLang="en-US" sz="1800" b="1" dirty="0" smtClean="0"/>
              <a:t>领取（托收）</a:t>
            </a:r>
            <a:endParaRPr lang="en-US" altLang="zh-CN" sz="1800" b="1" dirty="0" smtClean="0"/>
          </a:p>
          <a:p>
            <a:r>
              <a:rPr lang="en-US" sz="1800" b="1" i="1" dirty="0"/>
              <a:t>27.6.4.2</a:t>
            </a:r>
          </a:p>
        </p:txBody>
      </p:sp>
      <p:cxnSp>
        <p:nvCxnSpPr>
          <p:cNvPr id="286739" name="AutoShape 19"/>
          <p:cNvCxnSpPr>
            <a:cxnSpLocks noChangeShapeType="1"/>
            <a:stCxn id="286733" idx="2"/>
            <a:endCxn id="286735" idx="1"/>
          </p:cNvCxnSpPr>
          <p:nvPr/>
        </p:nvCxnSpPr>
        <p:spPr bwMode="auto">
          <a:xfrm rot="16200000" flipH="1">
            <a:off x="2178363" y="5081573"/>
            <a:ext cx="273684" cy="1670374"/>
          </a:xfrm>
          <a:prstGeom prst="bentConnector2">
            <a:avLst/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6740" name="Text Box 20"/>
          <p:cNvSpPr txBox="1">
            <a:spLocks noChangeArrowheads="1"/>
          </p:cNvSpPr>
          <p:nvPr/>
        </p:nvSpPr>
        <p:spPr bwMode="auto">
          <a:xfrm>
            <a:off x="2386660" y="4795267"/>
            <a:ext cx="69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286741" name="AutoShape 21"/>
          <p:cNvSpPr>
            <a:spLocks noChangeArrowheads="1"/>
          </p:cNvSpPr>
          <p:nvPr/>
        </p:nvSpPr>
        <p:spPr bwMode="auto">
          <a:xfrm>
            <a:off x="6257563" y="1951400"/>
            <a:ext cx="2380320" cy="60852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改状态为</a:t>
            </a:r>
            <a:endParaRPr lang="en-US" altLang="zh-CN" sz="1800" b="1" dirty="0" smtClean="0"/>
          </a:p>
          <a:p>
            <a:r>
              <a:rPr lang="zh-CN" altLang="en-US" sz="1800" b="1" i="1" dirty="0" smtClean="0"/>
              <a:t>退票</a:t>
            </a:r>
            <a:endParaRPr lang="en-US" sz="1800" b="1" i="1" dirty="0"/>
          </a:p>
        </p:txBody>
      </p:sp>
      <p:sp>
        <p:nvSpPr>
          <p:cNvPr id="286742" name="AutoShape 22"/>
          <p:cNvSpPr>
            <a:spLocks noChangeArrowheads="1"/>
          </p:cNvSpPr>
          <p:nvPr/>
        </p:nvSpPr>
        <p:spPr bwMode="auto">
          <a:xfrm>
            <a:off x="5908735" y="3147047"/>
            <a:ext cx="2872059" cy="762952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PIP2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PIP1 </a:t>
            </a:r>
            <a:r>
              <a:rPr lang="zh-CN" altLang="en-US" sz="1400" b="1" dirty="0" smtClean="0">
                <a:latin typeface="+mj-lt"/>
              </a:rPr>
              <a:t>账户</a:t>
            </a:r>
            <a:endParaRPr lang="en-US" sz="1400" b="1" dirty="0">
              <a:latin typeface="+mj-lt"/>
            </a:endParaRPr>
          </a:p>
        </p:txBody>
      </p:sp>
      <p:sp>
        <p:nvSpPr>
          <p:cNvPr id="286743" name="AutoShape 23"/>
          <p:cNvSpPr>
            <a:spLocks noChangeArrowheads="1"/>
          </p:cNvSpPr>
          <p:nvPr/>
        </p:nvSpPr>
        <p:spPr bwMode="auto">
          <a:xfrm>
            <a:off x="6285223" y="2552282"/>
            <a:ext cx="2601602" cy="762951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</a:t>
            </a:r>
            <a:r>
              <a:rPr lang="en-US" sz="1400" b="1" dirty="0" smtClean="0">
                <a:latin typeface="+mj-lt"/>
              </a:rPr>
              <a:t> </a:t>
            </a:r>
            <a:r>
              <a:rPr lang="zh-CN" altLang="en-US" sz="1400" b="1" dirty="0" smtClean="0">
                <a:latin typeface="+mj-lt"/>
              </a:rPr>
              <a:t>和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AR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CR PIP1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zh-CN" altLang="en-US" sz="1400" b="1" dirty="0" smtClean="0"/>
              <a:t>发票重为未结</a:t>
            </a:r>
            <a:endParaRPr lang="en-US" sz="1400" b="1" dirty="0"/>
          </a:p>
        </p:txBody>
      </p:sp>
      <p:cxnSp>
        <p:nvCxnSpPr>
          <p:cNvPr id="286744" name="AutoShape 24"/>
          <p:cNvCxnSpPr>
            <a:cxnSpLocks noChangeShapeType="1"/>
          </p:cNvCxnSpPr>
          <p:nvPr/>
        </p:nvCxnSpPr>
        <p:spPr bwMode="auto">
          <a:xfrm flipV="1">
            <a:off x="5980960" y="2264838"/>
            <a:ext cx="262772" cy="9174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286745" name="AutoShape 25"/>
          <p:cNvCxnSpPr>
            <a:cxnSpLocks noChangeShapeType="1"/>
            <a:stCxn id="286728" idx="2"/>
            <a:endCxn id="286726" idx="0"/>
          </p:cNvCxnSpPr>
          <p:nvPr/>
        </p:nvCxnSpPr>
        <p:spPr bwMode="auto">
          <a:xfrm>
            <a:off x="4747004" y="2867248"/>
            <a:ext cx="7684" cy="155954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6746" name="AutoShape 26"/>
          <p:cNvSpPr>
            <a:spLocks noChangeArrowheads="1"/>
          </p:cNvSpPr>
          <p:nvPr/>
        </p:nvSpPr>
        <p:spPr bwMode="auto">
          <a:xfrm>
            <a:off x="295237" y="3692887"/>
            <a:ext cx="2380320" cy="6941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送汇票到银行</a:t>
            </a:r>
            <a:endParaRPr lang="en-US" sz="1800" b="1" dirty="0">
              <a:latin typeface="+mj-lt"/>
            </a:endParaRPr>
          </a:p>
        </p:txBody>
      </p:sp>
      <p:cxnSp>
        <p:nvCxnSpPr>
          <p:cNvPr id="286747" name="AutoShape 27"/>
          <p:cNvCxnSpPr>
            <a:cxnSpLocks noChangeShapeType="1"/>
            <a:stCxn id="286726" idx="1"/>
            <a:endCxn id="286738" idx="3"/>
          </p:cNvCxnSpPr>
          <p:nvPr/>
        </p:nvCxnSpPr>
        <p:spPr bwMode="auto">
          <a:xfrm flipH="1" flipV="1">
            <a:off x="2675557" y="3319821"/>
            <a:ext cx="888202" cy="64215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6748" name="AutoShape 28"/>
          <p:cNvSpPr>
            <a:spLocks noChangeArrowheads="1"/>
          </p:cNvSpPr>
          <p:nvPr/>
        </p:nvSpPr>
        <p:spPr bwMode="auto">
          <a:xfrm>
            <a:off x="2663263" y="3729582"/>
            <a:ext cx="2872059" cy="762951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PIP3 </a:t>
            </a:r>
            <a:r>
              <a:rPr lang="zh-CN" altLang="en-US" sz="1400" b="1" dirty="0" smtClean="0">
                <a:latin typeface="+mj-lt"/>
              </a:rPr>
              <a:t>账户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PIP2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</p:txBody>
      </p:sp>
      <p:cxnSp>
        <p:nvCxnSpPr>
          <p:cNvPr id="286749" name="AutoShape 29"/>
          <p:cNvCxnSpPr>
            <a:cxnSpLocks noChangeShapeType="1"/>
            <a:stCxn id="286746" idx="2"/>
            <a:endCxn id="286733" idx="0"/>
          </p:cNvCxnSpPr>
          <p:nvPr/>
        </p:nvCxnSpPr>
        <p:spPr bwMode="auto">
          <a:xfrm flipH="1">
            <a:off x="1480018" y="4400795"/>
            <a:ext cx="6147" cy="172773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286750" name="AutoShape 30"/>
          <p:cNvCxnSpPr>
            <a:cxnSpLocks noChangeShapeType="1"/>
            <a:stCxn id="286722" idx="2"/>
            <a:endCxn id="286727" idx="0"/>
          </p:cNvCxnSpPr>
          <p:nvPr/>
        </p:nvCxnSpPr>
        <p:spPr bwMode="auto">
          <a:xfrm rot="5400000">
            <a:off x="1324018" y="1804598"/>
            <a:ext cx="288973" cy="4630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26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zh-CN" altLang="en-US" dirty="0" smtClean="0"/>
              <a:t>直接借记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EF-ARP-250</a:t>
            </a:r>
            <a:endParaRPr lang="en-US"/>
          </a:p>
        </p:txBody>
      </p:sp>
      <p:sp>
        <p:nvSpPr>
          <p:cNvPr id="287746" name="AutoShape 2"/>
          <p:cNvSpPr>
            <a:spLocks noChangeArrowheads="1"/>
          </p:cNvSpPr>
          <p:nvPr/>
        </p:nvSpPr>
        <p:spPr bwMode="auto">
          <a:xfrm>
            <a:off x="414338" y="869950"/>
            <a:ext cx="2516187" cy="8524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创建客户付款选择</a:t>
            </a:r>
            <a:endParaRPr lang="en-US" altLang="zh-CN" sz="1800" b="1" dirty="0" smtClean="0"/>
          </a:p>
          <a:p>
            <a:r>
              <a:rPr lang="en-US" altLang="zh-CN" sz="1800" b="1" dirty="0"/>
              <a:t>27.6.4.6</a:t>
            </a:r>
          </a:p>
          <a:p>
            <a:endParaRPr lang="en-US" sz="1800" b="1" dirty="0"/>
          </a:p>
        </p:txBody>
      </p:sp>
      <p:sp>
        <p:nvSpPr>
          <p:cNvPr id="287748" name="AutoShape 4"/>
          <p:cNvSpPr>
            <a:spLocks noChangeArrowheads="1"/>
          </p:cNvSpPr>
          <p:nvPr/>
        </p:nvSpPr>
        <p:spPr bwMode="auto">
          <a:xfrm>
            <a:off x="3268663" y="4635500"/>
            <a:ext cx="2459037" cy="6318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银行对账单</a:t>
            </a:r>
            <a:endParaRPr lang="en-US" altLang="zh-CN" sz="1800" b="1" dirty="0" smtClean="0"/>
          </a:p>
          <a:p>
            <a:r>
              <a:rPr lang="zh-CN" altLang="en-US" sz="1800" b="1" dirty="0" smtClean="0"/>
              <a:t>状态为已付</a:t>
            </a:r>
            <a:endParaRPr lang="en-US" altLang="zh-CN" sz="1800" b="1" dirty="0" smtClean="0"/>
          </a:p>
          <a:p>
            <a:r>
              <a:rPr lang="en-US" altLang="zh-CN" sz="1800" b="1" i="1" dirty="0"/>
              <a:t>27.6.4.2</a:t>
            </a:r>
          </a:p>
          <a:p>
            <a:endParaRPr lang="en-US" sz="1800" b="1" i="1" dirty="0"/>
          </a:p>
        </p:txBody>
      </p: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5741989" y="4564063"/>
            <a:ext cx="1916112" cy="792162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Bank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</p:txBody>
      </p:sp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409575" y="4340225"/>
            <a:ext cx="2520950" cy="1223963"/>
          </a:xfrm>
          <a:prstGeom prst="flowChartDecision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银行确认付款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1141413" y="5492750"/>
            <a:ext cx="720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sp>
        <p:nvSpPr>
          <p:cNvPr id="287752" name="AutoShape 8"/>
          <p:cNvSpPr>
            <a:spLocks noChangeArrowheads="1"/>
          </p:cNvSpPr>
          <p:nvPr/>
        </p:nvSpPr>
        <p:spPr bwMode="auto">
          <a:xfrm>
            <a:off x="3282950" y="5546725"/>
            <a:ext cx="2459038" cy="6318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/>
              <a:t>银行对账单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zh-CN" altLang="en-US" sz="1800" b="1" dirty="0" smtClean="0"/>
              <a:t>退票</a:t>
            </a:r>
            <a:endParaRPr lang="en-US" sz="1800" b="1" i="1" dirty="0"/>
          </a:p>
        </p:txBody>
      </p:sp>
      <p:cxnSp>
        <p:nvCxnSpPr>
          <p:cNvPr id="287753" name="AutoShape 9"/>
          <p:cNvCxnSpPr>
            <a:cxnSpLocks noChangeShapeType="1"/>
            <a:stCxn id="287750" idx="3"/>
            <a:endCxn id="287748" idx="1"/>
          </p:cNvCxnSpPr>
          <p:nvPr/>
        </p:nvCxnSpPr>
        <p:spPr bwMode="auto">
          <a:xfrm flipV="1">
            <a:off x="2944813" y="4951413"/>
            <a:ext cx="309562" cy="1587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7754" name="AutoShape 10"/>
          <p:cNvSpPr>
            <a:spLocks noChangeArrowheads="1"/>
          </p:cNvSpPr>
          <p:nvPr/>
        </p:nvSpPr>
        <p:spPr bwMode="auto">
          <a:xfrm>
            <a:off x="5781675" y="5470525"/>
            <a:ext cx="2967038" cy="792163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</a:t>
            </a:r>
            <a:r>
              <a:rPr lang="en-US" sz="1400" b="1" dirty="0" smtClean="0">
                <a:latin typeface="+mj-lt"/>
              </a:rPr>
              <a:t> </a:t>
            </a:r>
            <a:r>
              <a:rPr lang="zh-CN" altLang="en-US" sz="1400" b="1" dirty="0" smtClean="0">
                <a:latin typeface="+mj-lt"/>
              </a:rPr>
              <a:t>和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AR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zh-CN" altLang="en-US" sz="1400" b="1" dirty="0" smtClean="0"/>
              <a:t>发票重为未结</a:t>
            </a:r>
            <a:endParaRPr lang="en-US" sz="1400" b="1" dirty="0"/>
          </a:p>
        </p:txBody>
      </p:sp>
      <p:sp>
        <p:nvSpPr>
          <p:cNvPr id="287755" name="AutoShape 11"/>
          <p:cNvSpPr>
            <a:spLocks noChangeArrowheads="1"/>
          </p:cNvSpPr>
          <p:nvPr/>
        </p:nvSpPr>
        <p:spPr bwMode="auto">
          <a:xfrm>
            <a:off x="263524" y="2228535"/>
            <a:ext cx="2803525" cy="6464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客户选择执行</a:t>
            </a:r>
            <a:endParaRPr lang="en-US" altLang="zh-CN" sz="1800" b="1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 (</a:t>
            </a:r>
            <a:r>
              <a:rPr lang="zh-CN" altLang="en-US" sz="1800" b="1" dirty="0" smtClean="0">
                <a:latin typeface="+mj-lt"/>
              </a:rPr>
              <a:t>创建文件</a:t>
            </a:r>
            <a:r>
              <a:rPr lang="en-US" sz="1800" b="1" dirty="0" smtClean="0">
                <a:latin typeface="+mj-lt"/>
              </a:rPr>
              <a:t>)</a:t>
            </a:r>
            <a:endParaRPr lang="en-US" sz="1800" b="1" dirty="0">
              <a:latin typeface="+mj-lt"/>
            </a:endParaRPr>
          </a:p>
        </p:txBody>
      </p:sp>
      <p:cxnSp>
        <p:nvCxnSpPr>
          <p:cNvPr id="287756" name="AutoShape 12"/>
          <p:cNvCxnSpPr>
            <a:cxnSpLocks noChangeShapeType="1"/>
            <a:stCxn id="287750" idx="2"/>
            <a:endCxn id="287752" idx="1"/>
          </p:cNvCxnSpPr>
          <p:nvPr/>
        </p:nvCxnSpPr>
        <p:spPr bwMode="auto">
          <a:xfrm rot="16200000" flipH="1">
            <a:off x="2327275" y="4921250"/>
            <a:ext cx="284163" cy="1598613"/>
          </a:xfrm>
          <a:prstGeom prst="bentConnector2">
            <a:avLst/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2606675" y="4556125"/>
            <a:ext cx="720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287758" name="AutoShape 14"/>
          <p:cNvSpPr>
            <a:spLocks noChangeArrowheads="1"/>
          </p:cNvSpPr>
          <p:nvPr/>
        </p:nvSpPr>
        <p:spPr bwMode="auto">
          <a:xfrm>
            <a:off x="263524" y="2876550"/>
            <a:ext cx="2803525" cy="7175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送文件到银行</a:t>
            </a:r>
            <a:endParaRPr lang="en-US" sz="1800" b="1" dirty="0">
              <a:latin typeface="+mj-lt"/>
            </a:endParaRPr>
          </a:p>
        </p:txBody>
      </p:sp>
      <p:sp>
        <p:nvSpPr>
          <p:cNvPr id="287759" name="AutoShape 15"/>
          <p:cNvSpPr>
            <a:spLocks noChangeArrowheads="1"/>
          </p:cNvSpPr>
          <p:nvPr/>
        </p:nvSpPr>
        <p:spPr bwMode="auto">
          <a:xfrm>
            <a:off x="3416300" y="2154238"/>
            <a:ext cx="2967038" cy="792162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400" b="1" dirty="0" smtClean="0">
                <a:latin typeface="+mj-lt"/>
              </a:rPr>
              <a:t>没有总账影响</a:t>
            </a:r>
            <a:endParaRPr lang="en-US" sz="1400" b="1" dirty="0">
              <a:latin typeface="+mj-lt"/>
            </a:endParaRPr>
          </a:p>
        </p:txBody>
      </p:sp>
      <p:cxnSp>
        <p:nvCxnSpPr>
          <p:cNvPr id="287760" name="AutoShape 16"/>
          <p:cNvCxnSpPr>
            <a:cxnSpLocks noChangeShapeType="1"/>
            <a:stCxn id="287758" idx="2"/>
            <a:endCxn id="287750" idx="0"/>
          </p:cNvCxnSpPr>
          <p:nvPr/>
        </p:nvCxnSpPr>
        <p:spPr bwMode="auto">
          <a:xfrm rot="16200000" flipH="1">
            <a:off x="1294606" y="3964780"/>
            <a:ext cx="746125" cy="4763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761" name="AutoShape 17"/>
          <p:cNvCxnSpPr>
            <a:cxnSpLocks noChangeShapeType="1"/>
            <a:stCxn id="287746" idx="2"/>
            <a:endCxn id="287755" idx="0"/>
          </p:cNvCxnSpPr>
          <p:nvPr/>
        </p:nvCxnSpPr>
        <p:spPr bwMode="auto">
          <a:xfrm rot="5400000">
            <a:off x="1415812" y="1971914"/>
            <a:ext cx="506097" cy="7145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87762" name="Text Box 18"/>
          <p:cNvSpPr txBox="1">
            <a:spLocks noChangeArrowheads="1"/>
          </p:cNvSpPr>
          <p:nvPr/>
        </p:nvSpPr>
        <p:spPr bwMode="auto">
          <a:xfrm>
            <a:off x="3298825" y="947738"/>
            <a:ext cx="39846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200" b="1" dirty="0" smtClean="0">
                <a:latin typeface="+mj-lt"/>
              </a:rPr>
              <a:t>根据到期发票创建直接借记付款</a:t>
            </a:r>
            <a:r>
              <a:rPr lang="en-US" sz="1200" b="1" dirty="0" smtClean="0">
                <a:latin typeface="+mj-lt"/>
              </a:rPr>
              <a:t/>
            </a:r>
            <a:br>
              <a:rPr lang="en-US" sz="1200" b="1" dirty="0" smtClean="0">
                <a:latin typeface="+mj-lt"/>
              </a:rPr>
            </a:br>
            <a:r>
              <a:rPr lang="en-US" sz="1200" b="1" dirty="0" smtClean="0">
                <a:latin typeface="+mj-lt"/>
              </a:rPr>
              <a:t>DR PIP  </a:t>
            </a:r>
            <a:r>
              <a:rPr lang="zh-CN" altLang="en-US" sz="1200" b="1" dirty="0" smtClean="0">
                <a:latin typeface="+mj-lt"/>
              </a:rPr>
              <a:t>账户</a:t>
            </a:r>
            <a:r>
              <a:rPr lang="en-US" sz="1200" b="1" dirty="0" smtClean="0">
                <a:latin typeface="+mj-lt"/>
              </a:rPr>
              <a:t/>
            </a:r>
            <a:br>
              <a:rPr lang="en-US" sz="1200" b="1" dirty="0" smtClean="0">
                <a:latin typeface="+mj-lt"/>
              </a:rPr>
            </a:br>
            <a:r>
              <a:rPr lang="en-US" sz="1200" b="1" dirty="0" smtClean="0">
                <a:latin typeface="+mj-lt"/>
              </a:rPr>
              <a:t>CR </a:t>
            </a:r>
            <a:r>
              <a:rPr lang="zh-CN" altLang="en-US" sz="1200" b="1" dirty="0" smtClean="0">
                <a:latin typeface="+mj-lt"/>
              </a:rPr>
              <a:t>分类账</a:t>
            </a:r>
            <a:r>
              <a:rPr lang="en-US" sz="1200" b="1" dirty="0" smtClean="0">
                <a:latin typeface="+mj-lt"/>
              </a:rPr>
              <a:t> </a:t>
            </a:r>
            <a:r>
              <a:rPr lang="zh-CN" altLang="en-US" sz="1200" b="1" dirty="0" smtClean="0">
                <a:latin typeface="+mj-lt"/>
              </a:rPr>
              <a:t>和</a:t>
            </a:r>
            <a:r>
              <a:rPr lang="en-US" sz="1200" b="1" dirty="0" smtClean="0">
                <a:latin typeface="+mj-lt"/>
              </a:rPr>
              <a:t> AR </a:t>
            </a:r>
            <a:r>
              <a:rPr lang="zh-CN" altLang="en-US" sz="1200" b="1" dirty="0" smtClean="0">
                <a:latin typeface="+mj-lt"/>
              </a:rPr>
              <a:t>账户</a:t>
            </a:r>
            <a:r>
              <a:rPr lang="en-US" sz="1200" b="1" dirty="0" smtClean="0">
                <a:latin typeface="+mj-lt"/>
              </a:rPr>
              <a:t> 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1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客户预付款维护</a:t>
            </a:r>
            <a:r>
              <a:rPr lang="en-US" dirty="0" smtClean="0"/>
              <a:t> (27.6.4.1)</a:t>
            </a:r>
            <a:endParaRPr lang="en-US" altLang="zh-CN" dirty="0" smtClean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预付款</a:t>
            </a:r>
            <a:r>
              <a:rPr lang="zh-CN" altLang="en-US" dirty="0"/>
              <a:t>冲应收维护</a:t>
            </a:r>
            <a:r>
              <a:rPr lang="en-US" altLang="zh-CN" dirty="0"/>
              <a:t> (27.6.4.1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日记账分录查看</a:t>
            </a:r>
            <a:r>
              <a:rPr lang="en-US" dirty="0" smtClean="0"/>
              <a:t> </a:t>
            </a:r>
            <a:r>
              <a:rPr lang="en-US" dirty="0"/>
              <a:t>(*) (25.13.1.3</a:t>
            </a:r>
            <a:r>
              <a:rPr lang="en-US" dirty="0" smtClean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客户未结项目报表</a:t>
            </a:r>
            <a:r>
              <a:rPr lang="en-US" altLang="zh-CN" dirty="0" smtClean="0"/>
              <a:t>(27.17.1)</a:t>
            </a:r>
            <a:endParaRPr lang="en-US" altLang="zh-CN" dirty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客户账龄分析</a:t>
            </a:r>
            <a:r>
              <a:rPr lang="en-US" altLang="zh-CN" dirty="0"/>
              <a:t>(</a:t>
            </a:r>
            <a:r>
              <a:rPr lang="en-US" altLang="zh-CN" dirty="0" smtClean="0"/>
              <a:t>27.17.6</a:t>
            </a:r>
            <a:r>
              <a:rPr lang="en-US" altLang="zh-CN" dirty="0"/>
              <a:t>/</a:t>
            </a:r>
            <a:r>
              <a:rPr lang="en-US" altLang="zh-CN" dirty="0" smtClean="0"/>
              <a:t>7)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客户余额查看</a:t>
            </a:r>
            <a:r>
              <a:rPr lang="en-US" altLang="zh-CN" dirty="0"/>
              <a:t>(27.18.8)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33400" indent="-533400"/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sp>
        <p:nvSpPr>
          <p:cNvPr id="8" name="下箭头 7"/>
          <p:cNvSpPr/>
          <p:nvPr/>
        </p:nvSpPr>
        <p:spPr>
          <a:xfrm>
            <a:off x="5913120" y="853439"/>
            <a:ext cx="1146048" cy="295046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32080"/>
            <a:ext cx="8229600" cy="708730"/>
          </a:xfrm>
        </p:spPr>
        <p:txBody>
          <a:bodyPr/>
          <a:lstStyle/>
          <a:p>
            <a:r>
              <a:rPr lang="zh-CN" altLang="en-US" sz="2800" dirty="0" smtClean="0"/>
              <a:t>客户预付款</a:t>
            </a:r>
            <a:r>
              <a:rPr lang="en-US" altLang="zh-CN" sz="2800" dirty="0" smtClean="0"/>
              <a:t>27.6.4.1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EF-ARP-170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76300"/>
            <a:ext cx="8535901" cy="481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32080"/>
            <a:ext cx="8229600" cy="708730"/>
          </a:xfrm>
        </p:spPr>
        <p:txBody>
          <a:bodyPr/>
          <a:lstStyle/>
          <a:p>
            <a:r>
              <a:rPr lang="zh-CN" altLang="en-US" sz="2800" dirty="0" smtClean="0"/>
              <a:t>客户预付款维护</a:t>
            </a:r>
            <a:r>
              <a:rPr lang="en-US" altLang="zh-CN" sz="2800" dirty="0" smtClean="0"/>
              <a:t>27.6.4.1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EF-ARP-170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812800"/>
            <a:ext cx="763905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148" y="4454144"/>
            <a:ext cx="283415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/>
              <a:t>借：预</a:t>
            </a:r>
            <a:r>
              <a:rPr lang="zh-CN" altLang="en-US" sz="1800" dirty="0"/>
              <a:t>收</a:t>
            </a:r>
            <a:r>
              <a:rPr lang="zh-CN" altLang="en-US" sz="1800" dirty="0" smtClean="0"/>
              <a:t>账款</a:t>
            </a:r>
            <a:r>
              <a:rPr lang="en-US" altLang="zh-CN" sz="1800" dirty="0" smtClean="0"/>
              <a:t>500</a:t>
            </a:r>
          </a:p>
          <a:p>
            <a:pPr algn="l"/>
            <a:r>
              <a:rPr lang="zh-CN" altLang="en-US" sz="1800" dirty="0" smtClean="0"/>
              <a:t>     贷：</a:t>
            </a:r>
            <a:r>
              <a:rPr lang="en-US" altLang="zh-CN" sz="1800" dirty="0" smtClean="0"/>
              <a:t>pip</a:t>
            </a:r>
            <a:r>
              <a:rPr lang="zh-CN" altLang="en-US" sz="1800" dirty="0" smtClean="0"/>
              <a:t>科目</a:t>
            </a:r>
            <a:r>
              <a:rPr lang="en-US" altLang="zh-CN" sz="1800" dirty="0" smtClean="0"/>
              <a:t>500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121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日记账集</a:t>
            </a:r>
            <a:r>
              <a:rPr lang="en-US" altLang="zh-CN" dirty="0" smtClean="0"/>
              <a:t>-</a:t>
            </a:r>
            <a:r>
              <a:rPr lang="en-US" altLang="zh-CN" dirty="0"/>
              <a:t>25.8.7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7100" y="705715"/>
            <a:ext cx="4254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使用此程序，定义用于记录发票、信用票据、公司间事务以及相关联的 更正文档（在更正发票时）的默认 </a:t>
            </a:r>
            <a:r>
              <a:rPr lang="en-US" altLang="zh-CN" sz="1400" dirty="0"/>
              <a:t>AR </a:t>
            </a:r>
            <a:r>
              <a:rPr lang="zh-CN" altLang="en-US" sz="1400" dirty="0"/>
              <a:t>和 </a:t>
            </a:r>
            <a:r>
              <a:rPr lang="en-US" altLang="zh-CN" sz="1400" dirty="0"/>
              <a:t>AP </a:t>
            </a:r>
            <a:r>
              <a:rPr lang="zh-CN" altLang="en-US" sz="1400" dirty="0"/>
              <a:t>日记帐集。系统根据日记帐代码向这些帐务分配参考号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err="1"/>
              <a:t>AR:Opernational</a:t>
            </a:r>
            <a:endParaRPr lang="en-US" altLang="zh-CN" sz="1400" dirty="0" smtClean="0"/>
          </a:p>
          <a:p>
            <a:pPr algn="l"/>
            <a:r>
              <a:rPr lang="en-US" altLang="zh-CN" sz="1400" dirty="0" err="1"/>
              <a:t>AP:FINANCIAL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44525"/>
            <a:ext cx="4524375" cy="523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预付款付款（状态为已支付）</a:t>
            </a:r>
            <a:r>
              <a:rPr lang="en-US" altLang="zh-CN" dirty="0" smtClean="0"/>
              <a:t>25.13.1.3</a:t>
            </a:r>
            <a:r>
              <a:rPr lang="zh-CN" altLang="en-US" dirty="0" smtClean="0"/>
              <a:t>查看分录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EF-ARP-190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774700"/>
            <a:ext cx="775335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2266" y="4368800"/>
            <a:ext cx="393593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借：银行存款</a:t>
            </a:r>
            <a:r>
              <a:rPr lang="en-US" altLang="zh-CN" sz="2000" dirty="0" smtClean="0"/>
              <a:t>500</a:t>
            </a:r>
          </a:p>
          <a:p>
            <a:r>
              <a:rPr lang="zh-CN" altLang="en-US" sz="2000" dirty="0" smtClean="0"/>
              <a:t>贷：</a:t>
            </a:r>
            <a:r>
              <a:rPr lang="en-US" altLang="zh-CN" sz="2000" dirty="0" smtClean="0"/>
              <a:t>pip</a:t>
            </a:r>
            <a:r>
              <a:rPr lang="zh-CN" altLang="en-US" sz="2000" dirty="0" smtClean="0"/>
              <a:t>科目</a:t>
            </a:r>
            <a:r>
              <a:rPr lang="en-US" altLang="zh-CN" sz="2000" dirty="0" smtClean="0"/>
              <a:t>500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48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客户付款</a:t>
            </a:r>
            <a:r>
              <a:rPr lang="en-US" altLang="zh-CN" dirty="0" smtClean="0"/>
              <a:t>27.6.4.1—</a:t>
            </a:r>
            <a:r>
              <a:rPr lang="zh-CN" altLang="en-US" dirty="0" smtClean="0"/>
              <a:t>冲减预付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EF-ARP-180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660400"/>
            <a:ext cx="7886352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客户付款</a:t>
            </a:r>
            <a:r>
              <a:rPr lang="en-US" altLang="zh-CN" dirty="0" smtClean="0"/>
              <a:t>27.6.4.1—</a:t>
            </a:r>
            <a:r>
              <a:rPr lang="zh-CN" altLang="en-US" dirty="0" smtClean="0"/>
              <a:t>冲减预付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EF-ARP-180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784225"/>
            <a:ext cx="8229600" cy="364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200" y="4517644"/>
            <a:ext cx="3726661" cy="120032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产生分录</a:t>
            </a:r>
            <a:endParaRPr lang="en-US" altLang="zh-CN" sz="1800" dirty="0" smtClean="0"/>
          </a:p>
          <a:p>
            <a:r>
              <a:rPr lang="zh-CN" altLang="en-US" sz="1800" dirty="0" smtClean="0"/>
              <a:t>借：</a:t>
            </a:r>
            <a:r>
              <a:rPr lang="en-US" altLang="zh-CN" sz="1800" dirty="0" smtClean="0"/>
              <a:t>pip</a:t>
            </a:r>
            <a:r>
              <a:rPr lang="zh-CN" altLang="en-US" sz="1800" dirty="0" smtClean="0"/>
              <a:t>科目</a:t>
            </a:r>
            <a:r>
              <a:rPr lang="en-US" altLang="zh-CN" sz="1800" dirty="0" smtClean="0"/>
              <a:t>670</a:t>
            </a:r>
          </a:p>
          <a:p>
            <a:r>
              <a:rPr lang="zh-CN" altLang="en-US" sz="1800" dirty="0" smtClean="0"/>
              <a:t>         预收账款</a:t>
            </a:r>
            <a:r>
              <a:rPr lang="en-US" altLang="zh-CN" sz="1800" dirty="0" smtClean="0"/>
              <a:t>500</a:t>
            </a:r>
          </a:p>
          <a:p>
            <a:r>
              <a:rPr lang="zh-CN" altLang="en-US" sz="1800" dirty="0" smtClean="0"/>
              <a:t>            贷：应收账款</a:t>
            </a:r>
            <a:r>
              <a:rPr lang="en-US" altLang="zh-CN" sz="1800" dirty="0" smtClean="0"/>
              <a:t>1170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834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7087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客户付款</a:t>
            </a:r>
            <a:r>
              <a:rPr lang="en-US" altLang="zh-CN" dirty="0"/>
              <a:t>27.6.4.1 </a:t>
            </a:r>
            <a:r>
              <a:rPr lang="zh-CN" altLang="en-US" dirty="0" smtClean="0"/>
              <a:t>（状态为已支付）</a:t>
            </a:r>
            <a:r>
              <a:rPr lang="en-US" altLang="zh-CN" dirty="0"/>
              <a:t>--- 25.13.1.3</a:t>
            </a:r>
            <a:r>
              <a:rPr lang="zh-CN" altLang="en-US" dirty="0"/>
              <a:t>查看分录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EF-ARP-200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1062037"/>
            <a:ext cx="7759700" cy="359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2068" y="4776216"/>
            <a:ext cx="407515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/>
              <a:t>产生分录</a:t>
            </a:r>
            <a:endParaRPr lang="en-US" altLang="zh-CN" sz="1800" dirty="0" smtClean="0"/>
          </a:p>
          <a:p>
            <a:r>
              <a:rPr lang="zh-CN" altLang="en-US" sz="1800" dirty="0" smtClean="0"/>
              <a:t>借：银行存款</a:t>
            </a:r>
            <a:r>
              <a:rPr lang="en-US" altLang="zh-CN" sz="1800" dirty="0" smtClean="0"/>
              <a:t>670</a:t>
            </a:r>
          </a:p>
          <a:p>
            <a:r>
              <a:rPr lang="zh-CN" altLang="en-US" sz="1800" dirty="0" smtClean="0"/>
              <a:t>贷：</a:t>
            </a:r>
            <a:r>
              <a:rPr lang="en-US" altLang="zh-CN" sz="1800" dirty="0" smtClean="0"/>
              <a:t>pip</a:t>
            </a:r>
            <a:r>
              <a:rPr lang="zh-CN" altLang="en-US" sz="1800" dirty="0" smtClean="0"/>
              <a:t>科目</a:t>
            </a:r>
            <a:r>
              <a:rPr lang="en-US" altLang="zh-CN" sz="1800" dirty="0" smtClean="0"/>
              <a:t>670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汇票由客户出票</a:t>
            </a:r>
            <a:endParaRPr lang="en-US" dirty="0"/>
          </a:p>
          <a:p>
            <a:pPr lvl="1"/>
            <a:r>
              <a:rPr lang="zh-CN" altLang="en-US" dirty="0" smtClean="0"/>
              <a:t>类似于支票</a:t>
            </a:r>
            <a:endParaRPr lang="en-US" altLang="zh-CN" dirty="0" smtClean="0"/>
          </a:p>
          <a:p>
            <a:r>
              <a:rPr lang="zh-CN" altLang="en-US" dirty="0" smtClean="0"/>
              <a:t>本票</a:t>
            </a:r>
            <a:r>
              <a:rPr lang="en-US" dirty="0" smtClean="0"/>
              <a:t>, </a:t>
            </a:r>
            <a:r>
              <a:rPr lang="zh-CN" altLang="en-US" dirty="0" smtClean="0"/>
              <a:t>汇总表</a:t>
            </a:r>
            <a:endParaRPr lang="en-US" dirty="0"/>
          </a:p>
          <a:p>
            <a:pPr lvl="1"/>
            <a:r>
              <a:rPr lang="zh-CN" altLang="en-US" dirty="0" smtClean="0"/>
              <a:t>类似于支票</a:t>
            </a:r>
            <a:endParaRPr lang="en-US" altLang="zh-CN" dirty="0" smtClean="0"/>
          </a:p>
          <a:p>
            <a:r>
              <a:rPr lang="zh-CN" altLang="en-US" dirty="0" smtClean="0"/>
              <a:t>现金和转账</a:t>
            </a:r>
            <a:endParaRPr lang="en-US" dirty="0"/>
          </a:p>
          <a:p>
            <a:pPr lvl="1"/>
            <a:r>
              <a:rPr lang="zh-CN" altLang="en-US" dirty="0" smtClean="0"/>
              <a:t>直接在银行，现金对账单中处理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其他支付凭证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EF-ARP-260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在客户设置中启用</a:t>
            </a:r>
          </a:p>
          <a:p>
            <a:r>
              <a:rPr lang="zh-CN" altLang="en-US" dirty="0" smtClean="0"/>
              <a:t>适用于逾期未结项</a:t>
            </a:r>
          </a:p>
          <a:p>
            <a:r>
              <a:rPr lang="zh-CN" altLang="en-US" dirty="0" smtClean="0"/>
              <a:t>可选成有争议的发票</a:t>
            </a:r>
          </a:p>
          <a:p>
            <a:r>
              <a:rPr lang="zh-CN" altLang="en-US" dirty="0" smtClean="0"/>
              <a:t>按货币运行</a:t>
            </a:r>
          </a:p>
          <a:p>
            <a:r>
              <a:rPr lang="en-US" altLang="zh-CN" dirty="0" smtClean="0"/>
              <a:t>GL</a:t>
            </a:r>
            <a:r>
              <a:rPr lang="zh-CN" altLang="en-US" dirty="0" smtClean="0"/>
              <a:t>事务</a:t>
            </a:r>
            <a:endParaRPr lang="en-US" dirty="0"/>
          </a:p>
          <a:p>
            <a:pPr lvl="1"/>
            <a:r>
              <a:rPr lang="en-US" dirty="0"/>
              <a:t>DR: </a:t>
            </a:r>
            <a:r>
              <a:rPr lang="zh-CN" altLang="en-US" dirty="0" smtClean="0"/>
              <a:t>客户控制账户</a:t>
            </a:r>
            <a:endParaRPr lang="en-US" dirty="0"/>
          </a:p>
          <a:p>
            <a:pPr lvl="1"/>
            <a:r>
              <a:rPr lang="en-US" dirty="0"/>
              <a:t>CR: </a:t>
            </a:r>
            <a:r>
              <a:rPr lang="zh-CN" altLang="en-US" dirty="0" smtClean="0"/>
              <a:t>财务费用账户</a:t>
            </a:r>
            <a:endParaRPr lang="en-US" dirty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财务费用重点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" y="780287"/>
            <a:ext cx="7470464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16523"/>
          </a:xfrm>
        </p:spPr>
        <p:txBody>
          <a:bodyPr/>
          <a:lstStyle/>
          <a:p>
            <a:r>
              <a:rPr lang="zh-CN" altLang="en-US" dirty="0" smtClean="0"/>
              <a:t>财务费用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EF-ARP-290</a:t>
            </a:r>
            <a:endParaRPr 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4861718" y="2234565"/>
            <a:ext cx="1001713" cy="160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tIns="91440" bIns="9144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>
            <a:normAutofit/>
          </a:bodyPr>
          <a:lstStyle/>
          <a:p>
            <a:r>
              <a:rPr lang="zh-CN" altLang="en-US" dirty="0"/>
              <a:t>客户付款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-27.6.2.1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" y="706870"/>
            <a:ext cx="4634634" cy="3763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37100" y="705715"/>
            <a:ext cx="4254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您可以为支票、汇票、直接扣款、本票、信用卡事务和汇总表创建客户 付款状态。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使用</a:t>
            </a:r>
            <a:r>
              <a:rPr lang="en-US" altLang="zh-CN" sz="1400" dirty="0"/>
              <a:t>"</a:t>
            </a:r>
            <a:r>
              <a:rPr lang="zh-CN" altLang="en-US" sz="1400" dirty="0"/>
              <a:t>客户付款状态创建</a:t>
            </a:r>
            <a:r>
              <a:rPr lang="en-US" altLang="zh-CN" sz="1400" dirty="0"/>
              <a:t>"</a:t>
            </a:r>
            <a:r>
              <a:rPr lang="zh-CN" altLang="en-US" sz="1400" dirty="0"/>
              <a:t>可以创建以下状态：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已接受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已分配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退款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有条件托收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托收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初始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已支付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有条件付款 </a:t>
            </a:r>
          </a:p>
        </p:txBody>
      </p:sp>
    </p:spTree>
    <p:extLst>
      <p:ext uri="{BB962C8B-B14F-4D97-AF65-F5344CB8AC3E}">
        <p14:creationId xmlns:p14="http://schemas.microsoft.com/office/powerpoint/2010/main" val="21120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过程 18"/>
          <p:cNvSpPr/>
          <p:nvPr/>
        </p:nvSpPr>
        <p:spPr>
          <a:xfrm>
            <a:off x="749300" y="1117600"/>
            <a:ext cx="2120900" cy="9652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3143250" y="2482327"/>
            <a:ext cx="2120900" cy="9652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二、客户基础数据流程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EF-ARP-050</a:t>
            </a: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914400" y="12319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客户类型创建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27.20.4.1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3289300" y="12319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业务关系创建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36.1.4.3.1</a:t>
            </a:r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3289300" y="25654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客户创建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27.20.1.1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3289300" y="40005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客户数据创建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2.1.1</a:t>
            </a:r>
            <a:endParaRPr lang="zh-CN" altLang="en-US" sz="1600" dirty="0"/>
          </a:p>
        </p:txBody>
      </p:sp>
      <p:sp>
        <p:nvSpPr>
          <p:cNvPr id="7" name="右箭头 6"/>
          <p:cNvSpPr/>
          <p:nvPr/>
        </p:nvSpPr>
        <p:spPr>
          <a:xfrm>
            <a:off x="2743200" y="1511300"/>
            <a:ext cx="584200" cy="266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3892550" y="2133077"/>
            <a:ext cx="584200" cy="266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3905221" y="3537737"/>
            <a:ext cx="584200" cy="266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258050" grpId="0"/>
      <p:bldP spid="6" grpId="0" animBg="1"/>
      <p:bldP spid="10" grpId="0" animBg="1"/>
      <p:bldP spid="11" grpId="0" animBg="1"/>
      <p:bldP spid="12" grpId="0" animBg="1"/>
      <p:bldP spid="7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R Process&amp;quot;&quot;/&gt;&lt;property id=&quot;20307&quot; value=&quot;343&quot;/&gt;&lt;/object&gt;&lt;object type=&quot;3&quot; unique_id=&quot;10005&quot;&gt;&lt;property id=&quot;20148&quot; value=&quot;5&quot;/&gt;&lt;property id=&quot;20300&quot; value=&quot;Slide 2 - &amp;quot;AR Process Overview&amp;quot;&quot;/&gt;&lt;property id=&quot;20307&quot; value=&quot;265&quot;/&gt;&lt;/object&gt;&lt;object type=&quot;3&quot; unique_id=&quot;10006&quot;&gt;&lt;property id=&quot;20148&quot; value=&quot;5&quot;/&gt;&lt;property id=&quot;20300&quot; value=&quot;Slide 3 - &amp;quot;Sales Flow Variants&amp;quot;&quot;/&gt;&lt;property id=&quot;20307&quot; value=&quot;307&quot;/&gt;&lt;/object&gt;&lt;object type=&quot;3&quot; unique_id=&quot;10007&quot;&gt;&lt;property id=&quot;20148&quot; value=&quot;5&quot;/&gt;&lt;property id=&quot;20300&quot; value=&quot;Slide 4 - &amp;quot;Customer Invoice&amp;quot;&quot;/&gt;&lt;property id=&quot;20307&quot; value=&quot;314&quot;/&gt;&lt;/object&gt;&lt;object type=&quot;3&quot; unique_id=&quot;10008&quot;&gt;&lt;property id=&quot;20148&quot; value=&quot;5&quot;/&gt;&lt;property id=&quot;20300&quot; value=&quot;Slide 5 - &amp;quot;General Tab Highlights&amp;quot;&quot;/&gt;&lt;property id=&quot;20307&quot; value=&quot;308&quot;/&gt;&lt;/object&gt;&lt;object type=&quot;3&quot; unique_id=&quot;10009&quot;&gt;&lt;property id=&quot;20148&quot; value=&quot;5&quot;/&gt;&lt;property id=&quot;20300&quot; value=&quot;Slide 6 - &amp;quot;Address Tab Highlights&amp;quot;&quot;/&gt;&lt;property id=&quot;20307&quot; value=&quot;309&quot;/&gt;&lt;/object&gt;&lt;object type=&quot;3&quot; unique_id=&quot;10010&quot;&gt;&lt;property id=&quot;20148&quot; value=&quot;5&quot;/&gt;&lt;property id=&quot;20300&quot; value=&quot;Slide 7 - &amp;quot;Financial Tab Highlights&amp;quot;&quot;/&gt;&lt;property id=&quot;20307&quot; value=&quot;310&quot;/&gt;&lt;/object&gt;&lt;object type=&quot;3&quot; unique_id=&quot;10011&quot;&gt;&lt;property id=&quot;20148&quot; value=&quot;5&quot;/&gt;&lt;property id=&quot;20300&quot; value=&quot;Slide 8 - &amp;quot;Operational &amp;amp; Tax Tabs - Highlights&amp;quot;&quot;/&gt;&lt;property id=&quot;20307&quot; value=&quot;311&quot;/&gt;&lt;/object&gt;&lt;object type=&quot;3&quot; unique_id=&quot;10012&quot;&gt;&lt;property id=&quot;20148&quot; value=&quot;5&quot;/&gt;&lt;property id=&quot;20300&quot; value=&quot;Slide 9 - &amp;quot;CI Posting Tab Highlights&amp;quot;&quot;/&gt;&lt;property id=&quot;20307&quot; value=&quot;315&quot;/&gt;&lt;/object&gt;&lt;object type=&quot;3&quot; unique_id=&quot;10013&quot;&gt;&lt;property id=&quot;20148&quot; value=&quot;5&quot;/&gt;&lt;property id=&quot;20300&quot; value=&quot;Slide 10 - &amp;quot;Modifiable Fields in Customer Invoice&amp;quot;&quot;/&gt;&lt;property id=&quot;20307&quot; value=&quot;316&quot;/&gt;&lt;/object&gt;&lt;object type=&quot;3&quot; unique_id=&quot;10014&quot;&gt;&lt;property id=&quot;20148&quot; value=&quot;5&quot;/&gt;&lt;property id=&quot;20300&quot; value=&quot;Slide 11 - &amp;quot;AR Process Overview&amp;quot;&quot;/&gt;&lt;property id=&quot;20307&quot; value=&quot;317&quot;/&gt;&lt;/object&gt;&lt;object type=&quot;3&quot; unique_id=&quot;10015&quot;&gt;&lt;property id=&quot;20148&quot; value=&quot;5&quot;/&gt;&lt;property id=&quot;20300&quot; value=&quot;Slide 12 - &amp;quot;AR Management Overview&amp;quot;&quot;/&gt;&lt;property id=&quot;20307&quot; value=&quot;319&quot;/&gt;&lt;/object&gt;&lt;object type=&quot;3&quot; unique_id=&quot;10016&quot;&gt;&lt;property id=&quot;20148&quot; value=&quot;5&quot;/&gt;&lt;property id=&quot;20300&quot; value=&quot;Slide 13 - &amp;quot;Credit Management Highlights&amp;quot;&quot;/&gt;&lt;property id=&quot;20307&quot; value=&quot;320&quot;/&gt;&lt;/object&gt;&lt;object type=&quot;3&quot; unique_id=&quot;10017&quot;&gt;&lt;property id=&quot;20148&quot; value=&quot;5&quot;/&gt;&lt;property id=&quot;20300&quot; value=&quot;Slide 14 - &amp;quot;AR Management Overview&amp;quot;&quot;/&gt;&lt;property id=&quot;20307&quot; value=&quot;339&quot;/&gt;&lt;/object&gt;&lt;object type=&quot;3&quot; unique_id=&quot;10018&quot;&gt;&lt;property id=&quot;20148&quot; value=&quot;5&quot;/&gt;&lt;property id=&quot;20300&quot; value=&quot;Slide 15 - &amp;quot;Views and Reports&amp;quot;&quot;/&gt;&lt;property id=&quot;20307&quot; value=&quot;325&quot;/&gt;&lt;/object&gt;&lt;object type=&quot;3&quot; unique_id=&quot;10019&quot;&gt;&lt;property id=&quot;20148&quot; value=&quot;5&quot;/&gt;&lt;property id=&quot;20300&quot; value=&quot;Slide 16 - &amp;quot;Customer Activity Dashboard Highlights&amp;quot;&quot;/&gt;&lt;property id=&quot;20307&quot; value=&quot;321&quot;/&gt;&lt;/object&gt;&lt;object type=&quot;3&quot; unique_id=&quot;10020&quot;&gt;&lt;property id=&quot;20148&quot; value=&quot;5&quot;/&gt;&lt;property id=&quot;20300&quot; value=&quot;Slide 17 - &amp;quot;Customer Aging Analysis Current Highlights&amp;quot;&quot;/&gt;&lt;property id=&quot;20307&quot; value=&quot;322&quot;/&gt;&lt;/object&gt;&lt;object type=&quot;3&quot; unique_id=&quot;10021&quot;&gt;&lt;property id=&quot;20148&quot; value=&quot;5&quot;/&gt;&lt;property id=&quot;20300&quot; value=&quot;Slide 18 - &amp;quot;Customer Statement of Account Highlights&amp;quot;&quot;/&gt;&lt;property id=&quot;20307&quot; value=&quot;323&quot;/&gt;&lt;/object&gt;&lt;object type=&quot;3&quot; unique_id=&quot;10022&quot;&gt;&lt;property id=&quot;20148&quot; value=&quot;5&quot;/&gt;&lt;property id=&quot;20300&quot; value=&quot;Slide 19 - &amp;quot;Reminder Highlights&amp;quot;&quot;/&gt;&lt;property id=&quot;20307&quot; value=&quot;324&quot;/&gt;&lt;/object&gt;&lt;object type=&quot;3&quot; unique_id=&quot;10023&quot;&gt;&lt;property id=&quot;20148&quot; value=&quot;5&quot;/&gt;&lt;property id=&quot;20300&quot; value=&quot;Slide 20 - &amp;quot;AR Management Overview&amp;quot;&quot;/&gt;&lt;property id=&quot;20307&quot; value=&quot;335&quot;/&gt;&lt;/object&gt;&lt;object type=&quot;3&quot; unique_id=&quot;10024&quot;&gt;&lt;property id=&quot;20148&quot; value=&quot;5&quot;/&gt;&lt;property id=&quot;20300&quot; value=&quot;Slide 21 - &amp;quot;AR Management: AR Payment&amp;quot;&quot;/&gt;&lt;property id=&quot;20307&quot; value=&quot;326&quot;/&gt;&lt;/object&gt;&lt;object type=&quot;3&quot; unique_id=&quot;10025&quot;&gt;&lt;property id=&quot;20148&quot; value=&quot;5&quot;/&gt;&lt;property id=&quot;20300&quot; value=&quot;Slide 22 - &amp;quot;Customer Payment Instruments&amp;quot;&quot;/&gt;&lt;property id=&quot;20307&quot; value=&quot;328&quot;/&gt;&lt;/object&gt;&lt;object type=&quot;3&quot; unique_id=&quot;10026&quot;&gt;&lt;property id=&quot;20148&quot; value=&quot;5&quot;/&gt;&lt;property id=&quot;20300&quot; value=&quot;Slide 23 - &amp;quot;Customer Payment Status Codes&amp;quot;&quot;/&gt;&lt;property id=&quot;20307&quot; value=&quot;340&quot;/&gt;&lt;/object&gt;&lt;object type=&quot;3&quot; unique_id=&quot;10027&quot;&gt;&lt;property id=&quot;20148&quot; value=&quot;5&quot;/&gt;&lt;property id=&quot;20300&quot; value=&quot;Slide 24 - &amp;quot;Customer Payment Status Flow&amp;quot;&quot;/&gt;&lt;property id=&quot;20307&quot; value=&quot;341&quot;/&gt;&lt;/object&gt;&lt;object type=&quot;3&quot; unique_id=&quot;10028&quot;&gt;&lt;property id=&quot;20148&quot; value=&quot;5&quot;/&gt;&lt;property id=&quot;20300&quot; value=&quot;Slide 25 - &amp;quot;Customer Payment Status Create&amp;quot;&quot;/&gt;&lt;property id=&quot;20307&quot; value=&quot;342&quot;/&gt;&lt;/object&gt;&lt;object type=&quot;3&quot; unique_id=&quot;10029&quot;&gt;&lt;property id=&quot;20148&quot; value=&quot;5&quot;/&gt;&lt;property id=&quot;20300&quot; value=&quot;Slide 26 - &amp;quot;Check Payment (Short Flow)&amp;quot;&quot;/&gt;&lt;property id=&quot;20307&quot; value=&quot;330&quot;/&gt;&lt;/object&gt;&lt;object type=&quot;3&quot; unique_id=&quot;10030&quot;&gt;&lt;property id=&quot;20148&quot; value=&quot;5&quot;/&gt;&lt;property id=&quot;20300&quot; value=&quot;Slide 27 - &amp;quot;Check Payment (Multiple PIP)&amp;quot;&quot;/&gt;&lt;property id=&quot;20307&quot; value=&quot;331&quot;/&gt;&lt;/object&gt;&lt;object type=&quot;3&quot; unique_id=&quot;10031&quot;&gt;&lt;property id=&quot;20148&quot; value=&quot;5&quot;/&gt;&lt;property id=&quot;20300&quot; value=&quot;Slide 28 - &amp;quot;Supplier-Initiated Drafts&amp;quot;&quot;/&gt;&lt;property id=&quot;20307&quot; value=&quot;332&quot;/&gt;&lt;/object&gt;&lt;object type=&quot;3&quot; unique_id=&quot;10032&quot;&gt;&lt;property id=&quot;20148&quot; value=&quot;5&quot;/&gt;&lt;property id=&quot;20300&quot; value=&quot;Slide 29 - &amp;quot;Direct Debit&amp;quot;&quot;/&gt;&lt;property id=&quot;20307&quot; value=&quot;333&quot;/&gt;&lt;/object&gt;&lt;object type=&quot;3&quot; unique_id=&quot;10033&quot;&gt;&lt;property id=&quot;20148&quot; value=&quot;5&quot;/&gt;&lt;property id=&quot;20300&quot; value=&quot;Slide 30 - &amp;quot;Other Payment Instruments&amp;quot;&quot;/&gt;&lt;property id=&quot;20307&quot; value=&quot;334&quot;/&gt;&lt;/object&gt;&lt;object type=&quot;3&quot; unique_id=&quot;10034&quot;&gt;&lt;property id=&quot;20148&quot; value=&quot;5&quot;/&gt;&lt;property id=&quot;20300&quot; value=&quot;Slide 31 - &amp;quot;AR Management&amp;quot;&quot;/&gt;&lt;property id=&quot;20307&quot; value=&quot;336&quot;/&gt;&lt;/object&gt;&lt;object type=&quot;3&quot; unique_id=&quot;10035&quot;&gt;&lt;property id=&quot;20148&quot; value=&quot;5&quot;/&gt;&lt;property id=&quot;20300&quot; value=&quot;Slide 32 - &amp;quot;Finance Charge Highlights&amp;quot;&quot;/&gt;&lt;property id=&quot;20307&quot; value=&quot;338&quot;/&gt;&lt;/object&gt;&lt;object type=&quot;3&quot; unique_id=&quot;10036&quot;&gt;&lt;property id=&quot;20148&quot; value=&quot;5&quot;/&gt;&lt;property id=&quot;20300&quot; value=&quot;Slide 33 - &amp;quot;Finance Charges&amp;quot;&quot;/&gt;&lt;property id=&quot;20307&quot; value=&quot;33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QAD 2010 Template">
  <a:themeElements>
    <a:clrScheme name="Custom 1">
      <a:dk1>
        <a:srgbClr val="141414"/>
      </a:dk1>
      <a:lt1>
        <a:sysClr val="window" lastClr="FFFFFF"/>
      </a:lt1>
      <a:dk2>
        <a:srgbClr val="141414"/>
      </a:dk2>
      <a:lt2>
        <a:srgbClr val="FFFFFF"/>
      </a:lt2>
      <a:accent1>
        <a:srgbClr val="4F81BD"/>
      </a:accent1>
      <a:accent2>
        <a:srgbClr val="F79646"/>
      </a:accent2>
      <a:accent3>
        <a:srgbClr val="9BBB59"/>
      </a:accent3>
      <a:accent4>
        <a:srgbClr val="A5A5A5"/>
      </a:accent4>
      <a:accent5>
        <a:srgbClr val="2B2B2B"/>
      </a:accent5>
      <a:accent6>
        <a:srgbClr val="F79646"/>
      </a:accent6>
      <a:hlink>
        <a:srgbClr val="4F81BD"/>
      </a:hlink>
      <a:folHlink>
        <a:srgbClr val="366092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QAD_Presentation_Template_2010</Template>
  <TotalTime>5049</TotalTime>
  <Words>2723</Words>
  <Application>Microsoft Office PowerPoint</Application>
  <PresentationFormat>全屏显示(4:3)</PresentationFormat>
  <Paragraphs>593</Paragraphs>
  <Slides>76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QAD 2010 Template</vt:lpstr>
      <vt:lpstr>销售及应收账款处理</vt:lpstr>
      <vt:lpstr>应收账款处理概述</vt:lpstr>
      <vt:lpstr>一、基本设置</vt:lpstr>
      <vt:lpstr>BALANCEDAEMON-36.14.16.2</vt:lpstr>
      <vt:lpstr>客户订单会计控制-36.9.6</vt:lpstr>
      <vt:lpstr>总账纠正控制-25.13.24</vt:lpstr>
      <vt:lpstr>日记账集-25.8.7</vt:lpstr>
      <vt:lpstr>客户付款状态-27.6.2.1</vt:lpstr>
      <vt:lpstr>二、客户基础数据流程</vt:lpstr>
      <vt:lpstr>本次学习重点</vt:lpstr>
      <vt:lpstr>演示</vt:lpstr>
      <vt:lpstr>客户类型创建-27.20.4.1</vt:lpstr>
      <vt:lpstr>业务关系创建36.1.4.3.1</vt:lpstr>
      <vt:lpstr>客户创建-27.20.1.1</vt:lpstr>
      <vt:lpstr>客户创建-27.20.1.1</vt:lpstr>
      <vt:lpstr>客户创建-27.20.1.1</vt:lpstr>
      <vt:lpstr>客户创建-27.20.1.1</vt:lpstr>
      <vt:lpstr>客户创建-27.20.1.1</vt:lpstr>
      <vt:lpstr>客户创建-27.20.1.1</vt:lpstr>
      <vt:lpstr>客户数据维护2.1.1</vt:lpstr>
      <vt:lpstr>客户数据维护2.1.1</vt:lpstr>
      <vt:lpstr>三、销售流程及客户发票创建</vt:lpstr>
      <vt:lpstr>本次学习重点</vt:lpstr>
      <vt:lpstr>演示</vt:lpstr>
      <vt:lpstr>销售订单维护7.1.1</vt:lpstr>
      <vt:lpstr>销售订单发货7.9.15</vt:lpstr>
      <vt:lpstr>未过账会计事务查询-25.13.13</vt:lpstr>
      <vt:lpstr>预览发票打印 (7.13.3)</vt:lpstr>
      <vt:lpstr>预览发票打印 (7.13.3)</vt:lpstr>
      <vt:lpstr>发票过账和打印 (7.13.4)</vt:lpstr>
      <vt:lpstr>发票过账和打印 (7.13.4)</vt:lpstr>
      <vt:lpstr>客户发票查看  (27.1.1.3)</vt:lpstr>
      <vt:lpstr>客户发票查看  (27.1.1.3)</vt:lpstr>
      <vt:lpstr>日记账分录查看  (25.13.1.3)</vt:lpstr>
      <vt:lpstr>客户余额创建(28.1.15)</vt:lpstr>
      <vt:lpstr>附加专题一：客户发票纠正应用</vt:lpstr>
      <vt:lpstr>演示</vt:lpstr>
      <vt:lpstr>发票更正-7.1.1</vt:lpstr>
      <vt:lpstr>发票更正-7.1.1</vt:lpstr>
      <vt:lpstr>发票更正-7.1.1</vt:lpstr>
      <vt:lpstr>发票更正—7.1.1</vt:lpstr>
      <vt:lpstr>发票更正---7.9.15</vt:lpstr>
      <vt:lpstr>发票更正-预览发票打印7.13.3</vt:lpstr>
      <vt:lpstr>发票更正-预览发票打印</vt:lpstr>
      <vt:lpstr>发票更正-发票过账打印7.13.4</vt:lpstr>
      <vt:lpstr>发票更正-发票过账打印7.13.4</vt:lpstr>
      <vt:lpstr>发票更正查看-27.1.1.3</vt:lpstr>
      <vt:lpstr>附加专题二：未结项目调整25.13.5</vt:lpstr>
      <vt:lpstr>本次学习重点</vt:lpstr>
      <vt:lpstr>未结项目创建25.13.3</vt:lpstr>
      <vt:lpstr>演示</vt:lpstr>
      <vt:lpstr>预收款创建-1</vt:lpstr>
      <vt:lpstr>预收款创建-2</vt:lpstr>
      <vt:lpstr>客户发票调整</vt:lpstr>
      <vt:lpstr>客户发票调整</vt:lpstr>
      <vt:lpstr>查看相关记录</vt:lpstr>
      <vt:lpstr>四、客户付款</vt:lpstr>
      <vt:lpstr>本次学习重点</vt:lpstr>
      <vt:lpstr>1、客户支付凭证</vt:lpstr>
      <vt:lpstr>客户支付状态创建</vt:lpstr>
      <vt:lpstr>2、客户支付状态代码</vt:lpstr>
      <vt:lpstr>3、客户支付状态流程</vt:lpstr>
      <vt:lpstr>支票支付 (短流程)</vt:lpstr>
      <vt:lpstr>支票支付(多 PIP)</vt:lpstr>
      <vt:lpstr>供应商出票 汇票(商业汇票）</vt:lpstr>
      <vt:lpstr>直接借记</vt:lpstr>
      <vt:lpstr>演示</vt:lpstr>
      <vt:lpstr>客户预付款27.6.4.1</vt:lpstr>
      <vt:lpstr>客户预付款维护27.6.4.1</vt:lpstr>
      <vt:lpstr>预付款付款（状态为已支付）25.13.1.3查看分录</vt:lpstr>
      <vt:lpstr>客户付款27.6.4.1—冲减预付</vt:lpstr>
      <vt:lpstr>客户付款27.6.4.1—冲减预付</vt:lpstr>
      <vt:lpstr>客户付款27.6.4.1 （状态为已支付）--- 25.13.1.3查看分录</vt:lpstr>
      <vt:lpstr>其他支付凭证</vt:lpstr>
      <vt:lpstr>财务费用重点</vt:lpstr>
      <vt:lpstr>财务费用</vt:lpstr>
    </vt:vector>
  </TitlesOfParts>
  <Company>QAD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QAD</dc:creator>
  <cp:lastModifiedBy>admin</cp:lastModifiedBy>
  <cp:revision>240</cp:revision>
  <dcterms:created xsi:type="dcterms:W3CDTF">2006-05-18T22:11:08Z</dcterms:created>
  <dcterms:modified xsi:type="dcterms:W3CDTF">2013-07-22T01:34:27Z</dcterms:modified>
</cp:coreProperties>
</file>