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59" r:id="rId7"/>
    <p:sldId id="260" r:id="rId8"/>
    <p:sldId id="261" r:id="rId9"/>
    <p:sldId id="262"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609C0-F395-49AD-B88B-9A0774E5706D}"/>
              </a:ext>
            </a:extLst>
          </p:cNvPr>
          <p:cNvSpPr>
            <a:spLocks noGrp="1"/>
          </p:cNvSpPr>
          <p:nvPr>
            <p:ph type="ctrTitle"/>
          </p:nvPr>
        </p:nvSpPr>
        <p:spPr/>
        <p:txBody>
          <a:bodyPr/>
          <a:lstStyle/>
          <a:p>
            <a:r>
              <a:rPr lang="zh-CN" altLang="en-US" dirty="0"/>
              <a:t>柠檬手机公司销售管理系统</a:t>
            </a:r>
            <a:br>
              <a:rPr lang="zh-CN" altLang="en-US" dirty="0"/>
            </a:br>
            <a:endParaRPr lang="zh-CN" altLang="en-US" dirty="0"/>
          </a:p>
        </p:txBody>
      </p:sp>
      <p:sp>
        <p:nvSpPr>
          <p:cNvPr id="3" name="副标题 2">
            <a:extLst>
              <a:ext uri="{FF2B5EF4-FFF2-40B4-BE49-F238E27FC236}">
                <a16:creationId xmlns:a16="http://schemas.microsoft.com/office/drawing/2014/main" id="{B21DE544-DB2A-4A70-8D0C-991023FF7DA0}"/>
              </a:ext>
            </a:extLst>
          </p:cNvPr>
          <p:cNvSpPr>
            <a:spLocks noGrp="1"/>
          </p:cNvSpPr>
          <p:nvPr>
            <p:ph type="subTitle" idx="1"/>
          </p:nvPr>
        </p:nvSpPr>
        <p:spPr/>
        <p:txBody>
          <a:bodyPr/>
          <a:lstStyle/>
          <a:p>
            <a:r>
              <a:rPr lang="zh-CN" altLang="en-US" dirty="0"/>
              <a:t>组长：刘宁宁</a:t>
            </a:r>
            <a:endParaRPr lang="en-US" altLang="zh-CN" dirty="0"/>
          </a:p>
          <a:p>
            <a:r>
              <a:rPr lang="zh-CN" altLang="en-US" dirty="0"/>
              <a:t>组员：侯欣榆 刘贤</a:t>
            </a:r>
          </a:p>
        </p:txBody>
      </p:sp>
    </p:spTree>
    <p:extLst>
      <p:ext uri="{BB962C8B-B14F-4D97-AF65-F5344CB8AC3E}">
        <p14:creationId xmlns:p14="http://schemas.microsoft.com/office/powerpoint/2010/main" val="185649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E9934-F6B6-4ED1-B9DA-B1C7DB7E989A}"/>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3FE16FCD-CD95-4CFA-816C-7FE6B4E23FAA}"/>
              </a:ext>
            </a:extLst>
          </p:cNvPr>
          <p:cNvSpPr>
            <a:spLocks noGrp="1"/>
          </p:cNvSpPr>
          <p:nvPr>
            <p:ph idx="1"/>
          </p:nvPr>
        </p:nvSpPr>
        <p:spPr/>
        <p:txBody>
          <a:bodyPr/>
          <a:lstStyle/>
          <a:p>
            <a:r>
              <a:rPr lang="zh-CN" altLang="en-US" dirty="0"/>
              <a:t>   角色管理</a:t>
            </a:r>
            <a:endParaRPr lang="en-US" altLang="zh-CN" dirty="0"/>
          </a:p>
          <a:p>
            <a:endParaRPr lang="en-US" altLang="zh-CN" dirty="0"/>
          </a:p>
          <a:p>
            <a:endParaRPr lang="en-US" altLang="zh-CN" dirty="0"/>
          </a:p>
          <a:p>
            <a:pPr marL="0" indent="0">
              <a:buNone/>
            </a:pPr>
            <a:r>
              <a:rPr lang="zh-CN" altLang="en-US" dirty="0"/>
              <a:t>        该模块对系统角色的管理。该系统的角色包括管理员，店长，销售员，销售经理，售后经理和售后员六种角色，添加角色必须选择相应部门才可以添加，比如销售员只能添加在销售部门中。修改部门只能修改角色名称和角色描述。</a:t>
            </a:r>
            <a:endParaRPr lang="en-US" altLang="zh-CN" dirty="0"/>
          </a:p>
        </p:txBody>
      </p:sp>
    </p:spTree>
    <p:extLst>
      <p:ext uri="{BB962C8B-B14F-4D97-AF65-F5344CB8AC3E}">
        <p14:creationId xmlns:p14="http://schemas.microsoft.com/office/powerpoint/2010/main" val="327428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6AA82-081D-43FE-9678-D2AC7670C40E}"/>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51C67D43-A2BE-4B13-A16B-88D2C73D760D}"/>
              </a:ext>
            </a:extLst>
          </p:cNvPr>
          <p:cNvSpPr>
            <a:spLocks noGrp="1"/>
          </p:cNvSpPr>
          <p:nvPr>
            <p:ph idx="1"/>
          </p:nvPr>
        </p:nvSpPr>
        <p:spPr/>
        <p:txBody>
          <a:bodyPr/>
          <a:lstStyle/>
          <a:p>
            <a:r>
              <a:rPr lang="zh-CN" altLang="en-US" dirty="0"/>
              <a:t>   员工管理</a:t>
            </a:r>
            <a:endParaRPr lang="en-US" altLang="zh-CN" dirty="0"/>
          </a:p>
          <a:p>
            <a:endParaRPr lang="en-US" altLang="zh-CN" dirty="0"/>
          </a:p>
          <a:p>
            <a:endParaRPr lang="en-US" altLang="zh-CN" dirty="0"/>
          </a:p>
          <a:p>
            <a:pPr marL="0" indent="0">
              <a:buNone/>
            </a:pPr>
            <a:r>
              <a:rPr lang="zh-CN" altLang="en-US" dirty="0"/>
              <a:t>        该模块对员工信息的管理。员工管理包括添加，删除，修改员工，添加员工系统会自动为该员工生成一个唯一的员工代号，必填员工的隶属部门，选择部门时角色会自动查询出该部门下角色种类。在选择职位属性的时候选择在职员工必选填写合同期限，实习生则可以不用填写。</a:t>
            </a:r>
          </a:p>
        </p:txBody>
      </p:sp>
    </p:spTree>
    <p:extLst>
      <p:ext uri="{BB962C8B-B14F-4D97-AF65-F5344CB8AC3E}">
        <p14:creationId xmlns:p14="http://schemas.microsoft.com/office/powerpoint/2010/main" val="84534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52EB3-6161-43F1-B0EF-7BF5A9BAEE6D}"/>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624DBD2C-3902-4C24-89F6-DF94040C9EDF}"/>
              </a:ext>
            </a:extLst>
          </p:cNvPr>
          <p:cNvSpPr>
            <a:spLocks noGrp="1"/>
          </p:cNvSpPr>
          <p:nvPr>
            <p:ph idx="1"/>
          </p:nvPr>
        </p:nvSpPr>
        <p:spPr/>
        <p:txBody>
          <a:bodyPr/>
          <a:lstStyle/>
          <a:p>
            <a:r>
              <a:rPr lang="zh-CN" altLang="en-US" dirty="0"/>
              <a:t>   客户管理</a:t>
            </a:r>
            <a:endParaRPr lang="en-US" altLang="zh-CN" dirty="0"/>
          </a:p>
          <a:p>
            <a:endParaRPr lang="en-US" altLang="zh-CN" dirty="0"/>
          </a:p>
          <a:p>
            <a:endParaRPr lang="en-US" altLang="zh-CN" dirty="0"/>
          </a:p>
          <a:p>
            <a:pPr marL="0" indent="0">
              <a:buNone/>
            </a:pPr>
            <a:r>
              <a:rPr lang="zh-CN" altLang="en-US" dirty="0"/>
              <a:t>        该模块对客户信息的管理。包括添加员工，删除，修改客户，添加客户必须填写客户的联系信息以及详细的客户地址。</a:t>
            </a:r>
          </a:p>
          <a:p>
            <a:pPr marL="0" indent="0">
              <a:buNone/>
            </a:pPr>
            <a:endParaRPr lang="zh-CN" altLang="en-US" dirty="0"/>
          </a:p>
        </p:txBody>
      </p:sp>
    </p:spTree>
    <p:extLst>
      <p:ext uri="{BB962C8B-B14F-4D97-AF65-F5344CB8AC3E}">
        <p14:creationId xmlns:p14="http://schemas.microsoft.com/office/powerpoint/2010/main" val="338146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1180-05E1-4931-BC66-FEAC73E9E36C}"/>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FCDB92EC-2E63-41D7-A981-2A37434A244A}"/>
              </a:ext>
            </a:extLst>
          </p:cNvPr>
          <p:cNvSpPr>
            <a:spLocks noGrp="1"/>
          </p:cNvSpPr>
          <p:nvPr>
            <p:ph idx="1"/>
          </p:nvPr>
        </p:nvSpPr>
        <p:spPr/>
        <p:txBody>
          <a:bodyPr/>
          <a:lstStyle/>
          <a:p>
            <a:r>
              <a:rPr lang="zh-CN" altLang="en-US" dirty="0"/>
              <a:t>    产品管理</a:t>
            </a:r>
            <a:endParaRPr lang="en-US" altLang="zh-CN" dirty="0"/>
          </a:p>
          <a:p>
            <a:endParaRPr lang="en-US" altLang="zh-CN" dirty="0"/>
          </a:p>
          <a:p>
            <a:endParaRPr lang="en-US" altLang="zh-CN" dirty="0"/>
          </a:p>
          <a:p>
            <a:pPr marL="0" indent="0">
              <a:buNone/>
            </a:pPr>
            <a:r>
              <a:rPr lang="zh-CN" altLang="en-US" dirty="0"/>
              <a:t>         该模块对产品信息的管理。在添加产品的时候系统会自动生成唯一的产品编号，要注意添加手机是属于哪一类手机如华为</a:t>
            </a:r>
            <a:r>
              <a:rPr lang="en-US" altLang="zh-CN" dirty="0"/>
              <a:t>vivo</a:t>
            </a:r>
            <a:r>
              <a:rPr lang="zh-CN" altLang="en-US" dirty="0"/>
              <a:t>等。该模块会显示店内每款手机的数量和成本费以及售价。删除产品时会提示是否确定删除，因为一旦删除，该产品下的所有信息如订单详情等将都会删除。</a:t>
            </a:r>
          </a:p>
        </p:txBody>
      </p:sp>
    </p:spTree>
    <p:extLst>
      <p:ext uri="{BB962C8B-B14F-4D97-AF65-F5344CB8AC3E}">
        <p14:creationId xmlns:p14="http://schemas.microsoft.com/office/powerpoint/2010/main" val="255527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76770-3DCB-4D4C-9A52-57ACD75F8C8C}"/>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C15DCCB9-A2E7-4573-8B96-6B05E5D5A592}"/>
              </a:ext>
            </a:extLst>
          </p:cNvPr>
          <p:cNvSpPr>
            <a:spLocks noGrp="1"/>
          </p:cNvSpPr>
          <p:nvPr>
            <p:ph idx="1"/>
          </p:nvPr>
        </p:nvSpPr>
        <p:spPr/>
        <p:txBody>
          <a:bodyPr/>
          <a:lstStyle/>
          <a:p>
            <a:r>
              <a:rPr lang="zh-CN" altLang="en-US" dirty="0"/>
              <a:t>   售后管理</a:t>
            </a:r>
            <a:endParaRPr lang="en-US" altLang="zh-CN" dirty="0"/>
          </a:p>
          <a:p>
            <a:endParaRPr lang="en-US" altLang="zh-CN" dirty="0"/>
          </a:p>
          <a:p>
            <a:endParaRPr lang="en-US" altLang="zh-CN" dirty="0"/>
          </a:p>
          <a:p>
            <a:pPr marL="0" indent="0">
              <a:buNone/>
            </a:pPr>
            <a:r>
              <a:rPr lang="zh-CN" altLang="en-US" dirty="0"/>
              <a:t>        该模块对客户反馈以及产品维修的管理。售后人员通过对注册客户电话访问进行维护。对维修，客户在店内与销售人员沟通，通过销售人员生成维修订单，售后人员接单后，进行维修。</a:t>
            </a:r>
          </a:p>
        </p:txBody>
      </p:sp>
    </p:spTree>
    <p:extLst>
      <p:ext uri="{BB962C8B-B14F-4D97-AF65-F5344CB8AC3E}">
        <p14:creationId xmlns:p14="http://schemas.microsoft.com/office/powerpoint/2010/main" val="70233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06D4B-724A-40B9-AEC5-C677BD4470E5}"/>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B00F844A-DF42-4BCD-83E9-3012021E16D2}"/>
              </a:ext>
            </a:extLst>
          </p:cNvPr>
          <p:cNvSpPr>
            <a:spLocks noGrp="1"/>
          </p:cNvSpPr>
          <p:nvPr>
            <p:ph idx="1"/>
          </p:nvPr>
        </p:nvSpPr>
        <p:spPr/>
        <p:txBody>
          <a:bodyPr/>
          <a:lstStyle/>
          <a:p>
            <a:r>
              <a:rPr lang="zh-CN" altLang="en-US" dirty="0"/>
              <a:t>   系统管理</a:t>
            </a:r>
            <a:endParaRPr lang="en-US" altLang="zh-CN" dirty="0"/>
          </a:p>
          <a:p>
            <a:endParaRPr lang="en-US" altLang="zh-CN" dirty="0"/>
          </a:p>
          <a:p>
            <a:endParaRPr lang="en-US" altLang="zh-CN" dirty="0"/>
          </a:p>
          <a:p>
            <a:pPr marL="0" indent="0">
              <a:buNone/>
            </a:pPr>
            <a:r>
              <a:rPr lang="zh-CN" altLang="en-US" dirty="0"/>
              <a:t>        该模块对系统基础方面进行管理。比如，系统名称，系统版本号等。</a:t>
            </a:r>
          </a:p>
        </p:txBody>
      </p:sp>
    </p:spTree>
    <p:extLst>
      <p:ext uri="{BB962C8B-B14F-4D97-AF65-F5344CB8AC3E}">
        <p14:creationId xmlns:p14="http://schemas.microsoft.com/office/powerpoint/2010/main" val="134084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5C9CC-4A73-409D-A06A-FE4FB23E300F}"/>
              </a:ext>
            </a:extLst>
          </p:cNvPr>
          <p:cNvSpPr>
            <a:spLocks noGrp="1"/>
          </p:cNvSpPr>
          <p:nvPr>
            <p:ph type="title"/>
          </p:nvPr>
        </p:nvSpPr>
        <p:spPr/>
        <p:txBody>
          <a:bodyPr/>
          <a:lstStyle/>
          <a:p>
            <a:r>
              <a:rPr lang="zh-CN" altLang="en-US" dirty="0"/>
              <a:t>系统特色</a:t>
            </a:r>
          </a:p>
        </p:txBody>
      </p:sp>
      <p:sp>
        <p:nvSpPr>
          <p:cNvPr id="3" name="内容占位符 2">
            <a:extLst>
              <a:ext uri="{FF2B5EF4-FFF2-40B4-BE49-F238E27FC236}">
                <a16:creationId xmlns:a16="http://schemas.microsoft.com/office/drawing/2014/main" id="{EA8C3C42-25CB-4F1C-B093-DD704FA84121}"/>
              </a:ext>
            </a:extLst>
          </p:cNvPr>
          <p:cNvSpPr>
            <a:spLocks noGrp="1"/>
          </p:cNvSpPr>
          <p:nvPr>
            <p:ph idx="1"/>
          </p:nvPr>
        </p:nvSpPr>
        <p:spPr/>
        <p:txBody>
          <a:bodyPr/>
          <a:lstStyle/>
          <a:p>
            <a:r>
              <a:rPr lang="zh-CN" altLang="en-US" dirty="0"/>
              <a:t>本系统操作简单，易于员工理解操作。</a:t>
            </a:r>
            <a:endParaRPr lang="en-US" altLang="zh-CN" dirty="0"/>
          </a:p>
          <a:p>
            <a:r>
              <a:rPr lang="zh-CN" altLang="en-US" dirty="0"/>
              <a:t>系统自带自动生成格式正确的编号，无需员工手动录入。</a:t>
            </a:r>
            <a:endParaRPr lang="en-US" altLang="zh-CN" dirty="0"/>
          </a:p>
          <a:p>
            <a:r>
              <a:rPr lang="zh-CN" altLang="en-US" dirty="0"/>
              <a:t>系统通过每一位员工的角色进行功能的限制。</a:t>
            </a:r>
            <a:endParaRPr lang="en-US" altLang="zh-CN" dirty="0"/>
          </a:p>
          <a:p>
            <a:r>
              <a:rPr lang="zh-CN" altLang="en-US" dirty="0"/>
              <a:t>系统拥有登录错误次数检测功能，超过次数，一段时间内禁止登录。</a:t>
            </a:r>
            <a:endParaRPr lang="en-US" altLang="zh-CN" dirty="0"/>
          </a:p>
          <a:p>
            <a:r>
              <a:rPr lang="zh-CN" altLang="en-US" dirty="0"/>
              <a:t>系统带有对所有数据计算的功能。</a:t>
            </a:r>
            <a:endParaRPr lang="en-US" altLang="zh-CN" dirty="0"/>
          </a:p>
          <a:p>
            <a:r>
              <a:rPr lang="zh-CN" altLang="en-US" dirty="0"/>
              <a:t>系统对日志有很好的处理，可以清楚的了解系统执行的操作事项。</a:t>
            </a:r>
            <a:endParaRPr lang="en-US" altLang="zh-CN" dirty="0"/>
          </a:p>
          <a:p>
            <a:r>
              <a:rPr lang="zh-CN" altLang="en-US" dirty="0"/>
              <a:t>系统对于数据的处理以及数据的展现有着很好的处理效果。</a:t>
            </a:r>
          </a:p>
        </p:txBody>
      </p:sp>
    </p:spTree>
    <p:extLst>
      <p:ext uri="{BB962C8B-B14F-4D97-AF65-F5344CB8AC3E}">
        <p14:creationId xmlns:p14="http://schemas.microsoft.com/office/powerpoint/2010/main" val="196577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A65AE-4A2D-408C-9887-E651A10C19C7}"/>
              </a:ext>
            </a:extLst>
          </p:cNvPr>
          <p:cNvSpPr>
            <a:spLocks noGrp="1"/>
          </p:cNvSpPr>
          <p:nvPr>
            <p:ph type="title"/>
          </p:nvPr>
        </p:nvSpPr>
        <p:spPr/>
        <p:txBody>
          <a:bodyPr/>
          <a:lstStyle/>
          <a:p>
            <a:r>
              <a:rPr lang="zh-CN" altLang="en-US" dirty="0"/>
              <a:t>技术支持</a:t>
            </a:r>
          </a:p>
        </p:txBody>
      </p:sp>
      <p:sp>
        <p:nvSpPr>
          <p:cNvPr id="3" name="内容占位符 2">
            <a:extLst>
              <a:ext uri="{FF2B5EF4-FFF2-40B4-BE49-F238E27FC236}">
                <a16:creationId xmlns:a16="http://schemas.microsoft.com/office/drawing/2014/main" id="{02411990-6CA4-4FE5-BB19-2C13CAE62D9C}"/>
              </a:ext>
            </a:extLst>
          </p:cNvPr>
          <p:cNvSpPr>
            <a:spLocks noGrp="1"/>
          </p:cNvSpPr>
          <p:nvPr>
            <p:ph idx="1"/>
          </p:nvPr>
        </p:nvSpPr>
        <p:spPr/>
        <p:txBody>
          <a:bodyPr/>
          <a:lstStyle/>
          <a:p>
            <a:r>
              <a:rPr lang="zh-CN" altLang="en-US" dirty="0"/>
              <a:t>本系统主要运用了一下技术：</a:t>
            </a:r>
            <a:endParaRPr lang="en-US" altLang="zh-CN" dirty="0"/>
          </a:p>
          <a:p>
            <a:pPr marL="0" indent="0">
              <a:buNone/>
            </a:pPr>
            <a:r>
              <a:rPr lang="en-US" altLang="zh-CN" dirty="0"/>
              <a:t>      </a:t>
            </a:r>
          </a:p>
          <a:p>
            <a:pPr marL="0" indent="0">
              <a:buNone/>
            </a:pPr>
            <a:r>
              <a:rPr lang="en-US" altLang="zh-CN" dirty="0"/>
              <a:t>      1.</a:t>
            </a:r>
            <a:r>
              <a:rPr lang="zh-CN" altLang="en-US" dirty="0"/>
              <a:t>应有服务后端框架：</a:t>
            </a:r>
            <a:r>
              <a:rPr lang="en-US" altLang="zh-CN" dirty="0" err="1"/>
              <a:t>ThinkPHP</a:t>
            </a:r>
            <a:endParaRPr lang="en-US" altLang="zh-CN" dirty="0"/>
          </a:p>
          <a:p>
            <a:pPr marL="0" indent="0">
              <a:buNone/>
            </a:pPr>
            <a:r>
              <a:rPr lang="en-US" altLang="zh-CN" dirty="0"/>
              <a:t>      2.</a:t>
            </a:r>
            <a:r>
              <a:rPr lang="zh-CN" altLang="en-US" dirty="0"/>
              <a:t>前端技术：</a:t>
            </a:r>
            <a:r>
              <a:rPr lang="en-US" altLang="zh-CN" dirty="0" err="1"/>
              <a:t>BootStrap</a:t>
            </a:r>
            <a:r>
              <a:rPr lang="en-US" altLang="zh-CN" dirty="0"/>
              <a:t>  Ajax  </a:t>
            </a:r>
            <a:r>
              <a:rPr lang="en-US" altLang="zh-CN" dirty="0" err="1"/>
              <a:t>layUI</a:t>
            </a:r>
            <a:r>
              <a:rPr lang="en-US" altLang="zh-CN" dirty="0"/>
              <a:t>   </a:t>
            </a:r>
            <a:r>
              <a:rPr lang="en-US" altLang="zh-CN" dirty="0" err="1"/>
              <a:t>Echart</a:t>
            </a:r>
            <a:endParaRPr lang="en-US" altLang="zh-CN" dirty="0"/>
          </a:p>
          <a:p>
            <a:pPr marL="0" indent="0">
              <a:buNone/>
            </a:pPr>
            <a:r>
              <a:rPr lang="en-US" altLang="zh-CN" dirty="0"/>
              <a:t>      3.</a:t>
            </a:r>
            <a:r>
              <a:rPr lang="zh-CN" altLang="en-US" dirty="0"/>
              <a:t>接口协议：采用</a:t>
            </a:r>
            <a:r>
              <a:rPr lang="en-US" altLang="zh-CN" dirty="0"/>
              <a:t>Webservice</a:t>
            </a:r>
            <a:r>
              <a:rPr lang="zh-CN" altLang="en-US" dirty="0"/>
              <a:t>接口协议，传输内容以</a:t>
            </a:r>
            <a:r>
              <a:rPr lang="en-US" altLang="zh-CN" dirty="0"/>
              <a:t>JSON</a:t>
            </a:r>
            <a:r>
              <a:rPr lang="zh-CN" altLang="en-US" dirty="0"/>
              <a:t>格式组织 </a:t>
            </a:r>
            <a:endParaRPr lang="en-US" altLang="zh-CN" dirty="0"/>
          </a:p>
          <a:p>
            <a:pPr marL="0" indent="0">
              <a:buNone/>
            </a:pPr>
            <a:r>
              <a:rPr lang="en-US" altLang="zh-CN" dirty="0"/>
              <a:t>      4.</a:t>
            </a:r>
            <a:r>
              <a:rPr lang="zh-CN" altLang="en-US" dirty="0"/>
              <a:t>数据储存：</a:t>
            </a:r>
            <a:r>
              <a:rPr lang="en-US" altLang="zh-CN" dirty="0"/>
              <a:t>MySQL</a:t>
            </a:r>
          </a:p>
        </p:txBody>
      </p:sp>
    </p:spTree>
    <p:extLst>
      <p:ext uri="{BB962C8B-B14F-4D97-AF65-F5344CB8AC3E}">
        <p14:creationId xmlns:p14="http://schemas.microsoft.com/office/powerpoint/2010/main" val="123657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306FE-5470-4499-8721-4CF02AB396D7}"/>
              </a:ext>
            </a:extLst>
          </p:cNvPr>
          <p:cNvSpPr>
            <a:spLocks noGrp="1"/>
          </p:cNvSpPr>
          <p:nvPr>
            <p:ph type="title"/>
          </p:nvPr>
        </p:nvSpPr>
        <p:spPr/>
        <p:txBody>
          <a:bodyPr/>
          <a:lstStyle/>
          <a:p>
            <a:r>
              <a:rPr lang="zh-CN" altLang="en-US" dirty="0"/>
              <a:t>产品概念</a:t>
            </a:r>
            <a:br>
              <a:rPr lang="zh-CN" altLang="en-US" dirty="0"/>
            </a:br>
            <a:endParaRPr lang="zh-CN" altLang="en-US" dirty="0"/>
          </a:p>
        </p:txBody>
      </p:sp>
      <p:sp>
        <p:nvSpPr>
          <p:cNvPr id="3" name="内容占位符 2">
            <a:extLst>
              <a:ext uri="{FF2B5EF4-FFF2-40B4-BE49-F238E27FC236}">
                <a16:creationId xmlns:a16="http://schemas.microsoft.com/office/drawing/2014/main" id="{96656163-0B09-440F-88C7-83A6EDDDED6B}"/>
              </a:ext>
            </a:extLst>
          </p:cNvPr>
          <p:cNvSpPr>
            <a:spLocks noGrp="1"/>
          </p:cNvSpPr>
          <p:nvPr>
            <p:ph idx="1"/>
          </p:nvPr>
        </p:nvSpPr>
        <p:spPr/>
        <p:txBody>
          <a:bodyPr/>
          <a:lstStyle/>
          <a:p>
            <a:r>
              <a:rPr lang="zh-CN" altLang="en-US" dirty="0"/>
              <a:t> 由于智能手机行业的快速发展，传统的手机管理系统已经不能适应该行业的发展的趋势，尤其是那些中小型自营的手机店家，还停留在记账等传统的管理模式上，不能高效，准确的提高销售营业额。该系统可以说是为中小型自营手机店家量身打造的。该系统可以合理划分，每款手机及其每款手机下各种型号的销售情况，每一天系统自动更新日销售情况，每一个月更新本月的销售情况，可以使店家清晰直观的看到每个月的销售情况，通过情况来制定营销计划。</a:t>
            </a:r>
          </a:p>
          <a:p>
            <a:r>
              <a:rPr lang="zh-CN" altLang="en-US" dirty="0"/>
              <a:t>  先市面上有许多与该系统相似的手机管理系统，但是那些系统主要面对的对象是那些大型商家，很少或者是几乎没有适用于中小型手机商家的管理系统，该系统也有自己独特的方面，比如独立出售后部门，单独与客户直接联系，最直接的了解客户的使用情况。所以该系统在众多系统中还有一定的竞争实力的。</a:t>
            </a:r>
          </a:p>
        </p:txBody>
      </p:sp>
    </p:spTree>
    <p:extLst>
      <p:ext uri="{BB962C8B-B14F-4D97-AF65-F5344CB8AC3E}">
        <p14:creationId xmlns:p14="http://schemas.microsoft.com/office/powerpoint/2010/main" val="12013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715-54B6-4C03-B2DB-C2FB66FD0AB4}"/>
              </a:ext>
            </a:extLst>
          </p:cNvPr>
          <p:cNvSpPr>
            <a:spLocks noGrp="1"/>
          </p:cNvSpPr>
          <p:nvPr>
            <p:ph type="title"/>
          </p:nvPr>
        </p:nvSpPr>
        <p:spPr/>
        <p:txBody>
          <a:bodyPr/>
          <a:lstStyle/>
          <a:p>
            <a:r>
              <a:rPr lang="zh-CN" altLang="en-US" dirty="0"/>
              <a:t>产品功能</a:t>
            </a:r>
          </a:p>
        </p:txBody>
      </p:sp>
      <p:sp>
        <p:nvSpPr>
          <p:cNvPr id="3" name="内容占位符 2">
            <a:extLst>
              <a:ext uri="{FF2B5EF4-FFF2-40B4-BE49-F238E27FC236}">
                <a16:creationId xmlns:a16="http://schemas.microsoft.com/office/drawing/2014/main" id="{9815E784-081C-47B2-982D-AC1DBEEFE0E4}"/>
              </a:ext>
            </a:extLst>
          </p:cNvPr>
          <p:cNvSpPr>
            <a:spLocks noGrp="1"/>
          </p:cNvSpPr>
          <p:nvPr>
            <p:ph idx="1"/>
          </p:nvPr>
        </p:nvSpPr>
        <p:spPr/>
        <p:txBody>
          <a:bodyPr/>
          <a:lstStyle/>
          <a:p>
            <a:r>
              <a:rPr lang="zh-CN" altLang="en-US" dirty="0"/>
              <a:t>该系统包括以下功能模块</a:t>
            </a:r>
            <a:endParaRPr lang="en-US" altLang="zh-CN" dirty="0"/>
          </a:p>
          <a:p>
            <a:pPr marL="0" indent="0">
              <a:buNone/>
            </a:pPr>
            <a:r>
              <a:rPr lang="en-US" altLang="zh-CN" dirty="0"/>
              <a:t>     </a:t>
            </a:r>
          </a:p>
          <a:p>
            <a:pPr marL="0" indent="0">
              <a:buNone/>
            </a:pPr>
            <a:r>
              <a:rPr lang="en-US" altLang="zh-CN" dirty="0"/>
              <a:t>                    1.</a:t>
            </a:r>
            <a:r>
              <a:rPr lang="zh-CN" altLang="en-US" dirty="0"/>
              <a:t>登录注销                               </a:t>
            </a:r>
            <a:r>
              <a:rPr lang="en-US" altLang="zh-CN" dirty="0"/>
              <a:t>6.</a:t>
            </a:r>
            <a:r>
              <a:rPr lang="zh-CN" altLang="en-US" dirty="0"/>
              <a:t>角色管理</a:t>
            </a:r>
            <a:endParaRPr lang="en-US" altLang="zh-CN" dirty="0"/>
          </a:p>
          <a:p>
            <a:pPr marL="0" indent="0">
              <a:buNone/>
            </a:pPr>
            <a:r>
              <a:rPr lang="en-US" altLang="zh-CN" dirty="0"/>
              <a:t>                    2.</a:t>
            </a:r>
            <a:r>
              <a:rPr lang="zh-CN" altLang="en-US" dirty="0"/>
              <a:t>财务管理                               </a:t>
            </a:r>
            <a:r>
              <a:rPr lang="en-US" altLang="zh-CN" dirty="0"/>
              <a:t>7.</a:t>
            </a:r>
            <a:r>
              <a:rPr lang="zh-CN" altLang="en-US" dirty="0"/>
              <a:t>员工管理 </a:t>
            </a:r>
            <a:endParaRPr lang="en-US" altLang="zh-CN" dirty="0"/>
          </a:p>
          <a:p>
            <a:pPr marL="0" indent="0">
              <a:buNone/>
            </a:pPr>
            <a:r>
              <a:rPr lang="en-US" altLang="zh-CN" dirty="0"/>
              <a:t>                    3.</a:t>
            </a:r>
            <a:r>
              <a:rPr lang="zh-CN" altLang="en-US" dirty="0"/>
              <a:t>统计分析                               </a:t>
            </a:r>
            <a:r>
              <a:rPr lang="en-US" altLang="zh-CN" dirty="0"/>
              <a:t>8.</a:t>
            </a:r>
            <a:r>
              <a:rPr lang="zh-CN" altLang="en-US" dirty="0"/>
              <a:t>客户管理</a:t>
            </a:r>
            <a:endParaRPr lang="en-US" altLang="zh-CN" dirty="0"/>
          </a:p>
          <a:p>
            <a:pPr marL="0" indent="0">
              <a:buNone/>
            </a:pPr>
            <a:r>
              <a:rPr lang="en-US" altLang="zh-CN" dirty="0"/>
              <a:t>                    4.</a:t>
            </a:r>
            <a:r>
              <a:rPr lang="zh-CN" altLang="en-US" dirty="0"/>
              <a:t>销售管理                               </a:t>
            </a:r>
            <a:r>
              <a:rPr lang="en-US" altLang="zh-CN" dirty="0"/>
              <a:t>9.</a:t>
            </a:r>
            <a:r>
              <a:rPr lang="zh-CN" altLang="en-US" dirty="0"/>
              <a:t>产品管理</a:t>
            </a:r>
            <a:endParaRPr lang="en-US" altLang="zh-CN" dirty="0"/>
          </a:p>
          <a:p>
            <a:pPr marL="0" indent="0">
              <a:buNone/>
            </a:pPr>
            <a:r>
              <a:rPr lang="en-US" altLang="zh-CN" dirty="0"/>
              <a:t>                    5.</a:t>
            </a:r>
            <a:r>
              <a:rPr lang="zh-CN" altLang="en-US" dirty="0"/>
              <a:t>部门管理                             </a:t>
            </a:r>
            <a:r>
              <a:rPr lang="en-US" altLang="zh-CN" dirty="0"/>
              <a:t>10.</a:t>
            </a:r>
            <a:r>
              <a:rPr lang="zh-CN" altLang="en-US" dirty="0"/>
              <a:t>售后管理</a:t>
            </a:r>
            <a:endParaRPr lang="en-US" altLang="zh-CN" dirty="0"/>
          </a:p>
          <a:p>
            <a:pPr marL="0" indent="0">
              <a:buNone/>
            </a:pPr>
            <a:r>
              <a:rPr lang="en-US" altLang="zh-CN" dirty="0"/>
              <a:t>                  11.</a:t>
            </a:r>
            <a:r>
              <a:rPr lang="zh-CN" altLang="en-US" dirty="0"/>
              <a:t>系统管理</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92682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5AC9C-1ABE-452B-950F-C14E20F039D8}"/>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EBA0B432-0A1B-459F-9379-D3035196DE65}"/>
              </a:ext>
            </a:extLst>
          </p:cNvPr>
          <p:cNvSpPr>
            <a:spLocks noGrp="1"/>
          </p:cNvSpPr>
          <p:nvPr>
            <p:ph idx="1"/>
          </p:nvPr>
        </p:nvSpPr>
        <p:spPr/>
        <p:txBody>
          <a:bodyPr/>
          <a:lstStyle/>
          <a:p>
            <a:r>
              <a:rPr lang="zh-CN" altLang="en-US" dirty="0"/>
              <a:t>  登录与个人信息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       只有登录系统员工才能进入系统主页面，防止知道</a:t>
            </a:r>
            <a:r>
              <a:rPr lang="en-US" altLang="zh-CN" dirty="0"/>
              <a:t>URL</a:t>
            </a:r>
            <a:r>
              <a:rPr lang="zh-CN" altLang="en-US" dirty="0"/>
              <a:t>跳过登录的过程。员工通过已有的账号进行登录，登录失败次数超过</a:t>
            </a:r>
            <a:r>
              <a:rPr lang="en-US" altLang="zh-CN" dirty="0"/>
              <a:t>3</a:t>
            </a:r>
            <a:r>
              <a:rPr lang="zh-CN" altLang="en-US" dirty="0"/>
              <a:t>次，该账号会自动被系统封</a:t>
            </a:r>
            <a:r>
              <a:rPr lang="en-US" altLang="zh-CN" dirty="0"/>
              <a:t>30</a:t>
            </a:r>
            <a:r>
              <a:rPr lang="zh-CN" altLang="en-US" dirty="0"/>
              <a:t>分钟。登录后系统会根据该员工的角色显示该员工应该显示的菜单。退出登录后，会回到登录界面。个人信息管理登录员工基础信息 ，修改密码</a:t>
            </a:r>
          </a:p>
        </p:txBody>
      </p:sp>
    </p:spTree>
    <p:extLst>
      <p:ext uri="{BB962C8B-B14F-4D97-AF65-F5344CB8AC3E}">
        <p14:creationId xmlns:p14="http://schemas.microsoft.com/office/powerpoint/2010/main" val="13825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EFF66-0643-49F0-AD7E-B3DB0D17B44D}"/>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2391D501-DACD-466E-9456-81528727DD85}"/>
              </a:ext>
            </a:extLst>
          </p:cNvPr>
          <p:cNvSpPr>
            <a:spLocks noGrp="1"/>
          </p:cNvSpPr>
          <p:nvPr>
            <p:ph idx="1"/>
          </p:nvPr>
        </p:nvSpPr>
        <p:spPr/>
        <p:txBody>
          <a:bodyPr/>
          <a:lstStyle/>
          <a:p>
            <a:r>
              <a:rPr lang="zh-CN" altLang="en-US" dirty="0"/>
              <a:t>    系统主页面</a:t>
            </a:r>
            <a:endParaRPr lang="en-US" altLang="zh-CN" dirty="0"/>
          </a:p>
          <a:p>
            <a:endParaRPr lang="en-US" altLang="zh-CN" dirty="0"/>
          </a:p>
          <a:p>
            <a:endParaRPr lang="en-US" altLang="zh-CN" dirty="0"/>
          </a:p>
          <a:p>
            <a:pPr marL="0" indent="0">
              <a:buNone/>
            </a:pPr>
            <a:r>
              <a:rPr lang="en-US" altLang="zh-CN" dirty="0"/>
              <a:t>   </a:t>
            </a:r>
            <a:r>
              <a:rPr lang="zh-CN" altLang="en-US" dirty="0"/>
              <a:t>      该模块对产品信息的管理。在添加产品的时候系统会自动生成唯一的产品编号，要注意添加手机是属于哪一类手机如华为</a:t>
            </a:r>
            <a:r>
              <a:rPr lang="en-US" altLang="zh-CN" dirty="0"/>
              <a:t>vivo</a:t>
            </a:r>
            <a:r>
              <a:rPr lang="zh-CN" altLang="en-US" dirty="0"/>
              <a:t>等。该模块会显示店内每款手机的数量和成本费以及售价。删除产品时会提示是否确定删除，因为一旦删除，该产品下的所有信息如订单详情等将都会删除。</a:t>
            </a:r>
          </a:p>
        </p:txBody>
      </p:sp>
    </p:spTree>
    <p:extLst>
      <p:ext uri="{BB962C8B-B14F-4D97-AF65-F5344CB8AC3E}">
        <p14:creationId xmlns:p14="http://schemas.microsoft.com/office/powerpoint/2010/main" val="171113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C5F67-BEA2-4560-8F21-C6BBA39A4ADE}"/>
              </a:ext>
            </a:extLst>
          </p:cNvPr>
          <p:cNvSpPr>
            <a:spLocks noGrp="1"/>
          </p:cNvSpPr>
          <p:nvPr>
            <p:ph type="title"/>
          </p:nvPr>
        </p:nvSpPr>
        <p:spPr/>
        <p:txBody>
          <a:bodyPr/>
          <a:lstStyle/>
          <a:p>
            <a:r>
              <a:rPr lang="zh-CN" altLang="en-US" dirty="0"/>
              <a:t>功能介绍 </a:t>
            </a:r>
          </a:p>
        </p:txBody>
      </p:sp>
      <p:sp>
        <p:nvSpPr>
          <p:cNvPr id="3" name="内容占位符 2">
            <a:extLst>
              <a:ext uri="{FF2B5EF4-FFF2-40B4-BE49-F238E27FC236}">
                <a16:creationId xmlns:a16="http://schemas.microsoft.com/office/drawing/2014/main" id="{F3CEAD13-2675-4219-8AA2-FE013B5E8378}"/>
              </a:ext>
            </a:extLst>
          </p:cNvPr>
          <p:cNvSpPr>
            <a:spLocks noGrp="1"/>
          </p:cNvSpPr>
          <p:nvPr>
            <p:ph idx="1"/>
          </p:nvPr>
        </p:nvSpPr>
        <p:spPr/>
        <p:txBody>
          <a:bodyPr/>
          <a:lstStyle/>
          <a:p>
            <a:r>
              <a:rPr lang="zh-CN" altLang="en-US" dirty="0"/>
              <a:t>   销售管理</a:t>
            </a:r>
            <a:endParaRPr lang="en-US" altLang="zh-CN" dirty="0"/>
          </a:p>
          <a:p>
            <a:endParaRPr lang="en-US" altLang="zh-CN" dirty="0"/>
          </a:p>
          <a:p>
            <a:pPr marL="0" indent="0">
              <a:buNone/>
            </a:pPr>
            <a:endParaRPr lang="en-US" altLang="zh-CN" dirty="0"/>
          </a:p>
          <a:p>
            <a:pPr marL="0" indent="0">
              <a:buNone/>
            </a:pPr>
            <a:r>
              <a:rPr lang="en-US" altLang="zh-CN" dirty="0"/>
              <a:t>	 </a:t>
            </a:r>
            <a:r>
              <a:rPr lang="zh-CN" altLang="en-US" dirty="0"/>
              <a:t>该模块用于形成销售订单，该模块提供显示店内所有手机及其型号，在形成订单时，系统会为每一条订单自动形成一个唯一的订单编号，每一次制作订单时，系统会自动查询数据库中该下单的手机型号是否有现货，以及价格。订单形成后，相应的操作员可以撤回删除订单的，处该订单的操作员以及管理员，其他人无权删除。</a:t>
            </a:r>
            <a:endParaRPr lang="en-US" altLang="zh-CN" dirty="0"/>
          </a:p>
          <a:p>
            <a:pPr marL="0" indent="0">
              <a:buNone/>
            </a:pPr>
            <a:endParaRPr lang="zh-CN" altLang="en-US" dirty="0"/>
          </a:p>
        </p:txBody>
      </p:sp>
    </p:spTree>
    <p:extLst>
      <p:ext uri="{BB962C8B-B14F-4D97-AF65-F5344CB8AC3E}">
        <p14:creationId xmlns:p14="http://schemas.microsoft.com/office/powerpoint/2010/main" val="41295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506EE-DDA8-4623-9924-88564196FE7F}"/>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46AB44F0-B059-4D42-8F2E-D5A838065518}"/>
              </a:ext>
            </a:extLst>
          </p:cNvPr>
          <p:cNvSpPr>
            <a:spLocks noGrp="1"/>
          </p:cNvSpPr>
          <p:nvPr>
            <p:ph idx="1"/>
          </p:nvPr>
        </p:nvSpPr>
        <p:spPr/>
        <p:txBody>
          <a:bodyPr/>
          <a:lstStyle/>
          <a:p>
            <a:r>
              <a:rPr lang="zh-CN" altLang="en-US" dirty="0"/>
              <a:t>  统计分析</a:t>
            </a:r>
            <a:endParaRPr lang="en-US" altLang="zh-CN" dirty="0"/>
          </a:p>
          <a:p>
            <a:endParaRPr lang="en-US" altLang="zh-CN" dirty="0"/>
          </a:p>
          <a:p>
            <a:pPr marL="0" indent="0">
              <a:buNone/>
            </a:pPr>
            <a:endParaRPr lang="en-US" altLang="zh-CN" dirty="0"/>
          </a:p>
          <a:p>
            <a:pPr marL="0" indent="0">
              <a:buNone/>
            </a:pPr>
            <a:r>
              <a:rPr lang="zh-CN" altLang="en-US" dirty="0"/>
              <a:t>       该模块用于统计分析每周每月的销售情况。通过订单情况和客户的反馈以视图的形式最直观的展现在店家的面前，系统中的视图会根据系统的设置定期更新数据，让店家以最快的时间获取最新的销售数据。</a:t>
            </a:r>
          </a:p>
        </p:txBody>
      </p:sp>
    </p:spTree>
    <p:extLst>
      <p:ext uri="{BB962C8B-B14F-4D97-AF65-F5344CB8AC3E}">
        <p14:creationId xmlns:p14="http://schemas.microsoft.com/office/powerpoint/2010/main" val="248634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7A444-E434-41C0-BA04-691B245740F0}"/>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634B9AD0-BFD5-47B7-9885-8340FA1B09FE}"/>
              </a:ext>
            </a:extLst>
          </p:cNvPr>
          <p:cNvSpPr>
            <a:spLocks noGrp="1"/>
          </p:cNvSpPr>
          <p:nvPr>
            <p:ph idx="1"/>
          </p:nvPr>
        </p:nvSpPr>
        <p:spPr/>
        <p:txBody>
          <a:bodyPr/>
          <a:lstStyle/>
          <a:p>
            <a:r>
              <a:rPr lang="zh-CN" altLang="en-US" dirty="0"/>
              <a:t> 部门管理</a:t>
            </a:r>
            <a:endParaRPr lang="en-US" altLang="zh-CN" dirty="0"/>
          </a:p>
          <a:p>
            <a:endParaRPr lang="en-US" altLang="zh-CN" dirty="0"/>
          </a:p>
          <a:p>
            <a:endParaRPr lang="en-US" altLang="zh-CN" dirty="0"/>
          </a:p>
          <a:p>
            <a:pPr marL="0" indent="0">
              <a:buNone/>
            </a:pPr>
            <a:r>
              <a:rPr lang="zh-CN" altLang="en-US" dirty="0"/>
              <a:t>      该模块用于部门管理。由于中小型手机店家基本都是自体户，所以系统只提供两个本门的管理</a:t>
            </a:r>
            <a:r>
              <a:rPr lang="en-US" altLang="zh-CN" dirty="0"/>
              <a:t>-</a:t>
            </a:r>
            <a:r>
              <a:rPr lang="zh-CN" altLang="en-US" dirty="0"/>
              <a:t>销售本门和售后部门。该模块可以对部门进行添加，删除和修改，以及查看该部门下的所有员工。</a:t>
            </a:r>
          </a:p>
        </p:txBody>
      </p:sp>
    </p:spTree>
    <p:extLst>
      <p:ext uri="{BB962C8B-B14F-4D97-AF65-F5344CB8AC3E}">
        <p14:creationId xmlns:p14="http://schemas.microsoft.com/office/powerpoint/2010/main" val="73845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E8336-A389-4A7A-AFA9-CE0A8491A155}"/>
              </a:ext>
            </a:extLst>
          </p:cNvPr>
          <p:cNvSpPr>
            <a:spLocks noGrp="1"/>
          </p:cNvSpPr>
          <p:nvPr>
            <p:ph type="title"/>
          </p:nvPr>
        </p:nvSpPr>
        <p:spPr/>
        <p:txBody>
          <a:bodyPr/>
          <a:lstStyle/>
          <a:p>
            <a:r>
              <a:rPr lang="zh-CN" altLang="en-US" dirty="0"/>
              <a:t>功能介绍</a:t>
            </a:r>
          </a:p>
        </p:txBody>
      </p:sp>
      <p:sp>
        <p:nvSpPr>
          <p:cNvPr id="3" name="内容占位符 2">
            <a:extLst>
              <a:ext uri="{FF2B5EF4-FFF2-40B4-BE49-F238E27FC236}">
                <a16:creationId xmlns:a16="http://schemas.microsoft.com/office/drawing/2014/main" id="{0F08A05C-3924-49B1-ADA7-357F658C964A}"/>
              </a:ext>
            </a:extLst>
          </p:cNvPr>
          <p:cNvSpPr>
            <a:spLocks noGrp="1"/>
          </p:cNvSpPr>
          <p:nvPr>
            <p:ph idx="1"/>
          </p:nvPr>
        </p:nvSpPr>
        <p:spPr/>
        <p:txBody>
          <a:bodyPr/>
          <a:lstStyle/>
          <a:p>
            <a:r>
              <a:rPr lang="zh-CN" altLang="en-US" dirty="0"/>
              <a:t>  财务管理</a:t>
            </a:r>
            <a:endParaRPr lang="en-US" altLang="zh-CN" dirty="0"/>
          </a:p>
          <a:p>
            <a:endParaRPr lang="en-US" altLang="zh-CN" dirty="0"/>
          </a:p>
          <a:p>
            <a:endParaRPr lang="en-US" altLang="zh-CN" dirty="0"/>
          </a:p>
          <a:p>
            <a:pPr marL="0" indent="0">
              <a:buNone/>
            </a:pPr>
            <a:r>
              <a:rPr lang="en-US" altLang="zh-CN" dirty="0"/>
              <a:t>        </a:t>
            </a:r>
            <a:r>
              <a:rPr lang="zh-CN" altLang="en-US" dirty="0"/>
              <a:t>工资管理。员工所得工资包括基本工资，销售提成，个人所得税三部分。销售提成与个人所得税率系统中都有相应的地方进行维护。</a:t>
            </a:r>
            <a:r>
              <a:rPr lang="en-US" altLang="zh-CN" dirty="0"/>
              <a:t> </a:t>
            </a:r>
          </a:p>
          <a:p>
            <a:pPr marL="0" indent="0">
              <a:buNone/>
            </a:pPr>
            <a:r>
              <a:rPr lang="zh-CN" altLang="en-US" dirty="0"/>
              <a:t>        管理每个月的盈利情况。通过维护每个月的杂费，员工工资以及产品成本来得出每个月的盈利。</a:t>
            </a:r>
            <a:endParaRPr lang="en-US" altLang="zh-CN" dirty="0"/>
          </a:p>
          <a:p>
            <a:pPr marL="0" indent="0">
              <a:buNone/>
            </a:pPr>
            <a:r>
              <a:rPr lang="en-US" altLang="zh-CN" dirty="0"/>
              <a:t>        </a:t>
            </a:r>
            <a:r>
              <a:rPr lang="zh-CN" altLang="en-US" dirty="0"/>
              <a:t>工资维护和盈利维护只有在每个月的</a:t>
            </a:r>
            <a:r>
              <a:rPr lang="en-US" altLang="zh-CN" dirty="0"/>
              <a:t>1</a:t>
            </a:r>
            <a:r>
              <a:rPr lang="zh-CN" altLang="en-US" dirty="0"/>
              <a:t>号进行维护，而盈利维护必须在杂费维护以及员工工资维护完成之后。</a:t>
            </a:r>
            <a:endParaRPr lang="en-US" altLang="zh-CN" dirty="0"/>
          </a:p>
        </p:txBody>
      </p:sp>
    </p:spTree>
    <p:extLst>
      <p:ext uri="{BB962C8B-B14F-4D97-AF65-F5344CB8AC3E}">
        <p14:creationId xmlns:p14="http://schemas.microsoft.com/office/powerpoint/2010/main" val="270895749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TotalTime>
  <Words>1176</Words>
  <Application>Microsoft Office PowerPoint</Application>
  <PresentationFormat>宽屏</PresentationFormat>
  <Paragraphs>93</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Century Gothic</vt:lpstr>
      <vt:lpstr>Wingdings 3</vt:lpstr>
      <vt:lpstr>丝状</vt:lpstr>
      <vt:lpstr>柠檬手机公司销售管理系统 </vt:lpstr>
      <vt:lpstr>产品概念 </vt:lpstr>
      <vt:lpstr>产品功能</vt:lpstr>
      <vt:lpstr>功能介绍</vt:lpstr>
      <vt:lpstr>功能介绍</vt:lpstr>
      <vt:lpstr>功能介绍 </vt:lpstr>
      <vt:lpstr>功能介绍</vt:lpstr>
      <vt:lpstr>功能介绍</vt:lpstr>
      <vt:lpstr>功能介绍</vt:lpstr>
      <vt:lpstr>功能介绍</vt:lpstr>
      <vt:lpstr>功能介绍</vt:lpstr>
      <vt:lpstr>功能介绍</vt:lpstr>
      <vt:lpstr>功能介绍</vt:lpstr>
      <vt:lpstr>功能介绍</vt:lpstr>
      <vt:lpstr>功能介绍</vt:lpstr>
      <vt:lpstr>系统特色</vt:lpstr>
      <vt:lpstr>技术支持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柠檬手机公司销售管理系统 </dc:title>
  <dc:creator>浩 陈</dc:creator>
  <cp:lastModifiedBy>浩 陈</cp:lastModifiedBy>
  <cp:revision>6</cp:revision>
  <dcterms:created xsi:type="dcterms:W3CDTF">2019-05-14T07:23:31Z</dcterms:created>
  <dcterms:modified xsi:type="dcterms:W3CDTF">2019-05-14T07:54:51Z</dcterms:modified>
</cp:coreProperties>
</file>