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68" y="22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3CE921A-E89A-40A5-8BD9-D3285C453E82}" type="datetimeFigureOut">
              <a:rPr lang="en-CA"/>
              <a:t>2024-03-11</a:t>
            </a:fld>
            <a:endParaRPr lang="en-CA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CA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  <a:p>
            <a:pPr lvl="1">
              <a:defRPr/>
            </a:pPr>
            <a:r>
              <a:rPr lang="zh-CN"/>
              <a:t>二级</a:t>
            </a:r>
            <a:endParaRPr/>
          </a:p>
          <a:p>
            <a:pPr lvl="2">
              <a:defRPr/>
            </a:pPr>
            <a:r>
              <a:rPr lang="zh-CN"/>
              <a:t>三级</a:t>
            </a:r>
            <a:endParaRPr/>
          </a:p>
          <a:p>
            <a:pPr lvl="3">
              <a:defRPr/>
            </a:pPr>
            <a:r>
              <a:rPr lang="zh-CN"/>
              <a:t>四级</a:t>
            </a:r>
            <a:endParaRPr/>
          </a:p>
          <a:p>
            <a:pPr lvl="4">
              <a:defRPr/>
            </a:pPr>
            <a:r>
              <a:rPr lang="zh-CN"/>
              <a:t>五级</a:t>
            </a:r>
            <a:endParaRPr lang="en-CA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01F77F0-EA64-43B4-83C0-D72438410741}" type="slidenum">
              <a:rPr lang="en-CA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7B2F406-8478-BB93-D919-D14CB3A95B5C}" type="slidenum">
              <a:rPr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72A3198-3330-871A-C5EB-889DE06DEF80}" type="slidenum">
              <a:rPr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8B59709-F5C1-5388-63A4-709D766C3515}" type="slidenum">
              <a:rPr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A8CE2CB-590C-7CB1-6E59-25F2316AA96D}" type="slidenum">
              <a:rPr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F0869BD-2FF0-F96D-A8E5-06EE1A01B65F}" type="slidenum">
              <a:rPr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CA98051-54FA-1EA3-24DE-CD7E0D53CD05}" type="slidenum">
              <a:rPr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40B22ED-983C-31D4-735D-99BBB979BE4E}" type="slidenum">
              <a:rPr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5E1E38B-3EDC-F916-AA9A-FA154D331679}" type="slidenum">
              <a:rPr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6D249F7-0257-DC92-A623-52EF7CD44490}" type="slidenum">
              <a:rPr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D5D36B6-0E08-92C1-BE67-98A06269E46D}" type="slidenum">
              <a:rPr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C8A4EB5-B18F-64EF-E8C2-F0FF185C4E14}" type="slidenum">
              <a:rPr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EFD7860-9CC7-64CA-7BB2-5DCF0789E6A6}" type="slidenum">
              <a:rPr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BA9B937-A5AF-8056-CDB3-525105A1D762}" type="slidenum">
              <a:rPr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73FF9F6-1EAA-D548-3AD3-ACEA1C6A437A}" type="slidenum">
              <a:rPr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415BC35-1A2E-4E93-F05A-305C98B228AA}" type="slidenum">
              <a:rPr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989C1A8-6604-2085-FCC7-CFD0E7BF9032}" type="slidenum">
              <a:rPr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9C2A076-CD1C-9DD7-D9FC-08F9837B6F59}" type="slidenum">
              <a:rPr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6992043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73848486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8562553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5A5D5FE-6C72-ED4E-0B89-F2D904077F8E}" type="slidenum">
              <a:rPr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BD4D0AB-3B08-FA57-33A8-7B257387F821}" type="slidenum">
              <a:rPr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标题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en-CA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zh-CN"/>
              <a:t>单击此处编辑母版副标题样式</a:t>
            </a:r>
            <a:endParaRPr lang="en-CA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51BFA14-E09B-4275-B7B3-77E4BA1BABE9}" type="datetime1">
              <a:rPr lang="en-CA"/>
              <a:t>2024-03-11</a:t>
            </a:fld>
            <a:endParaRPr lang="en-CA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A497091-C38C-49DF-B15B-EBB4B7EDE51E}" type="slidenum">
              <a:rPr lang="en-CA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标题和竖排文字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en-CA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  <a:p>
            <a:pPr lvl="1">
              <a:defRPr/>
            </a:pPr>
            <a:r>
              <a:rPr lang="zh-CN"/>
              <a:t>二级</a:t>
            </a:r>
            <a:endParaRPr/>
          </a:p>
          <a:p>
            <a:pPr lvl="2">
              <a:defRPr/>
            </a:pPr>
            <a:r>
              <a:rPr lang="zh-CN"/>
              <a:t>三级</a:t>
            </a:r>
            <a:endParaRPr/>
          </a:p>
          <a:p>
            <a:pPr lvl="3">
              <a:defRPr/>
            </a:pPr>
            <a:r>
              <a:rPr lang="zh-CN"/>
              <a:t>四级</a:t>
            </a:r>
            <a:endParaRPr/>
          </a:p>
          <a:p>
            <a:pPr lvl="4">
              <a:defRPr/>
            </a:pPr>
            <a:r>
              <a:rPr lang="zh-CN"/>
              <a:t>五级</a:t>
            </a:r>
            <a:endParaRPr lang="en-CA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CAA1DA8-4064-48B8-975E-C9D393760215}" type="datetime1">
              <a:rPr lang="en-CA"/>
              <a:t>2024-03-11</a:t>
            </a:fld>
            <a:endParaRPr lang="en-CA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A497091-C38C-49DF-B15B-EBB4B7EDE51E}" type="slidenum">
              <a:rPr lang="en-CA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竖排标题与文本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zh-CN"/>
              <a:t>单击此处编辑母版标题样式</a:t>
            </a:r>
            <a:endParaRPr lang="en-CA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  <a:p>
            <a:pPr lvl="1">
              <a:defRPr/>
            </a:pPr>
            <a:r>
              <a:rPr lang="zh-CN"/>
              <a:t>二级</a:t>
            </a:r>
            <a:endParaRPr/>
          </a:p>
          <a:p>
            <a:pPr lvl="2">
              <a:defRPr/>
            </a:pPr>
            <a:r>
              <a:rPr lang="zh-CN"/>
              <a:t>三级</a:t>
            </a:r>
            <a:endParaRPr/>
          </a:p>
          <a:p>
            <a:pPr lvl="3">
              <a:defRPr/>
            </a:pPr>
            <a:r>
              <a:rPr lang="zh-CN"/>
              <a:t>四级</a:t>
            </a:r>
            <a:endParaRPr/>
          </a:p>
          <a:p>
            <a:pPr lvl="4">
              <a:defRPr/>
            </a:pPr>
            <a:r>
              <a:rPr lang="zh-CN"/>
              <a:t>五级</a:t>
            </a:r>
            <a:endParaRPr lang="en-CA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A6C6022-FBD8-464F-803B-C557F0467933}" type="datetime1">
              <a:rPr lang="en-CA"/>
              <a:t>2024-03-11</a:t>
            </a:fld>
            <a:endParaRPr lang="en-CA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A497091-C38C-49DF-B15B-EBB4B7EDE51E}" type="slidenum">
              <a:rPr lang="en-CA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标题和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en-CA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  <a:p>
            <a:pPr lvl="1">
              <a:defRPr/>
            </a:pPr>
            <a:r>
              <a:rPr lang="zh-CN"/>
              <a:t>二级</a:t>
            </a:r>
            <a:endParaRPr/>
          </a:p>
          <a:p>
            <a:pPr lvl="2">
              <a:defRPr/>
            </a:pPr>
            <a:r>
              <a:rPr lang="zh-CN"/>
              <a:t>三级</a:t>
            </a:r>
            <a:endParaRPr/>
          </a:p>
          <a:p>
            <a:pPr lvl="3">
              <a:defRPr/>
            </a:pPr>
            <a:r>
              <a:rPr lang="zh-CN"/>
              <a:t>四级</a:t>
            </a:r>
            <a:endParaRPr/>
          </a:p>
          <a:p>
            <a:pPr lvl="4">
              <a:defRPr/>
            </a:pPr>
            <a:r>
              <a:rPr lang="zh-CN"/>
              <a:t>五级</a:t>
            </a:r>
            <a:endParaRPr lang="en-CA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0464632-CDCF-4C43-8078-401108D711BD}" type="datetime1">
              <a:rPr lang="en-CA"/>
              <a:t>2024-03-11</a:t>
            </a:fld>
            <a:endParaRPr lang="en-CA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A497091-C38C-49DF-B15B-EBB4B7EDE51E}" type="slidenum">
              <a:rPr lang="en-CA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节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en-CA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FCCADDD-5CA9-48BF-8A46-8C364BDDFF1C}" type="datetime1">
              <a:rPr lang="en-CA"/>
              <a:t>2024-03-11</a:t>
            </a:fld>
            <a:endParaRPr lang="en-CA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A497091-C38C-49DF-B15B-EBB4B7EDE51E}" type="slidenum">
              <a:rPr lang="en-CA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两栏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en-CA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  <a:p>
            <a:pPr lvl="1">
              <a:defRPr/>
            </a:pPr>
            <a:r>
              <a:rPr lang="zh-CN"/>
              <a:t>二级</a:t>
            </a:r>
            <a:endParaRPr/>
          </a:p>
          <a:p>
            <a:pPr lvl="2">
              <a:defRPr/>
            </a:pPr>
            <a:r>
              <a:rPr lang="zh-CN"/>
              <a:t>三级</a:t>
            </a:r>
            <a:endParaRPr/>
          </a:p>
          <a:p>
            <a:pPr lvl="3">
              <a:defRPr/>
            </a:pPr>
            <a:r>
              <a:rPr lang="zh-CN"/>
              <a:t>四级</a:t>
            </a:r>
            <a:endParaRPr/>
          </a:p>
          <a:p>
            <a:pPr lvl="4">
              <a:defRPr/>
            </a:pPr>
            <a:r>
              <a:rPr lang="zh-CN"/>
              <a:t>五级</a:t>
            </a:r>
            <a:endParaRPr lang="en-CA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  <a:p>
            <a:pPr lvl="1">
              <a:defRPr/>
            </a:pPr>
            <a:r>
              <a:rPr lang="zh-CN"/>
              <a:t>二级</a:t>
            </a:r>
            <a:endParaRPr/>
          </a:p>
          <a:p>
            <a:pPr lvl="2">
              <a:defRPr/>
            </a:pPr>
            <a:r>
              <a:rPr lang="zh-CN"/>
              <a:t>三级</a:t>
            </a:r>
            <a:endParaRPr/>
          </a:p>
          <a:p>
            <a:pPr lvl="3">
              <a:defRPr/>
            </a:pPr>
            <a:r>
              <a:rPr lang="zh-CN"/>
              <a:t>四级</a:t>
            </a:r>
            <a:endParaRPr/>
          </a:p>
          <a:p>
            <a:pPr lvl="4">
              <a:defRPr/>
            </a:pPr>
            <a:r>
              <a:rPr lang="zh-CN"/>
              <a:t>五级</a:t>
            </a:r>
            <a:endParaRPr lang="en-CA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8BFE121-BDD4-4649-BDB9-27F3F6AC8DE2}" type="datetime1">
              <a:rPr lang="en-CA"/>
              <a:t>2024-03-11</a:t>
            </a:fld>
            <a:endParaRPr lang="en-CA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A497091-C38C-49DF-B15B-EBB4B7EDE51E}" type="slidenum">
              <a:rPr lang="en-CA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比较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en-CA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  <a:p>
            <a:pPr lvl="1">
              <a:defRPr/>
            </a:pPr>
            <a:r>
              <a:rPr lang="zh-CN"/>
              <a:t>二级</a:t>
            </a:r>
            <a:endParaRPr/>
          </a:p>
          <a:p>
            <a:pPr lvl="2">
              <a:defRPr/>
            </a:pPr>
            <a:r>
              <a:rPr lang="zh-CN"/>
              <a:t>三级</a:t>
            </a:r>
            <a:endParaRPr/>
          </a:p>
          <a:p>
            <a:pPr lvl="3">
              <a:defRPr/>
            </a:pPr>
            <a:r>
              <a:rPr lang="zh-CN"/>
              <a:t>四级</a:t>
            </a:r>
            <a:endParaRPr/>
          </a:p>
          <a:p>
            <a:pPr lvl="4">
              <a:defRPr/>
            </a:pPr>
            <a:r>
              <a:rPr lang="zh-CN"/>
              <a:t>五级</a:t>
            </a:r>
            <a:endParaRPr lang="en-CA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  <a:p>
            <a:pPr lvl="1">
              <a:defRPr/>
            </a:pPr>
            <a:r>
              <a:rPr lang="zh-CN"/>
              <a:t>二级</a:t>
            </a:r>
            <a:endParaRPr/>
          </a:p>
          <a:p>
            <a:pPr lvl="2">
              <a:defRPr/>
            </a:pPr>
            <a:r>
              <a:rPr lang="zh-CN"/>
              <a:t>三级</a:t>
            </a:r>
            <a:endParaRPr/>
          </a:p>
          <a:p>
            <a:pPr lvl="3">
              <a:defRPr/>
            </a:pPr>
            <a:r>
              <a:rPr lang="zh-CN"/>
              <a:t>四级</a:t>
            </a:r>
            <a:endParaRPr/>
          </a:p>
          <a:p>
            <a:pPr lvl="4">
              <a:defRPr/>
            </a:pPr>
            <a:r>
              <a:rPr lang="zh-CN"/>
              <a:t>五级</a:t>
            </a:r>
            <a:endParaRPr lang="en-CA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7DBE937-7942-408B-82DA-EE2A4A0B16D8}" type="datetime1">
              <a:rPr lang="en-CA"/>
              <a:t>2024-03-11</a:t>
            </a:fld>
            <a:endParaRPr lang="en-CA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A497091-C38C-49DF-B15B-EBB4B7EDE51E}" type="slidenum">
              <a:rPr lang="en-CA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仅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en-CA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C0917C7-7D36-43F2-8FA1-E62DE31098F4}" type="datetime1">
              <a:rPr lang="en-CA"/>
              <a:t>2024-03-11</a:t>
            </a:fld>
            <a:endParaRPr lang="en-CA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A497091-C38C-49DF-B15B-EBB4B7EDE51E}" type="slidenum">
              <a:rPr lang="en-CA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空白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CB70E1E-B9A1-4164-B18A-6D7C9DB4C459}" type="datetime1">
              <a:rPr lang="en-CA"/>
              <a:t>2024-03-11</a:t>
            </a:fld>
            <a:endParaRPr lang="en-CA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A497091-C38C-49DF-B15B-EBB4B7EDE51E}" type="slidenum">
              <a:rPr lang="en-CA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内容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en-CA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  <a:p>
            <a:pPr lvl="1">
              <a:defRPr/>
            </a:pPr>
            <a:r>
              <a:rPr lang="zh-CN"/>
              <a:t>二级</a:t>
            </a:r>
            <a:endParaRPr/>
          </a:p>
          <a:p>
            <a:pPr lvl="2">
              <a:defRPr/>
            </a:pPr>
            <a:r>
              <a:rPr lang="zh-CN"/>
              <a:t>三级</a:t>
            </a:r>
            <a:endParaRPr/>
          </a:p>
          <a:p>
            <a:pPr lvl="3">
              <a:defRPr/>
            </a:pPr>
            <a:r>
              <a:rPr lang="zh-CN"/>
              <a:t>四级</a:t>
            </a:r>
            <a:endParaRPr/>
          </a:p>
          <a:p>
            <a:pPr lvl="4">
              <a:defRPr/>
            </a:pPr>
            <a:r>
              <a:rPr lang="zh-CN"/>
              <a:t>五级</a:t>
            </a:r>
            <a:endParaRPr lang="en-CA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A635861-753B-4CC5-BC62-0A1E388E3B4C}" type="datetime1">
              <a:rPr lang="en-CA"/>
              <a:t>2024-03-11</a:t>
            </a:fld>
            <a:endParaRPr lang="en-CA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A497091-C38C-49DF-B15B-EBB4B7EDE51E}" type="slidenum">
              <a:rPr lang="en-CA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图片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en-CA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en-CA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A8CE20D-29B2-46AF-898E-84CBF191B0C4}" type="datetime1">
              <a:rPr lang="en-CA"/>
              <a:t>2024-03-11</a:t>
            </a:fld>
            <a:endParaRPr lang="en-CA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A497091-C38C-49DF-B15B-EBB4B7EDE51E}" type="slidenum">
              <a:rPr lang="en-CA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zh-CN"/>
              <a:t>单击此处编辑母版标题样式</a:t>
            </a:r>
            <a:endParaRPr lang="en-CA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  <a:p>
            <a:pPr lvl="1">
              <a:defRPr/>
            </a:pPr>
            <a:r>
              <a:rPr lang="zh-CN"/>
              <a:t>二级</a:t>
            </a:r>
            <a:endParaRPr/>
          </a:p>
          <a:p>
            <a:pPr lvl="2">
              <a:defRPr/>
            </a:pPr>
            <a:r>
              <a:rPr lang="zh-CN"/>
              <a:t>三级</a:t>
            </a:r>
            <a:endParaRPr/>
          </a:p>
          <a:p>
            <a:pPr lvl="3">
              <a:defRPr/>
            </a:pPr>
            <a:r>
              <a:rPr lang="zh-CN"/>
              <a:t>四级</a:t>
            </a:r>
            <a:endParaRPr/>
          </a:p>
          <a:p>
            <a:pPr lvl="4">
              <a:defRPr/>
            </a:pPr>
            <a:r>
              <a:rPr lang="zh-CN"/>
              <a:t>五级</a:t>
            </a:r>
            <a:endParaRPr lang="en-CA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D0B1049-5962-417B-9C9D-DFA3F1CFC0CE}" type="datetime1">
              <a:rPr lang="en-CA"/>
              <a:t>2024-03-11</a:t>
            </a:fld>
            <a:endParaRPr lang="en-CA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A497091-C38C-49DF-B15B-EBB4B7EDE51E}" type="slidenum">
              <a:rPr lang="en-CA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 bwMode="auto">
          <a:xfrm>
            <a:off x="1023257" y="1144134"/>
            <a:ext cx="10145486" cy="2387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CA"/>
              <a:t>Examining the Efficacy of LLMs in</a:t>
            </a:r>
            <a:br>
              <a:rPr lang="en-CA"/>
            </a:br>
            <a:r>
              <a:rPr lang="en-CA"/>
              <a:t>Comprehending Homophones</a:t>
            </a:r>
            <a:endParaRPr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 bwMode="auto">
          <a:xfrm>
            <a:off x="1524000" y="4058103"/>
            <a:ext cx="9144000" cy="1655762"/>
          </a:xfrm>
        </p:spPr>
        <p:txBody>
          <a:bodyPr/>
          <a:lstStyle/>
          <a:p>
            <a:pPr>
              <a:defRPr/>
            </a:pPr>
            <a:r>
              <a:rPr lang="en-US"/>
              <a:t>Clair Ross</a:t>
            </a:r>
            <a:endParaRPr/>
          </a:p>
          <a:p>
            <a:pPr>
              <a:defRPr/>
            </a:pPr>
            <a:r>
              <a:rPr lang="en-US"/>
              <a:t>Nuoqi Liu</a:t>
            </a:r>
            <a:endParaRPr lang="en-CA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A497091-C38C-49DF-B15B-EBB4B7EDE51E}" type="slidenum">
              <a:rPr lang="en-CA"/>
              <a:t>1</a:t>
            </a:fld>
            <a:endParaRPr lang="en-CA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Objective</a:t>
            </a:r>
            <a:endParaRPr lang="en-CA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The team’s members collectively </a:t>
            </a:r>
            <a:r>
              <a:rPr lang="en-CA"/>
              <a:t>speak English, Chinese and Spanish</a:t>
            </a:r>
            <a:endParaRPr/>
          </a:p>
          <a:p>
            <a:pPr>
              <a:defRPr/>
            </a:pPr>
            <a:endParaRPr lang="en-CA"/>
          </a:p>
          <a:p>
            <a:pPr>
              <a:defRPr/>
            </a:pPr>
            <a:r>
              <a:rPr lang="en-CA"/>
              <a:t>We’ll build test sets on </a:t>
            </a:r>
            <a:r>
              <a:rPr lang="en-US"/>
              <a:t>each of these </a:t>
            </a:r>
            <a:r>
              <a:rPr lang="en-CA"/>
              <a:t>languages</a:t>
            </a:r>
            <a:endParaRPr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A497091-C38C-49DF-B15B-EBB4B7EDE51E}" type="slidenum">
              <a:rPr lang="en-CA"/>
              <a:t>10</a:t>
            </a:fld>
            <a:endParaRPr lang="en-CA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Objective</a:t>
            </a:r>
            <a:endParaRPr lang="en-CA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CA"/>
              <a:t>Run the test set</a:t>
            </a:r>
            <a:r>
              <a:rPr lang="en-US"/>
              <a:t>s</a:t>
            </a:r>
            <a:r>
              <a:rPr lang="en-CA"/>
              <a:t> on 5 LLMs</a:t>
            </a:r>
            <a:r>
              <a:rPr lang="en-US"/>
              <a:t>. Some </a:t>
            </a:r>
            <a:r>
              <a:rPr lang="en-CA"/>
              <a:t>LLMs </a:t>
            </a:r>
            <a:r>
              <a:rPr lang="en-US"/>
              <a:t>that are </a:t>
            </a:r>
            <a:r>
              <a:rPr lang="en-CA"/>
              <a:t>developed by western companies and </a:t>
            </a:r>
            <a:r>
              <a:rPr lang="en-US"/>
              <a:t>others </a:t>
            </a:r>
            <a:r>
              <a:rPr lang="en-CA"/>
              <a:t>by Chinese companies</a:t>
            </a:r>
            <a:endParaRPr/>
          </a:p>
          <a:p>
            <a:pPr>
              <a:defRPr/>
            </a:pPr>
            <a:endParaRPr lang="en-CA"/>
          </a:p>
          <a:p>
            <a:pPr>
              <a:defRPr/>
            </a:pPr>
            <a:r>
              <a:rPr lang="en-CA"/>
              <a:t>Analyze the results</a:t>
            </a:r>
            <a:r>
              <a:rPr lang="en-US"/>
              <a:t> and </a:t>
            </a:r>
            <a:r>
              <a:rPr lang="en-CA"/>
              <a:t>compare the difference</a:t>
            </a:r>
            <a:r>
              <a:rPr lang="en-US"/>
              <a:t>s</a:t>
            </a:r>
            <a:r>
              <a:rPr lang="en-CA"/>
              <a:t> in performance</a:t>
            </a:r>
            <a:endParaRPr/>
          </a:p>
          <a:p>
            <a:pPr>
              <a:defRPr/>
            </a:pPr>
            <a:endParaRPr lang="en-CA"/>
          </a:p>
          <a:p>
            <a:pPr>
              <a:defRPr/>
            </a:pPr>
            <a:r>
              <a:rPr lang="en-CA"/>
              <a:t>Attempt a way to improve the performance, like chain-of-thought prompting</a:t>
            </a:r>
            <a:endParaRPr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A497091-C38C-49DF-B15B-EBB4B7EDE51E}" type="slidenum">
              <a:rPr lang="en-CA"/>
              <a:t>11</a:t>
            </a:fld>
            <a:endParaRPr lang="en-CA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Evaluation metrics</a:t>
            </a:r>
            <a:endParaRPr lang="en-CA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CA"/>
              <a:t>Performance will be measure</a:t>
            </a:r>
            <a:r>
              <a:rPr lang="en-US"/>
              <a:t>d</a:t>
            </a:r>
            <a:r>
              <a:rPr lang="en-CA"/>
              <a:t> by accuracy on </a:t>
            </a:r>
            <a:r>
              <a:rPr lang="en-US"/>
              <a:t>the </a:t>
            </a:r>
            <a:r>
              <a:rPr lang="en-CA"/>
              <a:t>test set</a:t>
            </a:r>
            <a:r>
              <a:rPr lang="en-US"/>
              <a:t>s</a:t>
            </a:r>
            <a:endParaRPr/>
          </a:p>
          <a:p>
            <a:pPr>
              <a:defRPr/>
            </a:pPr>
            <a:endParaRPr lang="en-CA"/>
          </a:p>
          <a:p>
            <a:pPr>
              <a:defRPr/>
            </a:pPr>
            <a:r>
              <a:rPr lang="en-CA"/>
              <a:t>For the example question ’</a:t>
            </a:r>
            <a:r>
              <a:rPr lang="zh-CN"/>
              <a:t>今天有两个井茶来到了学校’</a:t>
            </a:r>
            <a:r>
              <a:rPr lang="en-US"/>
              <a:t>, </a:t>
            </a:r>
            <a:r>
              <a:rPr lang="en-CA"/>
              <a:t>if the correct answer ’ </a:t>
            </a:r>
            <a:r>
              <a:rPr lang="zh-CN"/>
              <a:t>警察’ </a:t>
            </a:r>
            <a:r>
              <a:rPr lang="en-CA"/>
              <a:t>or ’policeman’ is shown in</a:t>
            </a:r>
            <a:r>
              <a:rPr lang="en-US"/>
              <a:t> the</a:t>
            </a:r>
            <a:r>
              <a:rPr lang="en-CA"/>
              <a:t> LLM’s reply, the answer </a:t>
            </a:r>
            <a:r>
              <a:rPr lang="en-US"/>
              <a:t>will be </a:t>
            </a:r>
            <a:r>
              <a:rPr lang="en-CA"/>
              <a:t>marked as correct</a:t>
            </a:r>
            <a:endParaRPr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A497091-C38C-49DF-B15B-EBB4B7EDE51E}" type="slidenum">
              <a:rPr lang="en-CA"/>
              <a:t>12</a:t>
            </a:fld>
            <a:endParaRPr lang="en-CA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CA"/>
              <a:t>Existing Literature</a:t>
            </a:r>
            <a:endParaRPr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CA"/>
              <a:t>We found no </a:t>
            </a:r>
            <a:r>
              <a:rPr lang="en-US"/>
              <a:t>existing </a:t>
            </a:r>
            <a:r>
              <a:rPr lang="en-CA"/>
              <a:t>study on this topic</a:t>
            </a:r>
            <a:endParaRPr/>
          </a:p>
          <a:p>
            <a:pPr>
              <a:defRPr/>
            </a:pPr>
            <a:endParaRPr lang="en-CA"/>
          </a:p>
          <a:p>
            <a:pPr>
              <a:defRPr/>
            </a:pPr>
            <a:r>
              <a:rPr lang="en-CA"/>
              <a:t>Most </a:t>
            </a:r>
            <a:r>
              <a:rPr lang="en-US"/>
              <a:t>studies </a:t>
            </a:r>
            <a:r>
              <a:rPr lang="en-CA"/>
              <a:t>focus</a:t>
            </a:r>
            <a:r>
              <a:rPr lang="en-US"/>
              <a:t>ed</a:t>
            </a:r>
            <a:r>
              <a:rPr lang="en-CA"/>
              <a:t> on </a:t>
            </a:r>
            <a:r>
              <a:rPr lang="en-US"/>
              <a:t>recognizing </a:t>
            </a:r>
            <a:r>
              <a:rPr lang="en-CA"/>
              <a:t>homophones in voice chat, not in text chat</a:t>
            </a:r>
            <a:endParaRPr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A497091-C38C-49DF-B15B-EBB4B7EDE51E}" type="slidenum">
              <a:rPr lang="en-CA"/>
              <a:t>13</a:t>
            </a:fld>
            <a:endParaRPr lang="en-CA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CA"/>
              <a:t>Existing Literature</a:t>
            </a:r>
            <a:endParaRPr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CA"/>
              <a:t>Some papers partly related to this topic:</a:t>
            </a:r>
            <a:endParaRPr/>
          </a:p>
          <a:p>
            <a:pPr lvl="1">
              <a:defRPr/>
            </a:pPr>
            <a:endParaRPr lang="en-CA"/>
          </a:p>
          <a:p>
            <a:pPr lvl="1">
              <a:defRPr/>
            </a:pPr>
            <a:r>
              <a:rPr lang="en-CA"/>
              <a:t>Stability Analysis of ChatGPT-based Sentiment Analysis in AI Quality Assurance</a:t>
            </a:r>
            <a:endParaRPr/>
          </a:p>
          <a:p>
            <a:pPr lvl="1">
              <a:defRPr/>
            </a:pPr>
            <a:endParaRPr lang="en-CA"/>
          </a:p>
          <a:p>
            <a:pPr lvl="1">
              <a:defRPr/>
            </a:pPr>
            <a:r>
              <a:rPr lang="en-CA"/>
              <a:t>Speech Translation with Large Language Models: An Industrial Practice</a:t>
            </a:r>
            <a:endParaRPr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A497091-C38C-49DF-B15B-EBB4B7EDE51E}" type="slidenum">
              <a:rPr lang="en-CA"/>
              <a:t>14</a:t>
            </a:fld>
            <a:endParaRPr lang="en-CA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CA"/>
              <a:t>Task Division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CA"/>
              <a:t>Firstly, all group members will read the related papers, to get a </a:t>
            </a:r>
            <a:r>
              <a:rPr lang="en-US"/>
              <a:t>broader understanding </a:t>
            </a:r>
            <a:r>
              <a:rPr lang="en-CA"/>
              <a:t>of this topic</a:t>
            </a:r>
            <a:endParaRPr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A497091-C38C-49DF-B15B-EBB4B7EDE51E}" type="slidenum">
              <a:rPr lang="en-CA"/>
              <a:t>15</a:t>
            </a:fld>
            <a:endParaRPr lang="en-CA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CA"/>
              <a:t>Task Division</a:t>
            </a:r>
            <a:endParaRPr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CA"/>
              <a:t>Nuoqi Liu will create the </a:t>
            </a:r>
            <a:r>
              <a:rPr lang="en-CA" u="sng"/>
              <a:t>Chinese homophone test</a:t>
            </a:r>
            <a:r>
              <a:rPr lang="en-CA"/>
              <a:t> set</a:t>
            </a:r>
            <a:r>
              <a:rPr lang="en-US"/>
              <a:t> and </a:t>
            </a:r>
            <a:r>
              <a:rPr lang="en-CA"/>
              <a:t>run the test set on </a:t>
            </a:r>
            <a:r>
              <a:rPr lang="en-US"/>
              <a:t>the </a:t>
            </a:r>
            <a:r>
              <a:rPr lang="en-CA"/>
              <a:t>5 LLMs</a:t>
            </a:r>
            <a:endParaRPr/>
          </a:p>
          <a:p>
            <a:pPr>
              <a:defRPr/>
            </a:pPr>
            <a:endParaRPr lang="en-CA"/>
          </a:p>
          <a:p>
            <a:pPr>
              <a:defRPr/>
            </a:pPr>
            <a:r>
              <a:rPr lang="en-CA"/>
              <a:t>Clair </a:t>
            </a:r>
            <a:r>
              <a:rPr lang="en-US"/>
              <a:t>Ross </a:t>
            </a:r>
            <a:r>
              <a:rPr lang="en-CA"/>
              <a:t>will create the </a:t>
            </a:r>
            <a:r>
              <a:rPr lang="en-CA" u="sng"/>
              <a:t>Spanish homophone test</a:t>
            </a:r>
            <a:r>
              <a:rPr lang="en-CA"/>
              <a:t> set</a:t>
            </a:r>
            <a:r>
              <a:rPr lang="en-US"/>
              <a:t> and </a:t>
            </a:r>
            <a:r>
              <a:rPr lang="en-CA"/>
              <a:t>run the test set on 5 LLMs</a:t>
            </a:r>
          </a:p>
          <a:p>
            <a:pPr>
              <a:defRPr/>
            </a:pPr>
            <a:endParaRPr/>
          </a:p>
          <a:p>
            <a:pPr>
              <a:defRPr/>
            </a:pPr>
            <a:r>
              <a:rPr lang="en-US"/>
              <a:t>Together we will create the </a:t>
            </a:r>
            <a:r>
              <a:rPr lang="en-US" u="sng"/>
              <a:t>English homophone test</a:t>
            </a:r>
            <a:r>
              <a:rPr lang="en-US"/>
              <a:t> set and run the test set on the 5 LLMs</a:t>
            </a:r>
            <a:endParaRPr/>
          </a:p>
          <a:p>
            <a:pPr>
              <a:defRPr/>
            </a:pPr>
            <a:endParaRPr lang="en-CA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A497091-C38C-49DF-B15B-EBB4B7EDE51E}" type="slidenum">
              <a:rPr lang="en-CA"/>
              <a:t>16</a:t>
            </a:fld>
            <a:endParaRPr lang="en-CA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CA"/>
              <a:t>Task Division</a:t>
            </a:r>
            <a:endParaRPr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CA"/>
              <a:t>Nuoqi Liu will undertake the task of </a:t>
            </a:r>
            <a:r>
              <a:rPr lang="en-US"/>
              <a:t>doing </a:t>
            </a:r>
            <a:r>
              <a:rPr lang="en-CA"/>
              <a:t>data analysis and academic writing</a:t>
            </a:r>
            <a:endParaRPr/>
          </a:p>
          <a:p>
            <a:pPr>
              <a:defRPr/>
            </a:pPr>
            <a:endParaRPr lang="en-CA"/>
          </a:p>
          <a:p>
            <a:pPr>
              <a:defRPr/>
            </a:pPr>
            <a:r>
              <a:rPr lang="en-CA"/>
              <a:t>Clair</a:t>
            </a:r>
            <a:r>
              <a:rPr lang="en-US"/>
              <a:t> Ross</a:t>
            </a:r>
            <a:r>
              <a:rPr lang="en-CA"/>
              <a:t> will </a:t>
            </a:r>
            <a:r>
              <a:rPr lang="en-US"/>
              <a:t>work on the </a:t>
            </a:r>
            <a:r>
              <a:rPr lang="en-CA"/>
              <a:t>literature review</a:t>
            </a:r>
            <a:endParaRPr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A497091-C38C-49DF-B15B-EBB4B7EDE51E}" type="slidenum">
              <a:rPr lang="en-CA"/>
              <a:t>17</a:t>
            </a:fld>
            <a:endParaRPr lang="en-CA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2360839"/>
            <a:ext cx="10515600" cy="1325563"/>
          </a:xfrm>
        </p:spPr>
        <p:txBody>
          <a:bodyPr/>
          <a:lstStyle/>
          <a:p>
            <a:pPr algn="ctr">
              <a:defRPr/>
            </a:pPr>
            <a:r>
              <a:rPr lang="en-CA"/>
              <a:t>Q &amp; A</a:t>
            </a:r>
            <a:endParaRPr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A497091-C38C-49DF-B15B-EBB4B7EDE51E}" type="slidenum">
              <a:rPr lang="en-CA"/>
              <a:t>18</a:t>
            </a:fld>
            <a:endParaRPr lang="en-CA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2360839"/>
            <a:ext cx="10515600" cy="1325563"/>
          </a:xfrm>
        </p:spPr>
        <p:txBody>
          <a:bodyPr/>
          <a:lstStyle/>
          <a:p>
            <a:pPr algn="ctr">
              <a:defRPr/>
            </a:pPr>
            <a:r>
              <a:rPr lang="en-CA"/>
              <a:t>Thanks!</a:t>
            </a:r>
            <a:endParaRPr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A497091-C38C-49DF-B15B-EBB4B7EDE51E}" type="slidenum">
              <a:rPr lang="en-CA"/>
              <a:t>19</a:t>
            </a:fld>
            <a:endParaRPr lang="en-CA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CA"/>
              <a:t>Introduction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CA"/>
              <a:t>Homophones are words that sound similar but have different meanings</a:t>
            </a:r>
            <a:endParaRPr/>
          </a:p>
          <a:p>
            <a:pPr>
              <a:defRPr/>
            </a:pPr>
            <a:endParaRPr lang="en-CA"/>
          </a:p>
          <a:p>
            <a:pPr>
              <a:defRPr/>
            </a:pPr>
            <a:r>
              <a:rPr lang="en-CA"/>
              <a:t>For example, </a:t>
            </a:r>
            <a:r>
              <a:rPr lang="en-US"/>
              <a:t>in English </a:t>
            </a:r>
            <a:r>
              <a:rPr lang="en-CA"/>
              <a:t>‘new’ and ‘knew’</a:t>
            </a:r>
            <a:r>
              <a:rPr lang="en-US"/>
              <a:t> are homophones</a:t>
            </a:r>
            <a:endParaRPr/>
          </a:p>
          <a:p>
            <a:pPr>
              <a:defRPr/>
            </a:pPr>
            <a:endParaRPr lang="en-CA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A497091-C38C-49DF-B15B-EBB4B7EDE51E}" type="slidenum">
              <a:rPr lang="en-CA"/>
              <a:t>2</a:t>
            </a:fld>
            <a:endParaRPr lang="en-CA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CA"/>
              <a:t>Introduction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CA"/>
              <a:t>Common in certain languages, like Chinese</a:t>
            </a:r>
          </a:p>
          <a:p>
            <a:pPr>
              <a:defRPr/>
            </a:pPr>
            <a:endParaRPr sz="2800"/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Relatively, homophones are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Calibri"/>
                <a:ea typeface="Arial"/>
                <a:cs typeface="Arial"/>
              </a:rPr>
              <a:t>r</a:t>
            </a:r>
            <a:r>
              <a:rPr lang="en-CA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in English</a:t>
            </a:r>
            <a:endParaRPr lang="en-CA"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endParaRPr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A497091-C38C-49DF-B15B-EBB4B7EDE51E}" type="slidenum">
              <a:rPr lang="en-CA"/>
              <a:t>3</a:t>
            </a:fld>
            <a:endParaRPr lang="en-CA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CA"/>
              <a:t>Introduction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CA"/>
              <a:t>Policeman?		Poleesemon???</a:t>
            </a:r>
            <a:endParaRPr/>
          </a:p>
          <a:p>
            <a:pPr>
              <a:defRPr/>
            </a:pPr>
            <a:endParaRPr lang="en-CA"/>
          </a:p>
          <a:p>
            <a:pPr>
              <a:defRPr/>
            </a:pPr>
            <a:r>
              <a:rPr lang="zh-CN"/>
              <a:t>警察 </a:t>
            </a:r>
            <a:r>
              <a:rPr lang="en-CA"/>
              <a:t>(policeman)		</a:t>
            </a:r>
            <a:r>
              <a:rPr lang="zh-CN"/>
              <a:t>井茶 </a:t>
            </a:r>
            <a:r>
              <a:rPr lang="en-CA"/>
              <a:t>(tea in the well)</a:t>
            </a:r>
            <a:endParaRPr/>
          </a:p>
          <a:p>
            <a:pPr marL="0" indent="0">
              <a:buNone/>
              <a:defRPr/>
            </a:pPr>
            <a:r>
              <a:rPr lang="en-CA"/>
              <a:t>				</a:t>
            </a:r>
            <a:r>
              <a:rPr lang="zh-CN"/>
              <a:t>景查 </a:t>
            </a:r>
            <a:r>
              <a:rPr lang="en-CA"/>
              <a:t>(scenery and investigation)</a:t>
            </a:r>
            <a:endParaRPr/>
          </a:p>
          <a:p>
            <a:pPr marL="0" indent="0">
              <a:buNone/>
              <a:defRPr/>
            </a:pPr>
            <a:r>
              <a:rPr lang="en-CA"/>
              <a:t>				</a:t>
            </a:r>
            <a:r>
              <a:rPr lang="zh-CN"/>
              <a:t>颈猹 </a:t>
            </a:r>
            <a:r>
              <a:rPr lang="en-CA"/>
              <a:t>(neck and badger)</a:t>
            </a:r>
            <a:endParaRPr/>
          </a:p>
          <a:p>
            <a:pPr>
              <a:defRPr/>
            </a:pPr>
            <a:endParaRPr lang="en-CA"/>
          </a:p>
          <a:p>
            <a:pPr>
              <a:defRPr/>
            </a:pPr>
            <a:r>
              <a:rPr lang="en-CA"/>
              <a:t>Hint in the spell for English, not possible to find a word spells totally different and sounds exactly the same</a:t>
            </a:r>
          </a:p>
          <a:p>
            <a:pPr marL="0" indent="0">
              <a:buNone/>
              <a:defRPr/>
            </a:pPr>
            <a:endParaRPr lang="en-CA"/>
          </a:p>
          <a:p>
            <a:pPr>
              <a:defRPr/>
            </a:pPr>
            <a:endParaRPr lang="en-CA"/>
          </a:p>
          <a:p>
            <a:pPr>
              <a:defRPr/>
            </a:pPr>
            <a:endParaRPr lang="en-CA"/>
          </a:p>
          <a:p>
            <a:pPr>
              <a:defRPr/>
            </a:pPr>
            <a:endParaRPr lang="en-CA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A497091-C38C-49DF-B15B-EBB4B7EDE51E}" type="slidenum">
              <a:rPr lang="en-CA"/>
              <a:t>4</a:t>
            </a:fld>
            <a:endParaRPr lang="en-CA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CA"/>
              <a:t>Introduction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/>
              <a:t>H</a:t>
            </a:r>
            <a:r>
              <a:rPr lang="en-CA" dirty="0" err="1"/>
              <a:t>omophone</a:t>
            </a:r>
            <a:r>
              <a:rPr lang="en-US" dirty="0"/>
              <a:t>s are </a:t>
            </a:r>
            <a:r>
              <a:rPr lang="en-CA" dirty="0"/>
              <a:t>usually used in prank</a:t>
            </a:r>
            <a:r>
              <a:rPr lang="en-US" dirty="0"/>
              <a:t>s, jokes, or to play tricks on others</a:t>
            </a:r>
            <a:endParaRPr dirty="0"/>
          </a:p>
          <a:p>
            <a:pPr>
              <a:defRPr/>
            </a:pPr>
            <a:endParaRPr lang="en-CA" dirty="0"/>
          </a:p>
          <a:p>
            <a:pPr>
              <a:defRPr/>
            </a:pPr>
            <a:r>
              <a:rPr lang="en-US" dirty="0"/>
              <a:t>They are a</a:t>
            </a:r>
            <a:r>
              <a:rPr lang="en-CA" dirty="0" err="1"/>
              <a:t>lso</a:t>
            </a:r>
            <a:r>
              <a:rPr lang="en-CA" dirty="0"/>
              <a:t> used </a:t>
            </a:r>
            <a:r>
              <a:rPr lang="en-US" dirty="0"/>
              <a:t>t</a:t>
            </a:r>
            <a:r>
              <a:rPr lang="en-CA" dirty="0"/>
              <a:t>o bypass censorship in social media</a:t>
            </a:r>
            <a:endParaRPr dirty="0"/>
          </a:p>
          <a:p>
            <a:pPr>
              <a:defRPr/>
            </a:pPr>
            <a:endParaRPr lang="en-CA" dirty="0"/>
          </a:p>
          <a:p>
            <a:pPr>
              <a:defRPr/>
            </a:pPr>
            <a:r>
              <a:rPr lang="zh-CN" dirty="0"/>
              <a:t>今天有两个</a:t>
            </a:r>
            <a:r>
              <a:rPr lang="zh-CN" dirty="0">
                <a:solidFill>
                  <a:srgbClr val="FF0000"/>
                </a:solidFill>
              </a:rPr>
              <a:t>井茶</a:t>
            </a:r>
            <a:r>
              <a:rPr lang="zh-CN" dirty="0"/>
              <a:t>来到了学校</a:t>
            </a:r>
            <a:endParaRPr lang="en-CA" dirty="0"/>
          </a:p>
          <a:p>
            <a:pPr lvl="1">
              <a:defRPr/>
            </a:pPr>
            <a:r>
              <a:rPr lang="en-US" dirty="0"/>
              <a:t>Literal meaning:	Today two </a:t>
            </a:r>
            <a:r>
              <a:rPr lang="en-US" dirty="0">
                <a:solidFill>
                  <a:srgbClr val="FF0000"/>
                </a:solidFill>
              </a:rPr>
              <a:t>tea in the well </a:t>
            </a:r>
            <a:r>
              <a:rPr lang="en-US" dirty="0"/>
              <a:t>came to the university.</a:t>
            </a:r>
            <a:endParaRPr dirty="0"/>
          </a:p>
          <a:p>
            <a:pPr lvl="1">
              <a:defRPr/>
            </a:pPr>
            <a:r>
              <a:rPr lang="en-US" dirty="0"/>
              <a:t>Real meaning:	Today two </a:t>
            </a:r>
            <a:r>
              <a:rPr lang="en-US" dirty="0">
                <a:solidFill>
                  <a:srgbClr val="FF0000"/>
                </a:solidFill>
              </a:rPr>
              <a:t>policeman</a:t>
            </a:r>
            <a:r>
              <a:rPr lang="en-US" dirty="0"/>
              <a:t>        came to the university.</a:t>
            </a:r>
            <a:endParaRPr lang="en-CA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A497091-C38C-49DF-B15B-EBB4B7EDE51E}" type="slidenum">
              <a:rPr lang="en-CA"/>
              <a:t>5</a:t>
            </a:fld>
            <a:endParaRPr lang="en-CA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CA"/>
              <a:t>A Surprise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CA"/>
              <a:t>Homophone expressions like ‘</a:t>
            </a:r>
            <a:r>
              <a:rPr lang="zh-CN"/>
              <a:t>今天有两个井茶来到了学校</a:t>
            </a:r>
            <a:r>
              <a:rPr lang="en-CA"/>
              <a:t>’ can be understood by human</a:t>
            </a:r>
            <a:r>
              <a:rPr lang="en-US"/>
              <a:t>s</a:t>
            </a:r>
            <a:r>
              <a:rPr lang="en-CA"/>
              <a:t> with ease</a:t>
            </a:r>
            <a:endParaRPr/>
          </a:p>
          <a:p>
            <a:pPr>
              <a:defRPr/>
            </a:pPr>
            <a:endParaRPr lang="en-CA"/>
          </a:p>
          <a:p>
            <a:pPr>
              <a:defRPr/>
            </a:pPr>
            <a:r>
              <a:rPr lang="en-CA"/>
              <a:t>However, state-of-the-art LLMs cannot understand </a:t>
            </a:r>
            <a:r>
              <a:rPr lang="en-US"/>
              <a:t>them </a:t>
            </a:r>
            <a:r>
              <a:rPr lang="en-CA"/>
              <a:t>at all!</a:t>
            </a:r>
            <a:endParaRPr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A497091-C38C-49DF-B15B-EBB4B7EDE51E}" type="slidenum">
              <a:rPr lang="en-CA"/>
              <a:t>6</a:t>
            </a:fld>
            <a:endParaRPr lang="en-CA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CA"/>
              <a:t>A Surprise</a:t>
            </a:r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A497091-C38C-49DF-B15B-EBB4B7EDE51E}" type="slidenum">
              <a:rPr lang="en-CA"/>
              <a:t>7</a:t>
            </a:fld>
            <a:endParaRPr lang="en-CA"/>
          </a:p>
        </p:txBody>
      </p:sp>
      <p:pic>
        <p:nvPicPr>
          <p:cNvPr id="1740912184" name="图片 1740912183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816862" y="274850"/>
            <a:ext cx="6804460" cy="6264061"/>
          </a:xfrm>
          <a:prstGeom prst="rect">
            <a:avLst/>
          </a:prstGeom>
        </p:spPr>
      </p:pic>
      <p:sp>
        <p:nvSpPr>
          <p:cNvPr id="1832317903" name="内容占位符 2"/>
          <p:cNvSpPr>
            <a:spLocks noGrp="1"/>
          </p:cNvSpPr>
          <p:nvPr>
            <p:ph idx="1"/>
          </p:nvPr>
        </p:nvSpPr>
        <p:spPr bwMode="auto">
          <a:xfrm>
            <a:off x="838199" y="1825624"/>
            <a:ext cx="3171652" cy="435133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en-US" sz="2600"/>
              <a:t>Spanish for both h</a:t>
            </a:r>
            <a:r>
              <a:rPr lang="en-CA" sz="2600"/>
              <a:t>omophone</a:t>
            </a:r>
            <a:r>
              <a:rPr lang="en-US" sz="2600"/>
              <a:t> (hay/ay) </a:t>
            </a:r>
            <a:r>
              <a:rPr lang="en-US" sz="2600" b="1"/>
              <a:t>and homographs</a:t>
            </a:r>
            <a:r>
              <a:rPr lang="en-US" sz="2600"/>
              <a:t>* </a:t>
            </a:r>
            <a:r>
              <a:rPr lang="en-US" sz="2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26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botó/botó</a:t>
            </a:r>
            <a:r>
              <a:rPr lang="en-US" sz="2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en-US" sz="2600"/>
              <a:t> are understood as expected.</a:t>
            </a:r>
            <a:r>
              <a:rPr lang="en-US" sz="2600" b="0" i="0" u="none" strike="noStrike" cap="none" spc="0">
                <a:solidFill>
                  <a:schemeClr val="tx1"/>
                </a:solidFill>
                <a:latin typeface="Calibri"/>
                <a:ea typeface="Arial"/>
                <a:cs typeface="Arial"/>
              </a:rPr>
              <a:t> So will it work in Chinese too?</a:t>
            </a:r>
            <a:endParaRPr lang="en-US" sz="2600"/>
          </a:p>
          <a:p>
            <a:pPr marL="0" indent="0">
              <a:buFont typeface="Arial"/>
              <a:buNone/>
              <a:defRPr/>
            </a:pPr>
            <a:endParaRPr sz="2600"/>
          </a:p>
          <a:p>
            <a:pPr marL="0" indent="0">
              <a:buFont typeface="Arial"/>
              <a:buNone/>
              <a:defRPr/>
            </a:pP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*Homographs are words that are spelled the same.</a:t>
            </a:r>
            <a:endParaRPr lang="en-US" sz="2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endParaRPr lang="en-US" sz="2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58476491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CA"/>
              <a:t>A Surprise</a:t>
            </a:r>
            <a:endParaRPr/>
          </a:p>
        </p:txBody>
      </p:sp>
      <p:pic>
        <p:nvPicPr>
          <p:cNvPr id="749840988" name="图片 4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975225" y="1777998"/>
            <a:ext cx="10241547" cy="4093029"/>
          </a:xfrm>
          <a:prstGeom prst="rect">
            <a:avLst/>
          </a:prstGeom>
        </p:spPr>
      </p:pic>
      <p:sp>
        <p:nvSpPr>
          <p:cNvPr id="54235194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4FA8831-8D6D-7010-6987-6B68297E65E5}" type="slidenum">
              <a:rPr lang="en-CA"/>
              <a:t>8</a:t>
            </a:fld>
            <a:endParaRPr lang="en-CA"/>
          </a:p>
        </p:txBody>
      </p:sp>
      <p:sp>
        <p:nvSpPr>
          <p:cNvPr id="294773970" name="文本框 294773969"/>
          <p:cNvSpPr txBox="1"/>
          <p:nvPr/>
        </p:nvSpPr>
        <p:spPr bwMode="auto">
          <a:xfrm>
            <a:off x="9429804" y="547842"/>
            <a:ext cx="1105151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1417556775" name="图片 1417556774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0083965" y="49227"/>
            <a:ext cx="2154595" cy="21545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Objective</a:t>
            </a:r>
            <a:endParaRPr lang="en-CA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A test set of 100 questions will be created.</a:t>
            </a:r>
          </a:p>
          <a:p>
            <a:pPr>
              <a:defRPr/>
            </a:pPr>
            <a:r>
              <a:rPr lang="en-US"/>
              <a:t>The below question is an example of one such question...</a:t>
            </a:r>
            <a:endParaRPr/>
          </a:p>
          <a:p>
            <a:pPr marL="457200" lvl="1" indent="0">
              <a:buNone/>
              <a:defRPr/>
            </a:pPr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403498" y="2919616"/>
            <a:ext cx="7385003" cy="2951412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A497091-C38C-49DF-B15B-EBB4B7EDE51E}" type="slidenum">
              <a:rPr lang="en-CA"/>
              <a:t>9</a:t>
            </a:fld>
            <a:endParaRPr lang="en-CA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592</Words>
  <Application>Microsoft Office PowerPoint</Application>
  <DocSecurity>0</DocSecurity>
  <PresentationFormat>宽屏</PresentationFormat>
  <Paragraphs>117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Office 主题​​</vt:lpstr>
      <vt:lpstr>Examining the Efficacy of LLMs in Comprehending Homophones</vt:lpstr>
      <vt:lpstr>Introduction</vt:lpstr>
      <vt:lpstr>Introduction</vt:lpstr>
      <vt:lpstr>Introduction</vt:lpstr>
      <vt:lpstr>Introduction</vt:lpstr>
      <vt:lpstr>A Surprise</vt:lpstr>
      <vt:lpstr>A Surprise</vt:lpstr>
      <vt:lpstr>A Surprise</vt:lpstr>
      <vt:lpstr>Objective</vt:lpstr>
      <vt:lpstr>Objective</vt:lpstr>
      <vt:lpstr>Objective</vt:lpstr>
      <vt:lpstr>Evaluation metrics</vt:lpstr>
      <vt:lpstr>Existing Literature</vt:lpstr>
      <vt:lpstr>Existing Literature</vt:lpstr>
      <vt:lpstr>Task Division</vt:lpstr>
      <vt:lpstr>Task Division</vt:lpstr>
      <vt:lpstr>Task Division</vt:lpstr>
      <vt:lpstr>Q &amp; A</vt:lpstr>
      <vt:lpstr>Thanks!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Liu Nuoqi</dc:creator>
  <cp:keywords/>
  <dc:description/>
  <cp:lastModifiedBy>Liu Nuoqi</cp:lastModifiedBy>
  <cp:revision>26</cp:revision>
  <dcterms:created xsi:type="dcterms:W3CDTF">2024-03-09T21:51:10Z</dcterms:created>
  <dcterms:modified xsi:type="dcterms:W3CDTF">2024-03-11T21:43:55Z</dcterms:modified>
  <cp:category/>
  <dc:identifier/>
  <cp:contentStatus/>
  <dc:language/>
  <cp:version/>
</cp:coreProperties>
</file>