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502050000020003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339559" y="1303629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343875" y="2160650"/>
            <a:ext cx="1208700" cy="33240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>
                <a:solidFill>
                  <a:schemeClr val="lt1"/>
                </a:solidFill>
              </a:rPr>
              <a:t>How could Monalco Mining reduce its annual operational cost by 20% through a careful restraint of maintenance cost in order to sustain its profitability?</a:t>
            </a:r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1622575" y="4278355"/>
            <a:ext cx="1056384" cy="64748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non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Eliminate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non—essential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maintenance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23" name="Google Shape;23;p1"/>
          <p:cNvSpPr/>
          <p:nvPr/>
        </p:nvSpPr>
        <p:spPr>
          <a:xfrm>
            <a:off x="1653921" y="1905321"/>
            <a:ext cx="841164" cy="472802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Reduce Ore 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>
                <a:solidFill>
                  <a:schemeClr val="lt1"/>
                </a:solidFill>
              </a:rPr>
              <a:t>Crusher use</a:t>
            </a:r>
            <a:endParaRPr sz="1000" dirty="0"/>
          </a:p>
        </p:txBody>
      </p:sp>
      <p:sp>
        <p:nvSpPr>
          <p:cNvPr id="24" name="Google Shape;24;p1"/>
          <p:cNvSpPr/>
          <p:nvPr/>
        </p:nvSpPr>
        <p:spPr>
          <a:xfrm>
            <a:off x="1619373" y="2587966"/>
            <a:ext cx="908050" cy="51989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non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less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expensive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repair options</a:t>
            </a:r>
            <a:endParaRPr sz="1000" dirty="0"/>
          </a:p>
        </p:txBody>
      </p:sp>
      <p:sp>
        <p:nvSpPr>
          <p:cNvPr id="25" name="Google Shape;25;p1"/>
          <p:cNvSpPr/>
          <p:nvPr/>
        </p:nvSpPr>
        <p:spPr>
          <a:xfrm>
            <a:off x="1607637" y="3241176"/>
            <a:ext cx="974787" cy="842715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non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Reduce routine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maintenance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frequency</a:t>
            </a:r>
            <a:endParaRPr sz="1000" dirty="0"/>
          </a:p>
        </p:txBody>
      </p:sp>
      <p:sp>
        <p:nvSpPr>
          <p:cNvPr id="27" name="Google Shape;27;p1"/>
          <p:cNvSpPr/>
          <p:nvPr/>
        </p:nvSpPr>
        <p:spPr>
          <a:xfrm>
            <a:off x="2752069" y="2186330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non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Reduce days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operated</a:t>
            </a:r>
            <a:endParaRPr sz="1000" dirty="0"/>
          </a:p>
        </p:txBody>
      </p:sp>
      <p:sp>
        <p:nvSpPr>
          <p:cNvPr id="28" name="Google Shape;28;p1"/>
          <p:cNvSpPr/>
          <p:nvPr/>
        </p:nvSpPr>
        <p:spPr>
          <a:xfrm>
            <a:off x="2752069" y="2598062"/>
            <a:ext cx="1165631" cy="48106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non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 for vendor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discounts or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in-house savings</a:t>
            </a:r>
            <a:endParaRPr lang="en-US" sz="1000" dirty="0"/>
          </a:p>
        </p:txBody>
      </p:sp>
      <p:sp>
        <p:nvSpPr>
          <p:cNvPr id="29" name="Google Shape;29;p1"/>
          <p:cNvSpPr/>
          <p:nvPr/>
        </p:nvSpPr>
        <p:spPr>
          <a:xfrm>
            <a:off x="2752069" y="3102794"/>
            <a:ext cx="1165631" cy="2060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non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price shop service</a:t>
            </a:r>
            <a:endParaRPr lang="en-US" sz="10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sz="1000" dirty="0"/>
          </a:p>
        </p:txBody>
      </p:sp>
      <p:sp>
        <p:nvSpPr>
          <p:cNvPr id="30" name="Google Shape;30;p1"/>
          <p:cNvSpPr/>
          <p:nvPr/>
        </p:nvSpPr>
        <p:spPr>
          <a:xfrm>
            <a:off x="2752069" y="3421527"/>
            <a:ext cx="1165631" cy="30714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Every 3 years</a:t>
            </a:r>
            <a:endParaRPr sz="1000" dirty="0"/>
          </a:p>
        </p:txBody>
      </p:sp>
      <p:sp>
        <p:nvSpPr>
          <p:cNvPr id="31" name="Google Shape;31;p1"/>
          <p:cNvSpPr/>
          <p:nvPr/>
        </p:nvSpPr>
        <p:spPr>
          <a:xfrm>
            <a:off x="2752069" y="3833260"/>
            <a:ext cx="1165631" cy="250632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Every 2 years</a:t>
            </a:r>
            <a:endParaRPr sz="1000" dirty="0"/>
          </a:p>
        </p:txBody>
      </p:sp>
      <p:sp>
        <p:nvSpPr>
          <p:cNvPr id="32" name="Google Shape;32;p1"/>
          <p:cNvSpPr/>
          <p:nvPr/>
        </p:nvSpPr>
        <p:spPr>
          <a:xfrm>
            <a:off x="2752069" y="5014184"/>
            <a:ext cx="1546554" cy="44673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non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Avoidable work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orders that were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more than maintenance</a:t>
            </a:r>
            <a:endParaRPr sz="1000" dirty="0"/>
          </a:p>
        </p:txBody>
      </p:sp>
      <p:sp>
        <p:nvSpPr>
          <p:cNvPr id="33" name="Google Shape;33;p1"/>
          <p:cNvSpPr/>
          <p:nvPr/>
        </p:nvSpPr>
        <p:spPr>
          <a:xfrm>
            <a:off x="2752069" y="1774598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non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Reduce output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Speed or quantity</a:t>
            </a:r>
            <a:endParaRPr sz="1000" dirty="0"/>
          </a:p>
        </p:txBody>
      </p:sp>
      <p:sp>
        <p:nvSpPr>
          <p:cNvPr id="34" name="Google Shape;34;p1"/>
          <p:cNvSpPr/>
          <p:nvPr/>
        </p:nvSpPr>
        <p:spPr>
          <a:xfrm>
            <a:off x="2752069" y="5484586"/>
            <a:ext cx="1423765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non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Upgrades that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reduce work orders</a:t>
            </a:r>
            <a:endParaRPr sz="1000" dirty="0"/>
          </a:p>
        </p:txBody>
      </p:sp>
      <p:cxnSp>
        <p:nvCxnSpPr>
          <p:cNvPr id="35" name="Google Shape;35;p1"/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/>
          <p:nvPr/>
        </p:nvCxnSpPr>
        <p:spPr>
          <a:xfrm rot="10800000" flipH="1">
            <a:off x="2527423" y="19676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/>
          <p:cNvCxnSpPr/>
          <p:nvPr/>
        </p:nvCxnSpPr>
        <p:spPr>
          <a:xfrm>
            <a:off x="2527423" y="21737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Google Shape;38;p1"/>
          <p:cNvCxnSpPr/>
          <p:nvPr/>
        </p:nvCxnSpPr>
        <p:spPr>
          <a:xfrm rot="10800000" flipH="1">
            <a:off x="2527423" y="2792106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Google Shape;39;p1"/>
          <p:cNvCxnSpPr/>
          <p:nvPr/>
        </p:nvCxnSpPr>
        <p:spPr>
          <a:xfrm>
            <a:off x="2527423" y="2998206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1"/>
          <p:cNvCxnSpPr/>
          <p:nvPr/>
        </p:nvCxnSpPr>
        <p:spPr>
          <a:xfrm rot="10800000" flipH="1">
            <a:off x="2527423" y="3616549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41;p1"/>
          <p:cNvCxnSpPr/>
          <p:nvPr/>
        </p:nvCxnSpPr>
        <p:spPr>
          <a:xfrm>
            <a:off x="2527423" y="3822649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" name="Google Shape;42;p1"/>
          <p:cNvCxnSpPr/>
          <p:nvPr/>
        </p:nvCxnSpPr>
        <p:spPr>
          <a:xfrm rot="10800000" flipH="1">
            <a:off x="2527423" y="5265432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" name="Google Shape;43;p1"/>
          <p:cNvCxnSpPr/>
          <p:nvPr/>
        </p:nvCxnSpPr>
        <p:spPr>
          <a:xfrm>
            <a:off x="2527423" y="5471532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/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/>
          <p:nvPr/>
        </p:nvCxnSpPr>
        <p:spPr>
          <a:xfrm rot="-5400000" flipH="1">
            <a:off x="1090260" y="41178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/>
          <p:nvPr/>
        </p:nvCxnSpPr>
        <p:spPr>
          <a:xfrm rot="-5400000" flipH="1">
            <a:off x="678060" y="45300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/>
              <a:t>Monalco</a:t>
            </a:r>
            <a:endParaRPr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3" name="Google Shape;53;p1"/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Issue Tree is….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6117194" y="1866393"/>
            <a:ext cx="2686731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problem down into a series of hypotheses or issues that can be tested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all parts of the problem are considered. In other words, issues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collectively exhaustive.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issues do not overlap and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mutually exclusive.</a:t>
            </a:r>
            <a:endParaRPr/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" name="Google Shape;62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Google Shape;63;p1"/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5566113" y="1768425"/>
            <a:ext cx="157086" cy="4223771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2;p1">
            <a:extLst>
              <a:ext uri="{FF2B5EF4-FFF2-40B4-BE49-F238E27FC236}">
                <a16:creationId xmlns:a16="http://schemas.microsoft.com/office/drawing/2014/main" id="{6BD15122-1EC6-DB9B-3480-A05F7DF152B2}"/>
              </a:ext>
            </a:extLst>
          </p:cNvPr>
          <p:cNvSpPr/>
          <p:nvPr/>
        </p:nvSpPr>
        <p:spPr>
          <a:xfrm>
            <a:off x="1625782" y="5160845"/>
            <a:ext cx="901639" cy="64748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non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Invest in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preventative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maintenance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70" name="Google Shape;32;p1">
            <a:extLst>
              <a:ext uri="{FF2B5EF4-FFF2-40B4-BE49-F238E27FC236}">
                <a16:creationId xmlns:a16="http://schemas.microsoft.com/office/drawing/2014/main" id="{1C3F55D7-1DA7-C8A5-BE61-157A9BD8FFE9}"/>
              </a:ext>
            </a:extLst>
          </p:cNvPr>
          <p:cNvSpPr/>
          <p:nvPr/>
        </p:nvSpPr>
        <p:spPr>
          <a:xfrm>
            <a:off x="2750247" y="4656149"/>
            <a:ext cx="1165631" cy="33870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non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Unnecessary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upgrades</a:t>
            </a:r>
            <a:endParaRPr sz="1000" dirty="0"/>
          </a:p>
        </p:txBody>
      </p:sp>
      <p:sp>
        <p:nvSpPr>
          <p:cNvPr id="71" name="Google Shape;32;p1">
            <a:extLst>
              <a:ext uri="{FF2B5EF4-FFF2-40B4-BE49-F238E27FC236}">
                <a16:creationId xmlns:a16="http://schemas.microsoft.com/office/drawing/2014/main" id="{F5D9E8B2-2EA1-660F-D789-63CE57774C50}"/>
              </a:ext>
            </a:extLst>
          </p:cNvPr>
          <p:cNvSpPr/>
          <p:nvPr/>
        </p:nvSpPr>
        <p:spPr>
          <a:xfrm>
            <a:off x="2750247" y="4140917"/>
            <a:ext cx="1165631" cy="49246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non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Non- effective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preventative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maintenance</a:t>
            </a:r>
            <a:endParaRPr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173</Words>
  <Application>Microsoft Office PowerPoint</Application>
  <PresentationFormat>On-screen Show (4:3)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Noto Sans Symbols</vt:lpstr>
      <vt:lpstr>Arial</vt:lpstr>
      <vt:lpstr>Quattrocento Sans</vt:lpstr>
      <vt:lpstr>Synergy_CF_YNR002</vt:lpstr>
      <vt:lpstr>Monalco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</dc:title>
  <dc:creator>Hui, Chris</dc:creator>
  <cp:lastModifiedBy>Lindsey Hobbs</cp:lastModifiedBy>
  <cp:revision>3</cp:revision>
  <dcterms:created xsi:type="dcterms:W3CDTF">2019-05-15T15:57:18Z</dcterms:created>
  <dcterms:modified xsi:type="dcterms:W3CDTF">2022-07-04T05:24:41Z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