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Proxima Nova Extrabold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ProximaNovaExtrabo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093ac0aff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093ac0aff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ff11576d0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ff11576d0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093ac0aff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093ac0aff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7999a9d2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57999a9d2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7d0c474e7_1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77d0c474e7_1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77bfbb41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77bfbb41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ee620b3d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2ee620b3d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093ac0aff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093ac0aff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93ac0aff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93ac0aff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ff11576d0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ff11576d0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ff11576d0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ff11576d0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7d0c474e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77d0c474e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ff11576d0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ff11576d0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ff11576d0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ff11576d0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ff11576d0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ff11576d0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ff11576d0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ff11576d0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hyperlink" Target="https://stanford.edu/~shervine/teaching/cs-229/cheatsheet-machine-learning-tips-and-trick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jpg"/><Relationship Id="rId5" Type="http://schemas.openxmlformats.org/officeDocument/2006/relationships/image" Target="../media/image2.jp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/>
        </p:nvSpPr>
        <p:spPr>
          <a:xfrm>
            <a:off x="124800" y="1332550"/>
            <a:ext cx="8894400" cy="2056800"/>
          </a:xfrm>
          <a:prstGeom prst="rect">
            <a:avLst/>
          </a:prstGeom>
          <a:solidFill>
            <a:srgbClr val="007A7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4"/>
          <p:cNvSpPr/>
          <p:nvPr/>
        </p:nvSpPr>
        <p:spPr>
          <a:xfrm>
            <a:off x="438450" y="1988250"/>
            <a:ext cx="8267100" cy="11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07A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14"/>
          <p:cNvPicPr preferRelativeResize="0"/>
          <p:nvPr/>
        </p:nvPicPr>
        <p:blipFill rotWithShape="1">
          <a:blip r:embed="rId3">
            <a:alphaModFix/>
          </a:blip>
          <a:srcRect b="80391" l="0" r="0" t="5186"/>
          <a:stretch/>
        </p:blipFill>
        <p:spPr>
          <a:xfrm>
            <a:off x="4305300" y="4445650"/>
            <a:ext cx="4838700" cy="69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80391" l="0" r="0" t="5186"/>
          <a:stretch/>
        </p:blipFill>
        <p:spPr>
          <a:xfrm>
            <a:off x="0" y="4445650"/>
            <a:ext cx="4838700" cy="6978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>
            <p:ph type="title"/>
          </p:nvPr>
        </p:nvSpPr>
        <p:spPr>
          <a:xfrm>
            <a:off x="570600" y="1478300"/>
            <a:ext cx="80028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4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Premium Session  </a:t>
            </a:r>
            <a:endParaRPr i="1" sz="34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4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733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Data Science Project  </a:t>
            </a:r>
            <a:endParaRPr i="1" sz="2733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7808"/>
              <a:buFont typeface="Arial"/>
              <a:buNone/>
            </a:pPr>
            <a:r>
              <a:rPr i="1" lang="en-GB" sz="1622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Best Practices &amp; Tips</a:t>
            </a:r>
            <a:endParaRPr i="1" sz="2733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0" l="23190" r="22915" t="0"/>
          <a:stretch/>
        </p:blipFill>
        <p:spPr>
          <a:xfrm>
            <a:off x="7685400" y="4445638"/>
            <a:ext cx="1241126" cy="6978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2902400" y="3565100"/>
            <a:ext cx="37035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KIRTHIKKA DEVI VENKATARAM</a:t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504275" y="4014250"/>
            <a:ext cx="24990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Lead at WWC Data Science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7F80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idx="4294967295" type="title"/>
          </p:nvPr>
        </p:nvSpPr>
        <p:spPr>
          <a:xfrm>
            <a:off x="932350" y="137100"/>
            <a:ext cx="65799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solidFill>
                  <a:srgbClr val="FCED17"/>
                </a:solidFill>
                <a:latin typeface="Proxima Nova"/>
                <a:ea typeface="Proxima Nova"/>
                <a:cs typeface="Proxima Nova"/>
                <a:sym typeface="Proxima Nova"/>
              </a:rPr>
              <a:t>ML Model Evaluation &amp; Validation methods</a:t>
            </a:r>
            <a:endParaRPr i="1" sz="4000">
              <a:solidFill>
                <a:srgbClr val="FCED1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000">
              <a:solidFill>
                <a:srgbClr val="FCED1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4" name="Google Shape;164;p23"/>
          <p:cNvPicPr preferRelativeResize="0"/>
          <p:nvPr/>
        </p:nvPicPr>
        <p:blipFill rotWithShape="1">
          <a:blip r:embed="rId3">
            <a:alphaModFix/>
          </a:blip>
          <a:srcRect b="0" l="23190" r="22915" t="0"/>
          <a:stretch/>
        </p:blipFill>
        <p:spPr>
          <a:xfrm>
            <a:off x="7685400" y="4445638"/>
            <a:ext cx="1241126" cy="69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 txBox="1"/>
          <p:nvPr/>
        </p:nvSpPr>
        <p:spPr>
          <a:xfrm>
            <a:off x="1267650" y="2571750"/>
            <a:ext cx="648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4200">
              <a:solidFill>
                <a:schemeClr val="dk1"/>
              </a:solidFill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3234775" y="1494900"/>
            <a:ext cx="2746500" cy="21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GB" sz="1200">
                <a:solidFill>
                  <a:schemeClr val="lt1"/>
                </a:solidFill>
                <a:highlight>
                  <a:schemeClr val="accent5"/>
                </a:highlight>
              </a:rPr>
              <a:t>Hold-out</a:t>
            </a:r>
            <a:endParaRPr sz="1200">
              <a:solidFill>
                <a:schemeClr val="lt1"/>
              </a:solidFill>
              <a:highlight>
                <a:schemeClr val="accent5"/>
              </a:highlight>
            </a:endParaRPr>
          </a:p>
          <a:p>
            <a:pPr indent="-3048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GB" sz="1200">
                <a:solidFill>
                  <a:schemeClr val="lt1"/>
                </a:solidFill>
                <a:highlight>
                  <a:schemeClr val="accent5"/>
                </a:highlight>
              </a:rPr>
              <a:t>K-folds</a:t>
            </a:r>
            <a:endParaRPr sz="1200">
              <a:solidFill>
                <a:schemeClr val="lt1"/>
              </a:solidFill>
              <a:highlight>
                <a:schemeClr val="accent5"/>
              </a:highlight>
            </a:endParaRPr>
          </a:p>
          <a:p>
            <a:pPr indent="-3048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GB" sz="1200">
                <a:solidFill>
                  <a:schemeClr val="lt1"/>
                </a:solidFill>
                <a:highlight>
                  <a:schemeClr val="accent5"/>
                </a:highlight>
              </a:rPr>
              <a:t>Leave-one-out</a:t>
            </a:r>
            <a:endParaRPr sz="1200">
              <a:solidFill>
                <a:schemeClr val="lt1"/>
              </a:solidFill>
              <a:highlight>
                <a:schemeClr val="accent5"/>
              </a:highlight>
            </a:endParaRPr>
          </a:p>
          <a:p>
            <a:pPr indent="-3048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GB" sz="1200">
                <a:solidFill>
                  <a:schemeClr val="lt1"/>
                </a:solidFill>
                <a:highlight>
                  <a:schemeClr val="accent5"/>
                </a:highlight>
              </a:rPr>
              <a:t>Leave-p-out</a:t>
            </a:r>
            <a:endParaRPr sz="1200">
              <a:solidFill>
                <a:schemeClr val="lt1"/>
              </a:solidFill>
              <a:highlight>
                <a:schemeClr val="accent5"/>
              </a:highlight>
            </a:endParaRPr>
          </a:p>
          <a:p>
            <a:pPr indent="-3048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GB" sz="1200">
                <a:solidFill>
                  <a:schemeClr val="lt1"/>
                </a:solidFill>
                <a:highlight>
                  <a:schemeClr val="accent5"/>
                </a:highlight>
              </a:rPr>
              <a:t>Stratified K-folds</a:t>
            </a:r>
            <a:endParaRPr sz="1200">
              <a:solidFill>
                <a:schemeClr val="lt1"/>
              </a:solidFill>
              <a:highlight>
                <a:schemeClr val="accent5"/>
              </a:highlight>
            </a:endParaRPr>
          </a:p>
          <a:p>
            <a:pPr indent="-3048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GB" sz="1200">
                <a:solidFill>
                  <a:schemeClr val="lt1"/>
                </a:solidFill>
                <a:highlight>
                  <a:schemeClr val="accent5"/>
                </a:highlight>
              </a:rPr>
              <a:t>Repeated K-folds</a:t>
            </a:r>
            <a:endParaRPr sz="1200">
              <a:solidFill>
                <a:schemeClr val="lt1"/>
              </a:solidFill>
              <a:highlight>
                <a:schemeClr val="accent5"/>
              </a:highlight>
            </a:endParaRPr>
          </a:p>
          <a:p>
            <a:pPr indent="-3048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GB" sz="1200">
                <a:solidFill>
                  <a:schemeClr val="lt1"/>
                </a:solidFill>
                <a:highlight>
                  <a:schemeClr val="accent5"/>
                </a:highlight>
              </a:rPr>
              <a:t>Nested K-folds</a:t>
            </a:r>
            <a:endParaRPr sz="1200">
              <a:solidFill>
                <a:schemeClr val="lt1"/>
              </a:solidFill>
              <a:highlight>
                <a:schemeClr val="accent5"/>
              </a:highlight>
            </a:endParaRPr>
          </a:p>
          <a:p>
            <a:pPr indent="-30480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GB" sz="1200">
                <a:solidFill>
                  <a:schemeClr val="lt1"/>
                </a:solidFill>
                <a:highlight>
                  <a:schemeClr val="accent5"/>
                </a:highlight>
              </a:rPr>
              <a:t>Time series CV</a:t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7F80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idx="4294967295" type="title"/>
          </p:nvPr>
        </p:nvSpPr>
        <p:spPr>
          <a:xfrm>
            <a:off x="1389750" y="792000"/>
            <a:ext cx="58206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9600"/>
              <a:buNone/>
            </a:pPr>
            <a:r>
              <a:rPr i="1" lang="en-GB" sz="2500">
                <a:solidFill>
                  <a:srgbClr val="FCED17"/>
                </a:solidFill>
                <a:latin typeface="Proxima Nova"/>
                <a:ea typeface="Proxima Nova"/>
                <a:cs typeface="Proxima Nova"/>
                <a:sym typeface="Proxima Nova"/>
              </a:rPr>
              <a:t>KPI &amp; Metrics - Machine Learning Problem</a:t>
            </a:r>
            <a:endParaRPr i="1" sz="2500">
              <a:solidFill>
                <a:srgbClr val="FCED1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 rotWithShape="1">
          <a:blip r:embed="rId3">
            <a:alphaModFix/>
          </a:blip>
          <a:srcRect b="0" l="23190" r="22915" t="0"/>
          <a:stretch/>
        </p:blipFill>
        <p:spPr>
          <a:xfrm>
            <a:off x="7685400" y="4445638"/>
            <a:ext cx="1241126" cy="69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/>
          <p:nvPr/>
        </p:nvSpPr>
        <p:spPr>
          <a:xfrm>
            <a:off x="2921450" y="22730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to General Evaluation Metrics</a:t>
            </a:r>
            <a:r>
              <a:rPr lang="en-GB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7F80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idx="4294967295" type="title"/>
          </p:nvPr>
        </p:nvSpPr>
        <p:spPr>
          <a:xfrm>
            <a:off x="518100" y="230850"/>
            <a:ext cx="65799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solidFill>
                  <a:srgbClr val="FCED17"/>
                </a:solidFill>
                <a:latin typeface="Proxima Nova"/>
                <a:ea typeface="Proxima Nova"/>
                <a:cs typeface="Proxima Nova"/>
                <a:sym typeface="Proxima Nova"/>
              </a:rPr>
              <a:t>KPI identification</a:t>
            </a:r>
            <a:endParaRPr i="1" sz="4000">
              <a:solidFill>
                <a:srgbClr val="FCED1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9" name="Google Shape;179;p25"/>
          <p:cNvPicPr preferRelativeResize="0"/>
          <p:nvPr/>
        </p:nvPicPr>
        <p:blipFill rotWithShape="1">
          <a:blip r:embed="rId3">
            <a:alphaModFix/>
          </a:blip>
          <a:srcRect b="0" l="23190" r="22915" t="0"/>
          <a:stretch/>
        </p:blipFill>
        <p:spPr>
          <a:xfrm>
            <a:off x="7685400" y="4445638"/>
            <a:ext cx="1241126" cy="69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375" y="870855"/>
            <a:ext cx="3030700" cy="1988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1524" y="2986925"/>
            <a:ext cx="3180951" cy="20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20975" y="903750"/>
            <a:ext cx="3030700" cy="19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7F80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idx="4294967295" type="title"/>
          </p:nvPr>
        </p:nvSpPr>
        <p:spPr>
          <a:xfrm>
            <a:off x="518100" y="230850"/>
            <a:ext cx="65799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solidFill>
                  <a:srgbClr val="FCED17"/>
                </a:solidFill>
                <a:latin typeface="Proxima Nova"/>
                <a:ea typeface="Proxima Nova"/>
                <a:cs typeface="Proxima Nova"/>
                <a:sym typeface="Proxima Nova"/>
              </a:rPr>
              <a:t>KPI identification</a:t>
            </a:r>
            <a:endParaRPr i="1" sz="4000">
              <a:solidFill>
                <a:srgbClr val="FCED1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8" name="Google Shape;188;p26"/>
          <p:cNvPicPr preferRelativeResize="0"/>
          <p:nvPr/>
        </p:nvPicPr>
        <p:blipFill rotWithShape="1">
          <a:blip r:embed="rId3">
            <a:alphaModFix/>
          </a:blip>
          <a:srcRect b="0" l="23190" r="22915" t="0"/>
          <a:stretch/>
        </p:blipFill>
        <p:spPr>
          <a:xfrm>
            <a:off x="7685400" y="4445638"/>
            <a:ext cx="1241126" cy="69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375" y="1033801"/>
            <a:ext cx="2940176" cy="19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9597" y="2571751"/>
            <a:ext cx="3180949" cy="208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7F80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idx="4294967295" type="title"/>
          </p:nvPr>
        </p:nvSpPr>
        <p:spPr>
          <a:xfrm>
            <a:off x="400700" y="311950"/>
            <a:ext cx="81234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solidFill>
                  <a:srgbClr val="FCED17"/>
                </a:solidFill>
                <a:latin typeface="Proxima Nova"/>
                <a:ea typeface="Proxima Nova"/>
                <a:cs typeface="Proxima Nova"/>
                <a:sym typeface="Proxima Nova"/>
              </a:rPr>
              <a:t>SHAP - SHapley Additive exPlanations</a:t>
            </a:r>
            <a:endParaRPr i="1" sz="4000">
              <a:solidFill>
                <a:srgbClr val="FCED1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6" name="Google Shape;196;p27"/>
          <p:cNvPicPr preferRelativeResize="0"/>
          <p:nvPr/>
        </p:nvPicPr>
        <p:blipFill rotWithShape="1">
          <a:blip r:embed="rId3">
            <a:alphaModFix/>
          </a:blip>
          <a:srcRect b="0" l="23190" r="22915" t="0"/>
          <a:stretch/>
        </p:blipFill>
        <p:spPr>
          <a:xfrm>
            <a:off x="7685400" y="4445638"/>
            <a:ext cx="1241126" cy="69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37250"/>
            <a:ext cx="3829000" cy="268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7"/>
          <p:cNvSpPr txBox="1"/>
          <p:nvPr/>
        </p:nvSpPr>
        <p:spPr>
          <a:xfrm>
            <a:off x="121700" y="4014250"/>
            <a:ext cx="35064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SHAP feature importance for XGBoost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4745813" y="3975125"/>
            <a:ext cx="3892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SHAP feature importance for Decision Tree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200" name="Google Shape;20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5775" y="1115100"/>
            <a:ext cx="3892286" cy="27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7F80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idx="4294967295" type="title"/>
          </p:nvPr>
        </p:nvSpPr>
        <p:spPr>
          <a:xfrm>
            <a:off x="954225" y="2813275"/>
            <a:ext cx="25851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solidFill>
                  <a:srgbClr val="FCED17"/>
                </a:solidFill>
                <a:latin typeface="Proxima Nova"/>
                <a:ea typeface="Proxima Nova"/>
                <a:cs typeface="Proxima Nova"/>
                <a:sym typeface="Proxima Nova"/>
              </a:rPr>
              <a:t>Takeaways </a:t>
            </a:r>
            <a:endParaRPr i="1" sz="4000">
              <a:solidFill>
                <a:srgbClr val="FCED1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6" name="Google Shape;206;p28"/>
          <p:cNvPicPr preferRelativeResize="0"/>
          <p:nvPr/>
        </p:nvPicPr>
        <p:blipFill rotWithShape="1">
          <a:blip r:embed="rId3">
            <a:alphaModFix/>
          </a:blip>
          <a:srcRect b="0" l="23190" r="22915" t="0"/>
          <a:stretch/>
        </p:blipFill>
        <p:spPr>
          <a:xfrm>
            <a:off x="7685400" y="4445638"/>
            <a:ext cx="1241126" cy="69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8"/>
          <p:cNvSpPr txBox="1"/>
          <p:nvPr>
            <p:ph idx="4294967295" type="title"/>
          </p:nvPr>
        </p:nvSpPr>
        <p:spPr>
          <a:xfrm>
            <a:off x="1008300" y="469550"/>
            <a:ext cx="56025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solidFill>
                  <a:srgbClr val="FCED17"/>
                </a:solidFill>
                <a:latin typeface="Proxima Nova"/>
                <a:ea typeface="Proxima Nova"/>
                <a:cs typeface="Proxima Nova"/>
                <a:sym typeface="Proxima Nova"/>
              </a:rPr>
              <a:t>AutoML Demo</a:t>
            </a:r>
            <a:endParaRPr i="1" sz="4000">
              <a:solidFill>
                <a:srgbClr val="FCED1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7F80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idx="4294967295" type="title"/>
          </p:nvPr>
        </p:nvSpPr>
        <p:spPr>
          <a:xfrm>
            <a:off x="1282050" y="2235300"/>
            <a:ext cx="65799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solidFill>
                  <a:srgbClr val="FCED17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i="1" sz="4000">
              <a:solidFill>
                <a:srgbClr val="FCED1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3" name="Google Shape;213;p29"/>
          <p:cNvPicPr preferRelativeResize="0"/>
          <p:nvPr/>
        </p:nvPicPr>
        <p:blipFill rotWithShape="1">
          <a:blip r:embed="rId3">
            <a:alphaModFix/>
          </a:blip>
          <a:srcRect b="0" l="23190" r="22915" t="0"/>
          <a:stretch/>
        </p:blipFill>
        <p:spPr>
          <a:xfrm>
            <a:off x="7685400" y="4445638"/>
            <a:ext cx="1241126" cy="6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80391" l="0" r="0" t="5186"/>
          <a:stretch/>
        </p:blipFill>
        <p:spPr>
          <a:xfrm>
            <a:off x="4305300" y="4445650"/>
            <a:ext cx="4838700" cy="69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80391" l="0" r="0" t="5186"/>
          <a:stretch/>
        </p:blipFill>
        <p:spPr>
          <a:xfrm>
            <a:off x="0" y="4445650"/>
            <a:ext cx="4838700" cy="69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54919" l="0" r="0" t="27637"/>
          <a:stretch/>
        </p:blipFill>
        <p:spPr>
          <a:xfrm>
            <a:off x="3145750" y="4445650"/>
            <a:ext cx="4000500" cy="6978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243850" y="331050"/>
            <a:ext cx="85701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400">
                <a:solidFill>
                  <a:srgbClr val="007A7C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Session Agenda</a:t>
            </a:r>
            <a:endParaRPr i="1" sz="3400">
              <a:solidFill>
                <a:srgbClr val="007A7C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86950" y="1085375"/>
            <a:ext cx="8570100" cy="26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62500"/>
              </a:lnSpc>
              <a:spcBef>
                <a:spcPts val="800"/>
              </a:spcBef>
              <a:spcAft>
                <a:spcPts val="0"/>
              </a:spcAft>
              <a:buClr>
                <a:srgbClr val="454545"/>
              </a:buClr>
              <a:buSzPts val="2400"/>
              <a:buFont typeface="Proxima Nova"/>
              <a:buChar char="●"/>
            </a:pPr>
            <a:r>
              <a:rPr lang="en-GB" sz="2400">
                <a:solidFill>
                  <a:srgbClr val="454545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-GB" sz="2400">
                <a:solidFill>
                  <a:srgbClr val="454545"/>
                </a:solidFill>
                <a:latin typeface="Proxima Nova"/>
                <a:ea typeface="Proxima Nova"/>
                <a:cs typeface="Proxima Nova"/>
                <a:sym typeface="Proxima Nova"/>
              </a:rPr>
              <a:t>dvanced evaluation methods and metric selection</a:t>
            </a:r>
            <a:endParaRPr sz="2400">
              <a:solidFill>
                <a:srgbClr val="45454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400"/>
              <a:buFont typeface="Proxima Nova"/>
              <a:buChar char="●"/>
            </a:pPr>
            <a:r>
              <a:rPr lang="en-GB" sz="2400">
                <a:solidFill>
                  <a:srgbClr val="454545"/>
                </a:solidFill>
                <a:latin typeface="Proxima Nova"/>
                <a:ea typeface="Proxima Nova"/>
                <a:cs typeface="Proxima Nova"/>
                <a:sym typeface="Proxima Nova"/>
              </a:rPr>
              <a:t>Improving our project - advanced techniques</a:t>
            </a:r>
            <a:endParaRPr sz="2400">
              <a:solidFill>
                <a:srgbClr val="45454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400"/>
              <a:buFont typeface="Proxima Nova"/>
              <a:buChar char="●"/>
            </a:pPr>
            <a:r>
              <a:rPr lang="en-GB" sz="2400">
                <a:solidFill>
                  <a:srgbClr val="454545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Implementing our project</a:t>
            </a:r>
            <a:endParaRPr sz="2400">
              <a:solidFill>
                <a:srgbClr val="45454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400"/>
              <a:buFont typeface="Proxima Nova"/>
              <a:buChar char="●"/>
            </a:pPr>
            <a:r>
              <a:rPr lang="en-GB" sz="2400">
                <a:solidFill>
                  <a:srgbClr val="454545"/>
                </a:solidFill>
                <a:latin typeface="Proxima Nova"/>
                <a:ea typeface="Proxima Nova"/>
                <a:cs typeface="Proxima Nova"/>
                <a:sym typeface="Proxima Nova"/>
              </a:rPr>
              <a:t>Takeaways &amp; Perks</a:t>
            </a:r>
            <a:endParaRPr sz="2400">
              <a:solidFill>
                <a:srgbClr val="45454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0" l="23190" r="22915" t="0"/>
          <a:stretch/>
        </p:blipFill>
        <p:spPr>
          <a:xfrm>
            <a:off x="7685400" y="4445638"/>
            <a:ext cx="1241126" cy="6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7F8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4294967295" type="title"/>
          </p:nvPr>
        </p:nvSpPr>
        <p:spPr>
          <a:xfrm>
            <a:off x="1187350" y="282800"/>
            <a:ext cx="65799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solidFill>
                  <a:srgbClr val="FCED17"/>
                </a:solidFill>
                <a:latin typeface="Proxima Nova"/>
                <a:ea typeface="Proxima Nova"/>
                <a:cs typeface="Proxima Nova"/>
                <a:sym typeface="Proxima Nova"/>
              </a:rPr>
              <a:t>Machine Learning Problems</a:t>
            </a:r>
            <a:endParaRPr i="1" sz="4000">
              <a:solidFill>
                <a:srgbClr val="FCED1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23190" r="22915" t="0"/>
          <a:stretch/>
        </p:blipFill>
        <p:spPr>
          <a:xfrm>
            <a:off x="7685400" y="4445638"/>
            <a:ext cx="1241126" cy="6978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1143800" y="1457075"/>
            <a:ext cx="34605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GB">
                <a:solidFill>
                  <a:schemeClr val="lt1"/>
                </a:solidFill>
              </a:rPr>
              <a:t>Supervised							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077925" y="1406075"/>
            <a:ext cx="3336600" cy="16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GB">
                <a:solidFill>
                  <a:schemeClr val="lt1"/>
                </a:solidFill>
              </a:rPr>
              <a:t>Unsupervised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1158375" y="3387725"/>
            <a:ext cx="34137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GB">
                <a:solidFill>
                  <a:schemeClr val="lt1"/>
                </a:solidFill>
              </a:rPr>
              <a:t>Semi supervised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5085225" y="3256575"/>
            <a:ext cx="3067200" cy="14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GB">
                <a:solidFill>
                  <a:schemeClr val="lt1"/>
                </a:solidFill>
              </a:rPr>
              <a:t>Reinforcement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3675" y="1944638"/>
            <a:ext cx="2099925" cy="1104150"/>
          </a:xfrm>
          <a:prstGeom prst="rect">
            <a:avLst/>
          </a:prstGeom>
          <a:noFill/>
          <a:ln cap="flat" cmpd="sng" w="9525">
            <a:solidFill>
              <a:srgbClr val="45454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3950" y="1902413"/>
            <a:ext cx="1824725" cy="1225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3837" y="3840774"/>
            <a:ext cx="1164950" cy="1164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/>
          <p:nvPr/>
        </p:nvSpPr>
        <p:spPr>
          <a:xfrm>
            <a:off x="2309475" y="3912275"/>
            <a:ext cx="743100" cy="6729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CED17"/>
              </a:highlight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2579025" y="4037732"/>
            <a:ext cx="245025" cy="318950"/>
          </a:xfrm>
          <a:custGeom>
            <a:rect b="b" l="l" r="r" t="t"/>
            <a:pathLst>
              <a:path extrusionOk="0" h="12758" w="9801">
                <a:moveTo>
                  <a:pt x="0" y="1101"/>
                </a:moveTo>
                <a:cubicBezTo>
                  <a:pt x="3083" y="177"/>
                  <a:pt x="8770" y="-1130"/>
                  <a:pt x="9617" y="1976"/>
                </a:cubicBezTo>
                <a:cubicBezTo>
                  <a:pt x="10758" y="6161"/>
                  <a:pt x="5398" y="9690"/>
                  <a:pt x="2332" y="1275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Google Shape;89;p16"/>
          <p:cNvSpPr/>
          <p:nvPr/>
        </p:nvSpPr>
        <p:spPr>
          <a:xfrm>
            <a:off x="2654754" y="4451375"/>
            <a:ext cx="71600" cy="44525"/>
          </a:xfrm>
          <a:custGeom>
            <a:rect b="b" l="l" r="r" t="t"/>
            <a:pathLst>
              <a:path extrusionOk="0" h="1781" w="2864">
                <a:moveTo>
                  <a:pt x="177" y="0"/>
                </a:moveTo>
                <a:cubicBezTo>
                  <a:pt x="-530" y="707"/>
                  <a:pt x="2636" y="2445"/>
                  <a:pt x="2800" y="1458"/>
                </a:cubicBezTo>
                <a:cubicBezTo>
                  <a:pt x="2929" y="685"/>
                  <a:pt x="1543" y="292"/>
                  <a:pt x="760" y="29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7F8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idx="4294967295" type="title"/>
          </p:nvPr>
        </p:nvSpPr>
        <p:spPr>
          <a:xfrm>
            <a:off x="1384025" y="282825"/>
            <a:ext cx="68775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solidFill>
                  <a:srgbClr val="FCED17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 Life Cycle</a:t>
            </a:r>
            <a:endParaRPr i="1" sz="4000">
              <a:solidFill>
                <a:srgbClr val="FCED1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0" l="23190" r="22915" t="0"/>
          <a:stretch/>
        </p:blipFill>
        <p:spPr>
          <a:xfrm>
            <a:off x="7685400" y="4445638"/>
            <a:ext cx="1241126" cy="6978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1238525" y="1289525"/>
            <a:ext cx="7023000" cy="23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97" name="Google Shape;97;p17"/>
          <p:cNvGrpSpPr/>
          <p:nvPr/>
        </p:nvGrpSpPr>
        <p:grpSpPr>
          <a:xfrm rot="573402">
            <a:off x="2689020" y="1231301"/>
            <a:ext cx="3612712" cy="3428046"/>
            <a:chOff x="2820225" y="891450"/>
            <a:chExt cx="3175200" cy="3175200"/>
          </a:xfrm>
        </p:grpSpPr>
        <p:sp>
          <p:nvSpPr>
            <p:cNvPr id="98" name="Google Shape;98;p17"/>
            <p:cNvSpPr/>
            <p:nvPr/>
          </p:nvSpPr>
          <p:spPr>
            <a:xfrm rot="10800000">
              <a:off x="2820225" y="891450"/>
              <a:ext cx="3175200" cy="3175200"/>
            </a:xfrm>
            <a:prstGeom prst="blockArc">
              <a:avLst>
                <a:gd fmla="val 5399801" name="adj1"/>
                <a:gd fmla="val 3012680" name="adj2"/>
                <a:gd fmla="val 6939" name="adj3"/>
              </a:avLst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 rot="10800000">
              <a:off x="3175023" y="1179900"/>
              <a:ext cx="450600" cy="450600"/>
            </a:xfrm>
            <a:prstGeom prst="rtTriangle">
              <a:avLst/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17"/>
          <p:cNvGrpSpPr/>
          <p:nvPr/>
        </p:nvGrpSpPr>
        <p:grpSpPr>
          <a:xfrm>
            <a:off x="5538350" y="3469575"/>
            <a:ext cx="1332300" cy="914700"/>
            <a:chOff x="5130375" y="2422675"/>
            <a:chExt cx="1332300" cy="914700"/>
          </a:xfrm>
        </p:grpSpPr>
        <p:sp>
          <p:nvSpPr>
            <p:cNvPr id="101" name="Google Shape;101;p17"/>
            <p:cNvSpPr/>
            <p:nvPr/>
          </p:nvSpPr>
          <p:spPr>
            <a:xfrm>
              <a:off x="5130375" y="2707675"/>
              <a:ext cx="1332300" cy="629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</a:rPr>
                <a:t>	3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5130375" y="2422675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Building Model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103" name="Google Shape;103;p17"/>
          <p:cNvGrpSpPr/>
          <p:nvPr/>
        </p:nvGrpSpPr>
        <p:grpSpPr>
          <a:xfrm>
            <a:off x="5402550" y="1037175"/>
            <a:ext cx="1332300" cy="914700"/>
            <a:chOff x="3798075" y="709250"/>
            <a:chExt cx="1332300" cy="914700"/>
          </a:xfrm>
        </p:grpSpPr>
        <p:sp>
          <p:nvSpPr>
            <p:cNvPr id="104" name="Google Shape;104;p17"/>
            <p:cNvSpPr/>
            <p:nvPr/>
          </p:nvSpPr>
          <p:spPr>
            <a:xfrm>
              <a:off x="3798075" y="994250"/>
              <a:ext cx="1332300" cy="629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rgbClr val="FFFFFF"/>
                  </a:solidFill>
                </a:rPr>
                <a:t>1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3798075" y="709250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900">
                  <a:solidFill>
                    <a:schemeClr val="lt1"/>
                  </a:solidFill>
                </a:rPr>
                <a:t>Data Preparation </a:t>
              </a:r>
              <a:endParaRPr sz="200">
                <a:solidFill>
                  <a:srgbClr val="FFFFFF"/>
                </a:solidFill>
              </a:endParaRPr>
            </a:p>
          </p:txBody>
        </p:sp>
      </p:grpSp>
      <p:grpSp>
        <p:nvGrpSpPr>
          <p:cNvPr id="106" name="Google Shape;106;p17"/>
          <p:cNvGrpSpPr/>
          <p:nvPr/>
        </p:nvGrpSpPr>
        <p:grpSpPr>
          <a:xfrm>
            <a:off x="2035925" y="3263875"/>
            <a:ext cx="1332300" cy="914700"/>
            <a:chOff x="2465775" y="2422675"/>
            <a:chExt cx="1332300" cy="914700"/>
          </a:xfrm>
        </p:grpSpPr>
        <p:sp>
          <p:nvSpPr>
            <p:cNvPr id="107" name="Google Shape;107;p17"/>
            <p:cNvSpPr/>
            <p:nvPr/>
          </p:nvSpPr>
          <p:spPr>
            <a:xfrm>
              <a:off x="2465775" y="2707675"/>
              <a:ext cx="1332300" cy="629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	</a:t>
              </a:r>
              <a:r>
                <a:rPr lang="en-GB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2465775" y="2422675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900">
                  <a:solidFill>
                    <a:schemeClr val="lt1"/>
                  </a:solidFill>
                </a:rPr>
                <a:t>Model Evaluation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109" name="Google Shape;109;p17"/>
          <p:cNvGrpSpPr/>
          <p:nvPr/>
        </p:nvGrpSpPr>
        <p:grpSpPr>
          <a:xfrm>
            <a:off x="6057300" y="2214075"/>
            <a:ext cx="1332300" cy="914700"/>
            <a:chOff x="3798075" y="709250"/>
            <a:chExt cx="1332300" cy="914700"/>
          </a:xfrm>
        </p:grpSpPr>
        <p:sp>
          <p:nvSpPr>
            <p:cNvPr id="110" name="Google Shape;110;p17"/>
            <p:cNvSpPr/>
            <p:nvPr/>
          </p:nvSpPr>
          <p:spPr>
            <a:xfrm>
              <a:off x="3798075" y="994250"/>
              <a:ext cx="1332300" cy="629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	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3798075" y="709250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800">
                  <a:solidFill>
                    <a:srgbClr val="FFFFFF"/>
                  </a:solidFill>
                </a:rPr>
                <a:t>Identify Features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112" name="Google Shape;112;p17"/>
          <p:cNvGrpSpPr/>
          <p:nvPr/>
        </p:nvGrpSpPr>
        <p:grpSpPr>
          <a:xfrm>
            <a:off x="3681825" y="4046700"/>
            <a:ext cx="1332300" cy="914700"/>
            <a:chOff x="2465775" y="2422675"/>
            <a:chExt cx="1332300" cy="914700"/>
          </a:xfrm>
        </p:grpSpPr>
        <p:sp>
          <p:nvSpPr>
            <p:cNvPr id="113" name="Google Shape;113;p17"/>
            <p:cNvSpPr/>
            <p:nvPr/>
          </p:nvSpPr>
          <p:spPr>
            <a:xfrm>
              <a:off x="2465775" y="2707675"/>
              <a:ext cx="1332300" cy="629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	</a:t>
              </a:r>
              <a:r>
                <a:rPr lang="en-GB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2465775" y="2422675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900">
                  <a:solidFill>
                    <a:schemeClr val="lt1"/>
                  </a:solidFill>
                </a:rPr>
                <a:t>Tuning </a:t>
              </a:r>
              <a:r>
                <a:rPr lang="en-GB" sz="900">
                  <a:solidFill>
                    <a:schemeClr val="lt1"/>
                  </a:solidFill>
                </a:rPr>
                <a:t>HyperParameter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115" name="Google Shape;115;p17"/>
          <p:cNvGrpSpPr/>
          <p:nvPr/>
        </p:nvGrpSpPr>
        <p:grpSpPr>
          <a:xfrm>
            <a:off x="2035925" y="1845200"/>
            <a:ext cx="1332300" cy="914700"/>
            <a:chOff x="3798075" y="709250"/>
            <a:chExt cx="1332300" cy="914700"/>
          </a:xfrm>
        </p:grpSpPr>
        <p:sp>
          <p:nvSpPr>
            <p:cNvPr id="116" name="Google Shape;116;p17"/>
            <p:cNvSpPr/>
            <p:nvPr/>
          </p:nvSpPr>
          <p:spPr>
            <a:xfrm>
              <a:off x="3798075" y="994250"/>
              <a:ext cx="1332300" cy="629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	</a:t>
              </a:r>
              <a:r>
                <a:rPr lang="en-GB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3798075" y="709250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lt1"/>
                  </a:solidFill>
                </a:rPr>
                <a:t>Metrics Evaluation</a:t>
              </a:r>
              <a:endParaRPr sz="9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7F80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idx="4294967295" type="title"/>
          </p:nvPr>
        </p:nvSpPr>
        <p:spPr>
          <a:xfrm>
            <a:off x="1194625" y="297375"/>
            <a:ext cx="68775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solidFill>
                  <a:srgbClr val="FCED17"/>
                </a:solidFill>
                <a:latin typeface="Proxima Nova"/>
                <a:ea typeface="Proxima Nova"/>
                <a:cs typeface="Proxima Nova"/>
                <a:sym typeface="Proxima Nova"/>
              </a:rPr>
              <a:t>Types of Classification Problems</a:t>
            </a:r>
            <a:endParaRPr i="1" sz="4000">
              <a:solidFill>
                <a:srgbClr val="FCED1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b="0" l="23190" r="22915" t="0"/>
          <a:stretch/>
        </p:blipFill>
        <p:spPr>
          <a:xfrm>
            <a:off x="7685400" y="4445638"/>
            <a:ext cx="1241126" cy="69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1238525" y="1289525"/>
            <a:ext cx="7023000" cy="23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</a:rPr>
              <a:t>Binary Classification</a:t>
            </a:r>
            <a:endParaRPr sz="2400">
              <a:solidFill>
                <a:schemeClr val="lt1"/>
              </a:solidFill>
            </a:endParaRPr>
          </a:p>
          <a:p>
            <a:pPr indent="-380999" lvl="1" marL="9900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</a:pPr>
            <a:r>
              <a:rPr lang="en-GB" sz="2400">
                <a:solidFill>
                  <a:schemeClr val="lt1"/>
                </a:solidFill>
              </a:rPr>
              <a:t>Balanced Dataset Binary Classification</a:t>
            </a:r>
            <a:endParaRPr sz="2400">
              <a:solidFill>
                <a:schemeClr val="lt1"/>
              </a:solidFill>
            </a:endParaRPr>
          </a:p>
          <a:p>
            <a:pPr indent="-380999" lvl="1" marL="9900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</a:pPr>
            <a:r>
              <a:rPr lang="en-GB" sz="2400">
                <a:solidFill>
                  <a:schemeClr val="lt1"/>
                </a:solidFill>
              </a:rPr>
              <a:t>Imbalanced Dataset Binary Classification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</a:rPr>
              <a:t>Multiclass Classification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7F80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idx="4294967295" type="title"/>
          </p:nvPr>
        </p:nvSpPr>
        <p:spPr>
          <a:xfrm>
            <a:off x="291425" y="559650"/>
            <a:ext cx="39021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8076"/>
              <a:buNone/>
            </a:pPr>
            <a:r>
              <a:rPr i="1" lang="en-GB" sz="2600">
                <a:solidFill>
                  <a:srgbClr val="FCED17"/>
                </a:solidFill>
                <a:latin typeface="Proxima Nova"/>
                <a:ea typeface="Proxima Nova"/>
                <a:cs typeface="Proxima Nova"/>
                <a:sym typeface="Proxima Nova"/>
              </a:rPr>
              <a:t>ML Classification Problem</a:t>
            </a:r>
            <a:endParaRPr i="1" sz="2600">
              <a:solidFill>
                <a:srgbClr val="FCED1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b="0" l="23190" r="22915" t="0"/>
          <a:stretch/>
        </p:blipFill>
        <p:spPr>
          <a:xfrm>
            <a:off x="7685400" y="4445638"/>
            <a:ext cx="1241126" cy="69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892925" y="1580975"/>
            <a:ext cx="29901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GB" sz="1200">
                <a:solidFill>
                  <a:schemeClr val="lt1"/>
                </a:solidFill>
              </a:rPr>
              <a:t>Logistic Regression</a:t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GB" sz="1200">
                <a:solidFill>
                  <a:schemeClr val="lt1"/>
                </a:solidFill>
              </a:rPr>
              <a:t>K-Nearest Neighbors</a:t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GB" sz="1200">
                <a:solidFill>
                  <a:schemeClr val="lt1"/>
                </a:solidFill>
              </a:rPr>
              <a:t>Decision Trees</a:t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GB" sz="1200">
                <a:solidFill>
                  <a:schemeClr val="lt1"/>
                </a:solidFill>
              </a:rPr>
              <a:t>Support Vector Machines (SVM)</a:t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GB" sz="1200">
                <a:solidFill>
                  <a:schemeClr val="lt1"/>
                </a:solidFill>
              </a:rPr>
              <a:t>Naive Bayes</a:t>
            </a:r>
            <a:endParaRPr b="1" sz="1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32" name="Google Shape;132;p19"/>
          <p:cNvSpPr txBox="1"/>
          <p:nvPr>
            <p:ph idx="4294967295" type="title"/>
          </p:nvPr>
        </p:nvSpPr>
        <p:spPr>
          <a:xfrm>
            <a:off x="4312975" y="515925"/>
            <a:ext cx="37119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8076"/>
              <a:buNone/>
            </a:pPr>
            <a:r>
              <a:rPr i="1" lang="en-GB" sz="2600">
                <a:solidFill>
                  <a:srgbClr val="FCED17"/>
                </a:solidFill>
                <a:latin typeface="Proxima Nova"/>
                <a:ea typeface="Proxima Nova"/>
                <a:cs typeface="Proxima Nova"/>
                <a:sym typeface="Proxima Nova"/>
              </a:rPr>
              <a:t>ML Classification Problem - KPI &amp; Metrics</a:t>
            </a:r>
            <a:endParaRPr i="1" sz="2600">
              <a:solidFill>
                <a:srgbClr val="FCED1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4855575" y="1580975"/>
            <a:ext cx="19125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4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GB" sz="1200">
                <a:solidFill>
                  <a:schemeClr val="lt1"/>
                </a:solidFill>
              </a:rPr>
              <a:t>Accuracy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GB" sz="1200">
                <a:solidFill>
                  <a:schemeClr val="lt1"/>
                </a:solidFill>
              </a:rPr>
              <a:t>Precision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GB" sz="1200">
                <a:solidFill>
                  <a:schemeClr val="lt1"/>
                </a:solidFill>
              </a:rPr>
              <a:t>Recall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GB" sz="1200">
                <a:solidFill>
                  <a:schemeClr val="lt1"/>
                </a:solidFill>
              </a:rPr>
              <a:t>F1 Score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GB" sz="1200">
                <a:solidFill>
                  <a:schemeClr val="lt1"/>
                </a:solidFill>
              </a:rPr>
              <a:t>ROC 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GB" sz="1200">
                <a:solidFill>
                  <a:schemeClr val="lt1"/>
                </a:solidFill>
              </a:rPr>
              <a:t>AUC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GB" sz="1200">
                <a:solidFill>
                  <a:schemeClr val="lt1"/>
                </a:solidFill>
              </a:rPr>
              <a:t>Entropy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GB" sz="1200">
                <a:solidFill>
                  <a:schemeClr val="lt1"/>
                </a:solidFill>
              </a:rPr>
              <a:t>Gini Index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GB" sz="1200">
                <a:solidFill>
                  <a:schemeClr val="lt1"/>
                </a:solidFill>
              </a:rPr>
              <a:t>Information Gain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648400" y="4028825"/>
            <a:ext cx="6651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500" u="sng">
                <a:solidFill>
                  <a:schemeClr val="lt1"/>
                </a:solidFill>
              </a:rPr>
              <a:t>Python:</a:t>
            </a:r>
            <a:r>
              <a:rPr lang="en-GB" sz="1500">
                <a:solidFill>
                  <a:schemeClr val="lt1"/>
                </a:solidFill>
              </a:rPr>
              <a:t> Libraries such as Scikit-Learn, TensorFlow, and PyTorch.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7F80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idx="4294967295" type="title"/>
          </p:nvPr>
        </p:nvSpPr>
        <p:spPr>
          <a:xfrm>
            <a:off x="910500" y="188100"/>
            <a:ext cx="71616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solidFill>
                  <a:srgbClr val="FCED17"/>
                </a:solidFill>
                <a:latin typeface="Proxima Nova"/>
                <a:ea typeface="Proxima Nova"/>
                <a:cs typeface="Proxima Nova"/>
                <a:sym typeface="Proxima Nova"/>
              </a:rPr>
              <a:t>Types of Other Regression Problems</a:t>
            </a:r>
            <a:endParaRPr i="1" sz="4000">
              <a:solidFill>
                <a:srgbClr val="FCED1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 b="0" l="23190" r="22915" t="0"/>
          <a:stretch/>
        </p:blipFill>
        <p:spPr>
          <a:xfrm>
            <a:off x="7685400" y="4445638"/>
            <a:ext cx="1241126" cy="69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/>
        </p:nvSpPr>
        <p:spPr>
          <a:xfrm>
            <a:off x="2105475" y="1784925"/>
            <a:ext cx="44004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-GB" sz="2600">
                <a:solidFill>
                  <a:schemeClr val="lt1"/>
                </a:solidFill>
              </a:rPr>
              <a:t>Linear Regression</a:t>
            </a:r>
            <a:endParaRPr sz="2600">
              <a:solidFill>
                <a:schemeClr val="lt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-GB" sz="2600">
                <a:solidFill>
                  <a:schemeClr val="lt1"/>
                </a:solidFill>
              </a:rPr>
              <a:t>Polynomial Regression</a:t>
            </a:r>
            <a:endParaRPr sz="2600">
              <a:solidFill>
                <a:schemeClr val="lt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-GB" sz="2600">
                <a:solidFill>
                  <a:schemeClr val="lt1"/>
                </a:solidFill>
              </a:rPr>
              <a:t>Ridge Regression</a:t>
            </a:r>
            <a:endParaRPr sz="2600">
              <a:solidFill>
                <a:schemeClr val="lt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-GB" sz="2600">
                <a:solidFill>
                  <a:schemeClr val="lt1"/>
                </a:solidFill>
              </a:rPr>
              <a:t>Lasso Regression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7F8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1"/>
          <p:cNvPicPr preferRelativeResize="0"/>
          <p:nvPr/>
        </p:nvPicPr>
        <p:blipFill rotWithShape="1">
          <a:blip r:embed="rId3">
            <a:alphaModFix/>
          </a:blip>
          <a:srcRect b="0" l="23190" r="22915" t="0"/>
          <a:stretch/>
        </p:blipFill>
        <p:spPr>
          <a:xfrm>
            <a:off x="7685400" y="4445638"/>
            <a:ext cx="1241126" cy="69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>
            <p:ph idx="4294967295" type="title"/>
          </p:nvPr>
        </p:nvSpPr>
        <p:spPr>
          <a:xfrm>
            <a:off x="499525" y="515925"/>
            <a:ext cx="35190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8076"/>
              <a:buNone/>
            </a:pPr>
            <a:r>
              <a:rPr i="1" lang="en-GB" sz="2600">
                <a:solidFill>
                  <a:srgbClr val="FCED17"/>
                </a:solidFill>
                <a:latin typeface="Proxima Nova"/>
                <a:ea typeface="Proxima Nova"/>
                <a:cs typeface="Proxima Nova"/>
                <a:sym typeface="Proxima Nova"/>
              </a:rPr>
              <a:t>ML Regression Problem</a:t>
            </a:r>
            <a:endParaRPr i="1" sz="2600">
              <a:solidFill>
                <a:srgbClr val="FCED1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499525" y="1580975"/>
            <a:ext cx="29901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GB" sz="1200">
                <a:solidFill>
                  <a:schemeClr val="lt1"/>
                </a:solidFill>
              </a:rPr>
              <a:t>Linear Regression</a:t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GB" sz="1200">
                <a:solidFill>
                  <a:schemeClr val="lt1"/>
                </a:solidFill>
              </a:rPr>
              <a:t>Polynomial Regression</a:t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GB" sz="1200">
                <a:solidFill>
                  <a:schemeClr val="lt1"/>
                </a:solidFill>
              </a:rPr>
              <a:t>Support Vector Regression</a:t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GB" sz="1200">
                <a:solidFill>
                  <a:schemeClr val="lt1"/>
                </a:solidFill>
              </a:rPr>
              <a:t>Decision Tree Regression</a:t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GB" sz="1200">
                <a:solidFill>
                  <a:schemeClr val="lt1"/>
                </a:solidFill>
              </a:rPr>
              <a:t>Random Forest Regression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49" name="Google Shape;149;p21"/>
          <p:cNvSpPr txBox="1"/>
          <p:nvPr>
            <p:ph idx="4294967295" type="title"/>
          </p:nvPr>
        </p:nvSpPr>
        <p:spPr>
          <a:xfrm>
            <a:off x="4505900" y="515925"/>
            <a:ext cx="35190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8076"/>
              <a:buNone/>
            </a:pPr>
            <a:r>
              <a:rPr i="1" lang="en-GB" sz="2600">
                <a:solidFill>
                  <a:srgbClr val="FCED17"/>
                </a:solidFill>
                <a:latin typeface="Proxima Nova"/>
                <a:ea typeface="Proxima Nova"/>
                <a:cs typeface="Proxima Nova"/>
                <a:sym typeface="Proxima Nova"/>
              </a:rPr>
              <a:t>ML Regression Problem - KPI &amp; Metrics</a:t>
            </a:r>
            <a:endParaRPr i="1" sz="2600">
              <a:solidFill>
                <a:srgbClr val="FCED1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4770350" y="1580975"/>
            <a:ext cx="2990100" cy="13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GB" sz="1200">
                <a:solidFill>
                  <a:schemeClr val="lt1"/>
                </a:solidFill>
              </a:rPr>
              <a:t>Mean Absolute Error 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GB" sz="1200">
                <a:solidFill>
                  <a:schemeClr val="lt1"/>
                </a:solidFill>
              </a:rPr>
              <a:t>Mean Squared Error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GB" sz="1200">
                <a:solidFill>
                  <a:schemeClr val="lt1"/>
                </a:solidFill>
              </a:rPr>
              <a:t>Root Mean Squared Error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GB" sz="1200">
                <a:solidFill>
                  <a:schemeClr val="lt1"/>
                </a:solidFill>
              </a:rPr>
              <a:t>Coefficient of Determination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648400" y="4028825"/>
            <a:ext cx="6651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500" u="sng">
                <a:solidFill>
                  <a:schemeClr val="lt1"/>
                </a:solidFill>
              </a:rPr>
              <a:t>Python:</a:t>
            </a:r>
            <a:r>
              <a:rPr lang="en-GB" sz="1500">
                <a:solidFill>
                  <a:schemeClr val="lt1"/>
                </a:solidFill>
              </a:rPr>
              <a:t> Libraries such as Scikit-Learn, TensorFlow, and PyTorch.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7F80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idx="4294967295" type="title"/>
          </p:nvPr>
        </p:nvSpPr>
        <p:spPr>
          <a:xfrm>
            <a:off x="1105500" y="231825"/>
            <a:ext cx="65799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solidFill>
                  <a:srgbClr val="FCED17"/>
                </a:solidFill>
                <a:latin typeface="Proxima Nova"/>
                <a:ea typeface="Proxima Nova"/>
                <a:cs typeface="Proxima Nova"/>
                <a:sym typeface="Proxima Nova"/>
              </a:rPr>
              <a:t>ML Models</a:t>
            </a:r>
            <a:endParaRPr i="1" sz="4000">
              <a:solidFill>
                <a:srgbClr val="FCED1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 b="0" l="23190" r="22915" t="0"/>
          <a:stretch/>
        </p:blipFill>
        <p:spPr>
          <a:xfrm>
            <a:off x="7685400" y="4445638"/>
            <a:ext cx="1241126" cy="69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2608175" y="1522650"/>
            <a:ext cx="3693600" cy="23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GB" sz="2400">
                <a:solidFill>
                  <a:schemeClr val="lt1"/>
                </a:solidFill>
              </a:rPr>
              <a:t>Linear Regression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GB" sz="2400">
                <a:solidFill>
                  <a:schemeClr val="lt1"/>
                </a:solidFill>
              </a:rPr>
              <a:t>Logistics Regression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GB" sz="2400">
                <a:solidFill>
                  <a:schemeClr val="lt1"/>
                </a:solidFill>
              </a:rPr>
              <a:t>Decision Tree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GB" sz="2400">
                <a:solidFill>
                  <a:schemeClr val="lt1"/>
                </a:solidFill>
              </a:rPr>
              <a:t>Random Forest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GB" sz="2400">
                <a:solidFill>
                  <a:schemeClr val="lt1"/>
                </a:solidFill>
              </a:rPr>
              <a:t>Neural Networks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