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2" r:id="rId6"/>
    <p:sldId id="263" r:id="rId7"/>
    <p:sldId id="264" r:id="rId8"/>
    <p:sldId id="258" r:id="rId9"/>
    <p:sldId id="260" r:id="rId10"/>
    <p:sldId id="26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DD77-61D0-EA49-AA6A-832BB918BB10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Unit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67" y="3415237"/>
            <a:ext cx="3879484" cy="2214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9195" y="5387307"/>
            <a:ext cx="32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BBB59"/>
                </a:solidFill>
              </a:rPr>
              <a:t>Testing Dojo</a:t>
            </a:r>
            <a:endParaRPr lang="en-US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1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The CORRECT way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7604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3"/>
              </a:buClr>
            </a:pPr>
            <a:r>
              <a:rPr lang="en-US" dirty="0" smtClean="0">
                <a:solidFill>
                  <a:srgbClr val="9BBB59"/>
                </a:solidFill>
              </a:rPr>
              <a:t>Conformance</a:t>
            </a:r>
            <a:r>
              <a:rPr lang="en-US" dirty="0" smtClean="0"/>
              <a:t>: Does the value conform to an expected format?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Ordering</a:t>
            </a:r>
            <a:r>
              <a:rPr lang="en-US" dirty="0" smtClean="0"/>
              <a:t>: Is the set of values ordered or unordered as appropriate?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Range</a:t>
            </a:r>
            <a:r>
              <a:rPr lang="en-US" dirty="0" smtClean="0"/>
              <a:t>: Is the value within reasonable minimum and maximum values?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Reference</a:t>
            </a:r>
            <a:r>
              <a:rPr lang="en-US" dirty="0" smtClean="0"/>
              <a:t>: Does the code reference anything external that isn’t under direct control of the code itself?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Existence</a:t>
            </a:r>
            <a:r>
              <a:rPr lang="en-US" dirty="0" smtClean="0"/>
              <a:t>: Does the value exist (is it non-null, nonzero, present in a set, and so on)?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Cardinality</a:t>
            </a:r>
            <a:r>
              <a:rPr lang="en-US" dirty="0" smtClean="0"/>
              <a:t>: Are there exactly enough values?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Time</a:t>
            </a:r>
            <a:r>
              <a:rPr lang="en-US" dirty="0" smtClean="0"/>
              <a:t>: Is everything happening in order? At the right time? In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2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References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 smtClean="0"/>
              <a:t>Pragmatic Unit Testing in Java 8 with </a:t>
            </a:r>
            <a:r>
              <a:rPr lang="en-US" dirty="0" err="1" smtClean="0"/>
              <a:t>JUnit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/>
              <a:t>Testing with </a:t>
            </a:r>
            <a:r>
              <a:rPr lang="en-US" dirty="0" err="1" smtClean="0"/>
              <a:t>JUnit</a:t>
            </a:r>
            <a:endParaRPr lang="en-US" dirty="0"/>
          </a:p>
          <a:p>
            <a:pPr>
              <a:buClr>
                <a:schemeClr val="accent3"/>
              </a:buClr>
            </a:pPr>
            <a:r>
              <a:rPr lang="en-US" dirty="0" err="1" smtClean="0"/>
              <a:t>Junit</a:t>
            </a:r>
            <a:r>
              <a:rPr lang="en-US" dirty="0" smtClean="0"/>
              <a:t> Recipes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What it’s?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 smtClean="0"/>
              <a:t>Is an open source framework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Runs Java Test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Can be used in TDD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Is currently in version 4</a:t>
            </a:r>
          </a:p>
          <a:p>
            <a:pPr>
              <a:buClr>
                <a:schemeClr val="accent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How to run test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>
                <a:solidFill>
                  <a:srgbClr val="9BBB59"/>
                </a:solidFill>
              </a:rPr>
              <a:t>Compile the code</a:t>
            </a:r>
          </a:p>
          <a:p>
            <a:pPr marL="400050" lvl="1" indent="0">
              <a:buNone/>
            </a:pPr>
            <a:r>
              <a:rPr lang="hr-HR" dirty="0" smtClean="0"/>
              <a:t>javac </a:t>
            </a:r>
            <a:r>
              <a:rPr lang="en-US" dirty="0" smtClean="0"/>
              <a:t>–</a:t>
            </a:r>
            <a:r>
              <a:rPr lang="hr-HR" dirty="0" smtClean="0"/>
              <a:t>cp </a:t>
            </a:r>
            <a:r>
              <a:rPr lang="en-US" dirty="0"/>
              <a:t>[test class name</a:t>
            </a:r>
            <a:r>
              <a:rPr lang="en-US" dirty="0" smtClean="0"/>
              <a:t>].java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Compile testing class</a:t>
            </a:r>
          </a:p>
          <a:p>
            <a:pPr marL="400050" lvl="1" indent="0">
              <a:buNone/>
            </a:pPr>
            <a:r>
              <a:rPr lang="hr-HR" dirty="0"/>
              <a:t>javac -cp .:junit-</a:t>
            </a:r>
            <a:r>
              <a:rPr lang="hr-HR" dirty="0" smtClean="0"/>
              <a:t>4.12.jar CalculatorTest.java</a:t>
            </a:r>
          </a:p>
          <a:p>
            <a:pPr marL="514350" lvl="1" indent="-514350">
              <a:buFont typeface="+mj-lt"/>
              <a:buAutoNum type="arabicPeriod" startAt="3"/>
            </a:pPr>
            <a:r>
              <a:rPr lang="en-US" sz="3200" dirty="0" smtClean="0">
                <a:solidFill>
                  <a:schemeClr val="accent3"/>
                </a:solidFill>
              </a:rPr>
              <a:t>Run test</a:t>
            </a:r>
            <a:endParaRPr lang="hr-HR" sz="3200" dirty="0">
              <a:solidFill>
                <a:schemeClr val="accent3"/>
              </a:solidFill>
            </a:endParaRPr>
          </a:p>
          <a:p>
            <a:pPr marL="400050" lvl="1" indent="0">
              <a:buNone/>
            </a:pPr>
            <a:r>
              <a:rPr lang="it-IT" dirty="0"/>
              <a:t>java -</a:t>
            </a:r>
            <a:r>
              <a:rPr lang="it-IT" dirty="0" err="1"/>
              <a:t>cp</a:t>
            </a:r>
            <a:r>
              <a:rPr lang="it-IT" dirty="0"/>
              <a:t> .:junit-4.XX.jar:hamcrest-core-1.3.jar </a:t>
            </a:r>
            <a:r>
              <a:rPr lang="it-IT" dirty="0" err="1"/>
              <a:t>org.junit.runner.JUnitCore</a:t>
            </a:r>
            <a:r>
              <a:rPr lang="it-IT" dirty="0"/>
              <a:t> </a:t>
            </a:r>
            <a:r>
              <a:rPr lang="it-IT" dirty="0" err="1"/>
              <a:t>CalculatorTest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BB59"/>
                </a:solidFill>
              </a:rPr>
              <a:t>Annotations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3"/>
              </a:buClr>
            </a:pPr>
            <a:r>
              <a:rPr lang="en-US" dirty="0"/>
              <a:t>@Test </a:t>
            </a:r>
            <a:endParaRPr lang="en-US" dirty="0" smtClean="0"/>
          </a:p>
          <a:p>
            <a:pPr lvl="1">
              <a:buClr>
                <a:schemeClr val="accent3"/>
              </a:buClr>
            </a:pPr>
            <a:r>
              <a:rPr lang="en-US" dirty="0"/>
              <a:t>@Test(expected=</a:t>
            </a:r>
            <a:r>
              <a:rPr lang="en-US" dirty="0" err="1"/>
              <a:t>IndexOutOfBoundsException.class</a:t>
            </a:r>
            <a:r>
              <a:rPr lang="en-US" dirty="0" smtClean="0"/>
              <a:t>)</a:t>
            </a:r>
          </a:p>
          <a:p>
            <a:pPr lvl="1">
              <a:buClr>
                <a:schemeClr val="accent3"/>
              </a:buClr>
            </a:pPr>
            <a:r>
              <a:rPr lang="en-US" dirty="0"/>
              <a:t>@Test(timeout=100) 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 smtClean="0"/>
              <a:t>@</a:t>
            </a:r>
            <a:r>
              <a:rPr lang="en-US" dirty="0"/>
              <a:t>Before 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 smtClean="0"/>
              <a:t>@</a:t>
            </a:r>
            <a:r>
              <a:rPr lang="en-US" dirty="0"/>
              <a:t>After 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 smtClean="0"/>
              <a:t>@</a:t>
            </a:r>
            <a:r>
              <a:rPr lang="en-US" dirty="0" err="1"/>
              <a:t>AfterClass</a:t>
            </a:r>
            <a:r>
              <a:rPr lang="en-US" dirty="0"/>
              <a:t> 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 smtClean="0"/>
              <a:t>@</a:t>
            </a:r>
            <a:r>
              <a:rPr lang="en-US" dirty="0" err="1"/>
              <a:t>BeforeClass</a:t>
            </a:r>
            <a:r>
              <a:rPr lang="en-US" dirty="0"/>
              <a:t> 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 smtClean="0"/>
              <a:t>@</a:t>
            </a:r>
            <a:r>
              <a:rPr lang="en-US" dirty="0"/>
              <a:t>Ignore 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 smtClean="0"/>
              <a:t>@</a:t>
            </a:r>
            <a:r>
              <a:rPr lang="en-US" dirty="0" err="1"/>
              <a:t>Runwith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BB59"/>
                </a:solidFill>
              </a:rPr>
              <a:t>Asserts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993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dirty="0" smtClean="0"/>
              <a:t>void </a:t>
            </a:r>
            <a:r>
              <a:rPr lang="en-US" dirty="0" err="1" smtClean="0"/>
              <a:t>assertEquals</a:t>
            </a:r>
            <a:r>
              <a:rPr lang="en-US" dirty="0" smtClean="0"/>
              <a:t>(string 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expected, </a:t>
            </a:r>
            <a:r>
              <a:rPr lang="en-US" dirty="0" err="1" smtClean="0"/>
              <a:t>boolean</a:t>
            </a:r>
            <a:r>
              <a:rPr lang="en-US" dirty="0" smtClean="0"/>
              <a:t> actual)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void </a:t>
            </a:r>
            <a:r>
              <a:rPr lang="en-US" dirty="0" err="1" smtClean="0"/>
              <a:t>assertTrue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expected, </a:t>
            </a:r>
            <a:r>
              <a:rPr lang="en-US" dirty="0" err="1" smtClean="0"/>
              <a:t>boolean</a:t>
            </a:r>
            <a:r>
              <a:rPr lang="en-US" dirty="0" smtClean="0"/>
              <a:t> actual)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void </a:t>
            </a:r>
            <a:r>
              <a:rPr lang="en-US" dirty="0" err="1" smtClean="0"/>
              <a:t>assertFalse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condition)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void </a:t>
            </a:r>
            <a:r>
              <a:rPr lang="en-US" dirty="0" err="1" smtClean="0"/>
              <a:t>assertNotNull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Object </a:t>
            </a:r>
            <a:r>
              <a:rPr lang="en-US" dirty="0" smtClean="0"/>
              <a:t>object)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void </a:t>
            </a:r>
            <a:r>
              <a:rPr lang="en-US" dirty="0" err="1" smtClean="0"/>
              <a:t>assertNull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Object </a:t>
            </a:r>
            <a:r>
              <a:rPr lang="en-US" dirty="0" smtClean="0"/>
              <a:t>object)</a:t>
            </a:r>
          </a:p>
          <a:p>
            <a:pPr>
              <a:buClr>
                <a:schemeClr val="accent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BB59"/>
                </a:solidFill>
              </a:rPr>
              <a:t>Asserts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/>
              <a:t>void </a:t>
            </a:r>
            <a:r>
              <a:rPr lang="en-US" dirty="0" err="1"/>
              <a:t>assertSame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condition</a:t>
            </a:r>
            <a:r>
              <a:rPr lang="en-US" dirty="0" smtClean="0"/>
              <a:t>)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void </a:t>
            </a:r>
            <a:r>
              <a:rPr lang="en-US" dirty="0" err="1" smtClean="0"/>
              <a:t>assertNotSame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condition)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void </a:t>
            </a:r>
            <a:r>
              <a:rPr lang="en-US" dirty="0" err="1" smtClean="0"/>
              <a:t>assertArrayEquals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expectedArray</a:t>
            </a:r>
            <a:r>
              <a:rPr lang="en-US" dirty="0" smtClean="0"/>
              <a:t>, </a:t>
            </a:r>
            <a:r>
              <a:rPr lang="en-US" dirty="0" err="1" smtClean="0"/>
              <a:t>resultArray</a:t>
            </a:r>
            <a:r>
              <a:rPr lang="en-US" dirty="0" smtClean="0"/>
              <a:t>)</a:t>
            </a:r>
          </a:p>
          <a:p>
            <a:pPr>
              <a:buClr>
                <a:schemeClr val="accent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24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9BBB59"/>
                </a:solidFill>
              </a:rPr>
              <a:t>AssertThat</a:t>
            </a:r>
            <a:endParaRPr lang="en-US" dirty="0">
              <a:solidFill>
                <a:srgbClr val="9BBB5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119" r="-9119"/>
          <a:stretch>
            <a:fillRect/>
          </a:stretch>
        </p:blipFill>
        <p:spPr>
          <a:xfrm>
            <a:off x="0" y="1004887"/>
            <a:ext cx="9144000" cy="5457090"/>
          </a:xfrm>
        </p:spPr>
      </p:pic>
      <p:sp>
        <p:nvSpPr>
          <p:cNvPr id="5" name="TextBox 4"/>
          <p:cNvSpPr txBox="1"/>
          <p:nvPr/>
        </p:nvSpPr>
        <p:spPr>
          <a:xfrm>
            <a:off x="976850" y="6573631"/>
            <a:ext cx="7563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</a:t>
            </a:r>
            <a:r>
              <a:rPr lang="en-US" sz="1000" dirty="0" err="1"/>
              <a:t>objectpartners.com</a:t>
            </a:r>
            <a:r>
              <a:rPr lang="en-US" sz="1000" dirty="0"/>
              <a:t>/2013/09/18/the-benefits-of-using-assertthat-over-other-assert-methods-in-unit-tests/</a:t>
            </a:r>
          </a:p>
        </p:txBody>
      </p:sp>
    </p:spTree>
    <p:extLst>
      <p:ext uri="{BB962C8B-B14F-4D97-AF65-F5344CB8AC3E}">
        <p14:creationId xmlns:p14="http://schemas.microsoft.com/office/powerpoint/2010/main" val="2187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FIRST principle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F</a:t>
            </a:r>
            <a:r>
              <a:rPr lang="en-US" dirty="0" smtClean="0"/>
              <a:t>ast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I</a:t>
            </a:r>
            <a:r>
              <a:rPr lang="en-US" dirty="0" smtClean="0"/>
              <a:t>solated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R</a:t>
            </a:r>
            <a:r>
              <a:rPr lang="en-US" dirty="0" smtClean="0"/>
              <a:t>epeatable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S</a:t>
            </a:r>
            <a:r>
              <a:rPr lang="en-US" dirty="0" smtClean="0"/>
              <a:t>elf-Validating/Self-explainable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T</a:t>
            </a:r>
            <a:r>
              <a:rPr lang="en-US" dirty="0" smtClean="0"/>
              <a:t>imely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7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Right-BICEP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172"/>
          </a:xfrm>
        </p:spPr>
        <p:txBody>
          <a:bodyPr/>
          <a:lstStyle/>
          <a:p>
            <a:pPr>
              <a:buClr>
                <a:schemeClr val="accent3"/>
              </a:buClr>
            </a:pPr>
            <a:r>
              <a:rPr lang="en-US" dirty="0" smtClean="0"/>
              <a:t>Are </a:t>
            </a:r>
            <a:r>
              <a:rPr lang="en-US" dirty="0"/>
              <a:t>the results </a:t>
            </a:r>
            <a:r>
              <a:rPr lang="en-US" dirty="0">
                <a:solidFill>
                  <a:schemeClr val="accent3"/>
                </a:solidFill>
              </a:rPr>
              <a:t>right</a:t>
            </a:r>
            <a:r>
              <a:rPr lang="en-US" dirty="0"/>
              <a:t>?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Are </a:t>
            </a:r>
            <a:r>
              <a:rPr lang="en-US" dirty="0"/>
              <a:t>all the </a:t>
            </a:r>
            <a:r>
              <a:rPr lang="en-US" dirty="0">
                <a:solidFill>
                  <a:srgbClr val="9BBB59"/>
                </a:solidFill>
              </a:rPr>
              <a:t>boundary</a:t>
            </a:r>
            <a:r>
              <a:rPr lang="en-US" dirty="0"/>
              <a:t> conditions correct?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Can </a:t>
            </a:r>
            <a:r>
              <a:rPr lang="en-US" dirty="0"/>
              <a:t>you check </a:t>
            </a:r>
            <a:r>
              <a:rPr lang="en-US" dirty="0">
                <a:solidFill>
                  <a:srgbClr val="9BBB59"/>
                </a:solidFill>
              </a:rPr>
              <a:t>inverse</a:t>
            </a:r>
            <a:r>
              <a:rPr lang="en-US" dirty="0"/>
              <a:t> relationships?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Can </a:t>
            </a:r>
            <a:r>
              <a:rPr lang="en-US" dirty="0"/>
              <a:t>you </a:t>
            </a:r>
            <a:r>
              <a:rPr lang="en-US" dirty="0">
                <a:solidFill>
                  <a:srgbClr val="9BBB59"/>
                </a:solidFill>
              </a:rPr>
              <a:t>cross-check </a:t>
            </a:r>
            <a:r>
              <a:rPr lang="en-US" dirty="0"/>
              <a:t>results using other means? </a:t>
            </a:r>
            <a:endParaRPr lang="en-US" dirty="0" smtClean="0"/>
          </a:p>
          <a:p>
            <a:pPr>
              <a:buClr>
                <a:schemeClr val="accent3"/>
              </a:buClr>
            </a:pPr>
            <a:r>
              <a:rPr lang="en-US" dirty="0" smtClean="0"/>
              <a:t>Can </a:t>
            </a:r>
            <a:r>
              <a:rPr lang="en-US" dirty="0"/>
              <a:t>you force </a:t>
            </a:r>
            <a:r>
              <a:rPr lang="en-US" dirty="0">
                <a:solidFill>
                  <a:srgbClr val="9BBB59"/>
                </a:solidFill>
              </a:rPr>
              <a:t>error</a:t>
            </a:r>
            <a:r>
              <a:rPr lang="en-US" dirty="0"/>
              <a:t> conditions to happen?</a:t>
            </a:r>
          </a:p>
          <a:p>
            <a:pPr>
              <a:buClr>
                <a:schemeClr val="accent3"/>
              </a:buClr>
            </a:pPr>
            <a:r>
              <a:rPr lang="en-US" dirty="0" smtClean="0"/>
              <a:t>Are </a:t>
            </a:r>
            <a:r>
              <a:rPr lang="en-US" dirty="0">
                <a:solidFill>
                  <a:srgbClr val="9BBB59"/>
                </a:solidFill>
              </a:rPr>
              <a:t>performance</a:t>
            </a:r>
            <a:r>
              <a:rPr lang="en-US" dirty="0"/>
              <a:t> characteristics within bounds?</a:t>
            </a:r>
          </a:p>
        </p:txBody>
      </p:sp>
    </p:spTree>
    <p:extLst>
      <p:ext uri="{BB962C8B-B14F-4D97-AF65-F5344CB8AC3E}">
        <p14:creationId xmlns:p14="http://schemas.microsoft.com/office/powerpoint/2010/main" val="373933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</TotalTime>
  <Words>402</Words>
  <Application>Microsoft Macintosh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JUnit</vt:lpstr>
      <vt:lpstr>What it’s?</vt:lpstr>
      <vt:lpstr>How to run test</vt:lpstr>
      <vt:lpstr>Annotations</vt:lpstr>
      <vt:lpstr>Asserts</vt:lpstr>
      <vt:lpstr>Asserts</vt:lpstr>
      <vt:lpstr>AssertThat</vt:lpstr>
      <vt:lpstr>FIRST principle</vt:lpstr>
      <vt:lpstr>Right-BICEP</vt:lpstr>
      <vt:lpstr>The CORRECT way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Natasha</dc:creator>
  <cp:lastModifiedBy>Natasha</cp:lastModifiedBy>
  <cp:revision>16</cp:revision>
  <dcterms:created xsi:type="dcterms:W3CDTF">2016-03-05T05:14:44Z</dcterms:created>
  <dcterms:modified xsi:type="dcterms:W3CDTF">2016-03-11T00:50:52Z</dcterms:modified>
</cp:coreProperties>
</file>