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3" roundtripDataSignature="AMtx7mjeCYh240/y2bIDq3xgat+VKbgr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customschemas.google.com/relationships/presentationmetadata" Target="meta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ed1ec8bcb_1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ed1ec8bcb_1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g5ed1ec8bcb_1_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5" name="Shape 15"/>
        <p:cNvGrpSpPr/>
        <p:nvPr/>
      </p:nvGrpSpPr>
      <p:grpSpPr>
        <a:xfrm>
          <a:off x="0" y="0"/>
          <a:ext cx="0" cy="0"/>
          <a:chOff x="0" y="0"/>
          <a:chExt cx="0" cy="0"/>
        </a:xfrm>
      </p:grpSpPr>
      <p:sp>
        <p:nvSpPr>
          <p:cNvPr id="16" name="Google Shape;16;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7"/>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8"/>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8"/>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1" name="Shape 21"/>
        <p:cNvGrpSpPr/>
        <p:nvPr/>
      </p:nvGrpSpPr>
      <p:grpSpPr>
        <a:xfrm>
          <a:off x="0" y="0"/>
          <a:ext cx="0" cy="0"/>
          <a:chOff x="0" y="0"/>
          <a:chExt cx="0" cy="0"/>
        </a:xfrm>
      </p:grpSpPr>
      <p:sp>
        <p:nvSpPr>
          <p:cNvPr id="22" name="Google Shape;22;p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4" name="Google Shape;24;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1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1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1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6"/>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mt="5000"/>
          </a:blip>
          <a:stretch>
            <a:fillRect/>
          </a:stretch>
        </a:blipFill>
      </p:bgPr>
    </p:bg>
    <p:spTree>
      <p:nvGrpSpPr>
        <p:cNvPr id="9" name="Shape 9"/>
        <p:cNvGrpSpPr/>
        <p:nvPr/>
      </p:nvGrpSpPr>
      <p:grpSpPr>
        <a:xfrm>
          <a:off x="0" y="0"/>
          <a:ext cx="0" cy="0"/>
          <a:chOff x="0" y="0"/>
          <a:chExt cx="0" cy="0"/>
        </a:xfrm>
      </p:grpSpPr>
      <p:sp>
        <p:nvSpPr>
          <p:cNvPr id="10" name="Google Shape;1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
          <p:cNvSpPr txBox="1"/>
          <p:nvPr>
            <p:ph type="title"/>
          </p:nvPr>
        </p:nvSpPr>
        <p:spPr>
          <a:xfrm>
            <a:off x="457200" y="1555236"/>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JU Hackathon 2019</a:t>
            </a:r>
            <a:endParaRPr/>
          </a:p>
        </p:txBody>
      </p:sp>
      <p:sp>
        <p:nvSpPr>
          <p:cNvPr id="89" name="Google Shape;89;p1"/>
          <p:cNvSpPr txBox="1"/>
          <p:nvPr>
            <p:ph idx="1" type="body"/>
          </p:nvPr>
        </p:nvSpPr>
        <p:spPr>
          <a:xfrm>
            <a:off x="457200" y="3306763"/>
            <a:ext cx="8229600" cy="2514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Team Number: </a:t>
            </a:r>
            <a:r>
              <a:rPr lang="en-US">
                <a:solidFill>
                  <a:srgbClr val="FF0000"/>
                </a:solidFill>
              </a:rPr>
              <a:t>63</a:t>
            </a:r>
            <a:endParaRPr>
              <a:solidFill>
                <a:srgbClr val="FF0000"/>
              </a:solidFill>
            </a:endParaRPr>
          </a:p>
          <a:p>
            <a:pPr indent="-342900" lvl="0" marL="342900" rtl="0" algn="l">
              <a:spcBef>
                <a:spcPts val="640"/>
              </a:spcBef>
              <a:spcAft>
                <a:spcPts val="0"/>
              </a:spcAft>
              <a:buClr>
                <a:schemeClr val="dk1"/>
              </a:buClr>
              <a:buSzPts val="3200"/>
              <a:buChar char="•"/>
            </a:pPr>
            <a:r>
              <a:rPr lang="en-US"/>
              <a:t>Team Name: </a:t>
            </a:r>
            <a:r>
              <a:rPr lang="en-US">
                <a:solidFill>
                  <a:srgbClr val="FF0000"/>
                </a:solidFill>
              </a:rPr>
              <a:t>Team Solo Print( )</a:t>
            </a:r>
            <a:endParaRPr>
              <a:solidFill>
                <a:srgbClr val="FF0000"/>
              </a:solidFill>
            </a:endParaRPr>
          </a:p>
          <a:p>
            <a:pPr indent="-342900" lvl="0" marL="342900" rtl="0" algn="l">
              <a:spcBef>
                <a:spcPts val="640"/>
              </a:spcBef>
              <a:spcAft>
                <a:spcPts val="0"/>
              </a:spcAft>
              <a:buClr>
                <a:schemeClr val="dk1"/>
              </a:buClr>
              <a:buSzPts val="3200"/>
              <a:buChar char="•"/>
            </a:pPr>
            <a:r>
              <a:rPr lang="en-US"/>
              <a:t>Team Member Names: </a:t>
            </a:r>
            <a:r>
              <a:rPr lang="en-US">
                <a:solidFill>
                  <a:srgbClr val="FF0000"/>
                </a:solidFill>
              </a:rPr>
              <a:t>Rithwik Sudharsan</a:t>
            </a:r>
            <a:endParaRPr>
              <a:solidFill>
                <a:srgbClr val="FF0000"/>
              </a:solidFill>
            </a:endParaRPr>
          </a:p>
          <a:p>
            <a:pPr indent="0" lvl="1" marL="457200" rtl="0" algn="l">
              <a:spcBef>
                <a:spcPts val="560"/>
              </a:spcBef>
              <a:spcAft>
                <a:spcPts val="0"/>
              </a:spcAft>
              <a:buClr>
                <a:schemeClr val="dk1"/>
              </a:buClr>
              <a:buSzPts val="28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
        <p:nvSpPr>
          <p:cNvPr id="90" name="Google Shape;90;p1"/>
          <p:cNvSpPr txBox="1"/>
          <p:nvPr>
            <p:ph idx="12" type="sldNum"/>
          </p:nvPr>
        </p:nvSpPr>
        <p:spPr>
          <a:xfrm>
            <a:off x="6553200" y="6448425"/>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1" name="Google Shape;91;p1"/>
          <p:cNvSpPr/>
          <p:nvPr/>
        </p:nvSpPr>
        <p:spPr>
          <a:xfrm>
            <a:off x="152399" y="152399"/>
            <a:ext cx="8839201" cy="1201739"/>
          </a:xfrm>
          <a:prstGeom prst="flowChartAlternateProcess">
            <a:avLst/>
          </a:prstGeom>
          <a:solidFill>
            <a:schemeClr val="lt1"/>
          </a:solidFill>
          <a:ln cap="flat" cmpd="sng" w="25400">
            <a:solidFill>
              <a:schemeClr val="dk1">
                <a:alpha val="17647"/>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92" name="Google Shape;92;p1"/>
          <p:cNvPicPr preferRelativeResize="0"/>
          <p:nvPr/>
        </p:nvPicPr>
        <p:blipFill rotWithShape="1">
          <a:blip r:embed="rId3">
            <a:alphaModFix/>
          </a:blip>
          <a:srcRect b="0" l="0" r="0" t="0"/>
          <a:stretch/>
        </p:blipFill>
        <p:spPr>
          <a:xfrm>
            <a:off x="619555" y="737086"/>
            <a:ext cx="1644629" cy="325773"/>
          </a:xfrm>
          <a:prstGeom prst="rect">
            <a:avLst/>
          </a:prstGeom>
          <a:noFill/>
          <a:ln>
            <a:noFill/>
          </a:ln>
        </p:spPr>
      </p:pic>
      <p:pic>
        <p:nvPicPr>
          <p:cNvPr id="93" name="Google Shape;93;p1"/>
          <p:cNvPicPr preferRelativeResize="0"/>
          <p:nvPr/>
        </p:nvPicPr>
        <p:blipFill rotWithShape="1">
          <a:blip r:embed="rId4">
            <a:alphaModFix/>
          </a:blip>
          <a:srcRect b="0" l="0" r="0" t="0"/>
          <a:stretch/>
        </p:blipFill>
        <p:spPr>
          <a:xfrm>
            <a:off x="3673485" y="742795"/>
            <a:ext cx="1644629" cy="468619"/>
          </a:xfrm>
          <a:prstGeom prst="rect">
            <a:avLst/>
          </a:prstGeom>
          <a:noFill/>
          <a:ln>
            <a:noFill/>
          </a:ln>
        </p:spPr>
      </p:pic>
      <p:pic>
        <p:nvPicPr>
          <p:cNvPr id="94" name="Google Shape;94;p1"/>
          <p:cNvPicPr preferRelativeResize="0"/>
          <p:nvPr/>
        </p:nvPicPr>
        <p:blipFill rotWithShape="1">
          <a:blip r:embed="rId5">
            <a:alphaModFix/>
          </a:blip>
          <a:srcRect b="0" l="0" r="0" t="0"/>
          <a:stretch/>
        </p:blipFill>
        <p:spPr>
          <a:xfrm>
            <a:off x="6702375" y="797625"/>
            <a:ext cx="1515255" cy="421575"/>
          </a:xfrm>
          <a:prstGeom prst="rect">
            <a:avLst/>
          </a:prstGeom>
          <a:noFill/>
          <a:ln>
            <a:noFill/>
          </a:ln>
        </p:spPr>
      </p:pic>
      <p:sp>
        <p:nvSpPr>
          <p:cNvPr id="95" name="Google Shape;95;p1"/>
          <p:cNvSpPr txBox="1"/>
          <p:nvPr/>
        </p:nvSpPr>
        <p:spPr>
          <a:xfrm>
            <a:off x="228600" y="265760"/>
            <a:ext cx="2438400" cy="27748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POWERED BY :</a:t>
            </a:r>
            <a:endParaRPr b="1" i="0" sz="1800" u="none" cap="none" strike="noStrike">
              <a:solidFill>
                <a:schemeClr val="dk1"/>
              </a:solidFill>
              <a:latin typeface="Times New Roman"/>
              <a:ea typeface="Times New Roman"/>
              <a:cs typeface="Times New Roman"/>
              <a:sym typeface="Times New Roman"/>
            </a:endParaRPr>
          </a:p>
        </p:txBody>
      </p:sp>
      <p:sp>
        <p:nvSpPr>
          <p:cNvPr id="96" name="Google Shape;96;p1"/>
          <p:cNvSpPr txBox="1"/>
          <p:nvPr/>
        </p:nvSpPr>
        <p:spPr>
          <a:xfrm>
            <a:off x="3401299" y="283562"/>
            <a:ext cx="2438400" cy="27748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ORGANISED BY :</a:t>
            </a:r>
            <a:endParaRPr b="1" i="0" sz="1800" u="none" cap="none" strike="noStrike">
              <a:solidFill>
                <a:schemeClr val="dk1"/>
              </a:solidFill>
              <a:latin typeface="Times New Roman"/>
              <a:ea typeface="Times New Roman"/>
              <a:cs typeface="Times New Roman"/>
              <a:sym typeface="Times New Roman"/>
            </a:endParaRPr>
          </a:p>
        </p:txBody>
      </p:sp>
      <p:sp>
        <p:nvSpPr>
          <p:cNvPr id="97" name="Google Shape;97;p1"/>
          <p:cNvSpPr txBox="1"/>
          <p:nvPr/>
        </p:nvSpPr>
        <p:spPr>
          <a:xfrm>
            <a:off x="6068302" y="283562"/>
            <a:ext cx="2923299" cy="27748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IN ASSOCIATION WITH :</a:t>
            </a:r>
            <a:endParaRPr b="1"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JU Hackathon 2019</a:t>
            </a:r>
            <a:endParaRPr/>
          </a:p>
        </p:txBody>
      </p:sp>
      <p:sp>
        <p:nvSpPr>
          <p:cNvPr id="103" name="Google Shape;103;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Target Users</a:t>
            </a:r>
            <a:endParaRPr/>
          </a:p>
          <a:p>
            <a:pPr indent="-254000" lvl="0" marL="342900" rtl="0" algn="l">
              <a:spcBef>
                <a:spcPts val="0"/>
              </a:spcBef>
              <a:spcAft>
                <a:spcPts val="0"/>
              </a:spcAft>
              <a:buSzPts val="1800"/>
              <a:buChar char="•"/>
            </a:pPr>
            <a:r>
              <a:rPr lang="en-US" sz="1800"/>
              <a:t>Primary: English language students/teachers (beginner ← → native speaker)</a:t>
            </a:r>
            <a:endParaRPr sz="1800"/>
          </a:p>
          <a:p>
            <a:pPr indent="-285750" lvl="1" marL="742950" rtl="0" algn="l">
              <a:spcBef>
                <a:spcPts val="0"/>
              </a:spcBef>
              <a:spcAft>
                <a:spcPts val="0"/>
              </a:spcAft>
              <a:buSzPts val="1800"/>
              <a:buChar char="–"/>
            </a:pPr>
            <a:r>
              <a:rPr lang="en-US" sz="1800"/>
              <a:t>Any Language is possible</a:t>
            </a:r>
            <a:endParaRPr sz="1800"/>
          </a:p>
          <a:p>
            <a:pPr indent="-285750" lvl="1" marL="742950" rtl="0" algn="l">
              <a:spcBef>
                <a:spcPts val="0"/>
              </a:spcBef>
              <a:spcAft>
                <a:spcPts val="0"/>
              </a:spcAft>
              <a:buSzPts val="1800"/>
              <a:buChar char="–"/>
            </a:pPr>
            <a:r>
              <a:rPr lang="en-US" sz="1800"/>
              <a:t>Other subjects involving English essays (ex. history)</a:t>
            </a:r>
            <a:endParaRPr sz="1800"/>
          </a:p>
          <a:p>
            <a:pPr indent="-285750" lvl="1" marL="742950" rtl="0" algn="l">
              <a:spcBef>
                <a:spcPts val="0"/>
              </a:spcBef>
              <a:spcAft>
                <a:spcPts val="0"/>
              </a:spcAft>
              <a:buSzPts val="1800"/>
              <a:buChar char="–"/>
            </a:pPr>
            <a:r>
              <a:rPr lang="en-US" sz="1800"/>
              <a:t>Standardized testing</a:t>
            </a:r>
            <a:endParaRPr sz="1800"/>
          </a:p>
          <a:p>
            <a:pPr indent="-285750" lvl="1" marL="742950" rtl="0" algn="l">
              <a:spcBef>
                <a:spcPts val="0"/>
              </a:spcBef>
              <a:spcAft>
                <a:spcPts val="0"/>
              </a:spcAft>
              <a:buSzPts val="1800"/>
              <a:buChar char="–"/>
            </a:pPr>
            <a:r>
              <a:rPr lang="en-US" sz="1800"/>
              <a:t>College admissions</a:t>
            </a:r>
            <a:endParaRPr sz="1800"/>
          </a:p>
          <a:p>
            <a:pPr indent="-342900" lvl="0" marL="342900" rtl="0" algn="l">
              <a:spcBef>
                <a:spcPts val="0"/>
              </a:spcBef>
              <a:spcAft>
                <a:spcPts val="0"/>
              </a:spcAft>
              <a:buSzPts val="1800"/>
              <a:buChar char="•"/>
            </a:pPr>
            <a:r>
              <a:rPr lang="en-US" sz="1800"/>
              <a:t>Extendable to:</a:t>
            </a:r>
            <a:endParaRPr sz="1800"/>
          </a:p>
          <a:p>
            <a:pPr indent="-285750" lvl="1" marL="742950" rtl="0" algn="l">
              <a:spcBef>
                <a:spcPts val="0"/>
              </a:spcBef>
              <a:spcAft>
                <a:spcPts val="0"/>
              </a:spcAft>
              <a:buSzPts val="1800"/>
              <a:buChar char="–"/>
            </a:pPr>
            <a:r>
              <a:rPr lang="en-US" sz="1800"/>
              <a:t>Resume / Cover Letter (both for job seeker and HR dept.)</a:t>
            </a:r>
            <a:endParaRPr sz="1800"/>
          </a:p>
          <a:p>
            <a:pPr indent="-342900" lvl="0" marL="342900" rtl="0" algn="l">
              <a:spcBef>
                <a:spcPts val="640"/>
              </a:spcBef>
              <a:spcAft>
                <a:spcPts val="0"/>
              </a:spcAft>
              <a:buClr>
                <a:schemeClr val="dk1"/>
              </a:buClr>
              <a:buSzPts val="3200"/>
              <a:buChar char="•"/>
            </a:pPr>
            <a:r>
              <a:rPr lang="en-US"/>
              <a:t>Problem Statement </a:t>
            </a:r>
            <a:endParaRPr/>
          </a:p>
          <a:p>
            <a:pPr indent="-285750" lvl="1" marL="742950" rtl="0" algn="l">
              <a:spcBef>
                <a:spcPts val="640"/>
              </a:spcBef>
              <a:spcAft>
                <a:spcPts val="0"/>
              </a:spcAft>
              <a:buSzPts val="1800"/>
              <a:buChar char="–"/>
            </a:pPr>
            <a:r>
              <a:rPr lang="en-US" sz="1800"/>
              <a:t>Automated grading for subjects like math is so well established that you wouldn't call it automation. Unfortunately, all the benefits of this (personalization</a:t>
            </a:r>
            <a:r>
              <a:rPr lang="en-US" sz="1800"/>
              <a:t>, </a:t>
            </a:r>
            <a:r>
              <a:rPr lang="en-US" sz="1800"/>
              <a:t>tracking of growth, easy grading for teachers/proctors…) have not been translated to be used with </a:t>
            </a:r>
            <a:r>
              <a:rPr b="1" lang="en-US" sz="1800"/>
              <a:t>written </a:t>
            </a:r>
            <a:r>
              <a:rPr lang="en-US" sz="1800"/>
              <a:t>materials</a:t>
            </a:r>
            <a:r>
              <a:rPr b="1" lang="en-US" sz="1800"/>
              <a:t> </a:t>
            </a:r>
            <a:r>
              <a:rPr lang="en-US" sz="1800"/>
              <a:t>almost </a:t>
            </a:r>
            <a:r>
              <a:rPr i="1" lang="en-US" sz="1800"/>
              <a:t>anywhere</a:t>
            </a:r>
            <a:r>
              <a:rPr lang="en-US" sz="1800"/>
              <a:t>.</a:t>
            </a:r>
            <a:endParaRPr sz="1800"/>
          </a:p>
          <a:p>
            <a:pPr indent="-285750" lvl="1" marL="742950" rtl="0" algn="l">
              <a:spcBef>
                <a:spcPts val="640"/>
              </a:spcBef>
              <a:spcAft>
                <a:spcPts val="0"/>
              </a:spcAft>
              <a:buSzPts val="1800"/>
              <a:buChar char="–"/>
            </a:pPr>
            <a:r>
              <a:rPr b="1" lang="en-US" sz="1800"/>
              <a:t>There should be "Scantrons" for writing. Cheap, Quick, (Reduced) Bias.</a:t>
            </a:r>
            <a:endParaRPr b="1" sz="1800"/>
          </a:p>
          <a:p>
            <a:pPr indent="-139700" lvl="0" marL="34290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
        <p:nvSpPr>
          <p:cNvPr id="104" name="Google Shape;10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JU Hackathon 2019</a:t>
            </a:r>
            <a:endParaRPr/>
          </a:p>
        </p:txBody>
      </p:sp>
      <p:sp>
        <p:nvSpPr>
          <p:cNvPr id="110" name="Google Shape;110;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Solution</a:t>
            </a:r>
            <a:endParaRPr/>
          </a:p>
          <a:p>
            <a:pPr indent="-254000" lvl="0" marL="342900" rtl="0" algn="l">
              <a:spcBef>
                <a:spcPts val="0"/>
              </a:spcBef>
              <a:spcAft>
                <a:spcPts val="0"/>
              </a:spcAft>
              <a:buSzPts val="1800"/>
              <a:buChar char="•"/>
            </a:pPr>
            <a:r>
              <a:rPr lang="en-US" sz="1800"/>
              <a:t>Issue: Need deep understanding → get lots of data! But we don't have that.</a:t>
            </a:r>
            <a:endParaRPr sz="1800"/>
          </a:p>
          <a:p>
            <a:pPr indent="-254000" lvl="0" marL="342900" rtl="0" algn="l">
              <a:spcBef>
                <a:spcPts val="0"/>
              </a:spcBef>
              <a:spcAft>
                <a:spcPts val="0"/>
              </a:spcAft>
              <a:buSzPts val="1800"/>
              <a:buChar char="•"/>
            </a:pPr>
            <a:r>
              <a:rPr lang="en-US" sz="1800"/>
              <a:t>Used a Universal Language Model and a simple web UI to demonstrate that a small amount of data can reach amazing accuracy.</a:t>
            </a:r>
            <a:endParaRPr sz="1800"/>
          </a:p>
          <a:p>
            <a:pPr indent="-254000" lvl="0" marL="342900" rtl="0" algn="l">
              <a:spcBef>
                <a:spcPts val="0"/>
              </a:spcBef>
              <a:spcAft>
                <a:spcPts val="0"/>
              </a:spcAft>
              <a:buSzPts val="1800"/>
              <a:buChar char="•"/>
            </a:pPr>
            <a:r>
              <a:rPr lang="en-US" sz="1800"/>
              <a:t>Grades in 6 areas: </a:t>
            </a:r>
            <a:endParaRPr sz="1800"/>
          </a:p>
          <a:p>
            <a:pPr indent="-247650" lvl="1" marL="742950" rtl="0" algn="l">
              <a:spcBef>
                <a:spcPts val="0"/>
              </a:spcBef>
              <a:spcAft>
                <a:spcPts val="0"/>
              </a:spcAft>
              <a:buSzPts val="1200"/>
              <a:buChar char="–"/>
            </a:pPr>
            <a:r>
              <a:rPr lang="en-US" sz="1200"/>
              <a:t>Ideas and Content</a:t>
            </a:r>
            <a:endParaRPr sz="1200"/>
          </a:p>
          <a:p>
            <a:pPr indent="-247650" lvl="1" marL="742950" rtl="0" algn="l">
              <a:spcBef>
                <a:spcPts val="0"/>
              </a:spcBef>
              <a:spcAft>
                <a:spcPts val="0"/>
              </a:spcAft>
              <a:buSzPts val="1200"/>
              <a:buChar char="–"/>
            </a:pPr>
            <a:r>
              <a:rPr lang="en-US" sz="1200"/>
              <a:t>Organization</a:t>
            </a:r>
            <a:endParaRPr sz="1200"/>
          </a:p>
          <a:p>
            <a:pPr indent="-247650" lvl="1" marL="742950" rtl="0" algn="l">
              <a:spcBef>
                <a:spcPts val="0"/>
              </a:spcBef>
              <a:spcAft>
                <a:spcPts val="0"/>
              </a:spcAft>
              <a:buSzPts val="1200"/>
              <a:buChar char="–"/>
            </a:pPr>
            <a:r>
              <a:rPr lang="en-US" sz="1200"/>
              <a:t>Voice</a:t>
            </a:r>
            <a:endParaRPr sz="1200"/>
          </a:p>
          <a:p>
            <a:pPr indent="-247650" lvl="1" marL="742950" rtl="0" algn="l">
              <a:spcBef>
                <a:spcPts val="0"/>
              </a:spcBef>
              <a:spcAft>
                <a:spcPts val="0"/>
              </a:spcAft>
              <a:buSzPts val="1200"/>
              <a:buChar char="–"/>
            </a:pPr>
            <a:r>
              <a:rPr lang="en-US" sz="1200"/>
              <a:t>Word Choice</a:t>
            </a:r>
            <a:endParaRPr sz="1200"/>
          </a:p>
          <a:p>
            <a:pPr indent="-247650" lvl="1" marL="742950" rtl="0" algn="l">
              <a:spcBef>
                <a:spcPts val="0"/>
              </a:spcBef>
              <a:spcAft>
                <a:spcPts val="0"/>
              </a:spcAft>
              <a:buSzPts val="1200"/>
              <a:buChar char="–"/>
            </a:pPr>
            <a:r>
              <a:rPr lang="en-US" sz="1200"/>
              <a:t>Sentence Fluency</a:t>
            </a:r>
            <a:endParaRPr sz="1200"/>
          </a:p>
          <a:p>
            <a:pPr indent="-247650" lvl="1" marL="742950" rtl="0" algn="l">
              <a:spcBef>
                <a:spcPts val="0"/>
              </a:spcBef>
              <a:spcAft>
                <a:spcPts val="0"/>
              </a:spcAft>
              <a:buSzPts val="1200"/>
              <a:buChar char="–"/>
            </a:pPr>
            <a:r>
              <a:rPr lang="en-US" sz="1200"/>
              <a:t>Conventions</a:t>
            </a:r>
            <a:endParaRPr/>
          </a:p>
          <a:p>
            <a:pPr indent="-342900" lvl="0" marL="342900" rtl="0" algn="l">
              <a:spcBef>
                <a:spcPts val="640"/>
              </a:spcBef>
              <a:spcAft>
                <a:spcPts val="0"/>
              </a:spcAft>
              <a:buClr>
                <a:schemeClr val="dk1"/>
              </a:buClr>
              <a:buSzPts val="3200"/>
              <a:buChar char="•"/>
            </a:pPr>
            <a:r>
              <a:rPr lang="en-US"/>
              <a:t>Technology Brief</a:t>
            </a:r>
            <a:endParaRPr/>
          </a:p>
          <a:p>
            <a:pPr indent="-228600" lvl="0" marL="342900" rtl="0" algn="l">
              <a:spcBef>
                <a:spcPts val="640"/>
              </a:spcBef>
              <a:spcAft>
                <a:spcPts val="0"/>
              </a:spcAft>
              <a:buSzPts val="1400"/>
              <a:buChar char="•"/>
            </a:pPr>
            <a:r>
              <a:rPr lang="en-US" sz="1400"/>
              <a:t>A sophisticated language model architecture is trained to predict the next word in a corpus of tons of data (all of Wikipedia, for ex.) Intuitively, it must understand language somewhat well if it performs well here. Then, an additional layer can be added to finetune the language model to produce a </a:t>
            </a:r>
            <a:r>
              <a:rPr b="1" lang="en-US" sz="1400"/>
              <a:t>specific</a:t>
            </a:r>
            <a:r>
              <a:rPr lang="en-US" sz="1400"/>
              <a:t> type of output for a </a:t>
            </a:r>
            <a:r>
              <a:rPr b="1" lang="en-US" sz="1400"/>
              <a:t>specific </a:t>
            </a:r>
            <a:r>
              <a:rPr lang="en-US" sz="1400"/>
              <a:t>problem with a small amount of data to adjust the output representation.</a:t>
            </a:r>
            <a:endParaRPr sz="1400"/>
          </a:p>
          <a:p>
            <a:pPr indent="-228600" lvl="0" marL="342900" rtl="0" algn="l">
              <a:spcBef>
                <a:spcPts val="640"/>
              </a:spcBef>
              <a:spcAft>
                <a:spcPts val="0"/>
              </a:spcAft>
              <a:buSzPts val="1400"/>
              <a:buChar char="•"/>
            </a:pPr>
            <a:r>
              <a:rPr lang="en-US" sz="1400"/>
              <a:t>Data already exists with companies, for example past human-graded SAT or GRE essays or already-screened resumes and cover letters by HR departments.</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
        <p:nvSpPr>
          <p:cNvPr id="111" name="Google Shape;111;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g5ed1ec8bcb_1_2"/>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Summary w/ Criteria</a:t>
            </a:r>
            <a:endParaRPr/>
          </a:p>
        </p:txBody>
      </p:sp>
      <p:sp>
        <p:nvSpPr>
          <p:cNvPr id="118" name="Google Shape;118;g5ed1ec8bcb_1_2"/>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AutoNum type="arabicPeriod"/>
            </a:pPr>
            <a:r>
              <a:rPr b="1" lang="en-US" sz="1800"/>
              <a:t>Creativity</a:t>
            </a:r>
            <a:r>
              <a:rPr lang="en-US" sz="1800"/>
              <a:t>: First ever essay grading attempt to use universal language models, first one to predict multiple rubric labels instead of just 1 label, which is much more helpful.</a:t>
            </a:r>
            <a:endParaRPr sz="1800"/>
          </a:p>
          <a:p>
            <a:pPr indent="-342900" lvl="0" marL="457200" rtl="0" algn="l">
              <a:spcBef>
                <a:spcPts val="0"/>
              </a:spcBef>
              <a:spcAft>
                <a:spcPts val="0"/>
              </a:spcAft>
              <a:buSzPts val="1800"/>
              <a:buAutoNum type="arabicPeriod"/>
            </a:pPr>
            <a:r>
              <a:rPr b="1" lang="en-US" sz="1800"/>
              <a:t>Usability</a:t>
            </a:r>
            <a:r>
              <a:rPr lang="en-US" sz="1800"/>
              <a:t>: Simple, a company collects a small amount of data (less than 1K samples alone is pretty good), fine-tunes it with something like BERT, and has a great vetting system to provide an accurate grade.</a:t>
            </a:r>
            <a:endParaRPr sz="1800"/>
          </a:p>
          <a:p>
            <a:pPr indent="-342900" lvl="0" marL="457200" rtl="0" algn="l">
              <a:spcBef>
                <a:spcPts val="0"/>
              </a:spcBef>
              <a:spcAft>
                <a:spcPts val="0"/>
              </a:spcAft>
              <a:buSzPts val="1800"/>
              <a:buAutoNum type="arabicPeriod"/>
            </a:pPr>
            <a:r>
              <a:rPr b="1" lang="en-US" sz="1800"/>
              <a:t>Technicality</a:t>
            </a:r>
            <a:r>
              <a:rPr lang="en-US" sz="1800"/>
              <a:t>: Uses state-of-the-art model for fine tuning.</a:t>
            </a:r>
            <a:endParaRPr sz="1800"/>
          </a:p>
          <a:p>
            <a:pPr indent="-342900" lvl="0" marL="457200" rtl="0" algn="l">
              <a:spcBef>
                <a:spcPts val="0"/>
              </a:spcBef>
              <a:spcAft>
                <a:spcPts val="0"/>
              </a:spcAft>
              <a:buSzPts val="1800"/>
              <a:buAutoNum type="arabicPeriod"/>
            </a:pPr>
            <a:r>
              <a:rPr b="1" lang="en-US" sz="1800"/>
              <a:t>Scalability</a:t>
            </a:r>
            <a:r>
              <a:rPr lang="en-US" sz="1800"/>
              <a:t>: As more tasks wish to use this, they can easily provide their existing data and have a model deployed within a few hours at absolute max. Also, the same </a:t>
            </a:r>
            <a:r>
              <a:rPr lang="en-US" sz="1800"/>
              <a:t>fine tuning</a:t>
            </a:r>
            <a:r>
              <a:rPr lang="en-US" sz="1800"/>
              <a:t> can generalize across almost any type of natural language writing, from cover letters to history essays to fantasy writing.</a:t>
            </a:r>
            <a:endParaRPr sz="1800"/>
          </a:p>
          <a:p>
            <a:pPr indent="-342900" lvl="0" marL="457200" rtl="0" algn="l">
              <a:spcBef>
                <a:spcPts val="0"/>
              </a:spcBef>
              <a:spcAft>
                <a:spcPts val="0"/>
              </a:spcAft>
              <a:buSzPts val="1800"/>
              <a:buAutoNum type="arabicPeriod"/>
            </a:pPr>
            <a:r>
              <a:rPr b="1" lang="en-US" sz="1800"/>
              <a:t>Business:</a:t>
            </a:r>
            <a:r>
              <a:rPr lang="en-US" sz="1800"/>
              <a:t> It is clear that teachers, college admissions, standardized test agencies, and HR departments would all love to quickly process through all their paperwork. Also, students can learn to improve their writing (this could be an educational business).</a:t>
            </a:r>
            <a:endParaRPr sz="1800"/>
          </a:p>
          <a:p>
            <a:pPr indent="-342900" lvl="0" marL="457200" rtl="0" algn="l">
              <a:spcBef>
                <a:spcPts val="0"/>
              </a:spcBef>
              <a:spcAft>
                <a:spcPts val="0"/>
              </a:spcAft>
              <a:buSzPts val="1800"/>
              <a:buAutoNum type="arabicPeriod"/>
            </a:pPr>
            <a:r>
              <a:rPr b="1" lang="en-US" sz="1800"/>
              <a:t>Theme</a:t>
            </a:r>
            <a:r>
              <a:rPr lang="en-US" sz="1800"/>
              <a:t>: The same way how Scannable bubblesheets and KhanAcademy have </a:t>
            </a:r>
            <a:r>
              <a:rPr lang="en-US" sz="1800"/>
              <a:t>digitized</a:t>
            </a:r>
            <a:r>
              <a:rPr lang="en-US" sz="1800"/>
              <a:t> education, this can do the same and far beyond.</a:t>
            </a:r>
            <a:endParaRPr sz="1800"/>
          </a:p>
        </p:txBody>
      </p:sp>
      <p:sp>
        <p:nvSpPr>
          <p:cNvPr id="119" name="Google Shape;119;g5ed1ec8bcb_1_2"/>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JU Hackathon 2019</a:t>
            </a:r>
            <a:endParaRPr/>
          </a:p>
        </p:txBody>
      </p:sp>
      <p:sp>
        <p:nvSpPr>
          <p:cNvPr id="125" name="Google Shape;125;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Picture of Prototype/Screenshots</a:t>
            </a:r>
            <a:endParaRPr/>
          </a:p>
          <a:p>
            <a:pPr indent="0" lvl="0" marL="0" rtl="0" algn="l">
              <a:spcBef>
                <a:spcPts val="0"/>
              </a:spcBef>
              <a:spcAft>
                <a:spcPts val="0"/>
              </a:spcAft>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pic>
        <p:nvPicPr>
          <p:cNvPr id="126" name="Google Shape;126;p4"/>
          <p:cNvPicPr preferRelativeResize="0"/>
          <p:nvPr/>
        </p:nvPicPr>
        <p:blipFill rotWithShape="1">
          <a:blip r:embed="rId3">
            <a:alphaModFix/>
          </a:blip>
          <a:srcRect b="0" l="0" r="6498" t="0"/>
          <a:stretch/>
        </p:blipFill>
        <p:spPr>
          <a:xfrm>
            <a:off x="0" y="3096350"/>
            <a:ext cx="5275724" cy="3761650"/>
          </a:xfrm>
          <a:prstGeom prst="rect">
            <a:avLst/>
          </a:prstGeom>
          <a:noFill/>
          <a:ln>
            <a:noFill/>
          </a:ln>
        </p:spPr>
      </p:pic>
      <p:pic>
        <p:nvPicPr>
          <p:cNvPr id="127" name="Google Shape;127;p4"/>
          <p:cNvPicPr preferRelativeResize="0"/>
          <p:nvPr/>
        </p:nvPicPr>
        <p:blipFill>
          <a:blip r:embed="rId4">
            <a:alphaModFix/>
          </a:blip>
          <a:stretch>
            <a:fillRect/>
          </a:stretch>
        </p:blipFill>
        <p:spPr>
          <a:xfrm>
            <a:off x="4408677" y="2121125"/>
            <a:ext cx="3933022" cy="2988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JU Hackathon 2019</a:t>
            </a:r>
            <a:endParaRPr/>
          </a:p>
        </p:txBody>
      </p:sp>
      <p:sp>
        <p:nvSpPr>
          <p:cNvPr id="133" name="Google Shape;133;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Status of the Model/Prototype Achieved</a:t>
            </a:r>
            <a:endParaRPr/>
          </a:p>
          <a:p>
            <a:pPr indent="0" lvl="0" marL="342900" rtl="0" algn="l">
              <a:spcBef>
                <a:spcPts val="0"/>
              </a:spcBef>
              <a:spcAft>
                <a:spcPts val="0"/>
              </a:spcAft>
              <a:buNone/>
            </a:pPr>
            <a:r>
              <a:t/>
            </a:r>
            <a:endParaRPr/>
          </a:p>
          <a:p>
            <a:pPr indent="-254000" lvl="0" marL="342900" rtl="0" algn="l">
              <a:spcBef>
                <a:spcPts val="0"/>
              </a:spcBef>
              <a:spcAft>
                <a:spcPts val="0"/>
              </a:spcAft>
              <a:buSzPts val="1800"/>
              <a:buChar char="•"/>
            </a:pPr>
            <a:r>
              <a:rPr lang="en-US" sz="1800"/>
              <a:t>Top Kaggle score: 0.81407 (with 100% of data / 13K examples)</a:t>
            </a:r>
            <a:r>
              <a:rPr lang="en-US" sz="1800"/>
              <a:t> to </a:t>
            </a:r>
            <a:r>
              <a:rPr lang="en-US" sz="1800"/>
              <a:t>predict 1 grade</a:t>
            </a:r>
            <a:endParaRPr sz="1800"/>
          </a:p>
          <a:p>
            <a:pPr indent="-254000" lvl="0" marL="342900" rtl="0" algn="l">
              <a:spcBef>
                <a:spcPts val="0"/>
              </a:spcBef>
              <a:spcAft>
                <a:spcPts val="0"/>
              </a:spcAft>
              <a:buSzPts val="1800"/>
              <a:buChar char="•"/>
            </a:pPr>
            <a:r>
              <a:rPr lang="en-US" sz="1800"/>
              <a:t>My accuracy: 0.941 (with 5% of data / 750 examples) to predict 6 rubric grades</a:t>
            </a:r>
            <a:endParaRPr sz="1800"/>
          </a:p>
          <a:p>
            <a:pPr indent="0" lvl="0" marL="0" rtl="0" algn="l">
              <a:spcBef>
                <a:spcPts val="0"/>
              </a:spcBef>
              <a:spcAft>
                <a:spcPts val="0"/>
              </a:spcAft>
              <a:buNone/>
            </a:pPr>
            <a:r>
              <a:t/>
            </a:r>
            <a:endParaRPr sz="1800"/>
          </a:p>
          <a:p>
            <a:pPr indent="-254000" lvl="0" marL="342900" rtl="0" algn="l">
              <a:spcBef>
                <a:spcPts val="0"/>
              </a:spcBef>
              <a:spcAft>
                <a:spcPts val="0"/>
              </a:spcAft>
              <a:buSzPts val="1800"/>
              <a:buChar char="•"/>
            </a:pPr>
            <a:r>
              <a:rPr lang="en-US" sz="1800"/>
              <a:t>Ideas and Content</a:t>
            </a:r>
            <a:endParaRPr sz="1800"/>
          </a:p>
          <a:p>
            <a:pPr indent="-254000" lvl="0" marL="342900" rtl="0" algn="l">
              <a:spcBef>
                <a:spcPts val="0"/>
              </a:spcBef>
              <a:spcAft>
                <a:spcPts val="0"/>
              </a:spcAft>
              <a:buSzPts val="1800"/>
              <a:buChar char="•"/>
            </a:pPr>
            <a:r>
              <a:rPr lang="en-US" sz="1800"/>
              <a:t>Organization</a:t>
            </a:r>
            <a:endParaRPr sz="1800"/>
          </a:p>
          <a:p>
            <a:pPr indent="-254000" lvl="0" marL="342900" rtl="0" algn="l">
              <a:spcBef>
                <a:spcPts val="0"/>
              </a:spcBef>
              <a:spcAft>
                <a:spcPts val="0"/>
              </a:spcAft>
              <a:buSzPts val="1800"/>
              <a:buChar char="•"/>
            </a:pPr>
            <a:r>
              <a:rPr lang="en-US" sz="1800"/>
              <a:t>Voice</a:t>
            </a:r>
            <a:endParaRPr sz="1800"/>
          </a:p>
          <a:p>
            <a:pPr indent="-254000" lvl="0" marL="342900" rtl="0" algn="l">
              <a:spcBef>
                <a:spcPts val="0"/>
              </a:spcBef>
              <a:spcAft>
                <a:spcPts val="0"/>
              </a:spcAft>
              <a:buSzPts val="1800"/>
              <a:buChar char="•"/>
            </a:pPr>
            <a:r>
              <a:rPr lang="en-US" sz="1800"/>
              <a:t>Word Choice</a:t>
            </a:r>
            <a:endParaRPr sz="1800"/>
          </a:p>
          <a:p>
            <a:pPr indent="-254000" lvl="0" marL="342900" rtl="0" algn="l">
              <a:spcBef>
                <a:spcPts val="0"/>
              </a:spcBef>
              <a:spcAft>
                <a:spcPts val="0"/>
              </a:spcAft>
              <a:buSzPts val="1800"/>
              <a:buChar char="•"/>
            </a:pPr>
            <a:r>
              <a:rPr lang="en-US" sz="1800"/>
              <a:t>Sentence Fluency</a:t>
            </a:r>
            <a:endParaRPr sz="1800"/>
          </a:p>
          <a:p>
            <a:pPr indent="-254000" lvl="0" marL="342900" rtl="0" algn="l">
              <a:spcBef>
                <a:spcPts val="0"/>
              </a:spcBef>
              <a:spcAft>
                <a:spcPts val="0"/>
              </a:spcAft>
              <a:buSzPts val="1800"/>
              <a:buChar char="•"/>
            </a:pPr>
            <a:r>
              <a:rPr lang="en-US" sz="1800"/>
              <a:t>Conventions</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
        <p:nvSpPr>
          <p:cNvPr id="134" name="Google Shape;134;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6"/>
          <p:cNvSpPr txBox="1"/>
          <p:nvPr>
            <p:ph type="title"/>
          </p:nvPr>
        </p:nvSpPr>
        <p:spPr>
          <a:xfrm>
            <a:off x="457200" y="208136"/>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JU Hackathon 2019</a:t>
            </a:r>
            <a:endParaRPr/>
          </a:p>
        </p:txBody>
      </p:sp>
      <p:sp>
        <p:nvSpPr>
          <p:cNvPr id="140" name="Google Shape;140;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Team Photo (a photo of me…)</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
        <p:nvSpPr>
          <p:cNvPr id="141" name="Google Shape;141;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42" name="Google Shape;142;p6"/>
          <p:cNvPicPr preferRelativeResize="0"/>
          <p:nvPr/>
        </p:nvPicPr>
        <p:blipFill>
          <a:blip r:embed="rId3">
            <a:alphaModFix/>
          </a:blip>
          <a:stretch>
            <a:fillRect/>
          </a:stretch>
        </p:blipFill>
        <p:spPr>
          <a:xfrm>
            <a:off x="2913537" y="2340325"/>
            <a:ext cx="3316925" cy="4426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2016-08-04T05:13:03Z</dcterms:created>
  <dc:creator>VNurt Technology Solutions Private Limited</dc:creator>
</cp:coreProperties>
</file>