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t1DEVLske09NHFA9Yi3GvZzsl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17" name="Google Shape;1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4"/>
          <p:cNvSpPr/>
          <p:nvPr/>
        </p:nvSpPr>
        <p:spPr>
          <a:xfrm>
            <a:off x="-15876" y="2"/>
            <a:ext cx="11683811" cy="6588125"/>
          </a:xfrm>
          <a:custGeom>
            <a:rect b="b" l="l" r="r" t="t"/>
            <a:pathLst>
              <a:path extrusionOk="0" h="6588125" w="1168381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01600" rotWithShape="0" algn="tl" dir="4380000" dist="152400">
              <a:srgbClr val="000000">
                <a:alpha val="4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4"/>
          <p:cNvSpPr/>
          <p:nvPr/>
        </p:nvSpPr>
        <p:spPr>
          <a:xfrm>
            <a:off x="1" y="4282259"/>
            <a:ext cx="11329257" cy="2028845"/>
          </a:xfrm>
          <a:custGeom>
            <a:rect b="b" l="l" r="r" t="t"/>
            <a:pathLst>
              <a:path extrusionOk="0" h="2028845" w="11329257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0" name="Google Shape;20;p14"/>
          <p:cNvSpPr/>
          <p:nvPr/>
        </p:nvSpPr>
        <p:spPr>
          <a:xfrm>
            <a:off x="1" y="2"/>
            <a:ext cx="8719579" cy="456877"/>
          </a:xfrm>
          <a:custGeom>
            <a:rect b="b" l="l" r="r" t="t"/>
            <a:pathLst>
              <a:path extrusionOk="0" h="456877" w="8719579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1" name="Google Shape;21;p14"/>
          <p:cNvSpPr/>
          <p:nvPr/>
        </p:nvSpPr>
        <p:spPr>
          <a:xfrm rot="-180000">
            <a:off x="-161799" y="293317"/>
            <a:ext cx="11367116" cy="5751804"/>
          </a:xfrm>
          <a:custGeom>
            <a:rect b="b" l="l" r="r" t="t"/>
            <a:pathLst>
              <a:path extrusionOk="0" h="5751804" w="11367116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cap="flat" cmpd="sng" w="825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4"/>
          <p:cNvSpPr txBox="1"/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subTitle"/>
          </p:nvPr>
        </p:nvSpPr>
        <p:spPr>
          <a:xfrm rot="-180000">
            <a:off x="983063" y="3505211"/>
            <a:ext cx="9755187" cy="55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8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 rot="-180000">
            <a:off x="4948542" y="4578463"/>
            <a:ext cx="6143653" cy="116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5C060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 rot="-180000">
            <a:off x="-5559" y="4883024"/>
            <a:ext cx="4047239" cy="1195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 rot="-180000">
            <a:off x="9851757" y="3832648"/>
            <a:ext cx="907187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7" name="Google Shape;27;p14"/>
          <p:cNvSpPr/>
          <p:nvPr/>
        </p:nvSpPr>
        <p:spPr>
          <a:xfrm rot="-180000">
            <a:off x="4221385" y="5111356"/>
            <a:ext cx="515387" cy="515386"/>
          </a:xfrm>
          <a:prstGeom prst="star5">
            <a:avLst>
              <a:gd fmla="val 26693" name="adj"/>
              <a:gd fmla="val 105146" name="hf"/>
              <a:gd fmla="val 110557" name="vf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>
            <a:off x="685801" y="685800"/>
            <a:ext cx="6345303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/>
          <p:nvPr>
            <p:ph idx="2" type="pic"/>
          </p:nvPr>
        </p:nvSpPr>
        <p:spPr>
          <a:xfrm>
            <a:off x="7482361" y="2"/>
            <a:ext cx="3598147" cy="507153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1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4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84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81" name="Google Shape;81;p25"/>
          <p:cNvSpPr txBox="1"/>
          <p:nvPr>
            <p:ph idx="1" type="body"/>
          </p:nvPr>
        </p:nvSpPr>
        <p:spPr>
          <a:xfrm>
            <a:off x="685802" y="2709054"/>
            <a:ext cx="6345301" cy="2362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2" name="Google Shape;82;p25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1" type="ftr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2" type="sldNum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panoramica con didascalia">
  <p:cSld name="Immagine panoramica con didascalia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/>
          <p:nvPr>
            <p:ph type="title"/>
          </p:nvPr>
        </p:nvSpPr>
        <p:spPr>
          <a:xfrm>
            <a:off x="685801" y="4106333"/>
            <a:ext cx="10394708" cy="5888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mpac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/>
          <p:nvPr>
            <p:ph idx="2" type="pic"/>
          </p:nvPr>
        </p:nvSpPr>
        <p:spPr>
          <a:xfrm>
            <a:off x="685802" y="685801"/>
            <a:ext cx="10392513" cy="319490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1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4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84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88" name="Google Shape;88;p26"/>
          <p:cNvSpPr txBox="1"/>
          <p:nvPr>
            <p:ph idx="1" type="body"/>
          </p:nvPr>
        </p:nvSpPr>
        <p:spPr>
          <a:xfrm>
            <a:off x="685780" y="4702923"/>
            <a:ext cx="1039472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9" name="Google Shape;89;p26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1" type="ftr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sottotitolo">
  <p:cSld name="Titolo e sottotitol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/>
          <p:nvPr>
            <p:ph type="title"/>
          </p:nvPr>
        </p:nvSpPr>
        <p:spPr>
          <a:xfrm>
            <a:off x="685802" y="685802"/>
            <a:ext cx="10396903" cy="3194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>
            <a:off x="685781" y="4106333"/>
            <a:ext cx="10394729" cy="1273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5" name="Google Shape;95;p27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1" type="ftr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2" type="sldNum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zione con didascalia">
  <p:cSld name="Citazione con didascalia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/>
          <p:nvPr>
            <p:ph type="title"/>
          </p:nvPr>
        </p:nvSpPr>
        <p:spPr>
          <a:xfrm>
            <a:off x="1121733" y="685800"/>
            <a:ext cx="9525020" cy="2916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" type="body"/>
          </p:nvPr>
        </p:nvSpPr>
        <p:spPr>
          <a:xfrm>
            <a:off x="1550265" y="3610032"/>
            <a:ext cx="8667956" cy="37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101" name="Google Shape;101;p28"/>
          <p:cNvSpPr txBox="1"/>
          <p:nvPr>
            <p:ph idx="2" type="body"/>
          </p:nvPr>
        </p:nvSpPr>
        <p:spPr>
          <a:xfrm>
            <a:off x="685801" y="4106334"/>
            <a:ext cx="10396883" cy="1268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102" name="Google Shape;102;p2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11" type="ftr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2" type="sldNum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05" name="Google Shape;105;p28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lang="it-IT" sz="80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endParaRPr/>
          </a:p>
        </p:txBody>
      </p:sp>
      <p:sp>
        <p:nvSpPr>
          <p:cNvPr id="106" name="Google Shape;106;p28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lang="it-IT" sz="80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da nome">
  <p:cSld name="Scheda nom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/>
          <p:nvPr>
            <p:ph type="title"/>
          </p:nvPr>
        </p:nvSpPr>
        <p:spPr>
          <a:xfrm>
            <a:off x="685801" y="1723856"/>
            <a:ext cx="1039470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" type="body"/>
          </p:nvPr>
        </p:nvSpPr>
        <p:spPr>
          <a:xfrm>
            <a:off x="685801" y="4247468"/>
            <a:ext cx="10394707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110" name="Google Shape;110;p29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1" type="ftr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onne">
  <p:cSld name="3 colonn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/>
          <p:nvPr>
            <p:ph type="title"/>
          </p:nvPr>
        </p:nvSpPr>
        <p:spPr>
          <a:xfrm>
            <a:off x="685801" y="685802"/>
            <a:ext cx="10394707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" type="body"/>
          </p:nvPr>
        </p:nvSpPr>
        <p:spPr>
          <a:xfrm>
            <a:off x="685803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6" name="Google Shape;116;p30"/>
          <p:cNvSpPr txBox="1"/>
          <p:nvPr>
            <p:ph idx="2" type="body"/>
          </p:nvPr>
        </p:nvSpPr>
        <p:spPr>
          <a:xfrm>
            <a:off x="685803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7" name="Google Shape;117;p30"/>
          <p:cNvSpPr txBox="1"/>
          <p:nvPr>
            <p:ph idx="3" type="body"/>
          </p:nvPr>
        </p:nvSpPr>
        <p:spPr>
          <a:xfrm>
            <a:off x="4234623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8" name="Google Shape;118;p30"/>
          <p:cNvSpPr txBox="1"/>
          <p:nvPr>
            <p:ph idx="4" type="body"/>
          </p:nvPr>
        </p:nvSpPr>
        <p:spPr>
          <a:xfrm>
            <a:off x="4234621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9" name="Google Shape;119;p30"/>
          <p:cNvSpPr txBox="1"/>
          <p:nvPr>
            <p:ph idx="5" type="body"/>
          </p:nvPr>
        </p:nvSpPr>
        <p:spPr>
          <a:xfrm>
            <a:off x="7770380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0" name="Google Shape;120;p30"/>
          <p:cNvSpPr txBox="1"/>
          <p:nvPr>
            <p:ph idx="6" type="body"/>
          </p:nvPr>
        </p:nvSpPr>
        <p:spPr>
          <a:xfrm>
            <a:off x="7770380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1" name="Google Shape;121;p30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1" type="ftr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2" type="sldNum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onne immagine">
  <p:cSld name="3 colonne immagin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/>
          <p:nvPr>
            <p:ph type="title"/>
          </p:nvPr>
        </p:nvSpPr>
        <p:spPr>
          <a:xfrm>
            <a:off x="685801" y="685802"/>
            <a:ext cx="10396883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1" type="body"/>
          </p:nvPr>
        </p:nvSpPr>
        <p:spPr>
          <a:xfrm>
            <a:off x="69184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7" name="Google Shape;127;p31"/>
          <p:cNvSpPr/>
          <p:nvPr>
            <p:ph idx="2" type="pic"/>
          </p:nvPr>
        </p:nvSpPr>
        <p:spPr>
          <a:xfrm>
            <a:off x="685780" y="2063397"/>
            <a:ext cx="3310128" cy="1536725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8" name="Google Shape;128;p31"/>
          <p:cNvSpPr txBox="1"/>
          <p:nvPr>
            <p:ph idx="3" type="body"/>
          </p:nvPr>
        </p:nvSpPr>
        <p:spPr>
          <a:xfrm>
            <a:off x="691840" y="4389289"/>
            <a:ext cx="3310128" cy="9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9" name="Google Shape;129;p31"/>
          <p:cNvSpPr txBox="1"/>
          <p:nvPr>
            <p:ph idx="4" type="body"/>
          </p:nvPr>
        </p:nvSpPr>
        <p:spPr>
          <a:xfrm>
            <a:off x="4237411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30" name="Google Shape;130;p31"/>
          <p:cNvSpPr/>
          <p:nvPr>
            <p:ph idx="5" type="pic"/>
          </p:nvPr>
        </p:nvSpPr>
        <p:spPr>
          <a:xfrm>
            <a:off x="4235999" y="2063397"/>
            <a:ext cx="3310128" cy="1535237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1" name="Google Shape;131;p31"/>
          <p:cNvSpPr txBox="1"/>
          <p:nvPr>
            <p:ph idx="6" type="body"/>
          </p:nvPr>
        </p:nvSpPr>
        <p:spPr>
          <a:xfrm>
            <a:off x="4235999" y="4389286"/>
            <a:ext cx="3310128" cy="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32" name="Google Shape;132;p31"/>
          <p:cNvSpPr txBox="1"/>
          <p:nvPr>
            <p:ph idx="7" type="body"/>
          </p:nvPr>
        </p:nvSpPr>
        <p:spPr>
          <a:xfrm>
            <a:off x="7768944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33" name="Google Shape;133;p31"/>
          <p:cNvSpPr/>
          <p:nvPr>
            <p:ph idx="8" type="pic"/>
          </p:nvPr>
        </p:nvSpPr>
        <p:spPr>
          <a:xfrm>
            <a:off x="7768819" y="2063394"/>
            <a:ext cx="3310128" cy="1537196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4" name="Google Shape;134;p31"/>
          <p:cNvSpPr txBox="1"/>
          <p:nvPr>
            <p:ph idx="9" type="body"/>
          </p:nvPr>
        </p:nvSpPr>
        <p:spPr>
          <a:xfrm>
            <a:off x="7768819" y="4389284"/>
            <a:ext cx="3310128" cy="985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35" name="Google Shape;135;p3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1" type="ftr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2" type="sldNum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685801" y="685802"/>
            <a:ext cx="10396883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2"/>
          <p:cNvSpPr txBox="1"/>
          <p:nvPr>
            <p:ph idx="1" type="body"/>
          </p:nvPr>
        </p:nvSpPr>
        <p:spPr>
          <a:xfrm rot="5400000">
            <a:off x="4227559" y="-1478363"/>
            <a:ext cx="3311190" cy="1039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1" type="ftr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type="title"/>
          </p:nvPr>
        </p:nvSpPr>
        <p:spPr>
          <a:xfrm rot="5400000">
            <a:off x="7603793" y="1897871"/>
            <a:ext cx="4688785" cy="2264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 rot="5400000">
            <a:off x="2293625" y="-922021"/>
            <a:ext cx="4688785" cy="7904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47" name="Google Shape;147;p33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11" type="ftr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12" type="sldNum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11" type="ftr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contenut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685801" y="685802"/>
            <a:ext cx="10396883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685801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>
  <p:cSld name="Titolo e contenut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685801" y="685802"/>
            <a:ext cx="10396883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685801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685801" y="685802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685801" y="3742267"/>
            <a:ext cx="10394707" cy="1639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1" type="ftr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685801" y="685800"/>
            <a:ext cx="10396883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685800" y="2063396"/>
            <a:ext cx="5088715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2" type="body"/>
          </p:nvPr>
        </p:nvSpPr>
        <p:spPr>
          <a:xfrm>
            <a:off x="5993971" y="2063396"/>
            <a:ext cx="5086539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685801" y="685800"/>
            <a:ext cx="10394707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" type="body"/>
          </p:nvPr>
        </p:nvSpPr>
        <p:spPr>
          <a:xfrm>
            <a:off x="918357" y="2063396"/>
            <a:ext cx="4856159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56" name="Google Shape;56;p22"/>
          <p:cNvSpPr txBox="1"/>
          <p:nvPr>
            <p:ph idx="2" type="body"/>
          </p:nvPr>
        </p:nvSpPr>
        <p:spPr>
          <a:xfrm>
            <a:off x="685803" y="2861733"/>
            <a:ext cx="5088712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3" type="body"/>
          </p:nvPr>
        </p:nvSpPr>
        <p:spPr>
          <a:xfrm>
            <a:off x="6218192" y="2063396"/>
            <a:ext cx="4864491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58" name="Google Shape;58;p22"/>
          <p:cNvSpPr txBox="1"/>
          <p:nvPr>
            <p:ph idx="4" type="body"/>
          </p:nvPr>
        </p:nvSpPr>
        <p:spPr>
          <a:xfrm>
            <a:off x="5993970" y="2861733"/>
            <a:ext cx="5088713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type="title"/>
          </p:nvPr>
        </p:nvSpPr>
        <p:spPr>
          <a:xfrm>
            <a:off x="685801" y="685802"/>
            <a:ext cx="10396883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title"/>
          </p:nvPr>
        </p:nvSpPr>
        <p:spPr>
          <a:xfrm>
            <a:off x="6936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" type="body"/>
          </p:nvPr>
        </p:nvSpPr>
        <p:spPr>
          <a:xfrm>
            <a:off x="5046134" y="685802"/>
            <a:ext cx="6034375" cy="4688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2" type="body"/>
          </p:nvPr>
        </p:nvSpPr>
        <p:spPr>
          <a:xfrm>
            <a:off x="693643" y="2709054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6" name="Google Shape;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3"/>
          <p:cNvGrpSpPr/>
          <p:nvPr/>
        </p:nvGrpSpPr>
        <p:grpSpPr>
          <a:xfrm>
            <a:off x="-25397" y="2"/>
            <a:ext cx="12005352" cy="6644081"/>
            <a:chOff x="-25397" y="0"/>
            <a:chExt cx="12005350" cy="6644081"/>
          </a:xfrm>
        </p:grpSpPr>
        <p:sp>
          <p:nvSpPr>
            <p:cNvPr id="8" name="Google Shape;8;p13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98425" rotWithShape="0" algn="tl" dir="4380000" dist="76200">
                <a:srgbClr val="000000">
                  <a:alpha val="6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3"/>
            <p:cNvSpPr/>
            <p:nvPr/>
          </p:nvSpPr>
          <p:spPr>
            <a:xfrm>
              <a:off x="-25397" y="0"/>
              <a:ext cx="11773291" cy="6419514"/>
            </a:xfrm>
            <a:custGeom>
              <a:rect b="b" l="l" r="r" t="t"/>
              <a:pathLst>
                <a:path extrusionOk="0" h="6419514" w="11773291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cap="flat" cmpd="sng" w="825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" name="Google Shape;10;p13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4000">
                  <a:schemeClr val="accent1"/>
                </a:gs>
                <a:gs pos="100000">
                  <a:srgbClr val="5C060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" name="Google Shape;11;p13"/>
          <p:cNvSpPr txBox="1"/>
          <p:nvPr>
            <p:ph type="title"/>
          </p:nvPr>
        </p:nvSpPr>
        <p:spPr>
          <a:xfrm>
            <a:off x="685801" y="685802"/>
            <a:ext cx="10396883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b="0" i="0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3"/>
          <p:cNvSpPr txBox="1"/>
          <p:nvPr>
            <p:ph idx="1" type="body"/>
          </p:nvPr>
        </p:nvSpPr>
        <p:spPr>
          <a:xfrm>
            <a:off x="685801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1148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39116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37083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370839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370839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370839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37084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37084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1" type="ftr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151" name="Google Shape;15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16"/>
          <p:cNvGrpSpPr/>
          <p:nvPr/>
        </p:nvGrpSpPr>
        <p:grpSpPr>
          <a:xfrm>
            <a:off x="-25397" y="2"/>
            <a:ext cx="12005352" cy="6644081"/>
            <a:chOff x="-25397" y="0"/>
            <a:chExt cx="12005350" cy="6644081"/>
          </a:xfrm>
        </p:grpSpPr>
        <p:sp>
          <p:nvSpPr>
            <p:cNvPr id="153" name="Google Shape;153;p16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98425" rotWithShape="0" algn="tl" dir="4380000" dist="76200">
                <a:srgbClr val="000000">
                  <a:alpha val="6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25397" y="0"/>
              <a:ext cx="11773291" cy="6419514"/>
            </a:xfrm>
            <a:custGeom>
              <a:rect b="b" l="l" r="r" t="t"/>
              <a:pathLst>
                <a:path extrusionOk="0" h="6419514" w="11773291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cap="flat" cmpd="sng" w="82550">
              <a:solidFill>
                <a:srgbClr val="FEFEFE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55" name="Google Shape;155;p16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4000">
                  <a:schemeClr val="accent1"/>
                </a:gs>
                <a:gs pos="100000">
                  <a:srgbClr val="5C060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6"/>
          <p:cNvSpPr txBox="1"/>
          <p:nvPr>
            <p:ph type="title"/>
          </p:nvPr>
        </p:nvSpPr>
        <p:spPr>
          <a:xfrm>
            <a:off x="685801" y="685802"/>
            <a:ext cx="10396883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b="0" i="0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685801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1148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39116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37083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370839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370839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370839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37084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37084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58" name="Google Shape;158;p16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59" name="Google Shape;159;p16"/>
          <p:cNvSpPr txBox="1"/>
          <p:nvPr>
            <p:ph idx="11" type="ftr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12" type="sldNum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3200" u="non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3200" u="non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3200" u="non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3200" u="non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3200" u="non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3200" u="non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3200" u="non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3200" u="non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3200" u="non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21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jp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21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49" y="-2468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"/>
          <p:cNvSpPr txBox="1"/>
          <p:nvPr>
            <p:ph type="ctrTitle"/>
          </p:nvPr>
        </p:nvSpPr>
        <p:spPr>
          <a:xfrm>
            <a:off x="1045990" y="556970"/>
            <a:ext cx="9521388" cy="11714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it-IT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NETFLIX DILEMMA:</a:t>
            </a:r>
            <a:br>
              <a:rPr lang="it-IT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 PERCEZIONE DELLE SERIE TV TRA IMDB E TWITTER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1" name="Google Shape;171;p1"/>
          <p:cNvSpPr txBox="1"/>
          <p:nvPr>
            <p:ph idx="1" type="subTitle"/>
          </p:nvPr>
        </p:nvSpPr>
        <p:spPr>
          <a:xfrm>
            <a:off x="-371659" y="5307464"/>
            <a:ext cx="10058400" cy="128270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UNIVERSITÀ DEGLI STUDI DI MILANO-BICOCCA, CDLM DATA SCIENCE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2076652" y="2317974"/>
            <a:ext cx="1473693" cy="1378129"/>
          </a:xfrm>
          <a:prstGeom prst="roundRect">
            <a:avLst>
              <a:gd fmla="val 6196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2290071" y="2605711"/>
            <a:ext cx="200359" cy="213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3118830" y="2605711"/>
            <a:ext cx="200359" cy="213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5" name="Google Shape;175;p1"/>
          <p:cNvSpPr/>
          <p:nvPr/>
        </p:nvSpPr>
        <p:spPr>
          <a:xfrm rot="10615075">
            <a:off x="2575599" y="2777266"/>
            <a:ext cx="732019" cy="450063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4164316" y="2315497"/>
            <a:ext cx="1473693" cy="1378129"/>
          </a:xfrm>
          <a:prstGeom prst="roundRect">
            <a:avLst>
              <a:gd fmla="val 6196" name="adj"/>
            </a:avLst>
          </a:prstGeom>
          <a:gradFill>
            <a:gsLst>
              <a:gs pos="0">
                <a:srgbClr val="9E0000"/>
              </a:gs>
              <a:gs pos="50000">
                <a:srgbClr val="E40000"/>
              </a:gs>
              <a:gs pos="100000">
                <a:srgbClr val="FF0000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4377734" y="2603232"/>
            <a:ext cx="200359" cy="213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5206493" y="2603232"/>
            <a:ext cx="200359" cy="213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9" name="Google Shape;179;p1"/>
          <p:cNvSpPr/>
          <p:nvPr/>
        </p:nvSpPr>
        <p:spPr>
          <a:xfrm rot="10615075">
            <a:off x="4663261" y="2774789"/>
            <a:ext cx="732019" cy="450063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6251979" y="2322914"/>
            <a:ext cx="1473693" cy="1378129"/>
          </a:xfrm>
          <a:prstGeom prst="roundRect">
            <a:avLst>
              <a:gd fmla="val 6196" name="adj"/>
            </a:avLst>
          </a:prstGeom>
          <a:solidFill>
            <a:srgbClr val="F2ED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6465398" y="2610651"/>
            <a:ext cx="200359" cy="213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7294155" y="2610651"/>
            <a:ext cx="200359" cy="213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3" name="Google Shape;183;p1"/>
          <p:cNvSpPr/>
          <p:nvPr/>
        </p:nvSpPr>
        <p:spPr>
          <a:xfrm rot="10615075">
            <a:off x="6750925" y="2782206"/>
            <a:ext cx="732019" cy="450063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8213048" y="2315498"/>
            <a:ext cx="1473693" cy="1412062"/>
          </a:xfrm>
          <a:prstGeom prst="roundRect">
            <a:avLst>
              <a:gd fmla="val 6196" name="adj"/>
            </a:avLst>
          </a:prstGeom>
          <a:solidFill>
            <a:srgbClr val="199D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8426467" y="2637167"/>
            <a:ext cx="200359" cy="213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9255226" y="2637167"/>
            <a:ext cx="200359" cy="213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7" name="Google Shape;187;p1"/>
          <p:cNvSpPr/>
          <p:nvPr/>
        </p:nvSpPr>
        <p:spPr>
          <a:xfrm rot="10615075">
            <a:off x="8711995" y="2808722"/>
            <a:ext cx="732019" cy="450063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8" name="Google Shape;188;p1"/>
          <p:cNvSpPr txBox="1"/>
          <p:nvPr/>
        </p:nvSpPr>
        <p:spPr>
          <a:xfrm>
            <a:off x="1907976" y="3781458"/>
            <a:ext cx="18110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Antonio Lombardo</a:t>
            </a:r>
            <a:endParaRPr/>
          </a:p>
        </p:txBody>
      </p:sp>
      <p:sp>
        <p:nvSpPr>
          <p:cNvPr id="189" name="Google Shape;189;p1"/>
          <p:cNvSpPr txBox="1"/>
          <p:nvPr/>
        </p:nvSpPr>
        <p:spPr>
          <a:xfrm>
            <a:off x="3995639" y="3781458"/>
            <a:ext cx="18110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Laura</a:t>
            </a:r>
            <a:r>
              <a:rPr b="0" i="0" lang="it-IT" sz="16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b="0" i="0" lang="it-IT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Nembrini</a:t>
            </a:r>
            <a:endParaRPr/>
          </a:p>
        </p:txBody>
      </p:sp>
      <p:sp>
        <p:nvSpPr>
          <p:cNvPr id="190" name="Google Shape;190;p1"/>
          <p:cNvSpPr txBox="1"/>
          <p:nvPr/>
        </p:nvSpPr>
        <p:spPr>
          <a:xfrm>
            <a:off x="6092951" y="3781458"/>
            <a:ext cx="18110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Adele Zanfino</a:t>
            </a:r>
            <a:endParaRPr/>
          </a:p>
        </p:txBody>
      </p:sp>
      <p:sp>
        <p:nvSpPr>
          <p:cNvPr id="191" name="Google Shape;191;p1"/>
          <p:cNvSpPr txBox="1"/>
          <p:nvPr/>
        </p:nvSpPr>
        <p:spPr>
          <a:xfrm>
            <a:off x="8044372" y="3789218"/>
            <a:ext cx="18110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Gabriele Strano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13" name="Google Shape;313;p10"/>
          <p:cNvSpPr/>
          <p:nvPr/>
        </p:nvSpPr>
        <p:spPr>
          <a:xfrm>
            <a:off x="10099964" y="0"/>
            <a:ext cx="461356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88900" sx="101000" rotWithShape="0" algn="l" dist="63500" sy="101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14" name="Google Shape;3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05613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20" name="Google Shape;320;p11"/>
          <p:cNvSpPr/>
          <p:nvPr/>
        </p:nvSpPr>
        <p:spPr>
          <a:xfrm>
            <a:off x="10099964" y="0"/>
            <a:ext cx="461356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88900" sx="101000" rotWithShape="0" algn="l" dist="63500" sy="101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21" name="Google Shape;3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9996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27" name="Google Shape;327;p12"/>
          <p:cNvSpPr txBox="1"/>
          <p:nvPr/>
        </p:nvSpPr>
        <p:spPr>
          <a:xfrm>
            <a:off x="685800" y="685800"/>
            <a:ext cx="10792837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cap="non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SVILUPPI FUTURI</a:t>
            </a:r>
            <a:endParaRPr/>
          </a:p>
        </p:txBody>
      </p:sp>
      <p:sp>
        <p:nvSpPr>
          <p:cNvPr id="328" name="Google Shape;328;p12"/>
          <p:cNvSpPr txBox="1"/>
          <p:nvPr/>
        </p:nvSpPr>
        <p:spPr>
          <a:xfrm>
            <a:off x="685800" y="2196122"/>
            <a:ext cx="10394707" cy="3821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DAL FILE JSON FINALE SI POTREBBERO ANDARE A STUDIARE ULTERIORI CARATTERISTICHE RIGUARDANTI I FILM O SERIE TV, ANDANDO A CONFRONTARE QUALE TIPOLOGIA GLI UTENTI PREFERISCONO. INOLTRE UGUAL LAVORO POTREBBE ESSERE SVOLTO SOLAMENTE PER I FILM PRESENTI SULLA PIATTAFORMA NETFLIX.</a:t>
            </a:r>
            <a:endParaRPr/>
          </a:p>
          <a:p>
            <a:pPr indent="18288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r>
              <a:t/>
            </a:r>
            <a:endParaRPr sz="1800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/>
          <p:nvPr/>
        </p:nvSpPr>
        <p:spPr>
          <a:xfrm>
            <a:off x="-1" y="0"/>
            <a:ext cx="4070191" cy="6858000"/>
          </a:xfrm>
          <a:custGeom>
            <a:rect b="b" l="l" r="r" t="t"/>
            <a:pathLst>
              <a:path extrusionOk="0" h="6858000" w="4061802">
                <a:moveTo>
                  <a:pt x="1" y="0"/>
                </a:moveTo>
                <a:lnTo>
                  <a:pt x="4059081" y="0"/>
                </a:lnTo>
                <a:lnTo>
                  <a:pt x="4059081" y="2339825"/>
                </a:lnTo>
                <a:lnTo>
                  <a:pt x="4061802" y="2339683"/>
                </a:lnTo>
                <a:lnTo>
                  <a:pt x="4061802" y="3776054"/>
                </a:lnTo>
                <a:lnTo>
                  <a:pt x="4059081" y="3776199"/>
                </a:lnTo>
                <a:lnTo>
                  <a:pt x="4059081" y="6858000"/>
                </a:lnTo>
                <a:lnTo>
                  <a:pt x="1" y="6858000"/>
                </a:lnTo>
                <a:lnTo>
                  <a:pt x="1" y="3992604"/>
                </a:lnTo>
                <a:lnTo>
                  <a:pt x="0" y="3992604"/>
                </a:lnTo>
                <a:lnTo>
                  <a:pt x="0" y="2552279"/>
                </a:lnTo>
                <a:lnTo>
                  <a:pt x="1" y="2552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lin ang="3600000" scaled="0"/>
          </a:gradFill>
          <a:ln>
            <a:noFill/>
          </a:ln>
        </p:spPr>
      </p:sp>
      <p:sp>
        <p:nvSpPr>
          <p:cNvPr id="197" name="Google Shape;197;p2"/>
          <p:cNvSpPr/>
          <p:nvPr/>
        </p:nvSpPr>
        <p:spPr>
          <a:xfrm>
            <a:off x="0" y="0"/>
            <a:ext cx="321733" cy="6858000"/>
          </a:xfrm>
          <a:prstGeom prst="rect">
            <a:avLst/>
          </a:prstGeom>
          <a:solidFill>
            <a:srgbClr val="5C0607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8" name="Google Shape;198;p2"/>
          <p:cNvSpPr/>
          <p:nvPr/>
        </p:nvSpPr>
        <p:spPr>
          <a:xfrm>
            <a:off x="4061802" y="2"/>
            <a:ext cx="8130199" cy="6857999"/>
          </a:xfrm>
          <a:custGeom>
            <a:rect b="b" l="l" r="r" t="t"/>
            <a:pathLst>
              <a:path extrusionOk="0" h="6857999" w="8130198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2"/>
          <p:cNvSpPr txBox="1"/>
          <p:nvPr/>
        </p:nvSpPr>
        <p:spPr>
          <a:xfrm>
            <a:off x="321734" y="392253"/>
            <a:ext cx="72675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Obiettivi</a:t>
            </a:r>
            <a:endParaRPr/>
          </a:p>
        </p:txBody>
      </p:sp>
      <p:sp>
        <p:nvSpPr>
          <p:cNvPr id="200" name="Google Shape;200;p2"/>
          <p:cNvSpPr txBox="1"/>
          <p:nvPr/>
        </p:nvSpPr>
        <p:spPr>
          <a:xfrm>
            <a:off x="4374754" y="4640107"/>
            <a:ext cx="720529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Questo studio si propone dunque di utilizzare le informazioni raccolte, compresa un’analisi dei sentiment raccolti sul social network Twitter, per andare a capire quanto il rating fornito da IMDB è veritiero rispetto al giudizio popolare delle serie tv. Inoltre, si andrà a studiare il genere più apprezzato dagli utenti ed il paese di produzione per capire quali fra questi ha un indice di gradimento maggiore.</a:t>
            </a:r>
            <a:endParaRPr sz="1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1" name="Google Shape;201;p2"/>
          <p:cNvSpPr txBox="1"/>
          <p:nvPr/>
        </p:nvSpPr>
        <p:spPr>
          <a:xfrm>
            <a:off x="392649" y="977028"/>
            <a:ext cx="321455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44" lvl="0" marL="28574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Quanto è preciso il rating fornito da IMDB?</a:t>
            </a:r>
            <a:endParaRPr/>
          </a:p>
          <a:p>
            <a:pPr indent="-285744" lvl="0" marL="28574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 è il genere più apprezzato fra gli utenti che usufruiscono di Netflix?</a:t>
            </a:r>
            <a:endParaRPr/>
          </a:p>
          <a:p>
            <a:pPr indent="-285744" lvl="0" marL="28574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 sono i paesi che producono i film con il più alto indice di gradimento?</a:t>
            </a:r>
            <a:endParaRPr/>
          </a:p>
        </p:txBody>
      </p:sp>
      <p:pic>
        <p:nvPicPr>
          <p:cNvPr id="202" name="Google Shape;2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9622" y="463570"/>
            <a:ext cx="7147613" cy="3059447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"/>
          <p:cNvSpPr/>
          <p:nvPr/>
        </p:nvSpPr>
        <p:spPr>
          <a:xfrm>
            <a:off x="1" y="2"/>
            <a:ext cx="12192001" cy="6857999"/>
          </a:xfrm>
          <a:custGeom>
            <a:rect b="b" l="l" r="r" t="t"/>
            <a:pathLst>
              <a:path extrusionOk="0" h="2634343" w="11647715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08" name="Google Shape;208;p3"/>
          <p:cNvSpPr/>
          <p:nvPr/>
        </p:nvSpPr>
        <p:spPr>
          <a:xfrm>
            <a:off x="643467" y="643467"/>
            <a:ext cx="10905067" cy="5571067"/>
          </a:xfrm>
          <a:custGeom>
            <a:rect b="b" l="l" r="r" t="t"/>
            <a:pathLst>
              <a:path extrusionOk="0" h="6857999" w="8130198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sq" cmpd="sng" w="508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" dir="4380000" dist="152400">
              <a:srgbClr val="000000">
                <a:alpha val="42745"/>
              </a:srgbClr>
            </a:outerShdw>
          </a:effectLst>
        </p:spPr>
      </p:sp>
      <p:pic>
        <p:nvPicPr>
          <p:cNvPr id="209" name="Google Shape;209;p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576" y="1880194"/>
            <a:ext cx="3992112" cy="341756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1116365" y="1045681"/>
            <a:ext cx="95467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Ulteriori sfide</a:t>
            </a:r>
            <a:endParaRPr/>
          </a:p>
        </p:txBody>
      </p:sp>
      <p:sp>
        <p:nvSpPr>
          <p:cNvPr id="211" name="Google Shape;211;p3"/>
          <p:cNvSpPr txBox="1"/>
          <p:nvPr/>
        </p:nvSpPr>
        <p:spPr>
          <a:xfrm>
            <a:off x="1116363" y="1880194"/>
            <a:ext cx="557493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progetto si prefissa di soddisfare due delle tre V caratteristiche dei Big Data:</a:t>
            </a:r>
            <a:endParaRPr/>
          </a:p>
          <a:p>
            <a:pPr indent="-285744" lvl="0" marL="285744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Velocità: l’uso di un’applicazione di raccolta dati proveniente da una fonte streaming;</a:t>
            </a:r>
            <a:endParaRPr/>
          </a:p>
          <a:p>
            <a:pPr indent="-285744" lvl="0" marL="285744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Varietà: l’utilizzo di differenti fonti di dati con diversi formati per la realizzazione di un unico e informativo database. </a:t>
            </a:r>
            <a:endParaRPr sz="1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"/>
          <p:cNvSpPr/>
          <p:nvPr/>
        </p:nvSpPr>
        <p:spPr>
          <a:xfrm>
            <a:off x="-15875" y="0"/>
            <a:ext cx="11683810" cy="6588125"/>
          </a:xfrm>
          <a:custGeom>
            <a:rect b="b" l="l" r="r" t="t"/>
            <a:pathLst>
              <a:path extrusionOk="0" h="6588125" w="1168381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01600" rotWithShape="0" algn="tl" dir="4380000" dist="152400">
              <a:srgbClr val="000000">
                <a:alpha val="4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"/>
          <p:cNvSpPr/>
          <p:nvPr/>
        </p:nvSpPr>
        <p:spPr>
          <a:xfrm>
            <a:off x="1" y="4282258"/>
            <a:ext cx="11329257" cy="2028845"/>
          </a:xfrm>
          <a:custGeom>
            <a:rect b="b" l="l" r="r" t="t"/>
            <a:pathLst>
              <a:path extrusionOk="0" h="2028845" w="11329257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19" name="Google Shape;219;p4"/>
          <p:cNvSpPr/>
          <p:nvPr/>
        </p:nvSpPr>
        <p:spPr>
          <a:xfrm>
            <a:off x="1" y="0"/>
            <a:ext cx="8719579" cy="456877"/>
          </a:xfrm>
          <a:custGeom>
            <a:rect b="b" l="l" r="r" t="t"/>
            <a:pathLst>
              <a:path extrusionOk="0" h="456877" w="8719579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20" name="Google Shape;220;p4"/>
          <p:cNvSpPr/>
          <p:nvPr/>
        </p:nvSpPr>
        <p:spPr>
          <a:xfrm rot="-180000">
            <a:off x="-161800" y="293317"/>
            <a:ext cx="11367116" cy="5751804"/>
          </a:xfrm>
          <a:custGeom>
            <a:rect b="b" l="l" r="r" t="t"/>
            <a:pathLst>
              <a:path extrusionOk="0" h="5751804" w="11367116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cap="flat" cmpd="sng" w="825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"/>
          <p:cNvSpPr/>
          <p:nvPr/>
        </p:nvSpPr>
        <p:spPr>
          <a:xfrm rot="-180000">
            <a:off x="4221385" y="5111356"/>
            <a:ext cx="515387" cy="515387"/>
          </a:xfrm>
          <a:prstGeom prst="star5">
            <a:avLst>
              <a:gd fmla="val 26693" name="adj"/>
              <a:gd fmla="val 105146" name="hf"/>
              <a:gd fmla="val 110557" name="vf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3" name="Google Shape;223;p4"/>
          <p:cNvSpPr/>
          <p:nvPr/>
        </p:nvSpPr>
        <p:spPr>
          <a:xfrm>
            <a:off x="0" y="1"/>
            <a:ext cx="12188952" cy="226225"/>
          </a:xfrm>
          <a:prstGeom prst="rect">
            <a:avLst/>
          </a:pr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4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19580" y="1047658"/>
            <a:ext cx="3045351" cy="15379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"/>
          <p:cNvSpPr/>
          <p:nvPr/>
        </p:nvSpPr>
        <p:spPr>
          <a:xfrm>
            <a:off x="0" y="5752623"/>
            <a:ext cx="12188952" cy="780581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1"/>
              </a:gs>
              <a:gs pos="100000">
                <a:srgbClr val="7208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38002" y="2753335"/>
            <a:ext cx="2408507" cy="240850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"/>
          <p:cNvSpPr txBox="1"/>
          <p:nvPr/>
        </p:nvSpPr>
        <p:spPr>
          <a:xfrm>
            <a:off x="350869" y="502957"/>
            <a:ext cx="75247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Introduzione</a:t>
            </a:r>
            <a:endParaRPr/>
          </a:p>
        </p:txBody>
      </p:sp>
      <p:sp>
        <p:nvSpPr>
          <p:cNvPr id="228" name="Google Shape;228;p4"/>
          <p:cNvSpPr txBox="1"/>
          <p:nvPr/>
        </p:nvSpPr>
        <p:spPr>
          <a:xfrm>
            <a:off x="350869" y="1218123"/>
            <a:ext cx="752475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sviluppare il progetto ci siamo avvalsi di due dataset presenti in Kaggle come punto di partenza.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AutoNum type="arabicPeriod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formato csv, riguardante film e serie tv aggiunti sulla piattaforma Netflix dal 2008 ad oggi. È formato da 7786 righe.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AutoNum type="arabicPeriod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formato tsv, è relativo ai dati ottenuti dalla piattaforma IMDB, composto da 2000 righe.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Normalizzazione dei titoli per favorire il match fra i dataset.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Oltre a questi due datasets, abbiamo poi raccolto Tweets relativi ai più famosi prodotti presenti sul catalogo di Netflix per andare a calcolare l’indice di gradimento popolare.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381" y="306412"/>
            <a:ext cx="2373781" cy="2373781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34" name="Google Shape;234;p5"/>
          <p:cNvPicPr preferRelativeResize="0"/>
          <p:nvPr/>
        </p:nvPicPr>
        <p:blipFill rotWithShape="1">
          <a:blip r:embed="rId5">
            <a:alphaModFix/>
          </a:blip>
          <a:srcRect b="0" l="21745" r="23197" t="0"/>
          <a:stretch/>
        </p:blipFill>
        <p:spPr>
          <a:xfrm>
            <a:off x="3426649" y="306412"/>
            <a:ext cx="2486012" cy="2370555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35" name="Google Shape;23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4381" y="3229289"/>
            <a:ext cx="5508280" cy="1769368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36" name="Google Shape;236;p5"/>
          <p:cNvSpPr txBox="1"/>
          <p:nvPr/>
        </p:nvSpPr>
        <p:spPr>
          <a:xfrm>
            <a:off x="6175849" y="381000"/>
            <a:ext cx="4902611" cy="491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2902380" y="1334526"/>
            <a:ext cx="400051" cy="3143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4350059" y="2778712"/>
            <a:ext cx="319596" cy="38173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9" name="Google Shape;239;p5"/>
          <p:cNvSpPr txBox="1"/>
          <p:nvPr/>
        </p:nvSpPr>
        <p:spPr>
          <a:xfrm>
            <a:off x="6368716" y="306412"/>
            <a:ext cx="4902611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gestire il flusso continuo di tweet </a:t>
            </a: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è usato la piattaforma </a:t>
            </a:r>
            <a:r>
              <a:rPr b="0" i="0" lang="it-IT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Kafka.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è sviluppato: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AutoNum type="arabicPeriod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Producer;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AutoNum type="arabicPeriod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Consumer.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caratteristica più importante di questa architettura è quella di rendere la comunicazione tra le componenti asincrona, permettendo così un efficace gestione dell’elevata </a:t>
            </a:r>
            <a:r>
              <a:rPr b="1" i="0" lang="it-IT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velocità</a:t>
            </a:r>
            <a:r>
              <a:rPr b="0" i="0" lang="it-IT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flusso dei dati.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è utilizzato NiFi per stabilizzare e velocizzare la gestione dei dati non strutturati in real-time.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Infine, per il salvataggio dei dati si è usato MongoDB, archiviando i dati sotto forma di JSON.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6"/>
          <p:cNvSpPr/>
          <p:nvPr/>
        </p:nvSpPr>
        <p:spPr>
          <a:xfrm>
            <a:off x="-15875" y="0"/>
            <a:ext cx="11683810" cy="6588125"/>
          </a:xfrm>
          <a:custGeom>
            <a:rect b="b" l="l" r="r" t="t"/>
            <a:pathLst>
              <a:path extrusionOk="0" h="6588125" w="1168381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01600" rotWithShape="0" algn="tl" dir="4380000" dist="152400">
              <a:srgbClr val="000000">
                <a:alpha val="4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"/>
          <p:cNvSpPr/>
          <p:nvPr/>
        </p:nvSpPr>
        <p:spPr>
          <a:xfrm>
            <a:off x="1" y="4282258"/>
            <a:ext cx="11329257" cy="2028845"/>
          </a:xfrm>
          <a:custGeom>
            <a:rect b="b" l="l" r="r" t="t"/>
            <a:pathLst>
              <a:path extrusionOk="0" h="2028845" w="11329257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47" name="Google Shape;247;p6"/>
          <p:cNvSpPr/>
          <p:nvPr/>
        </p:nvSpPr>
        <p:spPr>
          <a:xfrm>
            <a:off x="1" y="0"/>
            <a:ext cx="8719579" cy="456877"/>
          </a:xfrm>
          <a:custGeom>
            <a:rect b="b" l="l" r="r" t="t"/>
            <a:pathLst>
              <a:path extrusionOk="0" h="456877" w="8719579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48" name="Google Shape;248;p6"/>
          <p:cNvSpPr/>
          <p:nvPr/>
        </p:nvSpPr>
        <p:spPr>
          <a:xfrm rot="-180000">
            <a:off x="-161800" y="293317"/>
            <a:ext cx="11367116" cy="5751804"/>
          </a:xfrm>
          <a:custGeom>
            <a:rect b="b" l="l" r="r" t="t"/>
            <a:pathLst>
              <a:path extrusionOk="0" h="5751804" w="11367116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cap="flat" cmpd="sng" w="825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6"/>
          <p:cNvSpPr/>
          <p:nvPr/>
        </p:nvSpPr>
        <p:spPr>
          <a:xfrm rot="-180000">
            <a:off x="4221385" y="5111356"/>
            <a:ext cx="515387" cy="515387"/>
          </a:xfrm>
          <a:prstGeom prst="star5">
            <a:avLst>
              <a:gd fmla="val 26693" name="adj"/>
              <a:gd fmla="val 105146" name="hf"/>
              <a:gd fmla="val 110557" name="vf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51" name="Google Shape;251;p6"/>
          <p:cNvSpPr/>
          <p:nvPr/>
        </p:nvSpPr>
        <p:spPr>
          <a:xfrm>
            <a:off x="0" y="1"/>
            <a:ext cx="12188952" cy="226225"/>
          </a:xfrm>
          <a:prstGeom prst="rect">
            <a:avLst/>
          </a:pr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6"/>
          <p:cNvSpPr/>
          <p:nvPr/>
        </p:nvSpPr>
        <p:spPr>
          <a:xfrm>
            <a:off x="0" y="5752623"/>
            <a:ext cx="12188952" cy="780581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1"/>
              </a:gs>
              <a:gs pos="100000">
                <a:srgbClr val="7208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612" y="1004418"/>
            <a:ext cx="8323781" cy="376900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6"/>
          <p:cNvSpPr txBox="1"/>
          <p:nvPr/>
        </p:nvSpPr>
        <p:spPr>
          <a:xfrm>
            <a:off x="8792185" y="1937902"/>
            <a:ext cx="267652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Componenti: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ConsumeKafkaRecord;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PutMongoRecord;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Funnel.</a:t>
            </a:r>
            <a:endParaRPr/>
          </a:p>
        </p:txBody>
      </p:sp>
      <p:sp>
        <p:nvSpPr>
          <p:cNvPr id="255" name="Google Shape;255;p6"/>
          <p:cNvSpPr txBox="1"/>
          <p:nvPr/>
        </p:nvSpPr>
        <p:spPr>
          <a:xfrm>
            <a:off x="8792185" y="1004418"/>
            <a:ext cx="25569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Struttura NiFi</a:t>
            </a:r>
            <a:endParaRPr sz="32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"/>
          <p:cNvSpPr/>
          <p:nvPr/>
        </p:nvSpPr>
        <p:spPr>
          <a:xfrm>
            <a:off x="2888276" y="2422550"/>
            <a:ext cx="319596" cy="38173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61" name="Google Shape;261;p7"/>
          <p:cNvSpPr txBox="1"/>
          <p:nvPr/>
        </p:nvSpPr>
        <p:spPr>
          <a:xfrm>
            <a:off x="6304101" y="1858950"/>
            <a:ext cx="5038500" cy="3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it-IT" sz="1800">
                <a:solidFill>
                  <a:schemeClr val="dk1"/>
                </a:solidFill>
              </a:rPr>
              <a:t>Pulizia alla collection: rimozione tweet identici o che non riguardavano la serie tv.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it-IT" sz="1800">
                <a:solidFill>
                  <a:schemeClr val="dk1"/>
                </a:solidFill>
              </a:rPr>
              <a:t>Pulizia del testo dei tweets delle emoticons, punteggiatura, simboli come RT, stopwords;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it-IT" sz="1800">
                <a:solidFill>
                  <a:schemeClr val="dk1"/>
                </a:solidFill>
              </a:rPr>
              <a:t>Funzione tokenizer di NLTK (spezzettato la frase in singole parole);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it-IT" sz="1800">
                <a:solidFill>
                  <a:schemeClr val="dk1"/>
                </a:solidFill>
              </a:rPr>
              <a:t>Creazione del dizionario score1;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it-IT" sz="1800">
                <a:solidFill>
                  <a:schemeClr val="dk1"/>
                </a:solidFill>
              </a:rPr>
              <a:t>Calcolo di score2.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magine che contiene testo&#10;&#10;Descrizione generata automaticamente" id="262" name="Google Shape;2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436" y="282156"/>
            <a:ext cx="1481477" cy="14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7043" y="3046103"/>
            <a:ext cx="21717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7"/>
          <p:cNvSpPr/>
          <p:nvPr/>
        </p:nvSpPr>
        <p:spPr>
          <a:xfrm>
            <a:off x="2014993" y="844222"/>
            <a:ext cx="555039" cy="523783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65" name="Google Shape;2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5622" y="282155"/>
            <a:ext cx="1484501" cy="148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0849" y="1398692"/>
            <a:ext cx="782044" cy="78204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7"/>
          <p:cNvSpPr/>
          <p:nvPr/>
        </p:nvSpPr>
        <p:spPr>
          <a:xfrm>
            <a:off x="4057723" y="844222"/>
            <a:ext cx="555039" cy="523783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descr="Immagine che contiene freccia&#10;&#10;Descrizione generata automaticamente" id="268" name="Google Shape;26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92297" y="282155"/>
            <a:ext cx="1534611" cy="148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7"/>
          <p:cNvPicPr preferRelativeResize="0"/>
          <p:nvPr>
            <p:ph idx="1" type="body"/>
          </p:nvPr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54896" y="1597061"/>
            <a:ext cx="1037194" cy="52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3356" y="1467931"/>
            <a:ext cx="359731" cy="65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7"/>
          <p:cNvSpPr txBox="1"/>
          <p:nvPr/>
        </p:nvSpPr>
        <p:spPr>
          <a:xfrm>
            <a:off x="6426900" y="656050"/>
            <a:ext cx="95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72" name="Google Shape;272;p7"/>
          <p:cNvSpPr txBox="1"/>
          <p:nvPr/>
        </p:nvSpPr>
        <p:spPr>
          <a:xfrm>
            <a:off x="6845550" y="919938"/>
            <a:ext cx="951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3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Integrazione e pulizia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3D3D3"/>
            </a:gs>
          </a:gsLst>
          <a:lin ang="5400000" scaled="0"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8"/>
          <p:cNvSpPr/>
          <p:nvPr/>
        </p:nvSpPr>
        <p:spPr>
          <a:xfrm>
            <a:off x="-15875" y="0"/>
            <a:ext cx="11683810" cy="6588125"/>
          </a:xfrm>
          <a:custGeom>
            <a:rect b="b" l="l" r="r" t="t"/>
            <a:pathLst>
              <a:path extrusionOk="0" h="6588125" w="1168381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3D3D3"/>
              </a:gs>
            </a:gsLst>
            <a:lin ang="5400000" scaled="0"/>
          </a:gradFill>
          <a:ln>
            <a:noFill/>
          </a:ln>
          <a:effectLst>
            <a:outerShdw blurRad="101600" rotWithShape="0" algn="tl" dir="4380000" dist="152400">
              <a:srgbClr val="000000">
                <a:alpha val="4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8"/>
          <p:cNvSpPr/>
          <p:nvPr/>
        </p:nvSpPr>
        <p:spPr>
          <a:xfrm>
            <a:off x="0" y="4282257"/>
            <a:ext cx="11329257" cy="2028845"/>
          </a:xfrm>
          <a:custGeom>
            <a:rect b="b" l="l" r="r" t="t"/>
            <a:pathLst>
              <a:path extrusionOk="0" h="2028845" w="11329257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80" name="Google Shape;280;p8"/>
          <p:cNvSpPr/>
          <p:nvPr/>
        </p:nvSpPr>
        <p:spPr>
          <a:xfrm>
            <a:off x="0" y="0"/>
            <a:ext cx="8719579" cy="456877"/>
          </a:xfrm>
          <a:custGeom>
            <a:rect b="b" l="l" r="r" t="t"/>
            <a:pathLst>
              <a:path extrusionOk="0" h="456877" w="8719579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81" name="Google Shape;281;p8"/>
          <p:cNvSpPr/>
          <p:nvPr/>
        </p:nvSpPr>
        <p:spPr>
          <a:xfrm rot="-180000">
            <a:off x="-161800" y="293317"/>
            <a:ext cx="11367116" cy="5751804"/>
          </a:xfrm>
          <a:custGeom>
            <a:rect b="b" l="l" r="r" t="t"/>
            <a:pathLst>
              <a:path extrusionOk="0" h="5751804" w="11367116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cap="flat" cmpd="sng" w="825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8"/>
          <p:cNvSpPr/>
          <p:nvPr/>
        </p:nvSpPr>
        <p:spPr>
          <a:xfrm rot="-180000">
            <a:off x="4221385" y="5111356"/>
            <a:ext cx="515386" cy="515386"/>
          </a:xfrm>
          <a:prstGeom prst="star5">
            <a:avLst>
              <a:gd fmla="val 26693" name="adj"/>
              <a:gd fmla="val 105146" name="hf"/>
              <a:gd fmla="val 110557" name="vf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8"/>
          <p:cNvSpPr/>
          <p:nvPr/>
        </p:nvSpPr>
        <p:spPr>
          <a:xfrm>
            <a:off x="0" y="1"/>
            <a:ext cx="12192001" cy="6857999"/>
          </a:xfrm>
          <a:custGeom>
            <a:rect b="b" l="l" r="r" t="t"/>
            <a:pathLst>
              <a:path extrusionOk="0" h="2634343" w="11647715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84" name="Google Shape;284;p8"/>
          <p:cNvSpPr/>
          <p:nvPr/>
        </p:nvSpPr>
        <p:spPr>
          <a:xfrm>
            <a:off x="0" y="1"/>
            <a:ext cx="11548534" cy="6857998"/>
          </a:xfrm>
          <a:custGeom>
            <a:rect b="b" l="l" r="r" t="t"/>
            <a:pathLst>
              <a:path extrusionOk="0" h="6857999" w="8130198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</p:sp>
      <p:sp>
        <p:nvSpPr>
          <p:cNvPr id="285" name="Google Shape;285;p8"/>
          <p:cNvSpPr/>
          <p:nvPr/>
        </p:nvSpPr>
        <p:spPr>
          <a:xfrm>
            <a:off x="0" y="6375400"/>
            <a:ext cx="11548533" cy="482600"/>
          </a:xfrm>
          <a:custGeom>
            <a:rect b="b" l="l" r="r" t="t"/>
            <a:pathLst>
              <a:path extrusionOk="0" h="2634343" w="11647715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dk1">
              <a:alpha val="9803"/>
            </a:schemeClr>
          </a:solidFill>
          <a:ln>
            <a:noFill/>
          </a:ln>
        </p:spPr>
      </p:sp>
      <p:sp>
        <p:nvSpPr>
          <p:cNvPr id="286" name="Google Shape;286;p8"/>
          <p:cNvSpPr txBox="1"/>
          <p:nvPr/>
        </p:nvSpPr>
        <p:spPr>
          <a:xfrm>
            <a:off x="253398" y="1124375"/>
            <a:ext cx="57123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struttura finale i dati sono stati memorizzati in formato JSON.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Caratteristiche principali: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Ogni elemento del documento JSON è un dizionario contenente una serie TV e tutte le relative informazioni associate a essa.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All’interno di ogni dizionario sono stati inseriti tutti i tweet analizzati contenuti sotto la voce ‘tweet’ sotto forma di lista con al suo interno dizionari.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file finale è stato caricato su MongoDB.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7" name="Google Shape;287;p8"/>
          <p:cNvSpPr txBox="1"/>
          <p:nvPr/>
        </p:nvSpPr>
        <p:spPr>
          <a:xfrm>
            <a:off x="417832" y="295699"/>
            <a:ext cx="59237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Struttura file JSON</a:t>
            </a:r>
            <a:endParaRPr/>
          </a:p>
        </p:txBody>
      </p:sp>
      <p:pic>
        <p:nvPicPr>
          <p:cNvPr id="288" name="Google Shape;28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037" y="405487"/>
            <a:ext cx="4286250" cy="5895975"/>
          </a:xfrm>
          <a:prstGeom prst="rect">
            <a:avLst/>
          </a:prstGeom>
          <a:noFill/>
          <a:ln cap="rnd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sx="97000" kx="900000" rotWithShape="0" algn="br" dir="10500000" dist="95250" sy="2300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3D3D3"/>
            </a:gs>
          </a:gsLst>
          <a:lin ang="5400000" scaled="0"/>
        </a:gra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9"/>
          <p:cNvSpPr/>
          <p:nvPr/>
        </p:nvSpPr>
        <p:spPr>
          <a:xfrm>
            <a:off x="-15875" y="0"/>
            <a:ext cx="11683810" cy="6588125"/>
          </a:xfrm>
          <a:custGeom>
            <a:rect b="b" l="l" r="r" t="t"/>
            <a:pathLst>
              <a:path extrusionOk="0" h="6588125" w="1168381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3D3D3"/>
              </a:gs>
            </a:gsLst>
            <a:lin ang="5400000" scaled="0"/>
          </a:gradFill>
          <a:ln>
            <a:noFill/>
          </a:ln>
          <a:effectLst>
            <a:outerShdw blurRad="101600" rotWithShape="0" algn="tl" dir="4380000" dist="152400">
              <a:srgbClr val="000000">
                <a:alpha val="4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9"/>
          <p:cNvSpPr/>
          <p:nvPr/>
        </p:nvSpPr>
        <p:spPr>
          <a:xfrm>
            <a:off x="0" y="4282257"/>
            <a:ext cx="11329257" cy="2028845"/>
          </a:xfrm>
          <a:custGeom>
            <a:rect b="b" l="l" r="r" t="t"/>
            <a:pathLst>
              <a:path extrusionOk="0" h="2028845" w="11329257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96" name="Google Shape;296;p9"/>
          <p:cNvSpPr/>
          <p:nvPr/>
        </p:nvSpPr>
        <p:spPr>
          <a:xfrm>
            <a:off x="0" y="0"/>
            <a:ext cx="8719579" cy="456877"/>
          </a:xfrm>
          <a:custGeom>
            <a:rect b="b" l="l" r="r" t="t"/>
            <a:pathLst>
              <a:path extrusionOk="0" h="456877" w="8719579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97" name="Google Shape;297;p9"/>
          <p:cNvSpPr/>
          <p:nvPr/>
        </p:nvSpPr>
        <p:spPr>
          <a:xfrm rot="-180000">
            <a:off x="-161800" y="293317"/>
            <a:ext cx="11367116" cy="5751804"/>
          </a:xfrm>
          <a:custGeom>
            <a:rect b="b" l="l" r="r" t="t"/>
            <a:pathLst>
              <a:path extrusionOk="0" h="5751804" w="11367116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cap="flat" cmpd="sng" w="825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9"/>
          <p:cNvSpPr/>
          <p:nvPr/>
        </p:nvSpPr>
        <p:spPr>
          <a:xfrm rot="-180000">
            <a:off x="4221385" y="5111356"/>
            <a:ext cx="515386" cy="515386"/>
          </a:xfrm>
          <a:prstGeom prst="star5">
            <a:avLst>
              <a:gd fmla="val 26693" name="adj"/>
              <a:gd fmla="val 105146" name="hf"/>
              <a:gd fmla="val 110557" name="vf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9"/>
          <p:cNvSpPr/>
          <p:nvPr/>
        </p:nvSpPr>
        <p:spPr>
          <a:xfrm>
            <a:off x="0" y="1"/>
            <a:ext cx="12192001" cy="6857999"/>
          </a:xfrm>
          <a:custGeom>
            <a:rect b="b" l="l" r="r" t="t"/>
            <a:pathLst>
              <a:path extrusionOk="0" h="2634343" w="11647715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00" name="Google Shape;300;p9"/>
          <p:cNvSpPr/>
          <p:nvPr/>
        </p:nvSpPr>
        <p:spPr>
          <a:xfrm>
            <a:off x="0" y="1"/>
            <a:ext cx="11548534" cy="6857998"/>
          </a:xfrm>
          <a:custGeom>
            <a:rect b="b" l="l" r="r" t="t"/>
            <a:pathLst>
              <a:path extrusionOk="0" h="6857999" w="8130198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</p:sp>
      <p:sp>
        <p:nvSpPr>
          <p:cNvPr id="301" name="Google Shape;301;p9"/>
          <p:cNvSpPr/>
          <p:nvPr/>
        </p:nvSpPr>
        <p:spPr>
          <a:xfrm>
            <a:off x="0" y="6375400"/>
            <a:ext cx="11548533" cy="482600"/>
          </a:xfrm>
          <a:custGeom>
            <a:rect b="b" l="l" r="r" t="t"/>
            <a:pathLst>
              <a:path extrusionOk="0" h="2634343" w="11647715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dk1">
              <a:alpha val="9803"/>
            </a:schemeClr>
          </a:solidFill>
          <a:ln>
            <a:noFill/>
          </a:ln>
        </p:spPr>
      </p:sp>
      <p:sp>
        <p:nvSpPr>
          <p:cNvPr id="302" name="Google Shape;302;p9"/>
          <p:cNvSpPr txBox="1"/>
          <p:nvPr/>
        </p:nvSpPr>
        <p:spPr>
          <a:xfrm>
            <a:off x="476534" y="340044"/>
            <a:ext cx="70008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Pre-processing</a:t>
            </a:r>
            <a:endParaRPr/>
          </a:p>
        </p:txBody>
      </p:sp>
      <p:sp>
        <p:nvSpPr>
          <p:cNvPr id="303" name="Google Shape;303;p9"/>
          <p:cNvSpPr txBox="1"/>
          <p:nvPr/>
        </p:nvSpPr>
        <p:spPr>
          <a:xfrm>
            <a:off x="476534" y="966919"/>
            <a:ext cx="91468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Standardizzazione del rating IMDb e indice di gradimento ricavato dallo scraping di Twitter.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04" name="Google Shape;304;p9"/>
          <p:cNvSpPr txBox="1"/>
          <p:nvPr/>
        </p:nvSpPr>
        <p:spPr>
          <a:xfrm>
            <a:off x="524065" y="1958058"/>
            <a:ext cx="807701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Query Python (libreria pandas)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Confronto fra IMDb rating e score medio della sentiment;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 del genere con più successo;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 delle nazioni che producono serie con più successo.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05" name="Google Shape;305;p9"/>
          <p:cNvSpPr txBox="1"/>
          <p:nvPr/>
        </p:nvSpPr>
        <p:spPr>
          <a:xfrm>
            <a:off x="524065" y="3553650"/>
            <a:ext cx="809288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Query Python (MongoDB)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0" lang="it-IT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 ogni nazione, calcolare lo score medio della media dello score normalizzato della sentiment per ogni serie;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0" lang="it-IT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 ogni stagione, calcolare lo score medio normalizzato della sentiment;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0" lang="it-IT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 ogni nazione, calcolo lo score medio della sentiment e di IMDb normalizzati.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descr="Lente di ingrandimento con riempimento a tinta unita" id="306" name="Google Shape;30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4335" y="292429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 con riempimento a tinta unita" id="307" name="Google Shape;30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26480" y="1981473"/>
            <a:ext cx="1335354" cy="133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vento">
  <a:themeElements>
    <a:clrScheme name="Evento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vento">
  <a:themeElements>
    <a:clrScheme name="Evento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2021-07-06T13:14:55Z</dcterms:created>
  <dc:creator>Antonio Lombardo</dc:creator>
</cp:coreProperties>
</file>