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25"/>
  </p:notesMasterIdLst>
  <p:sldIdLst>
    <p:sldId id="368" r:id="rId5"/>
    <p:sldId id="404" r:id="rId6"/>
    <p:sldId id="406" r:id="rId7"/>
    <p:sldId id="407" r:id="rId8"/>
    <p:sldId id="408" r:id="rId9"/>
    <p:sldId id="413" r:id="rId10"/>
    <p:sldId id="415" r:id="rId11"/>
    <p:sldId id="416" r:id="rId12"/>
    <p:sldId id="417" r:id="rId13"/>
    <p:sldId id="420" r:id="rId14"/>
    <p:sldId id="429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359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07AD03"/>
    <a:srgbClr val="10A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77887" autoAdjust="0"/>
  </p:normalViewPr>
  <p:slideViewPr>
    <p:cSldViewPr>
      <p:cViewPr varScale="1">
        <p:scale>
          <a:sx n="71" d="100"/>
          <a:sy n="71" d="100"/>
        </p:scale>
        <p:origin x="1365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95CF3DC-F30E-4C5A-9F7D-386890D0353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A496EB7-F2EE-4893-83AD-E782DD192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EB7-F2EE-4893-83AD-E782DD1927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88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EB7-F2EE-4893-83AD-E782DD1927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56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EB7-F2EE-4893-83AD-E782DD1927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16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EB7-F2EE-4893-83AD-E782DD1927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0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EB7-F2EE-4893-83AD-E782DD1927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96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EB7-F2EE-4893-83AD-E782DD1927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25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EB7-F2EE-4893-83AD-E782DD1927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67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EB7-F2EE-4893-83AD-E782DD1927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34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EB7-F2EE-4893-83AD-E782DD1927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79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EB7-F2EE-4893-83AD-E782DD1927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5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EB7-F2EE-4893-83AD-E782DD1927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9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EB7-F2EE-4893-83AD-E782DD1927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9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EB7-F2EE-4893-83AD-E782DD1927C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4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EB7-F2EE-4893-83AD-E782DD1927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39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EB7-F2EE-4893-83AD-E782DD1927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54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EB7-F2EE-4893-83AD-E782DD1927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3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40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EB7-F2EE-4893-83AD-E782DD1927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75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EB7-F2EE-4893-83AD-E782DD1927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8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EB7-F2EE-4893-83AD-E782DD1927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477000" y="63246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Slide </a:t>
            </a:r>
            <a:fld id="{782B8D44-B871-4105-8924-9B2B8AC2634B}" type="slidenum">
              <a:rPr lang="en-US" sz="1400" smtClean="0"/>
              <a:pPr algn="r"/>
              <a:t>‹#›</a:t>
            </a:fld>
            <a:r>
              <a:rPr lang="en-US" sz="1400" dirty="0"/>
              <a:t> of 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7175"/>
            <a:ext cx="7772400" cy="1470025"/>
          </a:xfrm>
        </p:spPr>
        <p:txBody>
          <a:bodyPr/>
          <a:lstStyle/>
          <a:p>
            <a:r>
              <a:rPr lang="en-US" dirty="0"/>
              <a:t>Business Rules and Constraints</a:t>
            </a:r>
            <a:endParaRPr lang="en-US" sz="2800" dirty="0"/>
          </a:p>
        </p:txBody>
      </p:sp>
      <p:pic>
        <p:nvPicPr>
          <p:cNvPr id="5" name="Picture 4" descr="Bellevue College logo" title="BC 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609600"/>
            <a:ext cx="4541532" cy="109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51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58032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Constraints help us to avoid this…</a:t>
            </a:r>
          </a:p>
        </p:txBody>
      </p:sp>
      <p:pic>
        <p:nvPicPr>
          <p:cNvPr id="4" name="Content Placeholder 3" descr="Dump truck dumping trash at a dump." title="Dump Truck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94895"/>
            <a:ext cx="6019800" cy="4299857"/>
          </a:xfrm>
        </p:spPr>
      </p:pic>
    </p:spTree>
    <p:extLst>
      <p:ext uri="{BB962C8B-B14F-4D97-AF65-F5344CB8AC3E}">
        <p14:creationId xmlns:p14="http://schemas.microsoft.com/office/powerpoint/2010/main" val="297277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Constraints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Constraints are restrictions on the contents of the database.</a:t>
            </a:r>
          </a:p>
          <a:p>
            <a:r>
              <a:rPr lang="en-US" sz="2800" dirty="0"/>
              <a:t>Database constraints provide a way to maintain data integrity.</a:t>
            </a:r>
          </a:p>
          <a:p>
            <a:r>
              <a:rPr lang="en-US" sz="2800" dirty="0"/>
              <a:t>Rows in a table have valid primary or unique key values.</a:t>
            </a:r>
          </a:p>
          <a:p>
            <a:r>
              <a:rPr lang="en-US" sz="2800" dirty="0"/>
              <a:t>Rows in a dependent table have valid foreign key values that reference rows in a parent table.</a:t>
            </a:r>
          </a:p>
          <a:p>
            <a:r>
              <a:rPr lang="en-US" sz="2800" dirty="0"/>
              <a:t>Individual column values are valid.</a:t>
            </a:r>
          </a:p>
        </p:txBody>
      </p:sp>
    </p:spTree>
    <p:extLst>
      <p:ext uri="{BB962C8B-B14F-4D97-AF65-F5344CB8AC3E}">
        <p14:creationId xmlns:p14="http://schemas.microsoft.com/office/powerpoint/2010/main" val="402865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Constraint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Domain constraints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default constraints</a:t>
            </a:r>
          </a:p>
          <a:p>
            <a:r>
              <a:rPr lang="en-US" dirty="0"/>
              <a:t>not null constraint</a:t>
            </a:r>
          </a:p>
          <a:p>
            <a:r>
              <a:rPr lang="en-US" dirty="0"/>
              <a:t>unique constraints</a:t>
            </a:r>
          </a:p>
          <a:p>
            <a:r>
              <a:rPr lang="en-US" dirty="0"/>
              <a:t>check constraints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Key/table constraints</a:t>
            </a:r>
          </a:p>
          <a:p>
            <a:r>
              <a:rPr lang="en-US" dirty="0"/>
              <a:t>primary key constraints</a:t>
            </a:r>
          </a:p>
          <a:p>
            <a:r>
              <a:rPr lang="en-US" dirty="0"/>
              <a:t>foreign key constraints</a:t>
            </a:r>
          </a:p>
          <a:p>
            <a:r>
              <a:rPr lang="en-US" dirty="0"/>
              <a:t>referential integrity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4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Type Constraint</a:t>
            </a:r>
          </a:p>
        </p:txBody>
      </p:sp>
      <p:pic>
        <p:nvPicPr>
          <p:cNvPr id="6" name="Content Placeholder 5" descr="ERD of Employees and Orders tables and 1 to many relationship between them." title="Image of an ERD relationship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715" y="1417638"/>
            <a:ext cx="8548569" cy="26971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3434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EmployeeID</a:t>
            </a:r>
            <a:r>
              <a:rPr lang="en-US" sz="2800" dirty="0"/>
              <a:t> must be an integer</a:t>
            </a:r>
          </a:p>
        </p:txBody>
      </p:sp>
    </p:spTree>
    <p:extLst>
      <p:ext uri="{BB962C8B-B14F-4D97-AF65-F5344CB8AC3E}">
        <p14:creationId xmlns:p14="http://schemas.microsoft.com/office/powerpoint/2010/main" val="12635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Default Constraint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9167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you know that the majority of your record entries are from the United States, you may plan to constrain the </a:t>
            </a:r>
            <a:r>
              <a:rPr lang="en-US" sz="2000" dirty="0" err="1"/>
              <a:t>CountryRegionfield</a:t>
            </a:r>
            <a:r>
              <a:rPr lang="en-US" sz="2000" dirty="0"/>
              <a:t> so that it has a default entry of ‘United States’ which you could override as needed.</a:t>
            </a:r>
            <a:endParaRPr lang="en-US" sz="3200" dirty="0"/>
          </a:p>
        </p:txBody>
      </p:sp>
      <p:pic>
        <p:nvPicPr>
          <p:cNvPr id="3" name="Picture 2" descr="Address table with AddressID primary key and a CountryRegion field." title="Address 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65" y="1219200"/>
            <a:ext cx="6841605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3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Not Null Constraint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9167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may plan to constrain the </a:t>
            </a:r>
            <a:r>
              <a:rPr lang="en-US" dirty="0" err="1"/>
              <a:t>OrderDatefield</a:t>
            </a:r>
            <a:r>
              <a:rPr lang="en-US" dirty="0"/>
              <a:t> so that it does not allow nulls.</a:t>
            </a:r>
            <a:endParaRPr lang="en-US" sz="3200" dirty="0"/>
          </a:p>
        </p:txBody>
      </p:sp>
      <p:pic>
        <p:nvPicPr>
          <p:cNvPr id="4" name="Picture 3" descr="ERD with Employees and Orders tables. There is a 1 to many relationship between Employees and Orders." title="E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11" y="1676400"/>
            <a:ext cx="8666178" cy="27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55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Unique Constraint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9167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may plan to constrain the </a:t>
            </a:r>
            <a:r>
              <a:rPr lang="en-US" dirty="0" err="1"/>
              <a:t>EmailAddress</a:t>
            </a:r>
            <a:r>
              <a:rPr lang="en-US" dirty="0"/>
              <a:t> field so that each value is unique.</a:t>
            </a:r>
            <a:endParaRPr lang="en-US" sz="3200" dirty="0"/>
          </a:p>
        </p:txBody>
      </p:sp>
      <p:pic>
        <p:nvPicPr>
          <p:cNvPr id="4" name="Picture 3" descr="ERD with Employees and Orders tables. There is a 1 to many relationship between Employees and Orders." title="E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11" y="1676400"/>
            <a:ext cx="8666178" cy="27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00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Check Constraint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9167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may plan to constrain the </a:t>
            </a:r>
            <a:r>
              <a:rPr lang="en-US" dirty="0" err="1"/>
              <a:t>ShippedDate</a:t>
            </a:r>
            <a:r>
              <a:rPr lang="en-US" dirty="0"/>
              <a:t> field so that it is a date greater than or equal to the </a:t>
            </a:r>
            <a:r>
              <a:rPr lang="en-US" dirty="0" err="1"/>
              <a:t>OrderDate</a:t>
            </a:r>
            <a:r>
              <a:rPr lang="en-US" dirty="0"/>
              <a:t>.</a:t>
            </a:r>
            <a:endParaRPr lang="en-US" sz="3200" dirty="0"/>
          </a:p>
        </p:txBody>
      </p:sp>
      <p:pic>
        <p:nvPicPr>
          <p:cNvPr id="4" name="Picture 3" descr="ERD with Employees and Orders tables. There is a 1 to many relationship between Employees and Orders." title="E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11" y="1676400"/>
            <a:ext cx="8666178" cy="27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74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Foreign Key Constraints or Referential Integrity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5720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Employee record must exist in the Employee table before you can add an Order record in the Order table taken by that Employee. </a:t>
            </a:r>
          </a:p>
          <a:p>
            <a:endParaRPr lang="en-US" dirty="0"/>
          </a:p>
          <a:p>
            <a:r>
              <a:rPr lang="en-US" dirty="0"/>
              <a:t>In other words, you cannot enter a record in the Orders table with an </a:t>
            </a:r>
            <a:r>
              <a:rPr lang="en-US" dirty="0" err="1"/>
              <a:t>EmployeeID</a:t>
            </a:r>
            <a:r>
              <a:rPr lang="en-US" dirty="0"/>
              <a:t> that does not already exist in the Employee table.</a:t>
            </a:r>
            <a:endParaRPr lang="en-US" sz="3200" dirty="0"/>
          </a:p>
        </p:txBody>
      </p:sp>
      <p:pic>
        <p:nvPicPr>
          <p:cNvPr id="4" name="Picture 3" descr="ERD with Employees and Orders tables. There is a 1 to many relationship between Employees and Orders." title="E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11" y="1676400"/>
            <a:ext cx="8666178" cy="27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1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Are Business Rules?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business rule</a:t>
            </a:r>
            <a:r>
              <a:rPr lang="en-US" dirty="0"/>
              <a:t> is a statement that </a:t>
            </a:r>
            <a:r>
              <a:rPr lang="en-US" b="1" dirty="0"/>
              <a:t>imposes some form of constraint </a:t>
            </a:r>
            <a:r>
              <a:rPr lang="en-US" dirty="0"/>
              <a:t>on a specific aspect of the database.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A Ship Date cannot be prior to an Order Date for any given order.</a:t>
            </a:r>
          </a:p>
        </p:txBody>
      </p:sp>
    </p:spTree>
    <p:extLst>
      <p:ext uri="{BB962C8B-B14F-4D97-AF65-F5344CB8AC3E}">
        <p14:creationId xmlns:p14="http://schemas.microsoft.com/office/powerpoint/2010/main" val="2729704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3102114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75988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Categories of Business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Field-Specific</a:t>
            </a:r>
          </a:p>
          <a:p>
            <a:r>
              <a:rPr lang="en-US" dirty="0"/>
              <a:t>Relationship-Specific</a:t>
            </a:r>
          </a:p>
        </p:txBody>
      </p:sp>
    </p:spTree>
    <p:extLst>
      <p:ext uri="{BB962C8B-B14F-4D97-AF65-F5344CB8AC3E}">
        <p14:creationId xmlns:p14="http://schemas.microsoft.com/office/powerpoint/2010/main" val="239990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Field-Specific Business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email address is required for each customer.</a:t>
            </a:r>
          </a:p>
          <a:p>
            <a:r>
              <a:rPr lang="en-US" dirty="0"/>
              <a:t>The postal code must allow for both US and Canadian postal codes.</a:t>
            </a:r>
          </a:p>
          <a:p>
            <a:endParaRPr lang="en-US" sz="2401" dirty="0"/>
          </a:p>
        </p:txBody>
      </p:sp>
    </p:spTree>
    <p:extLst>
      <p:ext uri="{BB962C8B-B14F-4D97-AF65-F5344CB8AC3E}">
        <p14:creationId xmlns:p14="http://schemas.microsoft.com/office/powerpoint/2010/main" val="313739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Relationship-Specific Business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product is assigned one and only one category.</a:t>
            </a:r>
          </a:p>
          <a:p>
            <a:r>
              <a:rPr lang="en-US" sz="2800" dirty="0"/>
              <a:t>A product must be assigned at least one category and may be assigned many categories.</a:t>
            </a:r>
          </a:p>
          <a:p>
            <a:r>
              <a:rPr lang="en-US" sz="2800" dirty="0"/>
              <a:t>A product may be assigned zero to many categories.</a:t>
            </a:r>
          </a:p>
          <a:p>
            <a:r>
              <a:rPr lang="en-US" sz="2800" dirty="0"/>
              <a:t>Each class must have a minimum of five students, but cannot have more than 20.</a:t>
            </a:r>
          </a:p>
        </p:txBody>
      </p:sp>
    </p:spTree>
    <p:extLst>
      <p:ext uri="{BB962C8B-B14F-4D97-AF65-F5344CB8AC3E}">
        <p14:creationId xmlns:p14="http://schemas.microsoft.com/office/powerpoint/2010/main" val="270883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Participation</a:t>
            </a:r>
          </a:p>
        </p:txBody>
      </p:sp>
      <p:pic>
        <p:nvPicPr>
          <p:cNvPr id="12" name="Picture 11" descr="Type of Participation and Degree of Participation" title="Participation"/>
          <p:cNvPicPr>
            <a:picLocks noChangeAspect="1"/>
          </p:cNvPicPr>
          <p:nvPr/>
        </p:nvPicPr>
        <p:blipFill rotWithShape="1">
          <a:blip r:embed="rId3"/>
          <a:srcRect l="26727" t="50000"/>
          <a:stretch/>
        </p:blipFill>
        <p:spPr>
          <a:xfrm>
            <a:off x="609600" y="1600200"/>
            <a:ext cx="3587087" cy="1752599"/>
          </a:xfrm>
          <a:prstGeom prst="rect">
            <a:avLst/>
          </a:prstGeom>
        </p:spPr>
      </p:pic>
      <p:pic>
        <p:nvPicPr>
          <p:cNvPr id="4" name="Content Placeholder 3" descr="Entitity Relationship Diagram (ERD) with Student, Class, and StudentClass tables. 1 to many relationship between Student and StudentClass. 1 to many relationship between Class and Studentclass. &#10;In parentheses above the Class:StudentClass table there is a 5,20." title="ERD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50527"/>
            <a:ext cx="6858000" cy="2950509"/>
          </a:xfrm>
        </p:spPr>
      </p:pic>
    </p:spTree>
    <p:extLst>
      <p:ext uri="{BB962C8B-B14F-4D97-AF65-F5344CB8AC3E}">
        <p14:creationId xmlns:p14="http://schemas.microsoft.com/office/powerpoint/2010/main" val="142416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Which one do you focus on first?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Field-Specific</a:t>
            </a:r>
          </a:p>
          <a:p>
            <a:r>
              <a:rPr lang="en-US" dirty="0"/>
              <a:t>Relationship-Specific</a:t>
            </a:r>
          </a:p>
        </p:txBody>
      </p:sp>
    </p:spTree>
    <p:extLst>
      <p:ext uri="{BB962C8B-B14F-4D97-AF65-F5344CB8AC3E}">
        <p14:creationId xmlns:p14="http://schemas.microsoft.com/office/powerpoint/2010/main" val="254666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Validation Tables</a:t>
            </a:r>
          </a:p>
        </p:txBody>
      </p:sp>
      <p:graphicFrame>
        <p:nvGraphicFramePr>
          <p:cNvPr id="4" name="Content Placeholder 3" descr="Categories table with CategoryID and Category fields." title="Categories Tabl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024104"/>
              </p:ext>
            </p:extLst>
          </p:nvPr>
        </p:nvGraphicFramePr>
        <p:xfrm>
          <a:off x="479961" y="2133600"/>
          <a:ext cx="373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98649445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1037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13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Architects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44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</a:t>
                      </a:r>
                      <a:r>
                        <a:rPr lang="en-US" baseline="0" dirty="0"/>
                        <a:t> Contractors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30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Attorneys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66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82203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961" y="1676400"/>
            <a:ext cx="264423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Categories</a:t>
            </a:r>
          </a:p>
        </p:txBody>
      </p:sp>
      <p:graphicFrame>
        <p:nvGraphicFramePr>
          <p:cNvPr id="6" name="Content Placeholder 3" descr="States table with State and State Name fields." title="States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5024363"/>
              </p:ext>
            </p:extLst>
          </p:nvPr>
        </p:nvGraphicFramePr>
        <p:xfrm>
          <a:off x="4724400" y="2209800"/>
          <a:ext cx="373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98649445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1037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Name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13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Alabama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44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Alaska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30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Arkansas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66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California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82203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24400" y="1752600"/>
            <a:ext cx="264423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96136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Validation Tables</a:t>
            </a:r>
          </a:p>
        </p:txBody>
      </p:sp>
      <p:pic>
        <p:nvPicPr>
          <p:cNvPr id="4" name="Content Placeholder 3" descr="ERD diagram with 2 tables: Supplier and State. State field is foreign key in Supplier table." title="ERD Diagram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5475" y="2167731"/>
            <a:ext cx="53530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8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016FFA8736AF4FBDB92C0049342780" ma:contentTypeVersion="13" ma:contentTypeDescription="Create a new document." ma:contentTypeScope="" ma:versionID="8eb8324acdfca1d8d7ea38db0eedfc5e">
  <xsd:schema xmlns:xsd="http://www.w3.org/2001/XMLSchema" xmlns:xs="http://www.w3.org/2001/XMLSchema" xmlns:p="http://schemas.microsoft.com/office/2006/metadata/properties" xmlns:ns3="7d9b1a24-051f-4fe3-aed9-71e179c3863f" xmlns:ns4="f30c1dd9-4b78-442d-9b8a-23c114079d8e" targetNamespace="http://schemas.microsoft.com/office/2006/metadata/properties" ma:root="true" ma:fieldsID="472d0fd6d24ef642a2af5e6d0aaaef8a" ns3:_="" ns4:_="">
    <xsd:import namespace="7d9b1a24-051f-4fe3-aed9-71e179c3863f"/>
    <xsd:import namespace="f30c1dd9-4b78-442d-9b8a-23c114079d8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9b1a24-051f-4fe3-aed9-71e179c3863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c1dd9-4b78-442d-9b8a-23c114079d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3F726B-4CA7-4AE7-8345-36BC44A1D838}">
  <ds:schemaRefs>
    <ds:schemaRef ds:uri="f30c1dd9-4b78-442d-9b8a-23c114079d8e"/>
    <ds:schemaRef ds:uri="http://purl.org/dc/dcmitype/"/>
    <ds:schemaRef ds:uri="http://purl.org/dc/elements/1.1/"/>
    <ds:schemaRef ds:uri="http://purl.org/dc/terms/"/>
    <ds:schemaRef ds:uri="7d9b1a24-051f-4fe3-aed9-71e179c3863f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80F6C40-36E6-4DCA-AB20-4E12378A98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9b1a24-051f-4fe3-aed9-71e179c3863f"/>
    <ds:schemaRef ds:uri="f30c1dd9-4b78-442d-9b8a-23c114079d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DE46F2-1D1C-4E4E-B8D8-1661D73F8D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456</Words>
  <Application>Microsoft Office PowerPoint</Application>
  <PresentationFormat>On-screen Show (4:3)</PresentationFormat>
  <Paragraphs>99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Business Rules and Constraints</vt:lpstr>
      <vt:lpstr>What Are Business Rules?</vt:lpstr>
      <vt:lpstr>Categories of Business Rules</vt:lpstr>
      <vt:lpstr>Field-Specific Business Rules</vt:lpstr>
      <vt:lpstr>Relationship-Specific Business Rules</vt:lpstr>
      <vt:lpstr>Participation</vt:lpstr>
      <vt:lpstr>Which one do you focus on first?</vt:lpstr>
      <vt:lpstr>Validation Tables</vt:lpstr>
      <vt:lpstr>Validation Tables</vt:lpstr>
      <vt:lpstr>Constraints</vt:lpstr>
      <vt:lpstr>Constraints help us to avoid this…</vt:lpstr>
      <vt:lpstr>Constraints</vt:lpstr>
      <vt:lpstr>Constraint Terms</vt:lpstr>
      <vt:lpstr>Data Type Constraint</vt:lpstr>
      <vt:lpstr>Default Constraint</vt:lpstr>
      <vt:lpstr>Not Null Constraint</vt:lpstr>
      <vt:lpstr>Unique Constraint</vt:lpstr>
      <vt:lpstr>Check Constraint</vt:lpstr>
      <vt:lpstr>Foreign Key Constraints or Referential Integrity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bccuser</dc:creator>
  <cp:lastModifiedBy>Pratima Suneel</cp:lastModifiedBy>
  <cp:revision>133</cp:revision>
  <cp:lastPrinted>2018-05-08T23:22:50Z</cp:lastPrinted>
  <dcterms:created xsi:type="dcterms:W3CDTF">2009-04-20T18:58:16Z</dcterms:created>
  <dcterms:modified xsi:type="dcterms:W3CDTF">2024-11-05T23:48:46Z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0x010100CB016FFA8736AF4FBDB92C0049342780</vt:lpwstr>
  </property>
</Properties>
</file>