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4"/>
  </p:sldMasterIdLst>
  <p:notesMasterIdLst>
    <p:notesMasterId r:id="rId27"/>
  </p:notesMasterIdLst>
  <p:sldIdLst>
    <p:sldId id="368" r:id="rId5"/>
    <p:sldId id="372" r:id="rId6"/>
    <p:sldId id="373" r:id="rId7"/>
    <p:sldId id="396" r:id="rId8"/>
    <p:sldId id="375" r:id="rId9"/>
    <p:sldId id="376" r:id="rId10"/>
    <p:sldId id="377" r:id="rId11"/>
    <p:sldId id="398" r:id="rId12"/>
    <p:sldId id="392" r:id="rId13"/>
    <p:sldId id="393" r:id="rId14"/>
    <p:sldId id="379" r:id="rId15"/>
    <p:sldId id="380" r:id="rId16"/>
    <p:sldId id="399" r:id="rId17"/>
    <p:sldId id="382" r:id="rId18"/>
    <p:sldId id="383" r:id="rId19"/>
    <p:sldId id="384" r:id="rId20"/>
    <p:sldId id="400" r:id="rId21"/>
    <p:sldId id="387" r:id="rId22"/>
    <p:sldId id="394" r:id="rId23"/>
    <p:sldId id="389" r:id="rId24"/>
    <p:sldId id="403" r:id="rId25"/>
    <p:sldId id="359" r:id="rId2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07AD03"/>
    <a:srgbClr val="10AC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61" autoAdjust="0"/>
    <p:restoredTop sz="70938" autoAdjust="0"/>
  </p:normalViewPr>
  <p:slideViewPr>
    <p:cSldViewPr>
      <p:cViewPr varScale="1">
        <p:scale>
          <a:sx n="64" d="100"/>
          <a:sy n="64" d="100"/>
        </p:scale>
        <p:origin x="1959" y="5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95CF3DC-F30E-4C5A-9F7D-386890D03533}" type="datetimeFigureOut">
              <a:rPr lang="en-US" smtClean="0"/>
              <a:t>11/5/2024</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9A496EB7-F2EE-4893-83AD-E782DD1927C7}" type="slidenum">
              <a:rPr lang="en-US" smtClean="0"/>
              <a:t>‹#›</a:t>
            </a:fld>
            <a:endParaRPr lang="en-US"/>
          </a:p>
        </p:txBody>
      </p:sp>
    </p:spTree>
    <p:extLst>
      <p:ext uri="{BB962C8B-B14F-4D97-AF65-F5344CB8AC3E}">
        <p14:creationId xmlns:p14="http://schemas.microsoft.com/office/powerpoint/2010/main" val="321402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96EB7-F2EE-4893-83AD-E782DD1927C7}" type="slidenum">
              <a:rPr lang="en-US" smtClean="0"/>
              <a:t>1</a:t>
            </a:fld>
            <a:endParaRPr lang="en-US"/>
          </a:p>
        </p:txBody>
      </p:sp>
    </p:spTree>
    <p:extLst>
      <p:ext uri="{BB962C8B-B14F-4D97-AF65-F5344CB8AC3E}">
        <p14:creationId xmlns:p14="http://schemas.microsoft.com/office/powerpoint/2010/main" val="1702988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96EB7-F2EE-4893-83AD-E782DD1927C7}" type="slidenum">
              <a:rPr lang="en-US" smtClean="0"/>
              <a:t>10</a:t>
            </a:fld>
            <a:endParaRPr lang="en-US"/>
          </a:p>
        </p:txBody>
      </p:sp>
    </p:spTree>
    <p:extLst>
      <p:ext uri="{BB962C8B-B14F-4D97-AF65-F5344CB8AC3E}">
        <p14:creationId xmlns:p14="http://schemas.microsoft.com/office/powerpoint/2010/main" val="380158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96EB7-F2EE-4893-83AD-E782DD1927C7}" type="slidenum">
              <a:rPr lang="en-US" smtClean="0"/>
              <a:t>11</a:t>
            </a:fld>
            <a:endParaRPr lang="en-US"/>
          </a:p>
        </p:txBody>
      </p:sp>
    </p:spTree>
    <p:extLst>
      <p:ext uri="{BB962C8B-B14F-4D97-AF65-F5344CB8AC3E}">
        <p14:creationId xmlns:p14="http://schemas.microsoft.com/office/powerpoint/2010/main" val="1501905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A496EB7-F2EE-4893-83AD-E782DD1927C7}" type="slidenum">
              <a:rPr lang="en-US" smtClean="0"/>
              <a:t>12</a:t>
            </a:fld>
            <a:endParaRPr lang="en-US"/>
          </a:p>
        </p:txBody>
      </p:sp>
    </p:spTree>
    <p:extLst>
      <p:ext uri="{BB962C8B-B14F-4D97-AF65-F5344CB8AC3E}">
        <p14:creationId xmlns:p14="http://schemas.microsoft.com/office/powerpoint/2010/main" val="2036071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96EB7-F2EE-4893-83AD-E782DD1927C7}" type="slidenum">
              <a:rPr lang="en-US" smtClean="0"/>
              <a:t>13</a:t>
            </a:fld>
            <a:endParaRPr lang="en-US"/>
          </a:p>
        </p:txBody>
      </p:sp>
    </p:spTree>
    <p:extLst>
      <p:ext uri="{BB962C8B-B14F-4D97-AF65-F5344CB8AC3E}">
        <p14:creationId xmlns:p14="http://schemas.microsoft.com/office/powerpoint/2010/main" val="628567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96EB7-F2EE-4893-83AD-E782DD1927C7}" type="slidenum">
              <a:rPr lang="en-US" smtClean="0"/>
              <a:t>14</a:t>
            </a:fld>
            <a:endParaRPr lang="en-US"/>
          </a:p>
        </p:txBody>
      </p:sp>
    </p:spTree>
    <p:extLst>
      <p:ext uri="{BB962C8B-B14F-4D97-AF65-F5344CB8AC3E}">
        <p14:creationId xmlns:p14="http://schemas.microsoft.com/office/powerpoint/2010/main" val="1938507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A496EB7-F2EE-4893-83AD-E782DD1927C7}" type="slidenum">
              <a:rPr lang="en-US" smtClean="0"/>
              <a:t>15</a:t>
            </a:fld>
            <a:endParaRPr lang="en-US"/>
          </a:p>
        </p:txBody>
      </p:sp>
    </p:spTree>
    <p:extLst>
      <p:ext uri="{BB962C8B-B14F-4D97-AF65-F5344CB8AC3E}">
        <p14:creationId xmlns:p14="http://schemas.microsoft.com/office/powerpoint/2010/main" val="561923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96EB7-F2EE-4893-83AD-E782DD1927C7}" type="slidenum">
              <a:rPr lang="en-US" smtClean="0"/>
              <a:t>16</a:t>
            </a:fld>
            <a:endParaRPr lang="en-US"/>
          </a:p>
        </p:txBody>
      </p:sp>
    </p:spTree>
    <p:extLst>
      <p:ext uri="{BB962C8B-B14F-4D97-AF65-F5344CB8AC3E}">
        <p14:creationId xmlns:p14="http://schemas.microsoft.com/office/powerpoint/2010/main" val="2006297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96EB7-F2EE-4893-83AD-E782DD1927C7}" type="slidenum">
              <a:rPr lang="en-US" smtClean="0"/>
              <a:t>17</a:t>
            </a:fld>
            <a:endParaRPr lang="en-US"/>
          </a:p>
        </p:txBody>
      </p:sp>
    </p:spTree>
    <p:extLst>
      <p:ext uri="{BB962C8B-B14F-4D97-AF65-F5344CB8AC3E}">
        <p14:creationId xmlns:p14="http://schemas.microsoft.com/office/powerpoint/2010/main" val="1173730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96EB7-F2EE-4893-83AD-E782DD1927C7}" type="slidenum">
              <a:rPr lang="en-US" smtClean="0"/>
              <a:t>18</a:t>
            </a:fld>
            <a:endParaRPr lang="en-US"/>
          </a:p>
        </p:txBody>
      </p:sp>
    </p:spTree>
    <p:extLst>
      <p:ext uri="{BB962C8B-B14F-4D97-AF65-F5344CB8AC3E}">
        <p14:creationId xmlns:p14="http://schemas.microsoft.com/office/powerpoint/2010/main" val="1767894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96EB7-F2EE-4893-83AD-E782DD1927C7}" type="slidenum">
              <a:rPr lang="en-US" smtClean="0"/>
              <a:t>19</a:t>
            </a:fld>
            <a:endParaRPr lang="en-US"/>
          </a:p>
        </p:txBody>
      </p:sp>
    </p:spTree>
    <p:extLst>
      <p:ext uri="{BB962C8B-B14F-4D97-AF65-F5344CB8AC3E}">
        <p14:creationId xmlns:p14="http://schemas.microsoft.com/office/powerpoint/2010/main" val="823292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96EB7-F2EE-4893-83AD-E782DD1927C7}" type="slidenum">
              <a:rPr lang="en-US" smtClean="0"/>
              <a:t>2</a:t>
            </a:fld>
            <a:endParaRPr lang="en-US"/>
          </a:p>
        </p:txBody>
      </p:sp>
    </p:spTree>
    <p:extLst>
      <p:ext uri="{BB962C8B-B14F-4D97-AF65-F5344CB8AC3E}">
        <p14:creationId xmlns:p14="http://schemas.microsoft.com/office/powerpoint/2010/main" val="2237442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96EB7-F2EE-4893-83AD-E782DD1927C7}" type="slidenum">
              <a:rPr lang="en-US" smtClean="0"/>
              <a:t>20</a:t>
            </a:fld>
            <a:endParaRPr lang="en-US"/>
          </a:p>
        </p:txBody>
      </p:sp>
    </p:spTree>
    <p:extLst>
      <p:ext uri="{BB962C8B-B14F-4D97-AF65-F5344CB8AC3E}">
        <p14:creationId xmlns:p14="http://schemas.microsoft.com/office/powerpoint/2010/main" val="1103681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96EB7-F2EE-4893-83AD-E782DD1927C7}" type="slidenum">
              <a:rPr lang="en-US" smtClean="0"/>
              <a:t>21</a:t>
            </a:fld>
            <a:endParaRPr lang="en-US"/>
          </a:p>
        </p:txBody>
      </p:sp>
    </p:spTree>
    <p:extLst>
      <p:ext uri="{BB962C8B-B14F-4D97-AF65-F5344CB8AC3E}">
        <p14:creationId xmlns:p14="http://schemas.microsoft.com/office/powerpoint/2010/main" val="2183047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96EB7-F2EE-4893-83AD-E782DD1927C7}" type="slidenum">
              <a:rPr lang="en-US" smtClean="0"/>
              <a:t>22</a:t>
            </a:fld>
            <a:endParaRPr lang="en-US"/>
          </a:p>
        </p:txBody>
      </p:sp>
    </p:spTree>
    <p:extLst>
      <p:ext uri="{BB962C8B-B14F-4D97-AF65-F5344CB8AC3E}">
        <p14:creationId xmlns:p14="http://schemas.microsoft.com/office/powerpoint/2010/main" val="401104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96EB7-F2EE-4893-83AD-E782DD1927C7}" type="slidenum">
              <a:rPr lang="en-US" smtClean="0"/>
              <a:t>3</a:t>
            </a:fld>
            <a:endParaRPr lang="en-US"/>
          </a:p>
        </p:txBody>
      </p:sp>
    </p:spTree>
    <p:extLst>
      <p:ext uri="{BB962C8B-B14F-4D97-AF65-F5344CB8AC3E}">
        <p14:creationId xmlns:p14="http://schemas.microsoft.com/office/powerpoint/2010/main" val="34076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96EB7-F2EE-4893-83AD-E782DD1927C7}" type="slidenum">
              <a:rPr lang="en-US" smtClean="0"/>
              <a:t>4</a:t>
            </a:fld>
            <a:endParaRPr lang="en-US"/>
          </a:p>
        </p:txBody>
      </p:sp>
    </p:spTree>
    <p:extLst>
      <p:ext uri="{BB962C8B-B14F-4D97-AF65-F5344CB8AC3E}">
        <p14:creationId xmlns:p14="http://schemas.microsoft.com/office/powerpoint/2010/main" val="3578413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96EB7-F2EE-4893-83AD-E782DD1927C7}" type="slidenum">
              <a:rPr lang="en-US" smtClean="0"/>
              <a:t>5</a:t>
            </a:fld>
            <a:endParaRPr lang="en-US"/>
          </a:p>
        </p:txBody>
      </p:sp>
    </p:spTree>
    <p:extLst>
      <p:ext uri="{BB962C8B-B14F-4D97-AF65-F5344CB8AC3E}">
        <p14:creationId xmlns:p14="http://schemas.microsoft.com/office/powerpoint/2010/main" val="1560860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96EB7-F2EE-4893-83AD-E782DD1927C7}" type="slidenum">
              <a:rPr lang="en-US" smtClean="0"/>
              <a:t>6</a:t>
            </a:fld>
            <a:endParaRPr lang="en-US"/>
          </a:p>
        </p:txBody>
      </p:sp>
    </p:spTree>
    <p:extLst>
      <p:ext uri="{BB962C8B-B14F-4D97-AF65-F5344CB8AC3E}">
        <p14:creationId xmlns:p14="http://schemas.microsoft.com/office/powerpoint/2010/main" val="2170998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A496EB7-F2EE-4893-83AD-E782DD1927C7}" type="slidenum">
              <a:rPr lang="en-US" smtClean="0"/>
              <a:t>7</a:t>
            </a:fld>
            <a:endParaRPr lang="en-US"/>
          </a:p>
        </p:txBody>
      </p:sp>
    </p:spTree>
    <p:extLst>
      <p:ext uri="{BB962C8B-B14F-4D97-AF65-F5344CB8AC3E}">
        <p14:creationId xmlns:p14="http://schemas.microsoft.com/office/powerpoint/2010/main" val="351897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96EB7-F2EE-4893-83AD-E782DD1927C7}" type="slidenum">
              <a:rPr lang="en-US" smtClean="0"/>
              <a:t>8</a:t>
            </a:fld>
            <a:endParaRPr lang="en-US"/>
          </a:p>
        </p:txBody>
      </p:sp>
    </p:spTree>
    <p:extLst>
      <p:ext uri="{BB962C8B-B14F-4D97-AF65-F5344CB8AC3E}">
        <p14:creationId xmlns:p14="http://schemas.microsoft.com/office/powerpoint/2010/main" val="2561687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496EB7-F2EE-4893-83AD-E782DD1927C7}" type="slidenum">
              <a:rPr lang="en-US" smtClean="0"/>
              <a:t>9</a:t>
            </a:fld>
            <a:endParaRPr lang="en-US"/>
          </a:p>
        </p:txBody>
      </p:sp>
    </p:spTree>
    <p:extLst>
      <p:ext uri="{BB962C8B-B14F-4D97-AF65-F5344CB8AC3E}">
        <p14:creationId xmlns:p14="http://schemas.microsoft.com/office/powerpoint/2010/main" val="2414606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6477000" y="6324600"/>
            <a:ext cx="2209800" cy="307777"/>
          </a:xfrm>
          <a:prstGeom prst="rect">
            <a:avLst/>
          </a:prstGeom>
          <a:noFill/>
        </p:spPr>
        <p:txBody>
          <a:bodyPr wrap="square" rtlCol="0">
            <a:spAutoFit/>
          </a:bodyPr>
          <a:lstStyle/>
          <a:p>
            <a:pPr algn="r"/>
            <a:r>
              <a:rPr lang="en-US" sz="1400" dirty="0"/>
              <a:t>Slide </a:t>
            </a:r>
            <a:fld id="{782B8D44-B871-4105-8924-9B2B8AC2634B}" type="slidenum">
              <a:rPr lang="en-US" sz="1400" smtClean="0"/>
              <a:pPr algn="r"/>
              <a:t>‹#›</a:t>
            </a:fld>
            <a:r>
              <a:rPr lang="en-US" sz="1400" dirty="0"/>
              <a:t> of 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p9MKDWvtk6Q"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Normalization</a:t>
            </a:r>
          </a:p>
        </p:txBody>
      </p:sp>
      <p:pic>
        <p:nvPicPr>
          <p:cNvPr id="5" name="Picture 4" descr="Bellevue College logo" title="BC Logo"/>
          <p:cNvPicPr>
            <a:picLocks noChangeAspect="1"/>
          </p:cNvPicPr>
          <p:nvPr/>
        </p:nvPicPr>
        <p:blipFill>
          <a:blip r:embed="rId3" cstate="print"/>
          <a:stretch>
            <a:fillRect/>
          </a:stretch>
        </p:blipFill>
        <p:spPr>
          <a:xfrm>
            <a:off x="685800" y="609600"/>
            <a:ext cx="4541532" cy="1092056"/>
          </a:xfrm>
          <a:prstGeom prst="rect">
            <a:avLst/>
          </a:prstGeom>
        </p:spPr>
      </p:pic>
    </p:spTree>
    <p:extLst>
      <p:ext uri="{BB962C8B-B14F-4D97-AF65-F5344CB8AC3E}">
        <p14:creationId xmlns:p14="http://schemas.microsoft.com/office/powerpoint/2010/main" val="1013551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More on the First Normal Form – 1NF</a:t>
            </a:r>
          </a:p>
        </p:txBody>
      </p:sp>
      <p:sp>
        <p:nvSpPr>
          <p:cNvPr id="3" name="Content Placeholder 2"/>
          <p:cNvSpPr>
            <a:spLocks noGrp="1"/>
          </p:cNvSpPr>
          <p:nvPr>
            <p:ph idx="1"/>
          </p:nvPr>
        </p:nvSpPr>
        <p:spPr/>
        <p:txBody>
          <a:bodyPr/>
          <a:lstStyle/>
          <a:p>
            <a:pPr marL="0" indent="0">
              <a:buNone/>
            </a:pPr>
            <a:r>
              <a:rPr lang="en-US" sz="1800" i="1" dirty="0"/>
              <a:t>Here the repeating groups of fields have been eliminated.</a:t>
            </a:r>
            <a:endParaRPr lang="en-US" sz="675" i="1" dirty="0"/>
          </a:p>
          <a:p>
            <a:pPr marL="0" indent="0">
              <a:buNone/>
            </a:pPr>
            <a:r>
              <a:rPr lang="en-US" dirty="0"/>
              <a:t>After</a:t>
            </a:r>
          </a:p>
        </p:txBody>
      </p:sp>
      <p:sp>
        <p:nvSpPr>
          <p:cNvPr id="4" name="Rectangle 3" descr="Three tables -- Employee, Project, and EmployeeProjectWork" title="Multiple tables"/>
          <p:cNvSpPr/>
          <p:nvPr/>
        </p:nvSpPr>
        <p:spPr>
          <a:xfrm>
            <a:off x="1027777" y="3028846"/>
            <a:ext cx="7088446" cy="280107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pic>
        <p:nvPicPr>
          <p:cNvPr id="8194" name="Picture 2" descr="Three tables -- Employee, Project, and EmployeeProjectWork." title="Three t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074" y="3086011"/>
            <a:ext cx="6945854" cy="268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53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Second Normal Form – 2NF</a:t>
            </a:r>
          </a:p>
        </p:txBody>
      </p:sp>
      <p:sp>
        <p:nvSpPr>
          <p:cNvPr id="3" name="Content Placeholder 2"/>
          <p:cNvSpPr>
            <a:spLocks noGrp="1"/>
          </p:cNvSpPr>
          <p:nvPr>
            <p:ph idx="1"/>
          </p:nvPr>
        </p:nvSpPr>
        <p:spPr/>
        <p:txBody>
          <a:bodyPr/>
          <a:lstStyle/>
          <a:p>
            <a:pPr marL="0" indent="0">
              <a:buNone/>
            </a:pPr>
            <a:r>
              <a:rPr lang="en-US" dirty="0"/>
              <a:t>A table is in 2NF if and only if it is in 1NF and every non-key field is dependent on the </a:t>
            </a:r>
            <a:r>
              <a:rPr lang="en-US" b="1" dirty="0"/>
              <a:t>whole</a:t>
            </a:r>
            <a:r>
              <a:rPr lang="en-US" dirty="0"/>
              <a:t> of a candidate key.</a:t>
            </a:r>
          </a:p>
          <a:p>
            <a:endParaRPr lang="en-US" dirty="0"/>
          </a:p>
          <a:p>
            <a:pPr marL="0" indent="0">
              <a:buNone/>
            </a:pPr>
            <a:r>
              <a:rPr lang="en-US" dirty="0"/>
              <a:t>Another way to state it:</a:t>
            </a:r>
          </a:p>
          <a:p>
            <a:r>
              <a:rPr lang="en-US" sz="2000" dirty="0"/>
              <a:t>It is in first normal form</a:t>
            </a:r>
          </a:p>
          <a:p>
            <a:r>
              <a:rPr lang="en-US" sz="2000" dirty="0"/>
              <a:t>All non-key attributes are fully dependent on the primary key</a:t>
            </a:r>
          </a:p>
        </p:txBody>
      </p:sp>
    </p:spTree>
    <p:extLst>
      <p:ext uri="{BB962C8B-B14F-4D97-AF65-F5344CB8AC3E}">
        <p14:creationId xmlns:p14="http://schemas.microsoft.com/office/powerpoint/2010/main" val="463348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2NF Before</a:t>
            </a:r>
          </a:p>
        </p:txBody>
      </p:sp>
      <p:pic>
        <p:nvPicPr>
          <p:cNvPr id="2" name="Picture 1" descr="Image of EmployeeProjectWork table.&#10;Columns are WorkID, EmployeeID, Phone, ProjectID, Date, Hours." title="EmployeeProjectWork table"/>
          <p:cNvPicPr>
            <a:picLocks noChangeAspect="1"/>
          </p:cNvPicPr>
          <p:nvPr/>
        </p:nvPicPr>
        <p:blipFill>
          <a:blip r:embed="rId3"/>
          <a:stretch>
            <a:fillRect/>
          </a:stretch>
        </p:blipFill>
        <p:spPr>
          <a:xfrm>
            <a:off x="1066800" y="1886712"/>
            <a:ext cx="6795655" cy="2990088"/>
          </a:xfrm>
          <a:prstGeom prst="rect">
            <a:avLst/>
          </a:prstGeom>
        </p:spPr>
      </p:pic>
    </p:spTree>
    <p:extLst>
      <p:ext uri="{BB962C8B-B14F-4D97-AF65-F5344CB8AC3E}">
        <p14:creationId xmlns:p14="http://schemas.microsoft.com/office/powerpoint/2010/main" val="627682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2NF After</a:t>
            </a:r>
          </a:p>
        </p:txBody>
      </p:sp>
      <p:pic>
        <p:nvPicPr>
          <p:cNvPr id="3" name="Picture 2" descr="Image of 3 tables -- Emploee, Project, EmployeeProjectWork" title="3 tables"/>
          <p:cNvPicPr>
            <a:picLocks noChangeAspect="1"/>
          </p:cNvPicPr>
          <p:nvPr/>
        </p:nvPicPr>
        <p:blipFill>
          <a:blip r:embed="rId3"/>
          <a:stretch>
            <a:fillRect/>
          </a:stretch>
        </p:blipFill>
        <p:spPr>
          <a:xfrm>
            <a:off x="128967" y="1676400"/>
            <a:ext cx="8862634" cy="3495958"/>
          </a:xfrm>
          <a:prstGeom prst="rect">
            <a:avLst/>
          </a:prstGeom>
        </p:spPr>
      </p:pic>
    </p:spTree>
    <p:extLst>
      <p:ext uri="{BB962C8B-B14F-4D97-AF65-F5344CB8AC3E}">
        <p14:creationId xmlns:p14="http://schemas.microsoft.com/office/powerpoint/2010/main" val="478764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Third Normal Form – 3NF</a:t>
            </a:r>
          </a:p>
        </p:txBody>
      </p:sp>
      <p:sp>
        <p:nvSpPr>
          <p:cNvPr id="3" name="Content Placeholder 2"/>
          <p:cNvSpPr>
            <a:spLocks noGrp="1"/>
          </p:cNvSpPr>
          <p:nvPr>
            <p:ph idx="1"/>
          </p:nvPr>
        </p:nvSpPr>
        <p:spPr/>
        <p:txBody>
          <a:bodyPr/>
          <a:lstStyle/>
          <a:p>
            <a:pPr marL="0" indent="0">
              <a:buNone/>
            </a:pPr>
            <a:r>
              <a:rPr lang="en-US" dirty="0"/>
              <a:t>The table is in the third normal form if it is in the second normal form (2NF), and every non-key field must provide a fact about the key and only the key.</a:t>
            </a:r>
          </a:p>
        </p:txBody>
      </p:sp>
    </p:spTree>
    <p:extLst>
      <p:ext uri="{BB962C8B-B14F-4D97-AF65-F5344CB8AC3E}">
        <p14:creationId xmlns:p14="http://schemas.microsoft.com/office/powerpoint/2010/main" val="2036368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3NF Before</a:t>
            </a:r>
          </a:p>
        </p:txBody>
      </p:sp>
      <p:pic>
        <p:nvPicPr>
          <p:cNvPr id="5" name="Picture 2" descr="Employee table with columns of EmployeeID, FirstName, LastName, DeptNo, DeptName, DeptMailStop." title="Employee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49" y="2438400"/>
            <a:ext cx="7951302"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024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3NF After</a:t>
            </a:r>
          </a:p>
        </p:txBody>
      </p:sp>
      <p:pic>
        <p:nvPicPr>
          <p:cNvPr id="5" name="Picture 2" descr="Employee table has fields Employee ID, FirstName, LastName.&#10;Department table has fields DeptNo, DeptName, DeptMailStop." title="Employee and Department t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14600"/>
            <a:ext cx="8762998"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4879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To recap…</a:t>
            </a:r>
          </a:p>
        </p:txBody>
      </p:sp>
      <p:sp>
        <p:nvSpPr>
          <p:cNvPr id="4" name="Content Placeholder 3"/>
          <p:cNvSpPr>
            <a:spLocks noGrp="1"/>
          </p:cNvSpPr>
          <p:nvPr>
            <p:ph idx="1"/>
          </p:nvPr>
        </p:nvSpPr>
        <p:spPr/>
        <p:txBody>
          <a:bodyPr/>
          <a:lstStyle/>
          <a:p>
            <a:r>
              <a:rPr lang="en-US" dirty="0"/>
              <a:t>1NF – eliminate duplicates</a:t>
            </a:r>
          </a:p>
          <a:p>
            <a:r>
              <a:rPr lang="en-US" dirty="0"/>
              <a:t>2NF – non-key fields relate to the primary key</a:t>
            </a:r>
          </a:p>
          <a:p>
            <a:r>
              <a:rPr lang="en-US" dirty="0"/>
              <a:t>3NF – non-key fields don’t depend on other non-key fields</a:t>
            </a:r>
          </a:p>
        </p:txBody>
      </p:sp>
    </p:spTree>
    <p:extLst>
      <p:ext uri="{BB962C8B-B14F-4D97-AF65-F5344CB8AC3E}">
        <p14:creationId xmlns:p14="http://schemas.microsoft.com/office/powerpoint/2010/main" val="3163960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noAutofit/>
          </a:bodyPr>
          <a:lstStyle/>
          <a:p>
            <a:pPr marL="0" indent="0">
              <a:buNone/>
            </a:pPr>
            <a:endParaRPr lang="en-US" sz="3601" dirty="0"/>
          </a:p>
          <a:p>
            <a:pPr marL="0" indent="0">
              <a:buNone/>
            </a:pPr>
            <a:r>
              <a:rPr lang="en-US" sz="3601" dirty="0"/>
              <a:t>Normal forms </a:t>
            </a:r>
            <a:br>
              <a:rPr lang="en-US" sz="3601" dirty="0"/>
            </a:br>
            <a:r>
              <a:rPr lang="en-US" sz="3601" dirty="0"/>
              <a:t>BCNF, 4NF, 5NF, 6NF</a:t>
            </a:r>
          </a:p>
          <a:p>
            <a:pPr marL="0" indent="0">
              <a:buNone/>
            </a:pPr>
            <a:endParaRPr lang="en-US" sz="3601" dirty="0"/>
          </a:p>
        </p:txBody>
      </p:sp>
    </p:spTree>
    <p:extLst>
      <p:ext uri="{BB962C8B-B14F-4D97-AF65-F5344CB8AC3E}">
        <p14:creationId xmlns:p14="http://schemas.microsoft.com/office/powerpoint/2010/main" val="529306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Boyce-</a:t>
            </a:r>
            <a:r>
              <a:rPr lang="en-US" dirty="0" err="1"/>
              <a:t>Codd</a:t>
            </a:r>
            <a:r>
              <a:rPr lang="en-US" dirty="0"/>
              <a:t> Normal Form (BCNF)</a:t>
            </a:r>
          </a:p>
        </p:txBody>
      </p:sp>
      <p:sp>
        <p:nvSpPr>
          <p:cNvPr id="6" name="Content Placeholder 5"/>
          <p:cNvSpPr>
            <a:spLocks noGrp="1"/>
          </p:cNvSpPr>
          <p:nvPr>
            <p:ph idx="1"/>
          </p:nvPr>
        </p:nvSpPr>
        <p:spPr/>
        <p:txBody>
          <a:bodyPr/>
          <a:lstStyle/>
          <a:p>
            <a:r>
              <a:rPr lang="en-US" dirty="0"/>
              <a:t>BCNF is considered a stronger 3NF</a:t>
            </a:r>
          </a:p>
          <a:p>
            <a:r>
              <a:rPr lang="en-US" dirty="0"/>
              <a:t>Some call it 3.5NF</a:t>
            </a:r>
          </a:p>
        </p:txBody>
      </p:sp>
      <p:sp>
        <p:nvSpPr>
          <p:cNvPr id="4" name="Slide Number Placeholder 3"/>
          <p:cNvSpPr>
            <a:spLocks noGrp="1"/>
          </p:cNvSpPr>
          <p:nvPr>
            <p:ph type="sldNum" sz="quarter" idx="4294967295"/>
          </p:nvPr>
        </p:nvSpPr>
        <p:spPr/>
        <p:txBody>
          <a:bodyPr/>
          <a:lstStyle/>
          <a:p>
            <a:fld id="{25BA54BD-C84D-46CE-8B72-31BFB26ABA43}" type="slidenum">
              <a:rPr lang="en-US" smtClean="0"/>
              <a:t>19</a:t>
            </a:fld>
            <a:endParaRPr lang="en-US" dirty="0"/>
          </a:p>
        </p:txBody>
      </p:sp>
    </p:spTree>
    <p:extLst>
      <p:ext uri="{BB962C8B-B14F-4D97-AF65-F5344CB8AC3E}">
        <p14:creationId xmlns:p14="http://schemas.microsoft.com/office/powerpoint/2010/main" val="2944660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Normalization</a:t>
            </a:r>
          </a:p>
        </p:txBody>
      </p:sp>
      <p:sp>
        <p:nvSpPr>
          <p:cNvPr id="3" name="Content Placeholder 2"/>
          <p:cNvSpPr>
            <a:spLocks noGrp="1"/>
          </p:cNvSpPr>
          <p:nvPr>
            <p:ph idx="1"/>
          </p:nvPr>
        </p:nvSpPr>
        <p:spPr/>
        <p:txBody>
          <a:bodyPr>
            <a:normAutofit/>
          </a:bodyPr>
          <a:lstStyle/>
          <a:p>
            <a:r>
              <a:rPr lang="en-US" dirty="0"/>
              <a:t>Normalization is the process of organizing the fields and tables of a relational database to </a:t>
            </a:r>
            <a:r>
              <a:rPr lang="en-US" b="1" dirty="0"/>
              <a:t>minimize data redundancy, increase data integrity, </a:t>
            </a:r>
            <a:r>
              <a:rPr lang="en-US" dirty="0"/>
              <a:t>and </a:t>
            </a:r>
            <a:r>
              <a:rPr lang="en-US" b="1" dirty="0"/>
              <a:t>minimize data anomalies.</a:t>
            </a:r>
            <a:endParaRPr lang="en-US" dirty="0"/>
          </a:p>
          <a:p>
            <a:r>
              <a:rPr lang="en-US" dirty="0"/>
              <a:t>Normalization is the process of organizing these fields according to </a:t>
            </a:r>
            <a:r>
              <a:rPr lang="en-US" b="1" dirty="0"/>
              <a:t>rules</a:t>
            </a:r>
            <a:r>
              <a:rPr lang="en-US" dirty="0"/>
              <a:t> developed by E.F. </a:t>
            </a:r>
            <a:r>
              <a:rPr lang="en-US" dirty="0" err="1"/>
              <a:t>Codd</a:t>
            </a:r>
            <a:r>
              <a:rPr lang="en-US" dirty="0"/>
              <a:t> and others.  These rules are known as the </a:t>
            </a:r>
            <a:r>
              <a:rPr lang="en-US" b="1" dirty="0"/>
              <a:t>normal forms</a:t>
            </a:r>
            <a:r>
              <a:rPr lang="en-US" dirty="0"/>
              <a:t>.</a:t>
            </a:r>
          </a:p>
        </p:txBody>
      </p:sp>
    </p:spTree>
    <p:extLst>
      <p:ext uri="{BB962C8B-B14F-4D97-AF65-F5344CB8AC3E}">
        <p14:creationId xmlns:p14="http://schemas.microsoft.com/office/powerpoint/2010/main" val="408954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4NF, 5NF, 6NF</a:t>
            </a:r>
          </a:p>
        </p:txBody>
      </p:sp>
      <p:sp>
        <p:nvSpPr>
          <p:cNvPr id="3" name="Content Placeholder 2"/>
          <p:cNvSpPr>
            <a:spLocks noGrp="1"/>
          </p:cNvSpPr>
          <p:nvPr>
            <p:ph idx="1"/>
          </p:nvPr>
        </p:nvSpPr>
        <p:spPr>
          <a:xfrm>
            <a:off x="856283" y="1524000"/>
            <a:ext cx="7431434" cy="3487058"/>
          </a:xfrm>
        </p:spPr>
        <p:txBody>
          <a:bodyPr>
            <a:noAutofit/>
          </a:bodyPr>
          <a:lstStyle/>
          <a:p>
            <a:pPr marL="0" indent="0">
              <a:buNone/>
            </a:pPr>
            <a:r>
              <a:rPr lang="en-US" sz="2000" dirty="0"/>
              <a:t>Normal forms beyond 3NF and BCNF are applied infrequently, though here are definitions below.</a:t>
            </a:r>
          </a:p>
          <a:p>
            <a:r>
              <a:rPr lang="en-US" sz="2000" dirty="0"/>
              <a:t>A table in 4NF cannot have more than one multivalued dependency.  A multivalued dependency is where the primary key has a 1:M relationship to a non-key field.</a:t>
            </a:r>
          </a:p>
          <a:p>
            <a:r>
              <a:rPr lang="en-US" sz="2000" dirty="0"/>
              <a:t>To satisfy 5NF data structure is split into smaller and smaller tables until all redundancy has been eliminated. </a:t>
            </a:r>
          </a:p>
          <a:p>
            <a:r>
              <a:rPr lang="en-US" sz="2000" dirty="0"/>
              <a:t>6NF – also know as domain-key normal form (DKNF) – is a theoretical concept and not something that can be implemented in RDBMS.  It enforces constraints at the conceptual relationship level, rather than at the table or field level.  It says that every constraint on the relation is dependent only on key and domain constraints.  A domain constraint dictates the values allowed in a field.</a:t>
            </a:r>
          </a:p>
          <a:p>
            <a:pPr marL="0" indent="0">
              <a:buNone/>
            </a:pPr>
            <a:endParaRPr lang="en-US" sz="3600" dirty="0"/>
          </a:p>
        </p:txBody>
      </p:sp>
    </p:spTree>
    <p:extLst>
      <p:ext uri="{BB962C8B-B14F-4D97-AF65-F5344CB8AC3E}">
        <p14:creationId xmlns:p14="http://schemas.microsoft.com/office/powerpoint/2010/main" val="3726641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Is Normalization Really Necessary?</a:t>
            </a:r>
          </a:p>
        </p:txBody>
      </p:sp>
      <p:pic>
        <p:nvPicPr>
          <p:cNvPr id="4" name="Picture 3" descr="A good database designer knows only 3 numbers: zero, one and many.&#10;All fields in a table should “go together” as facts about a single subject.&#10;No repeating groups (remember zero, one, many!)&#10;No temporal fields or tables (e.g. years, months)&#10;The business should run indefinitely without structural changes.&#10;Each field should contain only 1 piece of information." title="Basic Principles"/>
          <p:cNvPicPr>
            <a:picLocks noChangeAspect="1"/>
          </p:cNvPicPr>
          <p:nvPr/>
        </p:nvPicPr>
        <p:blipFill>
          <a:blip r:embed="rId3"/>
          <a:stretch>
            <a:fillRect/>
          </a:stretch>
        </p:blipFill>
        <p:spPr>
          <a:xfrm>
            <a:off x="620077" y="1524000"/>
            <a:ext cx="7914323" cy="4685012"/>
          </a:xfrm>
          <a:prstGeom prst="rect">
            <a:avLst/>
          </a:prstGeom>
        </p:spPr>
      </p:pic>
    </p:spTree>
    <p:extLst>
      <p:ext uri="{BB962C8B-B14F-4D97-AF65-F5344CB8AC3E}">
        <p14:creationId xmlns:p14="http://schemas.microsoft.com/office/powerpoint/2010/main" val="1332424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7400" y="3102114"/>
            <a:ext cx="5334000" cy="707886"/>
          </a:xfrm>
          <a:prstGeom prst="rect">
            <a:avLst/>
          </a:prstGeom>
          <a:noFill/>
        </p:spPr>
        <p:txBody>
          <a:bodyPr wrap="square" rtlCol="0">
            <a:spAutoFit/>
          </a:bodyPr>
          <a:lstStyle/>
          <a:p>
            <a:pPr algn="ctr"/>
            <a:r>
              <a:rPr lang="en-US" sz="4000" i="1" dirty="0"/>
              <a:t>The End</a:t>
            </a:r>
          </a:p>
        </p:txBody>
      </p:sp>
    </p:spTree>
    <p:extLst>
      <p:ext uri="{BB962C8B-B14F-4D97-AF65-F5344CB8AC3E}">
        <p14:creationId xmlns:p14="http://schemas.microsoft.com/office/powerpoint/2010/main" val="1759881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Denormalization</a:t>
            </a:r>
          </a:p>
        </p:txBody>
      </p:sp>
      <p:sp>
        <p:nvSpPr>
          <p:cNvPr id="3" name="Content Placeholder 2"/>
          <p:cNvSpPr>
            <a:spLocks noGrp="1"/>
          </p:cNvSpPr>
          <p:nvPr>
            <p:ph idx="1"/>
          </p:nvPr>
        </p:nvSpPr>
        <p:spPr/>
        <p:txBody>
          <a:bodyPr/>
          <a:lstStyle/>
          <a:p>
            <a:r>
              <a:rPr lang="en-US" dirty="0" err="1"/>
              <a:t>Denormalization</a:t>
            </a:r>
            <a:r>
              <a:rPr lang="en-US" dirty="0"/>
              <a:t> is the process of grouping or </a:t>
            </a:r>
            <a:r>
              <a:rPr lang="en-US" b="1" dirty="0"/>
              <a:t>adding redundant data </a:t>
            </a:r>
            <a:r>
              <a:rPr lang="en-US" dirty="0"/>
              <a:t>to a table in order to </a:t>
            </a:r>
            <a:r>
              <a:rPr lang="en-US" b="1" dirty="0"/>
              <a:t>increase database performance</a:t>
            </a:r>
            <a:r>
              <a:rPr lang="en-US" dirty="0"/>
              <a:t>.</a:t>
            </a:r>
          </a:p>
          <a:p>
            <a:r>
              <a:rPr lang="en-US" dirty="0" err="1"/>
              <a:t>Denormalization</a:t>
            </a:r>
            <a:r>
              <a:rPr lang="en-US" dirty="0"/>
              <a:t> is the deliberate “</a:t>
            </a:r>
            <a:r>
              <a:rPr lang="en-US" b="1" dirty="0"/>
              <a:t>breaking of the rules</a:t>
            </a:r>
            <a:r>
              <a:rPr lang="en-US" dirty="0"/>
              <a:t>” of normalization.</a:t>
            </a:r>
          </a:p>
        </p:txBody>
      </p:sp>
      <p:sp>
        <p:nvSpPr>
          <p:cNvPr id="4" name="TextBox 3" descr="Link to YouTube video" title="I'm sorry, I can't help it..."/>
          <p:cNvSpPr txBox="1"/>
          <p:nvPr/>
        </p:nvSpPr>
        <p:spPr>
          <a:xfrm>
            <a:off x="4953000" y="4876800"/>
            <a:ext cx="3505200" cy="369332"/>
          </a:xfrm>
          <a:prstGeom prst="rect">
            <a:avLst/>
          </a:prstGeom>
          <a:noFill/>
        </p:spPr>
        <p:txBody>
          <a:bodyPr wrap="square" rtlCol="0">
            <a:spAutoFit/>
          </a:bodyPr>
          <a:lstStyle/>
          <a:p>
            <a:r>
              <a:rPr lang="en-US" dirty="0">
                <a:hlinkClick r:id="rId3"/>
              </a:rPr>
              <a:t>I’m sorry, I can’t help it…</a:t>
            </a:r>
            <a:endParaRPr lang="en-US" dirty="0"/>
          </a:p>
        </p:txBody>
      </p:sp>
    </p:spTree>
    <p:extLst>
      <p:ext uri="{BB962C8B-B14F-4D97-AF65-F5344CB8AC3E}">
        <p14:creationId xmlns:p14="http://schemas.microsoft.com/office/powerpoint/2010/main" val="4207882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Do you remember?</a:t>
            </a:r>
          </a:p>
        </p:txBody>
      </p:sp>
      <p:sp>
        <p:nvSpPr>
          <p:cNvPr id="5" name="Text Placeholder 4"/>
          <p:cNvSpPr>
            <a:spLocks noGrp="1"/>
          </p:cNvSpPr>
          <p:nvPr>
            <p:ph type="body" idx="1"/>
          </p:nvPr>
        </p:nvSpPr>
        <p:spPr>
          <a:xfrm>
            <a:off x="457200" y="1219200"/>
            <a:ext cx="4040188" cy="639762"/>
          </a:xfrm>
        </p:spPr>
        <p:txBody>
          <a:bodyPr/>
          <a:lstStyle/>
          <a:p>
            <a:r>
              <a:rPr lang="en-US" dirty="0"/>
              <a:t>AdventureWorks</a:t>
            </a:r>
          </a:p>
        </p:txBody>
      </p:sp>
      <p:pic>
        <p:nvPicPr>
          <p:cNvPr id="9" name="Content Placeholder 8" descr="Image of numerous AdventureWorks table -- names - normalized database." title="AdventureWorks tables"/>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857574" y="1858962"/>
            <a:ext cx="1520190" cy="4846320"/>
          </a:xfrm>
        </p:spPr>
      </p:pic>
      <p:sp>
        <p:nvSpPr>
          <p:cNvPr id="7" name="Text Placeholder 6"/>
          <p:cNvSpPr>
            <a:spLocks noGrp="1"/>
          </p:cNvSpPr>
          <p:nvPr>
            <p:ph type="body" sz="quarter" idx="3"/>
          </p:nvPr>
        </p:nvSpPr>
        <p:spPr>
          <a:xfrm>
            <a:off x="4645025" y="1219200"/>
            <a:ext cx="4041775" cy="639762"/>
          </a:xfrm>
        </p:spPr>
        <p:txBody>
          <a:bodyPr/>
          <a:lstStyle/>
          <a:p>
            <a:r>
              <a:rPr lang="en-US" dirty="0"/>
              <a:t>AdventureWorksDW</a:t>
            </a:r>
          </a:p>
        </p:txBody>
      </p:sp>
      <p:pic>
        <p:nvPicPr>
          <p:cNvPr id="10" name="Content Placeholder 9" descr="Image of AdventureWorksDW less numerous tables -- denormalized database." title="AdventureWorksDW"/>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614352" y="1914366"/>
            <a:ext cx="1577340" cy="2880360"/>
          </a:xfrm>
        </p:spPr>
      </p:pic>
    </p:spTree>
    <p:extLst>
      <p:ext uri="{BB962C8B-B14F-4D97-AF65-F5344CB8AC3E}">
        <p14:creationId xmlns:p14="http://schemas.microsoft.com/office/powerpoint/2010/main" val="2389113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noAutofit/>
          </a:bodyPr>
          <a:lstStyle/>
          <a:p>
            <a:pPr marL="0" indent="0">
              <a:buNone/>
            </a:pPr>
            <a:endParaRPr lang="en-US" sz="3601" dirty="0"/>
          </a:p>
          <a:p>
            <a:pPr marL="0" indent="0">
              <a:buNone/>
            </a:pPr>
            <a:r>
              <a:rPr lang="en-US" sz="3601" dirty="0"/>
              <a:t>Normal forms </a:t>
            </a:r>
            <a:br>
              <a:rPr lang="en-US" sz="3601" dirty="0"/>
            </a:br>
            <a:r>
              <a:rPr lang="en-US" sz="3601" dirty="0"/>
              <a:t>1NF – 3NF</a:t>
            </a:r>
          </a:p>
          <a:p>
            <a:pPr marL="0" indent="0">
              <a:buNone/>
            </a:pPr>
            <a:endParaRPr lang="en-US" sz="3601" dirty="0"/>
          </a:p>
        </p:txBody>
      </p:sp>
    </p:spTree>
    <p:extLst>
      <p:ext uri="{BB962C8B-B14F-4D97-AF65-F5344CB8AC3E}">
        <p14:creationId xmlns:p14="http://schemas.microsoft.com/office/powerpoint/2010/main" val="249534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First Normal Form – 1NF</a:t>
            </a:r>
          </a:p>
        </p:txBody>
      </p:sp>
      <p:sp>
        <p:nvSpPr>
          <p:cNvPr id="3" name="Content Placeholder 2"/>
          <p:cNvSpPr>
            <a:spLocks noGrp="1"/>
          </p:cNvSpPr>
          <p:nvPr>
            <p:ph idx="1"/>
          </p:nvPr>
        </p:nvSpPr>
        <p:spPr/>
        <p:txBody>
          <a:bodyPr/>
          <a:lstStyle/>
          <a:p>
            <a:pPr marL="0" indent="0">
              <a:buNone/>
            </a:pPr>
            <a:r>
              <a:rPr lang="en-US" dirty="0"/>
              <a:t>A table is in 1NF if the domain of each field contains only atomic values, and the value of each field contains only a single value from that domain.</a:t>
            </a:r>
          </a:p>
          <a:p>
            <a:pPr marL="0" indent="0">
              <a:buNone/>
            </a:pPr>
            <a:r>
              <a:rPr lang="en-US" b="1" dirty="0"/>
              <a:t>Another way to state it:</a:t>
            </a:r>
          </a:p>
          <a:p>
            <a:r>
              <a:rPr lang="en-US" dirty="0"/>
              <a:t>Contains only atomic values</a:t>
            </a:r>
          </a:p>
          <a:p>
            <a:r>
              <a:rPr lang="en-US" dirty="0"/>
              <a:t>There are no repeating groups</a:t>
            </a:r>
          </a:p>
        </p:txBody>
      </p:sp>
    </p:spTree>
    <p:extLst>
      <p:ext uri="{BB962C8B-B14F-4D97-AF65-F5344CB8AC3E}">
        <p14:creationId xmlns:p14="http://schemas.microsoft.com/office/powerpoint/2010/main" val="2400293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1NF Before</a:t>
            </a:r>
          </a:p>
        </p:txBody>
      </p:sp>
      <p:pic>
        <p:nvPicPr>
          <p:cNvPr id="5" name="Picture 4" descr="Image of a Customer table with columns of CustomerID, Name, Phone, and Email.&#10;Name column has first and last name in it." title="Customer table"/>
          <p:cNvPicPr>
            <a:picLocks noChangeAspect="1"/>
          </p:cNvPicPr>
          <p:nvPr/>
        </p:nvPicPr>
        <p:blipFill>
          <a:blip r:embed="rId3"/>
          <a:stretch>
            <a:fillRect/>
          </a:stretch>
        </p:blipFill>
        <p:spPr>
          <a:xfrm>
            <a:off x="1029412" y="2286000"/>
            <a:ext cx="6612832" cy="2133599"/>
          </a:xfrm>
          <a:prstGeom prst="rect">
            <a:avLst/>
          </a:prstGeom>
        </p:spPr>
      </p:pic>
    </p:spTree>
    <p:extLst>
      <p:ext uri="{BB962C8B-B14F-4D97-AF65-F5344CB8AC3E}">
        <p14:creationId xmlns:p14="http://schemas.microsoft.com/office/powerpoint/2010/main" val="236519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1NF After</a:t>
            </a:r>
          </a:p>
        </p:txBody>
      </p:sp>
      <p:pic>
        <p:nvPicPr>
          <p:cNvPr id="3" name="Picture 2" descr="Image of a Customer table with columns of CustomerID, FirstName, LastName, Phone, and Email." title="Customer table image"/>
          <p:cNvPicPr>
            <a:picLocks noChangeAspect="1"/>
          </p:cNvPicPr>
          <p:nvPr/>
        </p:nvPicPr>
        <p:blipFill>
          <a:blip r:embed="rId3"/>
          <a:stretch>
            <a:fillRect/>
          </a:stretch>
        </p:blipFill>
        <p:spPr>
          <a:xfrm>
            <a:off x="653144" y="2514600"/>
            <a:ext cx="7837713" cy="2103120"/>
          </a:xfrm>
          <a:prstGeom prst="rect">
            <a:avLst/>
          </a:prstGeom>
        </p:spPr>
      </p:pic>
    </p:spTree>
    <p:extLst>
      <p:ext uri="{BB962C8B-B14F-4D97-AF65-F5344CB8AC3E}">
        <p14:creationId xmlns:p14="http://schemas.microsoft.com/office/powerpoint/2010/main" val="385741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More on the First Normal Form – 1NF</a:t>
            </a:r>
          </a:p>
        </p:txBody>
      </p:sp>
      <p:sp>
        <p:nvSpPr>
          <p:cNvPr id="3" name="Content Placeholder 2"/>
          <p:cNvSpPr>
            <a:spLocks noGrp="1"/>
          </p:cNvSpPr>
          <p:nvPr>
            <p:ph idx="1"/>
          </p:nvPr>
        </p:nvSpPr>
        <p:spPr/>
        <p:txBody>
          <a:bodyPr/>
          <a:lstStyle/>
          <a:p>
            <a:pPr marL="0" indent="0">
              <a:buNone/>
            </a:pPr>
            <a:r>
              <a:rPr lang="en-US" sz="1800" i="1" dirty="0"/>
              <a:t>This type example, with repeating groups of fields, is often used an example of a violation of 1NF.   Some experts argue it violates other normal forms, but no matter, it is bad design.</a:t>
            </a:r>
          </a:p>
          <a:p>
            <a:pPr marL="0" indent="0">
              <a:buNone/>
            </a:pPr>
            <a:r>
              <a:rPr lang="en-US" dirty="0"/>
              <a:t>Before</a:t>
            </a:r>
          </a:p>
        </p:txBody>
      </p:sp>
      <p:sp>
        <p:nvSpPr>
          <p:cNvPr id="4" name="Rectangle 3" descr="Projects table with columns FirstName, LastName, Project1, Hours1, Project2, Hours2, Project3, Hours 3. Some of the fields are empty." title="Projects table"/>
          <p:cNvSpPr/>
          <p:nvPr/>
        </p:nvSpPr>
        <p:spPr>
          <a:xfrm>
            <a:off x="1142108" y="3771989"/>
            <a:ext cx="7431434" cy="160061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pic>
        <p:nvPicPr>
          <p:cNvPr id="6146" name="Picture 2" descr="Projects table with columns FirstName, LastName, Project1, Hours1, Project2, Hours2, Project3, Hours 3. Some of the fields are empty." title="Projects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437" y="3829154"/>
            <a:ext cx="7189452" cy="1447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3592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B016FFA8736AF4FBDB92C0049342780" ma:contentTypeVersion="13" ma:contentTypeDescription="Create a new document." ma:contentTypeScope="" ma:versionID="8eb8324acdfca1d8d7ea38db0eedfc5e">
  <xsd:schema xmlns:xsd="http://www.w3.org/2001/XMLSchema" xmlns:xs="http://www.w3.org/2001/XMLSchema" xmlns:p="http://schemas.microsoft.com/office/2006/metadata/properties" xmlns:ns3="7d9b1a24-051f-4fe3-aed9-71e179c3863f" xmlns:ns4="f30c1dd9-4b78-442d-9b8a-23c114079d8e" targetNamespace="http://schemas.microsoft.com/office/2006/metadata/properties" ma:root="true" ma:fieldsID="472d0fd6d24ef642a2af5e6d0aaaef8a" ns3:_="" ns4:_="">
    <xsd:import namespace="7d9b1a24-051f-4fe3-aed9-71e179c3863f"/>
    <xsd:import namespace="f30c1dd9-4b78-442d-9b8a-23c114079d8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9b1a24-051f-4fe3-aed9-71e179c3863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0c1dd9-4b78-442d-9b8a-23c114079d8e"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3F726B-4CA7-4AE7-8345-36BC44A1D838}">
  <ds:schemaRefs>
    <ds:schemaRef ds:uri="http://schemas.microsoft.com/office/2006/documentManagement/types"/>
    <ds:schemaRef ds:uri="http://purl.org/dc/elements/1.1/"/>
    <ds:schemaRef ds:uri="http://www.w3.org/XML/1998/namespace"/>
    <ds:schemaRef ds:uri="7d9b1a24-051f-4fe3-aed9-71e179c3863f"/>
    <ds:schemaRef ds:uri="http://schemas.microsoft.com/office/2006/metadata/properties"/>
    <ds:schemaRef ds:uri="f30c1dd9-4b78-442d-9b8a-23c114079d8e"/>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97058221-4982-4390-A833-D30903F121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9b1a24-051f-4fe3-aed9-71e179c3863f"/>
    <ds:schemaRef ds:uri="f30c1dd9-4b78-442d-9b8a-23c114079d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DE46F2-1D1C-4E4E-B8D8-1661D73F8D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2229</TotalTime>
  <Words>563</Words>
  <Application>Microsoft Office PowerPoint</Application>
  <PresentationFormat>On-screen Show (4:3)</PresentationFormat>
  <Paragraphs>77</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Normalization</vt:lpstr>
      <vt:lpstr>Normalization</vt:lpstr>
      <vt:lpstr>Denormalization</vt:lpstr>
      <vt:lpstr>Do you remember?</vt:lpstr>
      <vt:lpstr>PowerPoint Presentation</vt:lpstr>
      <vt:lpstr>First Normal Form – 1NF</vt:lpstr>
      <vt:lpstr>1NF Before</vt:lpstr>
      <vt:lpstr>1NF After</vt:lpstr>
      <vt:lpstr>More on the First Normal Form – 1NF</vt:lpstr>
      <vt:lpstr>More on the First Normal Form – 1NF</vt:lpstr>
      <vt:lpstr>Second Normal Form – 2NF</vt:lpstr>
      <vt:lpstr>2NF Before</vt:lpstr>
      <vt:lpstr>2NF After</vt:lpstr>
      <vt:lpstr>Third Normal Form – 3NF</vt:lpstr>
      <vt:lpstr>3NF Before</vt:lpstr>
      <vt:lpstr>3NF After</vt:lpstr>
      <vt:lpstr>To recap…</vt:lpstr>
      <vt:lpstr>PowerPoint Presentation</vt:lpstr>
      <vt:lpstr>Boyce-Codd Normal Form (BCNF)</vt:lpstr>
      <vt:lpstr>4NF, 5NF, 6NF</vt:lpstr>
      <vt:lpstr>Is Normalization Really Necessary?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bccuser</dc:creator>
  <cp:lastModifiedBy>Pratima Suneel</cp:lastModifiedBy>
  <cp:revision>158</cp:revision>
  <cp:lastPrinted>2017-01-04T13:27:11Z</cp:lastPrinted>
  <dcterms:created xsi:type="dcterms:W3CDTF">2009-04-20T18:58:16Z</dcterms:created>
  <dcterms:modified xsi:type="dcterms:W3CDTF">2024-11-05T23:46:46Z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0x010100CB016FFA8736AF4FBDB92C0049342780</vt:lpwstr>
  </property>
</Properties>
</file>