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444" r:id="rId3"/>
    <p:sldId id="445" r:id="rId4"/>
    <p:sldId id="447" r:id="rId5"/>
    <p:sldId id="440" r:id="rId6"/>
    <p:sldId id="448" r:id="rId7"/>
    <p:sldId id="450" r:id="rId8"/>
    <p:sldId id="449" r:id="rId9"/>
    <p:sldId id="451" r:id="rId10"/>
    <p:sldId id="452" r:id="rId11"/>
    <p:sldId id="453" r:id="rId12"/>
    <p:sldId id="454" r:id="rId13"/>
    <p:sldId id="455" r:id="rId14"/>
    <p:sldId id="352" r:id="rId15"/>
    <p:sldId id="393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60"/>
    <a:srgbClr val="0051A2"/>
    <a:srgbClr val="003A74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4" autoAdjust="0"/>
    <p:restoredTop sz="94595" autoAdjust="0"/>
  </p:normalViewPr>
  <p:slideViewPr>
    <p:cSldViewPr>
      <p:cViewPr varScale="1">
        <p:scale>
          <a:sx n="70" d="100"/>
          <a:sy n="70" d="100"/>
        </p:scale>
        <p:origin x="-702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3/30/2016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485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hyperlink" Target="http://www.superhosting.bg/" TargetMode="External"/><Relationship Id="rId18" Type="http://schemas.openxmlformats.org/officeDocument/2006/relationships/hyperlink" Target="http://www.infragistics.com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1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17.png"/><Relationship Id="rId17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hyperlink" Target="http://netpeak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indeavr.com/" TargetMode="External"/><Relationship Id="rId23" Type="http://schemas.openxmlformats.org/officeDocument/2006/relationships/image" Target="../media/image22.png"/><Relationship Id="rId10" Type="http://schemas.openxmlformats.org/officeDocument/2006/relationships/image" Target="../media/image16.png"/><Relationship Id="rId19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18.png"/><Relationship Id="rId22" Type="http://schemas.openxmlformats.org/officeDocument/2006/relationships/hyperlink" Target="http://www.milestonesys.com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98812" y="838200"/>
            <a:ext cx="8144341" cy="1171552"/>
          </a:xfrm>
        </p:spPr>
        <p:txBody>
          <a:bodyPr>
            <a:normAutofit/>
          </a:bodyPr>
          <a:lstStyle/>
          <a:p>
            <a:r>
              <a:rPr lang="en-US" dirty="0" err="1" smtClean="0"/>
              <a:t>SoftUni</a:t>
            </a:r>
            <a:endParaRPr lang="en-US" noProof="1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98812" y="2041499"/>
            <a:ext cx="8144341" cy="854101"/>
          </a:xfrm>
        </p:spPr>
        <p:txBody>
          <a:bodyPr>
            <a:normAutofit/>
          </a:bodyPr>
          <a:lstStyle/>
          <a:p>
            <a:r>
              <a:rPr lang="en-US" dirty="0"/>
              <a:t>Welcome to Software University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762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461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13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18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12" y="3323111"/>
            <a:ext cx="2362192" cy="2592354"/>
          </a:xfrm>
          <a:prstGeom prst="rect">
            <a:avLst/>
          </a:prstGeom>
        </p:spPr>
      </p:pic>
      <p:pic>
        <p:nvPicPr>
          <p:cNvPr id="15" name="Picture 14" descr="http://softuni.bg" title="Software University">
            <a:hlinkClick r:id="rId8" tooltip="Software University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948" y="3350699"/>
            <a:ext cx="2812345" cy="2596011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158360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March-April</a:t>
            </a:r>
            <a:r>
              <a:rPr lang="en-US" dirty="0"/>
              <a:t> 2016</a:t>
            </a:r>
          </a:p>
          <a:p>
            <a:pPr lvl="1" algn="just"/>
            <a:r>
              <a:rPr lang="en-US" dirty="0"/>
              <a:t>Java Fundamentals / Teamwork and Personal Skills</a:t>
            </a:r>
          </a:p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May-August</a:t>
            </a:r>
            <a:r>
              <a:rPr lang="en-US" dirty="0"/>
              <a:t> 2016</a:t>
            </a:r>
          </a:p>
          <a:p>
            <a:pPr lvl="1" algn="just"/>
            <a:r>
              <a:rPr lang="en-US" dirty="0"/>
              <a:t>C#/Java Fundamentals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C#/Java </a:t>
            </a:r>
            <a:r>
              <a:rPr lang="en-US" dirty="0"/>
              <a:t>Web Developer Profession</a:t>
            </a:r>
            <a:endParaRPr lang="bg-BG" dirty="0"/>
          </a:p>
          <a:p>
            <a:pPr lvl="1" algn="just"/>
            <a:r>
              <a:rPr lang="en-US" dirty="0"/>
              <a:t>Software Technologies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Orientation</a:t>
            </a:r>
            <a:r>
              <a:rPr lang="en-US" dirty="0"/>
              <a:t> module</a:t>
            </a:r>
          </a:p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September-December</a:t>
            </a:r>
            <a:r>
              <a:rPr lang="en-US" dirty="0"/>
              <a:t> 2016</a:t>
            </a:r>
          </a:p>
          <a:p>
            <a:pPr lvl="1" algn="just"/>
            <a:r>
              <a:rPr lang="en-US" dirty="0"/>
              <a:t>DB Fundamentals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C#/Java </a:t>
            </a:r>
            <a:r>
              <a:rPr lang="en-US" dirty="0"/>
              <a:t>Web Developer Profession</a:t>
            </a:r>
          </a:p>
          <a:p>
            <a:pPr lvl="1" algn="just"/>
            <a:r>
              <a:rPr lang="en-US" dirty="0"/>
              <a:t>JavaScript Core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JavaScript/PHP</a:t>
            </a:r>
            <a:r>
              <a:rPr lang="en-US" dirty="0"/>
              <a:t> Developer Profession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of March 2016 - Schedule</a:t>
            </a:r>
          </a:p>
        </p:txBody>
      </p:sp>
    </p:spTree>
    <p:extLst>
      <p:ext uri="{BB962C8B-B14F-4D97-AF65-F5344CB8AC3E}">
        <p14:creationId xmlns:p14="http://schemas.microsoft.com/office/powerpoint/2010/main" val="348753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Fundamentals</a:t>
            </a:r>
            <a:r>
              <a:rPr lang="en-US" dirty="0"/>
              <a:t> – March 2016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14 March – 12 April 2016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Group I</a:t>
            </a:r>
            <a:r>
              <a:rPr lang="en-US" dirty="0"/>
              <a:t>: Monday/Wednesday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14:00-18:00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Group II</a:t>
            </a:r>
            <a:r>
              <a:rPr lang="en-US" dirty="0"/>
              <a:t>: Monday/Wednesday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18:00-22:00</a:t>
            </a:r>
          </a:p>
          <a:p>
            <a:pPr lvl="1"/>
            <a:r>
              <a:rPr lang="en-US" dirty="0"/>
              <a:t>Teamwork Defense: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14 April 2016 10:00-18:00</a:t>
            </a:r>
          </a:p>
          <a:p>
            <a:pPr lvl="1"/>
            <a:r>
              <a:rPr lang="en-US" dirty="0"/>
              <a:t>Exam: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17 April 2016 09:00-15:00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Teamwork and Personal Skills </a:t>
            </a:r>
            <a:r>
              <a:rPr lang="en-US" dirty="0"/>
              <a:t>– March 2016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18 March – 22 April</a:t>
            </a:r>
            <a:r>
              <a:rPr lang="en-US" dirty="0"/>
              <a:t>: Friday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18:00-22:00</a:t>
            </a:r>
          </a:p>
          <a:p>
            <a:pPr lvl="1"/>
            <a:r>
              <a:rPr lang="en-US" dirty="0"/>
              <a:t>Teamwork Defense: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28 April 2016 10:00-18:00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March-April 2016 – Courses, Exams</a:t>
            </a:r>
          </a:p>
        </p:txBody>
      </p:sp>
    </p:spTree>
    <p:extLst>
      <p:ext uri="{BB962C8B-B14F-4D97-AF65-F5344CB8AC3E}">
        <p14:creationId xmlns:p14="http://schemas.microsoft.com/office/powerpoint/2010/main" val="193136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5612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9570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95852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5612" y="5475299"/>
            <a:ext cx="2950821" cy="747701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32212" y="5541096"/>
            <a:ext cx="3252400" cy="6274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Welcome to </a:t>
            </a:r>
            <a:r>
              <a:rPr lang="en-US" sz="3600" dirty="0" err="1" smtClean="0"/>
              <a:t>SoftUni</a:t>
            </a:r>
            <a:endParaRPr lang="en-US" sz="3600" dirty="0"/>
          </a:p>
        </p:txBody>
      </p:sp>
      <p:pic>
        <p:nvPicPr>
          <p:cNvPr id="13" name="Picture 12">
            <a:hlinkClick r:id="rId15"/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808289"/>
          </a:xfrm>
        </p:spPr>
        <p:txBody>
          <a:bodyPr/>
          <a:lstStyle/>
          <a:p>
            <a:r>
              <a:rPr lang="en-US" dirty="0">
                <a:hlinkClick r:id="rId17"/>
              </a:rPr>
              <a:t>https://softuni.bg/</a:t>
            </a:r>
            <a:endParaRPr lang="en-US" dirty="0"/>
          </a:p>
          <a:p>
            <a:endParaRPr lang="en-US" dirty="0"/>
          </a:p>
        </p:txBody>
      </p:sp>
      <p:pic>
        <p:nvPicPr>
          <p:cNvPr id="16" name="Picture 15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2603096"/>
            <a:ext cx="3639755" cy="759181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20">
            <a:hlinkClick r:id="rId22"/>
      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470630" y="3841506"/>
            <a:ext cx="1244737" cy="1144152"/>
          </a:xfrm>
          <a:prstGeom prst="roundRect">
            <a:avLst>
              <a:gd name="adj" fmla="val 2684"/>
            </a:avLst>
          </a:prstGeom>
        </p:spPr>
      </p:pic>
    </p:spTree>
    <p:extLst>
      <p:ext uri="{BB962C8B-B14F-4D97-AF65-F5344CB8AC3E}">
        <p14:creationId xmlns:p14="http://schemas.microsoft.com/office/powerpoint/2010/main" val="385035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Fundamentals </a:t>
            </a:r>
            <a:r>
              <a:rPr lang="en-US" sz="2000" dirty="0">
                <a:hlinkClick r:id="rId4"/>
              </a:rPr>
              <a:t>of Computer Programming with C</a:t>
            </a:r>
            <a:r>
              <a:rPr lang="en-US" sz="2000" dirty="0" smtClean="0">
                <a:hlinkClick r:id="rId4"/>
              </a:rPr>
              <a:t>#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 University (</a:t>
            </a:r>
            <a:r>
              <a:rPr lang="en-US" noProof="1"/>
              <a:t>SoftUni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High-quality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education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profession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jobs </a:t>
            </a:r>
            <a:r>
              <a:rPr lang="en-US" dirty="0"/>
              <a:t>for software engineers</a:t>
            </a:r>
          </a:p>
          <a:p>
            <a:pPr lvl="1"/>
            <a:r>
              <a:rPr lang="en-US" dirty="0"/>
              <a:t>4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professions</a:t>
            </a:r>
            <a:r>
              <a:rPr lang="en-US" dirty="0"/>
              <a:t>: 20+ practical courses </a:t>
            </a:r>
            <a:r>
              <a:rPr lang="en-US" dirty="0">
                <a:sym typeface="Wingdings" panose="05000000000000000000" pitchFamily="2" charset="2"/>
              </a:rPr>
              <a:t> ~ 2 years</a:t>
            </a:r>
            <a:endParaRPr lang="en-US" dirty="0"/>
          </a:p>
          <a:p>
            <a:pPr lvl="1"/>
            <a:r>
              <a:rPr lang="en-US" dirty="0"/>
              <a:t>Bachelor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diploma</a:t>
            </a:r>
            <a:r>
              <a:rPr lang="en-US" dirty="0"/>
              <a:t>: 2 years @ SoftUni + 1-2 years at partner university (MTM College, VFU, BFU)</a:t>
            </a:r>
          </a:p>
          <a:p>
            <a:pPr lvl="1"/>
            <a:r>
              <a:rPr lang="en-US" dirty="0"/>
              <a:t>Study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onsite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online </a:t>
            </a:r>
            <a:r>
              <a:rPr lang="en-US" dirty="0"/>
              <a:t>(with onsite exams)</a:t>
            </a:r>
          </a:p>
          <a:p>
            <a:pPr lvl="1"/>
            <a:r>
              <a:rPr lang="en-US" dirty="0"/>
              <a:t>Jobs in Bulgaria and abroad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Free start</a:t>
            </a:r>
            <a:r>
              <a:rPr lang="en-US" dirty="0"/>
              <a:t> for everyone</a:t>
            </a:r>
          </a:p>
          <a:p>
            <a:pPr lvl="2"/>
            <a:r>
              <a:rPr lang="en-US" dirty="0"/>
              <a:t>New Programming Basics course each month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</a:t>
            </a:r>
            <a:r>
              <a:rPr lang="en-US" noProof="1"/>
              <a:t>SoftUni</a:t>
            </a:r>
          </a:p>
        </p:txBody>
      </p:sp>
      <p:pic>
        <p:nvPicPr>
          <p:cNvPr id="6" name="Picture 5" descr="http://softuni.bg" title="Software University">
            <a:hlinkClick r:id="rId2" tooltip="Software University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2" y="464820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238399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Course Certificates</a:t>
            </a:r>
          </a:p>
          <a:p>
            <a:pPr lvl="1"/>
            <a:r>
              <a:rPr lang="en-US" dirty="0"/>
              <a:t>Every course, passed with grade &gt;5.00 – granted Certificate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Professional Diploma</a:t>
            </a:r>
            <a:r>
              <a:rPr lang="en-US" dirty="0"/>
              <a:t> from SoftUni</a:t>
            </a:r>
          </a:p>
          <a:p>
            <a:pPr lvl="1"/>
            <a:r>
              <a:rPr lang="en-US" dirty="0"/>
              <a:t>JavaScript Developer: &gt;1</a:t>
            </a:r>
            <a:r>
              <a:rPr lang="bg-BG" dirty="0"/>
              <a:t>3</a:t>
            </a:r>
            <a:r>
              <a:rPr lang="en-US" dirty="0"/>
              <a:t>0 credits</a:t>
            </a:r>
          </a:p>
          <a:p>
            <a:pPr lvl="1"/>
            <a:r>
              <a:rPr lang="en-US" dirty="0"/>
              <a:t>PHP Developer: &gt;1</a:t>
            </a:r>
            <a:r>
              <a:rPr lang="bg-BG" dirty="0"/>
              <a:t>3</a:t>
            </a:r>
            <a:r>
              <a:rPr lang="en-US" dirty="0"/>
              <a:t>0 credits</a:t>
            </a:r>
          </a:p>
          <a:p>
            <a:pPr lvl="1"/>
            <a:r>
              <a:rPr lang="en-US" dirty="0"/>
              <a:t>C# Web Developer: &gt;1</a:t>
            </a:r>
            <a:r>
              <a:rPr lang="bg-BG" dirty="0"/>
              <a:t>7</a:t>
            </a:r>
            <a:r>
              <a:rPr lang="en-US" dirty="0"/>
              <a:t>0 credits</a:t>
            </a:r>
          </a:p>
          <a:p>
            <a:pPr lvl="1"/>
            <a:r>
              <a:rPr lang="en-US" dirty="0"/>
              <a:t>Java Web Developer: &gt;1</a:t>
            </a:r>
            <a:r>
              <a:rPr lang="bg-BG"/>
              <a:t>7</a:t>
            </a:r>
            <a:r>
              <a:rPr lang="en-US"/>
              <a:t>0 </a:t>
            </a:r>
            <a:r>
              <a:rPr lang="en-US" dirty="0"/>
              <a:t>credits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Diplomas and Certificates</a:t>
            </a:r>
          </a:p>
        </p:txBody>
      </p:sp>
    </p:spTree>
    <p:extLst>
      <p:ext uri="{BB962C8B-B14F-4D97-AF65-F5344CB8AC3E}">
        <p14:creationId xmlns:p14="http://schemas.microsoft.com/office/powerpoint/2010/main" val="425579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take credits 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specialized</a:t>
            </a:r>
            <a:r>
              <a:rPr lang="en-US" dirty="0" smtClean="0"/>
              <a:t> (elective) courses</a:t>
            </a:r>
          </a:p>
          <a:p>
            <a:pPr lvl="1"/>
            <a:r>
              <a:rPr lang="en-US" dirty="0" smtClean="0"/>
              <a:t>QA Fundamentals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Basics</a:t>
            </a:r>
          </a:p>
          <a:p>
            <a:pPr lvl="1"/>
            <a:r>
              <a:rPr lang="en-US" dirty="0" smtClean="0"/>
              <a:t>Digital Marketing and SEO</a:t>
            </a:r>
          </a:p>
          <a:p>
            <a:pPr lvl="1"/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Many others …</a:t>
            </a:r>
          </a:p>
          <a:p>
            <a:r>
              <a:rPr lang="en-US" dirty="0" smtClean="0"/>
              <a:t>The elective courses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dirty="0" smtClean="0"/>
              <a:t> for everyone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Courses</a:t>
            </a:r>
            <a:endParaRPr lang="en-US" dirty="0"/>
          </a:p>
        </p:txBody>
      </p:sp>
      <p:pic>
        <p:nvPicPr>
          <p:cNvPr id="1026" name="Picture 2" descr="https://softuni.bg/Files/UserFiles/ImageGallery/c-sharp-course-march-20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2189872"/>
            <a:ext cx="5029200" cy="3337085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62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SoftUni helps the students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start a job </a:t>
            </a:r>
            <a:r>
              <a:rPr lang="en-US" dirty="0"/>
              <a:t>in the IT industry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Contracts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60+ companies </a:t>
            </a:r>
            <a:r>
              <a:rPr lang="en-US" dirty="0"/>
              <a:t>for hiring students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Best students study free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scholarship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Students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high results </a:t>
            </a:r>
            <a:r>
              <a:rPr lang="en-US" dirty="0"/>
              <a:t>choose between many employers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Students with </a:t>
            </a:r>
            <a:r>
              <a:rPr lang="en-US" dirty="0">
                <a:solidFill>
                  <a:srgbClr val="FFAA60"/>
                </a:solidFill>
              </a:rPr>
              <a:t>bad results </a:t>
            </a:r>
            <a:r>
              <a:rPr lang="en-US" dirty="0"/>
              <a:t>are not guaranteed to start a job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Internships in Germany and USA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300564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/>
              <a:t>Curriculum and Schedule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947" y="1006351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3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2465269" y="1068215"/>
            <a:ext cx="5334000" cy="12308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Programming Basics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SoftUni: Curriculum, Modules, Timeline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5269" y="3353280"/>
            <a:ext cx="5334000" cy="1535666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Software Technologies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48223" y="3230180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4 months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75465" y="4013722"/>
            <a:ext cx="1261404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+ JavaScript</a:t>
            </a:r>
          </a:p>
        </p:txBody>
      </p:sp>
      <p:cxnSp>
        <p:nvCxnSpPr>
          <p:cNvPr id="28" name="Straight Arrow Connector 27"/>
          <p:cNvCxnSpPr>
            <a:stCxn id="37" idx="2"/>
            <a:endCxn id="7" idx="0"/>
          </p:cNvCxnSpPr>
          <p:nvPr/>
        </p:nvCxnSpPr>
        <p:spPr>
          <a:xfrm>
            <a:off x="5132269" y="2299081"/>
            <a:ext cx="0" cy="1054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77861" y="1727789"/>
            <a:ext cx="2468566" cy="4180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Basics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75465" y="1728658"/>
            <a:ext cx="2492200" cy="4180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 for beginners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47065" y="4013722"/>
            <a:ext cx="1185204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+ MySQL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42465" y="4013721"/>
            <a:ext cx="113479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Web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487453" y="4013721"/>
            <a:ext cx="118520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Web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497584" y="1066800"/>
            <a:ext cx="301685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/>
              <a:t>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78565" y="3353280"/>
            <a:ext cx="418704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/>
              <a:t>12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8815" y="954627"/>
            <a:ext cx="157337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Free Entry</a:t>
            </a:r>
          </a:p>
          <a:p>
            <a:r>
              <a:rPr lang="en-US" sz="2600" dirty="0"/>
              <a:t>Module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8815" y="3375840"/>
            <a:ext cx="174220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Orientation</a:t>
            </a:r>
          </a:p>
          <a:p>
            <a:r>
              <a:rPr lang="en-US" sz="2600" dirty="0"/>
              <a:t>Module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3124200"/>
            <a:ext cx="12188825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2"/>
          </p:cNvCxnSpPr>
          <p:nvPr/>
        </p:nvCxnSpPr>
        <p:spPr>
          <a:xfrm>
            <a:off x="5132269" y="4888946"/>
            <a:ext cx="762000" cy="1033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2"/>
          </p:cNvCxnSpPr>
          <p:nvPr/>
        </p:nvCxnSpPr>
        <p:spPr>
          <a:xfrm>
            <a:off x="5132269" y="4888946"/>
            <a:ext cx="2057400" cy="1033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2"/>
          </p:cNvCxnSpPr>
          <p:nvPr/>
        </p:nvCxnSpPr>
        <p:spPr>
          <a:xfrm flipH="1">
            <a:off x="3151069" y="4888946"/>
            <a:ext cx="1981200" cy="1033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" idx="2"/>
          </p:cNvCxnSpPr>
          <p:nvPr/>
        </p:nvCxnSpPr>
        <p:spPr>
          <a:xfrm flipH="1">
            <a:off x="4446469" y="4888946"/>
            <a:ext cx="685800" cy="1033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407347" y="2259716"/>
            <a:ext cx="361175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&gt;50% exam Enter SoftUni</a:t>
            </a:r>
          </a:p>
          <a:p>
            <a:r>
              <a:rPr lang="en-US" sz="2600" dirty="0"/>
              <a:t>&gt;97% exam – Scholarship</a:t>
            </a:r>
          </a:p>
        </p:txBody>
      </p:sp>
      <p:cxnSp>
        <p:nvCxnSpPr>
          <p:cNvPr id="74" name="Straight Arrow Connector 73"/>
          <p:cNvCxnSpPr>
            <a:stCxn id="72" idx="1"/>
          </p:cNvCxnSpPr>
          <p:nvPr/>
        </p:nvCxnSpPr>
        <p:spPr>
          <a:xfrm flipH="1">
            <a:off x="7797747" y="2705992"/>
            <a:ext cx="609600" cy="4182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8815" y="2707957"/>
            <a:ext cx="238597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Admission Exam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0" y="51816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407347" y="4642724"/>
            <a:ext cx="35569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Select desired profession</a:t>
            </a:r>
          </a:p>
        </p:txBody>
      </p:sp>
      <p:cxnSp>
        <p:nvCxnSpPr>
          <p:cNvPr id="77" name="Straight Arrow Connector 76"/>
          <p:cNvCxnSpPr>
            <a:stCxn id="76" idx="1"/>
          </p:cNvCxnSpPr>
          <p:nvPr/>
        </p:nvCxnSpPr>
        <p:spPr>
          <a:xfrm flipH="1">
            <a:off x="7797269" y="4888946"/>
            <a:ext cx="610078" cy="2926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465269" y="5922309"/>
            <a:ext cx="5334000" cy="6026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Professional Qualification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88815" y="5446263"/>
            <a:ext cx="182691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Professional</a:t>
            </a:r>
          </a:p>
          <a:p>
            <a:r>
              <a:rPr lang="en-US" sz="2600" dirty="0"/>
              <a:t>Modules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348223" y="1128762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4 months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909000" y="5474255"/>
            <a:ext cx="18984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8-24 months</a:t>
            </a:r>
          </a:p>
        </p:txBody>
      </p:sp>
    </p:spTree>
    <p:extLst>
      <p:ext uri="{BB962C8B-B14F-4D97-AF65-F5344CB8AC3E}">
        <p14:creationId xmlns:p14="http://schemas.microsoft.com/office/powerpoint/2010/main" val="34265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/ Java Web Developer Profession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3212" y="1032517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C# Fundamentals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212" y="1847942"/>
            <a:ext cx="4495800" cy="5323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DB Fundamentals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37" idx="2"/>
            <a:endCxn id="7" idx="0"/>
          </p:cNvCxnSpPr>
          <p:nvPr/>
        </p:nvCxnSpPr>
        <p:spPr>
          <a:xfrm>
            <a:off x="2551112" y="1573308"/>
            <a:ext cx="0" cy="274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3212" y="2646394"/>
            <a:ext cx="4495800" cy="5323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C# Web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7" idx="2"/>
            <a:endCxn id="23" idx="0"/>
          </p:cNvCxnSpPr>
          <p:nvPr/>
        </p:nvCxnSpPr>
        <p:spPr>
          <a:xfrm>
            <a:off x="2551112" y="2380244"/>
            <a:ext cx="0" cy="26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3212" y="3444847"/>
            <a:ext cx="4495800" cy="532301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JS Core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3" idx="2"/>
            <a:endCxn id="26" idx="0"/>
          </p:cNvCxnSpPr>
          <p:nvPr/>
        </p:nvCxnSpPr>
        <p:spPr>
          <a:xfrm>
            <a:off x="2551112" y="3178696"/>
            <a:ext cx="0" cy="26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3212" y="4243299"/>
            <a:ext cx="4495800" cy="532301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Data Structures &amp; </a:t>
            </a:r>
            <a:r>
              <a:rPr lang="en-US" sz="2800" dirty="0" err="1"/>
              <a:t>Algo</a:t>
            </a:r>
            <a:endParaRPr lang="en-US" sz="2800" dirty="0"/>
          </a:p>
        </p:txBody>
      </p:sp>
      <p:cxnSp>
        <p:nvCxnSpPr>
          <p:cNvPr id="30" name="Straight Arrow Connector 29"/>
          <p:cNvCxnSpPr>
            <a:stCxn id="26" idx="2"/>
            <a:endCxn id="29" idx="0"/>
          </p:cNvCxnSpPr>
          <p:nvPr/>
        </p:nvCxnSpPr>
        <p:spPr>
          <a:xfrm>
            <a:off x="2551112" y="3977148"/>
            <a:ext cx="0" cy="26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3212" y="5041751"/>
            <a:ext cx="4495800" cy="5323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lvl="0"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Web Basics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9" idx="2"/>
            <a:endCxn id="31" idx="0"/>
          </p:cNvCxnSpPr>
          <p:nvPr/>
        </p:nvCxnSpPr>
        <p:spPr>
          <a:xfrm>
            <a:off x="2551112" y="4775600"/>
            <a:ext cx="0" cy="26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77167" y="1073069"/>
            <a:ext cx="418704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/>
              <a:t>27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3311771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0" y="64770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023390" y="1028819"/>
            <a:ext cx="2090822" cy="112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3 x 4 months</a:t>
            </a:r>
            <a:endParaRPr lang="bg-BG" sz="2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600" dirty="0"/>
              <a:t>mandatory</a:t>
            </a:r>
          </a:p>
          <a:p>
            <a:r>
              <a:rPr lang="en-US" sz="2600" dirty="0"/>
              <a:t>courses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151075" y="2454955"/>
            <a:ext cx="1844159" cy="779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&gt;100 credits</a:t>
            </a:r>
          </a:p>
          <a:p>
            <a:r>
              <a:rPr lang="en-US" sz="2600" dirty="0"/>
              <a:t>start a job</a:t>
            </a:r>
          </a:p>
        </p:txBody>
      </p:sp>
      <p:cxnSp>
        <p:nvCxnSpPr>
          <p:cNvPr id="56" name="Straight Arrow Connector 55"/>
          <p:cNvCxnSpPr>
            <a:stCxn id="54" idx="1"/>
          </p:cNvCxnSpPr>
          <p:nvPr/>
        </p:nvCxnSpPr>
        <p:spPr>
          <a:xfrm flipH="1">
            <a:off x="9664901" y="2844643"/>
            <a:ext cx="486174" cy="4671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23390" y="3454462"/>
            <a:ext cx="2090822" cy="112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2 x 4 months</a:t>
            </a:r>
          </a:p>
          <a:p>
            <a:r>
              <a:rPr lang="en-US" sz="2600" dirty="0"/>
              <a:t>essential</a:t>
            </a:r>
          </a:p>
          <a:p>
            <a:r>
              <a:rPr lang="en-US" sz="2600" dirty="0"/>
              <a:t>courses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51075" y="5628235"/>
            <a:ext cx="1844159" cy="779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&gt;170 credits</a:t>
            </a:r>
          </a:p>
          <a:p>
            <a:r>
              <a:rPr lang="en-US" sz="2600" dirty="0"/>
              <a:t>Diploma</a:t>
            </a:r>
          </a:p>
        </p:txBody>
      </p:sp>
      <p:cxnSp>
        <p:nvCxnSpPr>
          <p:cNvPr id="59" name="Straight Arrow Connector 58"/>
          <p:cNvCxnSpPr>
            <a:stCxn id="58" idx="1"/>
          </p:cNvCxnSpPr>
          <p:nvPr/>
        </p:nvCxnSpPr>
        <p:spPr>
          <a:xfrm flipH="1">
            <a:off x="9664901" y="6017923"/>
            <a:ext cx="486174" cy="459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0" y="4908676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377167" y="1859150"/>
            <a:ext cx="418704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/>
              <a:t>27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377167" y="2657602"/>
            <a:ext cx="418704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/>
              <a:t>27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77167" y="3464731"/>
            <a:ext cx="418704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/>
              <a:t>27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377167" y="4257051"/>
            <a:ext cx="418704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/>
              <a:t>24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494186" y="5061977"/>
            <a:ext cx="301685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/>
              <a:t>9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138405" y="1032517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Fundamentals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138405" y="1847942"/>
            <a:ext cx="4495800" cy="5323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DB Fundamentals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82" idx="2"/>
            <a:endCxn id="83" idx="0"/>
          </p:cNvCxnSpPr>
          <p:nvPr/>
        </p:nvCxnSpPr>
        <p:spPr>
          <a:xfrm>
            <a:off x="7386305" y="1573308"/>
            <a:ext cx="0" cy="274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138405" y="2646394"/>
            <a:ext cx="4495800" cy="5323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Web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83" idx="2"/>
            <a:endCxn id="85" idx="0"/>
          </p:cNvCxnSpPr>
          <p:nvPr/>
        </p:nvCxnSpPr>
        <p:spPr>
          <a:xfrm>
            <a:off x="7386305" y="2380244"/>
            <a:ext cx="0" cy="26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138405" y="3444847"/>
            <a:ext cx="4495800" cy="532301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JS Core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85" idx="2"/>
            <a:endCxn id="87" idx="0"/>
          </p:cNvCxnSpPr>
          <p:nvPr/>
        </p:nvCxnSpPr>
        <p:spPr>
          <a:xfrm>
            <a:off x="7386305" y="3178696"/>
            <a:ext cx="0" cy="26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138405" y="4243299"/>
            <a:ext cx="4495800" cy="532301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Data Structures &amp; </a:t>
            </a:r>
            <a:r>
              <a:rPr lang="en-US" sz="2800" dirty="0" err="1"/>
              <a:t>Algo</a:t>
            </a:r>
            <a:endParaRPr lang="en-US" sz="2800" dirty="0"/>
          </a:p>
        </p:txBody>
      </p:sp>
      <p:cxnSp>
        <p:nvCxnSpPr>
          <p:cNvPr id="90" name="Straight Arrow Connector 89"/>
          <p:cNvCxnSpPr>
            <a:stCxn id="87" idx="2"/>
            <a:endCxn id="89" idx="0"/>
          </p:cNvCxnSpPr>
          <p:nvPr/>
        </p:nvCxnSpPr>
        <p:spPr>
          <a:xfrm>
            <a:off x="7386305" y="3977148"/>
            <a:ext cx="0" cy="26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138405" y="5041751"/>
            <a:ext cx="4495800" cy="5323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lvl="0"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Web Basics</a:t>
            </a:r>
            <a:endParaRPr lang="en-US" sz="2800" dirty="0"/>
          </a:p>
        </p:txBody>
      </p:sp>
      <p:cxnSp>
        <p:nvCxnSpPr>
          <p:cNvPr id="92" name="Straight Arrow Connector 91"/>
          <p:cNvCxnSpPr>
            <a:stCxn id="89" idx="2"/>
            <a:endCxn id="91" idx="0"/>
          </p:cNvCxnSpPr>
          <p:nvPr/>
        </p:nvCxnSpPr>
        <p:spPr>
          <a:xfrm>
            <a:off x="7386305" y="4775600"/>
            <a:ext cx="0" cy="26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223095" y="1073069"/>
            <a:ext cx="418704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/>
              <a:t>27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212360" y="1859150"/>
            <a:ext cx="418704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/>
              <a:t>27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212360" y="2657602"/>
            <a:ext cx="418704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/>
              <a:t>27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212360" y="3464731"/>
            <a:ext cx="418704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/>
              <a:t>27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212360" y="4257051"/>
            <a:ext cx="418704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/>
              <a:t>24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329379" y="5061977"/>
            <a:ext cx="301685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/>
              <a:t>9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551112" y="5583875"/>
            <a:ext cx="0" cy="26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386305" y="5574053"/>
            <a:ext cx="0" cy="26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03212" y="5830948"/>
            <a:ext cx="4495800" cy="5258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lvl="0"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Embedded &amp; Mobile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494186" y="5851095"/>
            <a:ext cx="301685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/>
              <a:t>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38405" y="5830948"/>
            <a:ext cx="4495800" cy="5258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lvl="0"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Embedded &amp; Mobile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340114" y="5851095"/>
            <a:ext cx="301685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/>
              <a:t>9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551112" y="6366484"/>
            <a:ext cx="0" cy="262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386305" y="6356781"/>
            <a:ext cx="0" cy="262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72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course grants specific amount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credits</a:t>
            </a:r>
            <a:endParaRPr lang="en-US" dirty="0"/>
          </a:p>
          <a:p>
            <a:pPr lvl="1"/>
            <a:r>
              <a:rPr lang="en-US" dirty="0"/>
              <a:t>Depends on number of lessons</a:t>
            </a:r>
          </a:p>
          <a:p>
            <a:pPr lvl="1"/>
            <a:r>
              <a:rPr lang="en-US" dirty="0"/>
              <a:t>Depends on complexity</a:t>
            </a:r>
          </a:p>
          <a:p>
            <a:r>
              <a:rPr lang="en-US" dirty="0"/>
              <a:t>Credits are given proportionally, based on the course grade</a:t>
            </a:r>
          </a:p>
          <a:p>
            <a:pPr lvl="1"/>
            <a:r>
              <a:rPr lang="en-US" dirty="0"/>
              <a:t>Grade 3.00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1/3 of the course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credits</a:t>
            </a:r>
          </a:p>
          <a:p>
            <a:pPr lvl="1"/>
            <a:r>
              <a:rPr lang="en-US" dirty="0"/>
              <a:t>Grade 5.00 and above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full course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credits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3.73 on C# OOP course </a:t>
            </a:r>
            <a:r>
              <a:rPr lang="en-US" dirty="0">
                <a:sym typeface="Wingdings" panose="05000000000000000000" pitchFamily="2" charset="2"/>
              </a:rPr>
              <a:t> 5.19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credits</a:t>
            </a:r>
            <a:r>
              <a:rPr lang="en-US" dirty="0">
                <a:sym typeface="Wingdings" panose="05000000000000000000" pitchFamily="2" charset="2"/>
              </a:rPr>
              <a:t> (out of 9 total)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Credit System</a:t>
            </a:r>
          </a:p>
        </p:txBody>
      </p:sp>
    </p:spTree>
    <p:extLst>
      <p:ext uri="{BB962C8B-B14F-4D97-AF65-F5344CB8AC3E}">
        <p14:creationId xmlns:p14="http://schemas.microsoft.com/office/powerpoint/2010/main" val="116209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675</Words>
  <Application>Microsoft Office PowerPoint</Application>
  <PresentationFormat>Custom</PresentationFormat>
  <Paragraphs>170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SoftUni 16x9</vt:lpstr>
      <vt:lpstr>SoftUni</vt:lpstr>
      <vt:lpstr>Welcome to SoftUni</vt:lpstr>
      <vt:lpstr>Diplomas and Certificates</vt:lpstr>
      <vt:lpstr>Specialized Courses</vt:lpstr>
      <vt:lpstr>Jobs</vt:lpstr>
      <vt:lpstr>Curriculum and Schedule</vt:lpstr>
      <vt:lpstr>SoftUni: Curriculum, Modules, Timeline</vt:lpstr>
      <vt:lpstr>C# / Java Web Developer Profession</vt:lpstr>
      <vt:lpstr>SoftUni Credit System</vt:lpstr>
      <vt:lpstr>Class of March 2016 - Schedule</vt:lpstr>
      <vt:lpstr>March-April 2016 – Courses, Exams</vt:lpstr>
      <vt:lpstr>Welcome to SoftUni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 (SoftUni)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2016-03-30T10:18:39Z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