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8" r:id="rId3"/>
    <p:sldId id="308" r:id="rId4"/>
    <p:sldId id="290" r:id="rId5"/>
    <p:sldId id="294" r:id="rId6"/>
    <p:sldId id="293" r:id="rId7"/>
    <p:sldId id="304" r:id="rId8"/>
    <p:sldId id="309" r:id="rId9"/>
    <p:sldId id="310" r:id="rId10"/>
    <p:sldId id="311" r:id="rId11"/>
    <p:sldId id="312" r:id="rId12"/>
    <p:sldId id="301" r:id="rId13"/>
    <p:sldId id="302" r:id="rId14"/>
    <p:sldId id="287" r:id="rId15"/>
    <p:sldId id="305" r:id="rId16"/>
    <p:sldId id="295" r:id="rId17"/>
    <p:sldId id="306" r:id="rId18"/>
    <p:sldId id="285" r:id="rId19"/>
    <p:sldId id="297" r:id="rId20"/>
    <p:sldId id="298" r:id="rId21"/>
    <p:sldId id="299" r:id="rId22"/>
    <p:sldId id="307" r:id="rId23"/>
    <p:sldId id="313" r:id="rId24"/>
    <p:sldId id="316" r:id="rId25"/>
    <p:sldId id="315" r:id="rId26"/>
    <p:sldId id="317" r:id="rId27"/>
    <p:sldId id="29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74327" autoAdjust="0"/>
  </p:normalViewPr>
  <p:slideViewPr>
    <p:cSldViewPr>
      <p:cViewPr varScale="1">
        <p:scale>
          <a:sx n="80" d="100"/>
          <a:sy n="80" d="100"/>
        </p:scale>
        <p:origin x="9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F8634-5EFD-4011-8520-9659B2E7FA71}"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1102713B-E736-4807-989C-955A4EC43B89}" type="pres">
      <dgm:prSet presAssocID="{811F8634-5EFD-4011-8520-9659B2E7FA71}" presName="Name0" presStyleCnt="0">
        <dgm:presLayoutVars>
          <dgm:chPref val="1"/>
          <dgm:dir/>
          <dgm:animOne val="branch"/>
          <dgm:animLvl val="lvl"/>
          <dgm:resizeHandles/>
        </dgm:presLayoutVars>
      </dgm:prSet>
      <dgm:spPr/>
      <dgm:t>
        <a:bodyPr/>
        <a:lstStyle/>
        <a:p>
          <a:endParaRPr lang="en-US"/>
        </a:p>
      </dgm:t>
    </dgm:pt>
  </dgm:ptLst>
  <dgm:cxnLst>
    <dgm:cxn modelId="{115D7820-C18F-4B16-ADB2-F87CEF4E240B}" type="presOf" srcId="{811F8634-5EFD-4011-8520-9659B2E7FA71}" destId="{1102713B-E736-4807-989C-955A4EC43B89}" srcOrd="0"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99F52B-4AE0-4B57-90C1-42E4F817839A}" type="datetimeFigureOut">
              <a:rPr lang="en-US" smtClean="0"/>
              <a:pPr/>
              <a:t>3/29/2016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426FC-0D52-4B6A-8B91-477E8D65DFAF}" type="slidenum">
              <a:rPr lang="en-US" smtClean="0"/>
              <a:pPr/>
              <a:t>‹#›</a:t>
            </a:fld>
            <a:endParaRPr lang="en-US"/>
          </a:p>
        </p:txBody>
      </p:sp>
    </p:spTree>
    <p:extLst>
      <p:ext uri="{BB962C8B-B14F-4D97-AF65-F5344CB8AC3E}">
        <p14:creationId xmlns:p14="http://schemas.microsoft.com/office/powerpoint/2010/main" val="3521025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a:t>
            </a:fld>
            <a:endParaRPr lang="en-US"/>
          </a:p>
        </p:txBody>
      </p:sp>
    </p:spTree>
    <p:extLst>
      <p:ext uri="{BB962C8B-B14F-4D97-AF65-F5344CB8AC3E}">
        <p14:creationId xmlns:p14="http://schemas.microsoft.com/office/powerpoint/2010/main" val="166456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11</a:t>
            </a:fld>
            <a:endParaRPr lang="en-US"/>
          </a:p>
        </p:txBody>
      </p:sp>
    </p:spTree>
    <p:extLst>
      <p:ext uri="{BB962C8B-B14F-4D97-AF65-F5344CB8AC3E}">
        <p14:creationId xmlns:p14="http://schemas.microsoft.com/office/powerpoint/2010/main" val="223051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12</a:t>
            </a:fld>
            <a:endParaRPr lang="en-US"/>
          </a:p>
        </p:txBody>
      </p:sp>
    </p:spTree>
    <p:extLst>
      <p:ext uri="{BB962C8B-B14F-4D97-AF65-F5344CB8AC3E}">
        <p14:creationId xmlns:p14="http://schemas.microsoft.com/office/powerpoint/2010/main" val="1594840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Statefull:</a:t>
            </a:r>
          </a:p>
          <a:p>
            <a:r>
              <a:rPr lang="en-US" dirty="0" smtClean="0"/>
              <a:t> - </a:t>
            </a:r>
            <a:r>
              <a:rPr lang="bg-BG" dirty="0" smtClean="0"/>
              <a:t>Купувам</a:t>
            </a:r>
            <a:r>
              <a:rPr lang="bg-BG" baseline="0" dirty="0" smtClean="0"/>
              <a:t> нещо, но не ми достигат парите и Кака Наска помни, че имам да и давам 20лв.</a:t>
            </a:r>
          </a:p>
          <a:p>
            <a:r>
              <a:rPr lang="bg-BG" baseline="0" dirty="0" smtClean="0"/>
              <a:t> - Следвъщия път Кака Наска помни стейта и ми прихваща 20лв</a:t>
            </a:r>
            <a:endParaRPr lang="en-US" dirty="0" smtClean="0"/>
          </a:p>
          <a:p>
            <a:r>
              <a:rPr lang="en-US" dirty="0" smtClean="0"/>
              <a:t>Stateless:</a:t>
            </a:r>
          </a:p>
          <a:p>
            <a:r>
              <a:rPr lang="bg-BG" dirty="0" smtClean="0"/>
              <a:t>- Плащам</a:t>
            </a:r>
            <a:r>
              <a:rPr lang="bg-BG" baseline="0" dirty="0" smtClean="0"/>
              <a:t> си всичко, при следваща покупка Кака Наска не трябва да помни предните.</a:t>
            </a:r>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13</a:t>
            </a:fld>
            <a:endParaRPr lang="en-US"/>
          </a:p>
        </p:txBody>
      </p:sp>
    </p:spTree>
    <p:extLst>
      <p:ext uri="{BB962C8B-B14F-4D97-AF65-F5344CB8AC3E}">
        <p14:creationId xmlns:p14="http://schemas.microsoft.com/office/powerpoint/2010/main" val="27604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difference between a web service and a web site is, that a web site is typically intended for human consumption (human-to-computer interaction), whereas web services are typically intended for computer-to-computer interaction.</a:t>
            </a:r>
          </a:p>
          <a:p>
            <a:r>
              <a:rPr lang="en-US" sz="1200" b="0" i="0" kern="1200" dirty="0" smtClean="0">
                <a:solidFill>
                  <a:schemeClr val="tx1"/>
                </a:solidFill>
                <a:effectLst/>
                <a:latin typeface="+mn-lt"/>
                <a:ea typeface="+mn-ea"/>
                <a:cs typeface="+mn-cs"/>
              </a:rPr>
              <a:t>Of course this distinction is somewhat blurred. A web application can contain both a graphical user interface for human users, as well as a set of web services for computer "users" (clients). For instance, a payment service like </a:t>
            </a:r>
            <a:r>
              <a:rPr lang="en-US" sz="1200" b="0" i="0" kern="1200" dirty="0" err="1" smtClean="0">
                <a:solidFill>
                  <a:schemeClr val="tx1"/>
                </a:solidFill>
                <a:effectLst/>
                <a:latin typeface="+mn-lt"/>
                <a:ea typeface="+mn-ea"/>
                <a:cs typeface="+mn-cs"/>
              </a:rPr>
              <a:t>Paypal</a:t>
            </a:r>
            <a:r>
              <a:rPr lang="en-US" sz="1200" b="0" i="0" kern="1200" dirty="0" smtClean="0">
                <a:solidFill>
                  <a:schemeClr val="tx1"/>
                </a:solidFill>
                <a:effectLst/>
                <a:latin typeface="+mn-lt"/>
                <a:ea typeface="+mn-ea"/>
                <a:cs typeface="+mn-cs"/>
              </a:rPr>
              <a:t> has both a graphical user interface for human users, as well as a set of web services through which you can have your own backend systems access the </a:t>
            </a:r>
            <a:r>
              <a:rPr lang="en-US" sz="1200" b="0" i="0" kern="1200" dirty="0" err="1" smtClean="0">
                <a:solidFill>
                  <a:schemeClr val="tx1"/>
                </a:solidFill>
                <a:effectLst/>
                <a:latin typeface="+mn-lt"/>
                <a:ea typeface="+mn-ea"/>
                <a:cs typeface="+mn-cs"/>
              </a:rPr>
              <a:t>Paypal</a:t>
            </a:r>
            <a:r>
              <a:rPr lang="en-US" sz="1200" b="0" i="0" kern="1200" dirty="0" smtClean="0">
                <a:solidFill>
                  <a:schemeClr val="tx1"/>
                </a:solidFill>
                <a:effectLst/>
                <a:latin typeface="+mn-lt"/>
                <a:ea typeface="+mn-ea"/>
                <a:cs typeface="+mn-cs"/>
              </a:rPr>
              <a:t> services.</a:t>
            </a:r>
          </a:p>
          <a:p>
            <a:r>
              <a:rPr lang="en-US" sz="1200" b="0" i="0" kern="1200" dirty="0" smtClean="0">
                <a:solidFill>
                  <a:schemeClr val="tx1"/>
                </a:solidFill>
                <a:effectLst/>
                <a:latin typeface="+mn-lt"/>
                <a:ea typeface="+mn-ea"/>
                <a:cs typeface="+mn-cs"/>
              </a:rPr>
              <a:t>This illustration shows a web application that contains both a graphical user interface, and a web service interface (a set of web services exposing selected functions of the web application):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5426FC-0D52-4B6A-8B91-477E8D65DFAF}" type="slidenum">
              <a:rPr lang="en-US" smtClean="0"/>
              <a:pPr/>
              <a:t>14</a:t>
            </a:fld>
            <a:endParaRPr lang="en-US"/>
          </a:p>
        </p:txBody>
      </p:sp>
    </p:spTree>
    <p:extLst>
      <p:ext uri="{BB962C8B-B14F-4D97-AF65-F5344CB8AC3E}">
        <p14:creationId xmlns:p14="http://schemas.microsoft.com/office/powerpoint/2010/main" val="2800434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15</a:t>
            </a:fld>
            <a:endParaRPr lang="en-US"/>
          </a:p>
        </p:txBody>
      </p:sp>
    </p:spTree>
    <p:extLst>
      <p:ext uri="{BB962C8B-B14F-4D97-AF65-F5344CB8AC3E}">
        <p14:creationId xmlns:p14="http://schemas.microsoft.com/office/powerpoint/2010/main" val="3645293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16</a:t>
            </a:fld>
            <a:endParaRPr lang="en-US"/>
          </a:p>
        </p:txBody>
      </p:sp>
    </p:spTree>
    <p:extLst>
      <p:ext uri="{BB962C8B-B14F-4D97-AF65-F5344CB8AC3E}">
        <p14:creationId xmlns:p14="http://schemas.microsoft.com/office/powerpoint/2010/main" val="3695376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17</a:t>
            </a:fld>
            <a:endParaRPr lang="en-US"/>
          </a:p>
        </p:txBody>
      </p:sp>
    </p:spTree>
    <p:extLst>
      <p:ext uri="{BB962C8B-B14F-4D97-AF65-F5344CB8AC3E}">
        <p14:creationId xmlns:p14="http://schemas.microsoft.com/office/powerpoint/2010/main" val="2267853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3</a:t>
            </a:fld>
            <a:endParaRPr lang="en-US"/>
          </a:p>
        </p:txBody>
      </p:sp>
    </p:spTree>
    <p:extLst>
      <p:ext uri="{BB962C8B-B14F-4D97-AF65-F5344CB8AC3E}">
        <p14:creationId xmlns:p14="http://schemas.microsoft.com/office/powerpoint/2010/main" val="1637668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4</a:t>
            </a:fld>
            <a:endParaRPr lang="en-US"/>
          </a:p>
        </p:txBody>
      </p:sp>
    </p:spTree>
    <p:extLst>
      <p:ext uri="{BB962C8B-B14F-4D97-AF65-F5344CB8AC3E}">
        <p14:creationId xmlns:p14="http://schemas.microsoft.com/office/powerpoint/2010/main" val="49623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Web services are services that can be accessed over a network, for instance via the global internet. Often these web services and their clients communicate via web protocols like HTTP.</a:t>
            </a:r>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5</a:t>
            </a:fld>
            <a:endParaRPr lang="en-US"/>
          </a:p>
        </p:txBody>
      </p:sp>
    </p:spTree>
    <p:extLst>
      <p:ext uri="{BB962C8B-B14F-4D97-AF65-F5344CB8AC3E}">
        <p14:creationId xmlns:p14="http://schemas.microsoft.com/office/powerpoint/2010/main" val="1239240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6</a:t>
            </a:fld>
            <a:endParaRPr lang="en-US"/>
          </a:p>
        </p:txBody>
      </p:sp>
    </p:spTree>
    <p:extLst>
      <p:ext uri="{BB962C8B-B14F-4D97-AF65-F5344CB8AC3E}">
        <p14:creationId xmlns:p14="http://schemas.microsoft.com/office/powerpoint/2010/main" val="3268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7</a:t>
            </a:fld>
            <a:endParaRPr lang="en-US"/>
          </a:p>
        </p:txBody>
      </p:sp>
    </p:spTree>
    <p:extLst>
      <p:ext uri="{BB962C8B-B14F-4D97-AF65-F5344CB8AC3E}">
        <p14:creationId xmlns:p14="http://schemas.microsoft.com/office/powerpoint/2010/main" val="401823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8</a:t>
            </a:fld>
            <a:endParaRPr lang="en-US"/>
          </a:p>
        </p:txBody>
      </p:sp>
    </p:spTree>
    <p:extLst>
      <p:ext uri="{BB962C8B-B14F-4D97-AF65-F5344CB8AC3E}">
        <p14:creationId xmlns:p14="http://schemas.microsoft.com/office/powerpoint/2010/main" val="20679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9</a:t>
            </a:fld>
            <a:endParaRPr lang="en-US"/>
          </a:p>
        </p:txBody>
      </p:sp>
    </p:spTree>
    <p:extLst>
      <p:ext uri="{BB962C8B-B14F-4D97-AF65-F5344CB8AC3E}">
        <p14:creationId xmlns:p14="http://schemas.microsoft.com/office/powerpoint/2010/main" val="227193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5426FC-0D52-4B6A-8B91-477E8D65DFAF}" type="slidenum">
              <a:rPr lang="en-US" smtClean="0"/>
              <a:pPr/>
              <a:t>10</a:t>
            </a:fld>
            <a:endParaRPr lang="en-US"/>
          </a:p>
        </p:txBody>
      </p:sp>
    </p:spTree>
    <p:extLst>
      <p:ext uri="{BB962C8B-B14F-4D97-AF65-F5344CB8AC3E}">
        <p14:creationId xmlns:p14="http://schemas.microsoft.com/office/powerpoint/2010/main" val="91681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3/29/2016</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slogan-330.png"/>
          <p:cNvPicPr>
            <a:picLocks noChangeAspect="1"/>
          </p:cNvPicPr>
          <p:nvPr userDrawn="1"/>
        </p:nvPicPr>
        <p:blipFill>
          <a:blip r:embed="rId2" cstate="print"/>
          <a:stretch>
            <a:fillRect/>
          </a:stretch>
        </p:blipFill>
        <p:spPr>
          <a:xfrm>
            <a:off x="6477000" y="381000"/>
            <a:ext cx="2667000" cy="937491"/>
          </a:xfrm>
          <a:prstGeom prst="rect">
            <a:avLst/>
          </a:prstGeom>
        </p:spPr>
      </p:pic>
      <p:sp>
        <p:nvSpPr>
          <p:cNvPr id="8" name="Title Placeholder 1"/>
          <p:cNvSpPr>
            <a:spLocks noGrp="1"/>
          </p:cNvSpPr>
          <p:nvPr>
            <p:ph type="title"/>
          </p:nvPr>
        </p:nvSpPr>
        <p:spPr>
          <a:xfrm>
            <a:off x="457200" y="152400"/>
            <a:ext cx="6019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9" name="Content Placeholder 2"/>
          <p:cNvSpPr txBox="1">
            <a:spLocks/>
          </p:cNvSpPr>
          <p:nvPr userDrawn="1"/>
        </p:nvSpPr>
        <p:spPr>
          <a:xfrm>
            <a:off x="457200" y="1775191"/>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userDrawn="1"/>
        </p:nvSpPr>
        <p:spPr>
          <a:xfrm>
            <a:off x="381000" y="1676400"/>
            <a:ext cx="8229600" cy="4625609"/>
          </a:xfrm>
          <a:prstGeom prst="rect">
            <a:avLst/>
          </a:prstGeom>
        </p:spPr>
        <p:txBody>
          <a:bodyPr vert="horz" lIns="54864" tIns="91440" rtlCol="0">
            <a:normAutofit/>
          </a:bodyPr>
          <a:lstStyle/>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None/>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lvl="0" indent="-320040">
              <a:buClr>
                <a:schemeClr val="accent1"/>
              </a:buClr>
              <a:buSzPct val="80000"/>
              <a:buFont typeface="Wingdings 2"/>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lang="en-US" sz="3200" dirty="0" smtClean="0"/>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2"/>
          <p:cNvSpPr>
            <a:spLocks noGrp="1"/>
          </p:cNvSpPr>
          <p:nvPr>
            <p:ph idx="1"/>
          </p:nvPr>
        </p:nvSpPr>
        <p:spPr>
          <a:xfrm>
            <a:off x="0" y="1524000"/>
            <a:ext cx="9144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4" name="Title Placeholder 1"/>
          <p:cNvSpPr txBox="1">
            <a:spLocks/>
          </p:cNvSpPr>
          <p:nvPr userDrawn="1"/>
        </p:nvSpPr>
        <p:spPr>
          <a:xfrm>
            <a:off x="6400800" y="0"/>
            <a:ext cx="2743200" cy="412862"/>
          </a:xfrm>
          <a:prstGeom prst="rect">
            <a:avLst/>
          </a:prstGeom>
        </p:spPr>
        <p:txBody>
          <a:bodyPr vert="horz" lIns="91440" rIns="45720" rtlCol="0" anchor="ctr">
            <a:normAutofit fontScale="47500" lnSpcReduction="200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www.pragmatic.bg</a:t>
            </a:r>
            <a:endParaRPr kumimoji="0" lang="en-US" sz="4500" b="1" i="0" u="none" strike="noStrike" kern="1200" cap="none" spc="0" normalizeH="0" baseline="0" noProof="0" dirty="0">
              <a:ln>
                <a:noFill/>
              </a:ln>
              <a:solidFill>
                <a:schemeClr val="tx1">
                  <a:lumMod val="50000"/>
                  <a:lumOff val="50000"/>
                </a:schemeClr>
              </a:solidFill>
              <a:effectLst/>
              <a:uLnTx/>
              <a:uFillTx/>
              <a:latin typeface="+mj-lt"/>
              <a:ea typeface="+mj-ea"/>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3/29/2016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3/29/2016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bg.linkedin.com/pub/dimitar-topuzov/18/470/833/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48000"/>
                <a:satMod val="300000"/>
              </a:schemeClr>
            </a:gs>
            <a:gs pos="12000">
              <a:schemeClr val="bg2">
                <a:tint val="48000"/>
                <a:satMod val="300000"/>
              </a:schemeClr>
            </a:gs>
            <a:gs pos="20000">
              <a:schemeClr val="bg2">
                <a:tint val="49000"/>
                <a:satMod val="300000"/>
              </a:schemeClr>
            </a:gs>
            <a:gs pos="100000">
              <a:schemeClr val="bg2">
                <a:shade val="30000"/>
              </a:schemeClr>
            </a:gs>
          </a:gsLst>
          <a:path path="circle">
            <a:fillToRect l="10000" t="-25000" r="10000" b="125000"/>
          </a:path>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0"/>
            <a:ext cx="8077200" cy="1981200"/>
          </a:xfrm>
        </p:spPr>
        <p:txBody>
          <a:bodyPr>
            <a:noAutofit/>
          </a:bodyPr>
          <a:lstStyle/>
          <a:p>
            <a:pPr algn="ctr"/>
            <a:r>
              <a:rPr lang="en-US" sz="6000" dirty="0" smtClean="0"/>
              <a:t>Web Service</a:t>
            </a:r>
            <a:br>
              <a:rPr lang="en-US" sz="6000" dirty="0" smtClean="0"/>
            </a:br>
            <a:r>
              <a:rPr lang="en-US" sz="6000" dirty="0" smtClean="0"/>
              <a:t>Intro</a:t>
            </a:r>
            <a:endParaRPr lang="en-US" sz="6000" dirty="0"/>
          </a:p>
        </p:txBody>
      </p:sp>
      <p:sp>
        <p:nvSpPr>
          <p:cNvPr id="5" name="Subtitle 4"/>
          <p:cNvSpPr>
            <a:spLocks noGrp="1"/>
          </p:cNvSpPr>
          <p:nvPr>
            <p:ph type="subTitle" idx="1"/>
          </p:nvPr>
        </p:nvSpPr>
        <p:spPr>
          <a:xfrm>
            <a:off x="457200" y="5358384"/>
            <a:ext cx="8077200" cy="1499616"/>
          </a:xfrm>
        </p:spPr>
        <p:txBody>
          <a:bodyPr>
            <a:normAutofit fontScale="92500" lnSpcReduction="20000"/>
          </a:bodyPr>
          <a:lstStyle/>
          <a:p>
            <a:r>
              <a:rPr lang="en-US" dirty="0" smtClean="0"/>
              <a:t>Lector: </a:t>
            </a:r>
            <a:r>
              <a:rPr lang="en-US" dirty="0" err="1" smtClean="0"/>
              <a:t>Dimitar</a:t>
            </a:r>
            <a:r>
              <a:rPr lang="en-US" dirty="0" smtClean="0"/>
              <a:t> </a:t>
            </a:r>
            <a:r>
              <a:rPr lang="en-US" dirty="0" err="1" smtClean="0"/>
              <a:t>Topuzov</a:t>
            </a:r>
            <a:endParaRPr lang="en-US" dirty="0" smtClean="0"/>
          </a:p>
          <a:p>
            <a:endParaRPr lang="en-US" dirty="0" smtClean="0"/>
          </a:p>
          <a:p>
            <a:r>
              <a:rPr lang="en-US" dirty="0" smtClean="0"/>
              <a:t>E-mail: dtopuzov@gmail.com</a:t>
            </a:r>
          </a:p>
          <a:p>
            <a:r>
              <a:rPr lang="en-US" dirty="0" smtClean="0"/>
              <a:t>LinkedIn: </a:t>
            </a:r>
            <a:r>
              <a:rPr lang="en-US" dirty="0" smtClean="0">
                <a:hlinkClick r:id="rId3"/>
              </a:rPr>
              <a:t>http://bg.linkedin.com/pub/dimitar-topuzov/18/470/833/en</a:t>
            </a:r>
            <a:endParaRPr lang="en-US" dirty="0" smtClean="0"/>
          </a:p>
          <a:p>
            <a:endParaRPr lang="en-US" dirty="0" smtClean="0"/>
          </a:p>
          <a:p>
            <a:r>
              <a:rPr lang="en-US" dirty="0" smtClean="0"/>
              <a:t>Copyright © Pragmatic LLC 				2015 </a:t>
            </a:r>
          </a:p>
          <a:p>
            <a:endParaRPr lang="en-US" dirty="0"/>
          </a:p>
        </p:txBody>
      </p:sp>
      <p:pic>
        <p:nvPicPr>
          <p:cNvPr id="7" name="Picture 6" descr="logo-slogan-330.png"/>
          <p:cNvPicPr>
            <a:picLocks noChangeAspect="1"/>
          </p:cNvPicPr>
          <p:nvPr/>
        </p:nvPicPr>
        <p:blipFill>
          <a:blip r:embed="rId4" cstate="print"/>
          <a:stretch>
            <a:fillRect/>
          </a:stretch>
        </p:blipFill>
        <p:spPr>
          <a:xfrm>
            <a:off x="2057400" y="2895600"/>
            <a:ext cx="5202620" cy="1828800"/>
          </a:xfrm>
          <a:prstGeom prst="rect">
            <a:avLst/>
          </a:prstGeom>
        </p:spPr>
      </p:pic>
      <p:sp>
        <p:nvSpPr>
          <p:cNvPr id="8" name="Title 1"/>
          <p:cNvSpPr txBox="1">
            <a:spLocks/>
          </p:cNvSpPr>
          <p:nvPr/>
        </p:nvSpPr>
        <p:spPr>
          <a:xfrm>
            <a:off x="5257800" y="5105400"/>
            <a:ext cx="5867400" cy="9144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500" b="1" i="0" u="none" strike="noStrike" kern="1200" cap="none" spc="0" normalizeH="0" baseline="0" noProof="0" dirty="0" smtClean="0">
                <a:ln>
                  <a:noFill/>
                </a:ln>
                <a:solidFill>
                  <a:schemeClr val="tx1">
                    <a:lumMod val="85000"/>
                  </a:schemeClr>
                </a:solidFill>
                <a:effectLst/>
                <a:uLnTx/>
                <a:uFillTx/>
                <a:latin typeface="+mj-lt"/>
                <a:ea typeface="+mj-ea"/>
                <a:cs typeface="+mj-cs"/>
              </a:rPr>
              <a:t>www.pragmatic.bg</a:t>
            </a:r>
            <a:endParaRPr kumimoji="0" lang="en-US" sz="3500" b="1" i="0" u="none" strike="noStrike" kern="1200" cap="none" spc="0" normalizeH="0" baseline="0" noProof="0" dirty="0">
              <a:ln>
                <a:noFill/>
              </a:ln>
              <a:solidFill>
                <a:schemeClr val="tx1">
                  <a:lumMod val="8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Microsoft Definition</a:t>
            </a:r>
            <a:endParaRPr lang="en-US" dirty="0"/>
          </a:p>
        </p:txBody>
      </p:sp>
      <p:sp>
        <p:nvSpPr>
          <p:cNvPr id="6" name="Rectangle 5"/>
          <p:cNvSpPr/>
          <p:nvPr/>
        </p:nvSpPr>
        <p:spPr>
          <a:xfrm>
            <a:off x="457200" y="2057400"/>
            <a:ext cx="8534400" cy="3108543"/>
          </a:xfrm>
          <a:prstGeom prst="rect">
            <a:avLst/>
          </a:prstGeom>
        </p:spPr>
        <p:txBody>
          <a:bodyPr wrap="square">
            <a:spAutoFit/>
          </a:bodyPr>
          <a:lstStyle/>
          <a:p>
            <a:r>
              <a:rPr lang="en-US" sz="2800" dirty="0"/>
              <a:t> "A Web service is a </a:t>
            </a:r>
            <a:r>
              <a:rPr lang="en-US" sz="2800" dirty="0">
                <a:solidFill>
                  <a:schemeClr val="accent1"/>
                </a:solidFill>
              </a:rPr>
              <a:t>unit of application logic </a:t>
            </a:r>
            <a:r>
              <a:rPr lang="en-US" sz="2800" dirty="0"/>
              <a:t>providing data and services to other applications. Applications access Web services via ubiquitous Web protocols and data formats such as HTTP, XML, and SOAP, with no need to worry about how each Web service is implemented. Web services </a:t>
            </a:r>
            <a:r>
              <a:rPr lang="en-US" sz="2800" dirty="0">
                <a:solidFill>
                  <a:schemeClr val="accent1"/>
                </a:solidFill>
              </a:rPr>
              <a:t>combine the best aspects of component-based development and the Web</a:t>
            </a:r>
            <a:r>
              <a:rPr lang="en-US" sz="2800" dirty="0"/>
              <a:t>."</a:t>
            </a:r>
            <a:endParaRPr lang="en-US" sz="2800" b="1" i="1" dirty="0"/>
          </a:p>
        </p:txBody>
      </p:sp>
    </p:spTree>
    <p:extLst>
      <p:ext uri="{BB962C8B-B14F-4D97-AF65-F5344CB8AC3E}">
        <p14:creationId xmlns:p14="http://schemas.microsoft.com/office/powerpoint/2010/main" val="4023838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4" name="Content Placeholder 2"/>
          <p:cNvSpPr>
            <a:spLocks noGrp="1"/>
          </p:cNvSpPr>
          <p:nvPr>
            <p:ph idx="1"/>
          </p:nvPr>
        </p:nvSpPr>
        <p:spPr>
          <a:xfrm>
            <a:off x="0" y="1524000"/>
            <a:ext cx="9144000" cy="5334000"/>
          </a:xfrm>
        </p:spPr>
        <p:txBody>
          <a:bodyPr/>
          <a:lstStyle/>
          <a:p>
            <a:r>
              <a:rPr lang="en-US" dirty="0" smtClean="0">
                <a:latin typeface="Arial" panose="020B0604020202020204" pitchFamily="34" charset="0"/>
                <a:cs typeface="Arial" pitchFamily="34" charset="0"/>
              </a:rPr>
              <a:t>Definitions above are different, but one thing is sure –  </a:t>
            </a:r>
            <a:r>
              <a:rPr lang="en-US" dirty="0" smtClean="0">
                <a:solidFill>
                  <a:schemeClr val="accent1"/>
                </a:solidFill>
                <a:latin typeface="Arial" panose="020B0604020202020204" pitchFamily="34" charset="0"/>
                <a:cs typeface="Arial" pitchFamily="34" charset="0"/>
              </a:rPr>
              <a:t>Three of the major players in the industry are talking positively about the same technology</a:t>
            </a:r>
          </a:p>
          <a:p>
            <a:pPr lvl="1"/>
            <a:r>
              <a:rPr lang="en-US" dirty="0">
                <a:latin typeface="Arial" panose="020B0604020202020204" pitchFamily="34" charset="0"/>
                <a:cs typeface="Arial" panose="020B0604020202020204" pitchFamily="34" charset="0"/>
              </a:rPr>
              <a:t>This in itself means the idea of </a:t>
            </a:r>
            <a:r>
              <a:rPr lang="en-US" dirty="0">
                <a:solidFill>
                  <a:srgbClr val="00B050"/>
                </a:solidFill>
                <a:latin typeface="Arial" panose="020B0604020202020204" pitchFamily="34" charset="0"/>
                <a:cs typeface="Arial" panose="020B0604020202020204" pitchFamily="34" charset="0"/>
              </a:rPr>
              <a:t>Web </a:t>
            </a:r>
            <a:r>
              <a:rPr lang="en-US" dirty="0" smtClean="0">
                <a:solidFill>
                  <a:srgbClr val="00B050"/>
                </a:solidFill>
                <a:latin typeface="Arial" panose="020B0604020202020204" pitchFamily="34" charset="0"/>
                <a:cs typeface="Arial" panose="020B0604020202020204" pitchFamily="34" charset="0"/>
              </a:rPr>
              <a:t>Services </a:t>
            </a:r>
            <a:r>
              <a:rPr lang="en-US" dirty="0">
                <a:solidFill>
                  <a:srgbClr val="00B050"/>
                </a:solidFill>
                <a:latin typeface="Arial" panose="020B0604020202020204" pitchFamily="34" charset="0"/>
                <a:cs typeface="Arial" panose="020B0604020202020204" pitchFamily="34" charset="0"/>
              </a:rPr>
              <a:t>is </a:t>
            </a:r>
            <a:r>
              <a:rPr lang="en-US" dirty="0" smtClean="0">
                <a:solidFill>
                  <a:srgbClr val="00B050"/>
                </a:solidFill>
                <a:latin typeface="Arial" panose="020B0604020202020204" pitchFamily="34" charset="0"/>
                <a:cs typeface="Arial" panose="020B0604020202020204" pitchFamily="34" charset="0"/>
              </a:rPr>
              <a:t>worth</a:t>
            </a:r>
            <a:endParaRPr lang="en-US" dirty="0">
              <a:solidFill>
                <a:srgbClr val="00B050"/>
              </a:solidFill>
              <a:latin typeface="Arial" panose="020B0604020202020204" pitchFamily="34" charset="0"/>
              <a:cs typeface="Arial" panose="020B0604020202020204" pitchFamily="34" charset="0"/>
            </a:endParaRPr>
          </a:p>
          <a:p>
            <a:pPr lvl="1"/>
            <a:r>
              <a:rPr lang="en-US" dirty="0" smtClean="0">
                <a:latin typeface="Arial" pitchFamily="34" charset="0"/>
                <a:cs typeface="Arial" pitchFamily="34" charset="0"/>
              </a:rPr>
              <a:t>All </a:t>
            </a:r>
            <a:r>
              <a:rPr lang="en-US" dirty="0" smtClean="0">
                <a:solidFill>
                  <a:srgbClr val="FF0000"/>
                </a:solidFill>
                <a:latin typeface="Arial" pitchFamily="34" charset="0"/>
                <a:cs typeface="Arial" pitchFamily="34" charset="0"/>
              </a:rPr>
              <a:t>proprietary technologies </a:t>
            </a:r>
            <a:r>
              <a:rPr lang="en-US" dirty="0" smtClean="0">
                <a:latin typeface="Arial" pitchFamily="34" charset="0"/>
                <a:cs typeface="Arial" pitchFamily="34" charset="0"/>
              </a:rPr>
              <a:t>of those companies (like Microsoft </a:t>
            </a:r>
            <a:r>
              <a:rPr lang="en-US" dirty="0">
                <a:latin typeface="Arial" panose="020B0604020202020204" pitchFamily="34" charset="0"/>
                <a:cs typeface="Arial" panose="020B0604020202020204" pitchFamily="34" charset="0"/>
              </a:rPr>
              <a:t>Common Object Model (COM</a:t>
            </a:r>
            <a:r>
              <a:rPr lang="en-US" dirty="0" smtClean="0">
                <a:latin typeface="Arial" panose="020B0604020202020204" pitchFamily="34" charset="0"/>
                <a:cs typeface="Arial" panose="020B0604020202020204" pitchFamily="34" charset="0"/>
              </a:rPr>
              <a:t>) for example) </a:t>
            </a:r>
            <a:r>
              <a:rPr lang="en-US" dirty="0" smtClean="0">
                <a:solidFill>
                  <a:srgbClr val="FF0000"/>
                </a:solidFill>
                <a:latin typeface="Arial" panose="020B0604020202020204" pitchFamily="34" charset="0"/>
                <a:cs typeface="Arial" panose="020B0604020202020204" pitchFamily="34" charset="0"/>
              </a:rPr>
              <a:t>are dead </a:t>
            </a:r>
            <a:r>
              <a:rPr lang="en-US" dirty="0" smtClean="0">
                <a:latin typeface="Arial" panose="020B0604020202020204" pitchFamily="34" charset="0"/>
                <a:cs typeface="Arial" panose="020B0604020202020204" pitchFamily="34" charset="0"/>
              </a:rPr>
              <a:t>and Web Services are here to stay</a:t>
            </a:r>
          </a:p>
        </p:txBody>
      </p:sp>
    </p:spTree>
    <p:extLst>
      <p:ext uri="{BB962C8B-B14F-4D97-AF65-F5344CB8AC3E}">
        <p14:creationId xmlns:p14="http://schemas.microsoft.com/office/powerpoint/2010/main" val="1694692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Service Concepts</a:t>
            </a:r>
            <a:endParaRPr lang="en-US" dirty="0"/>
          </a:p>
        </p:txBody>
      </p:sp>
      <p:sp>
        <p:nvSpPr>
          <p:cNvPr id="5" name="Content Placeholder 2"/>
          <p:cNvSpPr>
            <a:spLocks noGrp="1"/>
          </p:cNvSpPr>
          <p:nvPr>
            <p:ph idx="1"/>
          </p:nvPr>
        </p:nvSpPr>
        <p:spPr>
          <a:xfrm>
            <a:off x="0" y="1524000"/>
            <a:ext cx="9144000" cy="5334000"/>
          </a:xfrm>
        </p:spPr>
        <p:txBody>
          <a:bodyPr>
            <a:normAutofit fontScale="92500" lnSpcReduction="10000"/>
          </a:bodyPr>
          <a:lstStyle/>
          <a:p>
            <a:pPr>
              <a:lnSpc>
                <a:spcPct val="150000"/>
              </a:lnSpc>
            </a:pPr>
            <a:r>
              <a:rPr lang="en-US" dirty="0" smtClean="0">
                <a:latin typeface="Arial" panose="020B0604020202020204" pitchFamily="34" charset="0"/>
                <a:cs typeface="Arial" panose="020B0604020202020204" pitchFamily="34" charset="0"/>
              </a:rPr>
              <a:t>Communication through </a:t>
            </a:r>
            <a:r>
              <a:rPr lang="en-US" dirty="0" smtClean="0">
                <a:solidFill>
                  <a:schemeClr val="accent1"/>
                </a:solidFill>
                <a:latin typeface="Arial" panose="020B0604020202020204" pitchFamily="34" charset="0"/>
                <a:cs typeface="Arial" panose="020B0604020202020204" pitchFamily="34" charset="0"/>
              </a:rPr>
              <a:t>standard protocols</a:t>
            </a:r>
            <a:endParaRPr lang="en-US" dirty="0">
              <a:solidFill>
                <a:schemeClr val="accent1"/>
              </a:solidFill>
              <a:latin typeface="Arial" panose="020B0604020202020204" pitchFamily="34" charset="0"/>
              <a:cs typeface="Arial" panose="020B0604020202020204" pitchFamily="34" charset="0"/>
            </a:endParaRPr>
          </a:p>
          <a:p>
            <a:pPr lvl="1">
              <a:lnSpc>
                <a:spcPct val="150000"/>
              </a:lnSpc>
            </a:pPr>
            <a:r>
              <a:rPr lang="en-US" dirty="0" smtClean="0">
                <a:latin typeface="Arial" panose="020B0604020202020204" pitchFamily="34" charset="0"/>
                <a:cs typeface="Arial" panose="020B0604020202020204" pitchFamily="34" charset="0"/>
              </a:rPr>
              <a:t>HTTP, FTP, SMTP (for transport)</a:t>
            </a:r>
          </a:p>
          <a:p>
            <a:pPr lvl="1">
              <a:lnSpc>
                <a:spcPct val="150000"/>
              </a:lnSpc>
            </a:pPr>
            <a:r>
              <a:rPr lang="en-US" dirty="0" smtClean="0">
                <a:latin typeface="Arial" panose="020B0604020202020204" pitchFamily="34" charset="0"/>
                <a:cs typeface="Arial" panose="020B0604020202020204" pitchFamily="34" charset="0"/>
              </a:rPr>
              <a:t>XML, JSON, RSS (for data)</a:t>
            </a:r>
            <a:endParaRPr lang="en-US" dirty="0">
              <a:latin typeface="Arial" panose="020B0604020202020204" pitchFamily="34" charset="0"/>
              <a:cs typeface="Arial" panose="020B0604020202020204" pitchFamily="34" charset="0"/>
            </a:endParaRPr>
          </a:p>
          <a:p>
            <a:pPr>
              <a:lnSpc>
                <a:spcPct val="150000"/>
              </a:lnSpc>
            </a:pPr>
            <a:r>
              <a:rPr lang="en-US" dirty="0" smtClean="0">
                <a:solidFill>
                  <a:schemeClr val="accent1"/>
                </a:solidFill>
                <a:latin typeface="Arial" panose="020B0604020202020204" pitchFamily="34" charset="0"/>
                <a:cs typeface="Arial" panose="020B0604020202020204" pitchFamily="34" charset="0"/>
              </a:rPr>
              <a:t>Autonomous</a:t>
            </a:r>
            <a:endParaRPr lang="en-US" dirty="0">
              <a:solidFill>
                <a:schemeClr val="accent1"/>
              </a:solidFill>
              <a:latin typeface="Arial" panose="020B0604020202020204" pitchFamily="34" charset="0"/>
              <a:cs typeface="Arial" panose="020B0604020202020204" pitchFamily="34" charset="0"/>
            </a:endParaRPr>
          </a:p>
          <a:p>
            <a:pPr lvl="1">
              <a:lnSpc>
                <a:spcPct val="150000"/>
              </a:lnSpc>
            </a:pPr>
            <a:r>
              <a:rPr lang="en-US" dirty="0" smtClean="0">
                <a:latin typeface="Arial" panose="020B0604020202020204" pitchFamily="34" charset="0"/>
                <a:cs typeface="Arial" panose="020B0604020202020204" pitchFamily="34" charset="0"/>
              </a:rPr>
              <a:t>Each service operates autonomous without aware that other services exists</a:t>
            </a:r>
          </a:p>
          <a:p>
            <a:pPr>
              <a:lnSpc>
                <a:spcPct val="150000"/>
              </a:lnSpc>
            </a:pPr>
            <a:r>
              <a:rPr lang="en-US" dirty="0" smtClean="0">
                <a:solidFill>
                  <a:schemeClr val="accent1"/>
                </a:solidFill>
                <a:latin typeface="Arial" panose="020B0604020202020204" pitchFamily="34" charset="0"/>
                <a:cs typeface="Arial" panose="020B0604020202020204" pitchFamily="34" charset="0"/>
              </a:rPr>
              <a:t>Stateless</a:t>
            </a:r>
            <a:endParaRPr lang="en-US" dirty="0">
              <a:solidFill>
                <a:schemeClr val="accent1"/>
              </a:solidFill>
              <a:latin typeface="Arial" panose="020B0604020202020204" pitchFamily="34" charset="0"/>
              <a:cs typeface="Arial" panose="020B0604020202020204" pitchFamily="34" charset="0"/>
            </a:endParaRPr>
          </a:p>
          <a:p>
            <a:pPr lvl="1">
              <a:lnSpc>
                <a:spcPct val="150000"/>
              </a:lnSpc>
            </a:pPr>
            <a:r>
              <a:rPr lang="en-US" dirty="0" smtClean="0">
                <a:latin typeface="Arial" panose="020B0604020202020204" pitchFamily="34" charset="0"/>
                <a:cs typeface="Arial" panose="020B0604020202020204" pitchFamily="34" charset="0"/>
              </a:rPr>
              <a:t>Do not remember a durable state between </a:t>
            </a:r>
            <a:r>
              <a:rPr lang="en-US" dirty="0" smtClean="0">
                <a:latin typeface="Arial" panose="020B0604020202020204" pitchFamily="34" charset="0"/>
                <a:cs typeface="Arial" panose="020B0604020202020204" pitchFamily="34" charset="0"/>
              </a:rPr>
              <a:t>requests</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8534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Stateless Example</a:t>
            </a:r>
            <a:endParaRPr lang="en-US" dirty="0"/>
          </a:p>
        </p:txBody>
      </p:sp>
      <p:pic>
        <p:nvPicPr>
          <p:cNvPr id="6" name="Picture 5"/>
          <p:cNvPicPr>
            <a:picLocks noChangeAspect="1"/>
          </p:cNvPicPr>
          <p:nvPr/>
        </p:nvPicPr>
        <p:blipFill>
          <a:blip r:embed="rId3"/>
          <a:stretch>
            <a:fillRect/>
          </a:stretch>
        </p:blipFill>
        <p:spPr>
          <a:xfrm>
            <a:off x="0" y="1421750"/>
            <a:ext cx="9144000" cy="5436250"/>
          </a:xfrm>
          <a:prstGeom prst="rect">
            <a:avLst/>
          </a:prstGeom>
        </p:spPr>
      </p:pic>
    </p:spTree>
    <p:extLst>
      <p:ext uri="{BB962C8B-B14F-4D97-AF65-F5344CB8AC3E}">
        <p14:creationId xmlns:p14="http://schemas.microsoft.com/office/powerpoint/2010/main" val="3480989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Services vs. Websites</a:t>
            </a:r>
          </a:p>
        </p:txBody>
      </p:sp>
      <p:sp>
        <p:nvSpPr>
          <p:cNvPr id="12" name="Rectangle 11"/>
          <p:cNvSpPr/>
          <p:nvPr/>
        </p:nvSpPr>
        <p:spPr>
          <a:xfrm>
            <a:off x="457200" y="5257800"/>
            <a:ext cx="8382000" cy="96795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solidFill>
                  <a:srgbClr val="333333"/>
                </a:solidFill>
                <a:cs typeface="Arial" panose="020B0604020202020204" pitchFamily="34" charset="0"/>
              </a:rPr>
              <a:t>Web </a:t>
            </a:r>
            <a:r>
              <a:rPr lang="en-US" sz="2000" dirty="0">
                <a:solidFill>
                  <a:srgbClr val="333333"/>
                </a:solidFill>
                <a:cs typeface="Arial" panose="020B0604020202020204" pitchFamily="34" charset="0"/>
              </a:rPr>
              <a:t>application </a:t>
            </a:r>
            <a:r>
              <a:rPr lang="en-US" sz="2000" dirty="0" smtClean="0">
                <a:solidFill>
                  <a:srgbClr val="333333"/>
                </a:solidFill>
                <a:cs typeface="Arial" panose="020B0604020202020204" pitchFamily="34" charset="0"/>
              </a:rPr>
              <a:t>are designed to be accessed by humans via Web Client. </a:t>
            </a:r>
          </a:p>
          <a:p>
            <a:pPr marL="285750" indent="-285750">
              <a:lnSpc>
                <a:spcPct val="150000"/>
              </a:lnSpc>
              <a:buFont typeface="Arial" panose="020B0604020202020204" pitchFamily="34" charset="0"/>
              <a:buChar char="•"/>
            </a:pPr>
            <a:r>
              <a:rPr lang="en-US" sz="2000" dirty="0" smtClean="0">
                <a:solidFill>
                  <a:srgbClr val="333333"/>
                </a:solidFill>
                <a:cs typeface="Arial" panose="020B0604020202020204" pitchFamily="34" charset="0"/>
              </a:rPr>
              <a:t>Web </a:t>
            </a:r>
            <a:r>
              <a:rPr lang="en-US" sz="2000" dirty="0">
                <a:solidFill>
                  <a:srgbClr val="333333"/>
                </a:solidFill>
                <a:cs typeface="Arial" panose="020B0604020202020204" pitchFamily="34" charset="0"/>
              </a:rPr>
              <a:t>services </a:t>
            </a:r>
            <a:r>
              <a:rPr lang="en-US" sz="2000" dirty="0" smtClean="0">
                <a:solidFill>
                  <a:srgbClr val="333333"/>
                </a:solidFill>
                <a:cs typeface="Arial" panose="020B0604020202020204" pitchFamily="34" charset="0"/>
              </a:rPr>
              <a:t>are intended to be used by machine (other software).</a:t>
            </a:r>
            <a:endParaRPr lang="en-US" sz="2000" dirty="0">
              <a:cs typeface="Arial" panose="020B0604020202020204" pitchFamily="34" charset="0"/>
            </a:endParaRPr>
          </a:p>
        </p:txBody>
      </p:sp>
      <p:pic>
        <p:nvPicPr>
          <p:cNvPr id="3074" name="Picture 2" descr="A web application with both GUI and web service interf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934" y="1835987"/>
            <a:ext cx="4528532" cy="3565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38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Service</a:t>
            </a:r>
            <a:r>
              <a:rPr lang="bg-BG" dirty="0" smtClean="0"/>
              <a:t> </a:t>
            </a:r>
            <a:r>
              <a:rPr lang="en-US" dirty="0" smtClean="0"/>
              <a:t>and Client</a:t>
            </a:r>
            <a:endParaRPr lang="en-US" dirty="0"/>
          </a:p>
        </p:txBody>
      </p:sp>
      <p:sp>
        <p:nvSpPr>
          <p:cNvPr id="3" name="Rectangle 2"/>
          <p:cNvSpPr/>
          <p:nvPr/>
        </p:nvSpPr>
        <p:spPr>
          <a:xfrm>
            <a:off x="917155" y="5562600"/>
            <a:ext cx="2571011" cy="380092"/>
          </a:xfrm>
          <a:prstGeom prst="rect">
            <a:avLst/>
          </a:prstGeom>
        </p:spPr>
        <p:txBody>
          <a:bodyPr wrap="square">
            <a:spAutoFit/>
          </a:bodyPr>
          <a:lstStyle/>
          <a:p>
            <a:r>
              <a:rPr lang="en-US" b="1" dirty="0" smtClean="0">
                <a:solidFill>
                  <a:srgbClr val="333333"/>
                </a:solidFill>
              </a:rPr>
              <a:t>.NET Web Application</a:t>
            </a:r>
            <a:endParaRPr lang="en-US" b="1" dirty="0"/>
          </a:p>
        </p:txBody>
      </p:sp>
      <p:sp>
        <p:nvSpPr>
          <p:cNvPr id="6" name="Rectangle 5"/>
          <p:cNvSpPr/>
          <p:nvPr/>
        </p:nvSpPr>
        <p:spPr>
          <a:xfrm>
            <a:off x="1143000" y="6002397"/>
            <a:ext cx="3048000" cy="369332"/>
          </a:xfrm>
          <a:prstGeom prst="rect">
            <a:avLst/>
          </a:prstGeom>
        </p:spPr>
        <p:txBody>
          <a:bodyPr wrap="square">
            <a:spAutoFit/>
          </a:bodyPr>
          <a:lstStyle/>
          <a:p>
            <a:r>
              <a:rPr lang="en-US" b="1" dirty="0" smtClean="0">
                <a:solidFill>
                  <a:srgbClr val="333333"/>
                </a:solidFill>
              </a:rPr>
              <a:t>Runs on Window</a:t>
            </a:r>
            <a:endParaRPr lang="en-US" b="1" dirty="0"/>
          </a:p>
        </p:txBody>
      </p:sp>
      <p:sp>
        <p:nvSpPr>
          <p:cNvPr id="7" name="Rectangle 6"/>
          <p:cNvSpPr/>
          <p:nvPr/>
        </p:nvSpPr>
        <p:spPr>
          <a:xfrm>
            <a:off x="4422355" y="5562600"/>
            <a:ext cx="4267200" cy="369332"/>
          </a:xfrm>
          <a:prstGeom prst="rect">
            <a:avLst/>
          </a:prstGeom>
        </p:spPr>
        <p:txBody>
          <a:bodyPr wrap="square">
            <a:spAutoFit/>
          </a:bodyPr>
          <a:lstStyle/>
          <a:p>
            <a:r>
              <a:rPr lang="en-US" b="1" dirty="0" smtClean="0">
                <a:solidFill>
                  <a:srgbClr val="333333"/>
                </a:solidFill>
              </a:rPr>
              <a:t>Weather service implemented in Java</a:t>
            </a:r>
            <a:endParaRPr lang="en-US" b="1" dirty="0"/>
          </a:p>
        </p:txBody>
      </p:sp>
      <p:sp>
        <p:nvSpPr>
          <p:cNvPr id="8" name="Rectangle 7"/>
          <p:cNvSpPr/>
          <p:nvPr/>
        </p:nvSpPr>
        <p:spPr>
          <a:xfrm>
            <a:off x="5641555" y="6002397"/>
            <a:ext cx="3048000" cy="369332"/>
          </a:xfrm>
          <a:prstGeom prst="rect">
            <a:avLst/>
          </a:prstGeom>
        </p:spPr>
        <p:txBody>
          <a:bodyPr wrap="square">
            <a:spAutoFit/>
          </a:bodyPr>
          <a:lstStyle/>
          <a:p>
            <a:r>
              <a:rPr lang="en-US" b="1" dirty="0" smtClean="0">
                <a:solidFill>
                  <a:srgbClr val="333333"/>
                </a:solidFill>
              </a:rPr>
              <a:t>Runs on Linux</a:t>
            </a:r>
            <a:endParaRPr lang="en-US" b="1" dirty="0"/>
          </a:p>
        </p:txBody>
      </p:sp>
      <p:pic>
        <p:nvPicPr>
          <p:cNvPr id="9" name="Picture 2" descr="A client sends a request message to a web service, and gets a response message b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022" y="1973858"/>
            <a:ext cx="7357932" cy="351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574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Web Services</a:t>
            </a:r>
          </a:p>
        </p:txBody>
      </p:sp>
      <p:sp>
        <p:nvSpPr>
          <p:cNvPr id="12" name="Content Placeholder 2"/>
          <p:cNvSpPr>
            <a:spLocks noGrp="1"/>
          </p:cNvSpPr>
          <p:nvPr>
            <p:ph idx="1"/>
          </p:nvPr>
        </p:nvSpPr>
        <p:spPr>
          <a:xfrm>
            <a:off x="0" y="1524000"/>
            <a:ext cx="9144000" cy="3429000"/>
          </a:xfrm>
        </p:spPr>
        <p:txBody>
          <a:bodyPr>
            <a:normAutofit fontScale="92500" lnSpcReduction="10000"/>
          </a:bodyPr>
          <a:lstStyle/>
          <a:p>
            <a:pPr>
              <a:lnSpc>
                <a:spcPct val="150000"/>
              </a:lnSpc>
            </a:pPr>
            <a:r>
              <a:rPr lang="en-US" dirty="0">
                <a:latin typeface="Arial" pitchFamily="34" charset="0"/>
                <a:cs typeface="Arial" pitchFamily="34" charset="0"/>
              </a:rPr>
              <a:t>Connect existing </a:t>
            </a:r>
            <a:r>
              <a:rPr lang="en-US" dirty="0" smtClean="0">
                <a:latin typeface="Arial" pitchFamily="34" charset="0"/>
                <a:cs typeface="Arial" pitchFamily="34" charset="0"/>
              </a:rPr>
              <a:t>software</a:t>
            </a:r>
          </a:p>
          <a:p>
            <a:pPr lvl="1">
              <a:lnSpc>
                <a:spcPct val="150000"/>
              </a:lnSpc>
            </a:pPr>
            <a:r>
              <a:rPr lang="en-US" dirty="0">
                <a:latin typeface="Arial" pitchFamily="34" charset="0"/>
                <a:cs typeface="Arial" pitchFamily="34" charset="0"/>
              </a:rPr>
              <a:t>Web services help solve the interoperability problem</a:t>
            </a:r>
          </a:p>
          <a:p>
            <a:pPr lvl="1">
              <a:lnSpc>
                <a:spcPct val="150000"/>
              </a:lnSpc>
            </a:pPr>
            <a:r>
              <a:rPr lang="en-US" dirty="0">
                <a:latin typeface="Arial" pitchFamily="34" charset="0"/>
                <a:cs typeface="Arial" pitchFamily="34" charset="0"/>
              </a:rPr>
              <a:t>Giving different applications a way to link their data</a:t>
            </a:r>
          </a:p>
          <a:p>
            <a:pPr lvl="1">
              <a:lnSpc>
                <a:spcPct val="150000"/>
              </a:lnSpc>
            </a:pPr>
            <a:r>
              <a:rPr lang="en-US" dirty="0">
                <a:latin typeface="Arial" pitchFamily="34" charset="0"/>
                <a:cs typeface="Arial" pitchFamily="34" charset="0"/>
              </a:rPr>
              <a:t>Using Web services you can exchange data between different applications and different </a:t>
            </a:r>
            <a:r>
              <a:rPr lang="en-US" dirty="0" smtClean="0">
                <a:latin typeface="Arial" pitchFamily="34" charset="0"/>
                <a:cs typeface="Arial" pitchFamily="34" charset="0"/>
              </a:rPr>
              <a:t>platforms</a:t>
            </a:r>
          </a:p>
        </p:txBody>
      </p:sp>
      <p:pic>
        <p:nvPicPr>
          <p:cNvPr id="4" name="Picture 6" descr="A web service accessed via internet by a 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96221"/>
            <a:ext cx="4603071" cy="210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239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Web Services</a:t>
            </a:r>
          </a:p>
        </p:txBody>
      </p:sp>
      <p:sp>
        <p:nvSpPr>
          <p:cNvPr id="12" name="Content Placeholder 2"/>
          <p:cNvSpPr>
            <a:spLocks noGrp="1"/>
          </p:cNvSpPr>
          <p:nvPr>
            <p:ph idx="1"/>
          </p:nvPr>
        </p:nvSpPr>
        <p:spPr>
          <a:xfrm>
            <a:off x="0" y="1524000"/>
            <a:ext cx="9144000" cy="2286000"/>
          </a:xfrm>
        </p:spPr>
        <p:txBody>
          <a:bodyPr>
            <a:normAutofit fontScale="92500"/>
          </a:bodyPr>
          <a:lstStyle/>
          <a:p>
            <a:pPr>
              <a:lnSpc>
                <a:spcPct val="150000"/>
              </a:lnSpc>
            </a:pPr>
            <a:r>
              <a:rPr lang="en-US" dirty="0" smtClean="0">
                <a:latin typeface="Arial" pitchFamily="34" charset="0"/>
                <a:cs typeface="Arial" pitchFamily="34" charset="0"/>
              </a:rPr>
              <a:t>Reuse </a:t>
            </a:r>
            <a:r>
              <a:rPr lang="en-US" dirty="0">
                <a:latin typeface="Arial" pitchFamily="34" charset="0"/>
                <a:cs typeface="Arial" pitchFamily="34" charset="0"/>
              </a:rPr>
              <a:t>application components</a:t>
            </a:r>
          </a:p>
          <a:p>
            <a:pPr lvl="1">
              <a:lnSpc>
                <a:spcPct val="150000"/>
              </a:lnSpc>
            </a:pPr>
            <a:r>
              <a:rPr lang="en-US" dirty="0" smtClean="0">
                <a:latin typeface="Arial" pitchFamily="34" charset="0"/>
                <a:cs typeface="Arial" pitchFamily="34" charset="0"/>
              </a:rPr>
              <a:t>Ideally</a:t>
            </a:r>
            <a:r>
              <a:rPr lang="en-US" dirty="0">
                <a:latin typeface="Arial" pitchFamily="34" charset="0"/>
                <a:cs typeface="Arial" pitchFamily="34" charset="0"/>
              </a:rPr>
              <a:t>, there will only be one type of each application component, and anyone can use it in their application</a:t>
            </a:r>
            <a:endParaRPr lang="en-US" dirty="0" smtClean="0">
              <a:latin typeface="Arial" pitchFamily="34" charset="0"/>
              <a:cs typeface="Arial" pitchFamily="34" charset="0"/>
            </a:endParaRPr>
          </a:p>
        </p:txBody>
      </p:sp>
      <p:pic>
        <p:nvPicPr>
          <p:cNvPr id="3" name="Picture 2"/>
          <p:cNvPicPr>
            <a:picLocks noChangeAspect="1"/>
          </p:cNvPicPr>
          <p:nvPr/>
        </p:nvPicPr>
        <p:blipFill>
          <a:blip r:embed="rId3"/>
          <a:stretch>
            <a:fillRect/>
          </a:stretch>
        </p:blipFill>
        <p:spPr>
          <a:xfrm>
            <a:off x="2667000" y="3657600"/>
            <a:ext cx="3086100" cy="3038475"/>
          </a:xfrm>
          <a:prstGeom prst="rect">
            <a:avLst/>
          </a:prstGeom>
        </p:spPr>
      </p:pic>
    </p:spTree>
    <p:extLst>
      <p:ext uri="{BB962C8B-B14F-4D97-AF65-F5344CB8AC3E}">
        <p14:creationId xmlns:p14="http://schemas.microsoft.com/office/powerpoint/2010/main" val="2973440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Monolithic Apps</a:t>
            </a:r>
            <a:endParaRPr lang="en-US" dirty="0"/>
          </a:p>
        </p:txBody>
      </p:sp>
      <p:sp>
        <p:nvSpPr>
          <p:cNvPr id="8" name="Text Placeholder 12"/>
          <p:cNvSpPr>
            <a:spLocks noGrp="1"/>
          </p:cNvSpPr>
          <p:nvPr/>
        </p:nvSpPr>
        <p:spPr>
          <a:xfrm>
            <a:off x="7148583" y="2330925"/>
            <a:ext cx="1573009"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solidFill>
                  <a:schemeClr val="tx1"/>
                </a:solidFill>
                <a:effectLst/>
                <a:latin typeface="+mn-lt"/>
              </a:rPr>
              <a:t>iOS</a:t>
            </a:r>
            <a:endParaRPr lang="en-US" sz="2400" dirty="0">
              <a:solidFill>
                <a:schemeClr val="tx1"/>
              </a:solidFill>
              <a:effectLst/>
              <a:latin typeface="+mn-lt"/>
            </a:endParaRPr>
          </a:p>
        </p:txBody>
      </p:sp>
      <p:sp>
        <p:nvSpPr>
          <p:cNvPr id="9" name="Text Placeholder 12"/>
          <p:cNvSpPr>
            <a:spLocks noGrp="1"/>
          </p:cNvSpPr>
          <p:nvPr/>
        </p:nvSpPr>
        <p:spPr>
          <a:xfrm>
            <a:off x="1132879" y="2311116"/>
            <a:ext cx="111239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solidFill>
                  <a:schemeClr val="tx1"/>
                </a:solidFill>
                <a:effectLst/>
                <a:latin typeface="+mn-lt"/>
              </a:rPr>
              <a:t>Web</a:t>
            </a:r>
            <a:endParaRPr lang="en-US" sz="2400" dirty="0">
              <a:solidFill>
                <a:schemeClr val="tx1"/>
              </a:solidFill>
              <a:effectLst/>
              <a:latin typeface="+mn-lt"/>
            </a:endParaRPr>
          </a:p>
        </p:txBody>
      </p:sp>
      <p:sp>
        <p:nvSpPr>
          <p:cNvPr id="10" name="Text Placeholder 12"/>
          <p:cNvSpPr>
            <a:spLocks noGrp="1"/>
          </p:cNvSpPr>
          <p:nvPr/>
        </p:nvSpPr>
        <p:spPr>
          <a:xfrm>
            <a:off x="3852586" y="2311117"/>
            <a:ext cx="277453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solidFill>
                  <a:schemeClr val="tx1"/>
                </a:solidFill>
                <a:latin typeface="+mn-lt"/>
              </a:rPr>
              <a:t>Android</a:t>
            </a:r>
            <a:endParaRPr lang="en-US" sz="2400" dirty="0">
              <a:solidFill>
                <a:schemeClr val="tx1"/>
              </a:solidFill>
              <a:latin typeface="+mn-lt"/>
            </a:endParaRPr>
          </a:p>
        </p:txBody>
      </p:sp>
      <p:sp>
        <p:nvSpPr>
          <p:cNvPr id="11" name="Rounded Rectangle 10"/>
          <p:cNvSpPr/>
          <p:nvPr/>
        </p:nvSpPr>
        <p:spPr>
          <a:xfrm>
            <a:off x="712438" y="2858243"/>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rPr>
              <a:t>App</a:t>
            </a:r>
            <a:endParaRPr lang="en-US" sz="2800" b="1" dirty="0">
              <a:solidFill>
                <a:srgbClr val="EAEAEA"/>
              </a:solidFill>
            </a:endParaRPr>
          </a:p>
        </p:txBody>
      </p:sp>
      <p:sp>
        <p:nvSpPr>
          <p:cNvPr id="12" name="Rounded Rectangle 11"/>
          <p:cNvSpPr/>
          <p:nvPr/>
        </p:nvSpPr>
        <p:spPr>
          <a:xfrm>
            <a:off x="3715243" y="2847495"/>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App</a:t>
            </a:r>
            <a:endParaRPr lang="en-US" sz="2800" b="1" dirty="0">
              <a:solidFill>
                <a:srgbClr val="EAEAEA"/>
              </a:solidFill>
              <a:effectLst>
                <a:outerShdw blurRad="38100" dist="38100" dir="2700000" algn="tl">
                  <a:srgbClr val="000000">
                    <a:alpha val="43137"/>
                  </a:srgbClr>
                </a:outerShdw>
              </a:effectLst>
            </a:endParaRPr>
          </a:p>
        </p:txBody>
      </p:sp>
      <p:sp>
        <p:nvSpPr>
          <p:cNvPr id="13" name="Rounded Rectangle 12"/>
          <p:cNvSpPr/>
          <p:nvPr/>
        </p:nvSpPr>
        <p:spPr>
          <a:xfrm>
            <a:off x="6798855" y="2829947"/>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App</a:t>
            </a:r>
            <a:endParaRPr lang="en-US" sz="2800" b="1" dirty="0">
              <a:solidFill>
                <a:srgbClr val="EAEAEA"/>
              </a:solidFill>
              <a:effectLst>
                <a:outerShdw blurRad="38100" dist="38100" dir="2700000" algn="tl">
                  <a:srgbClr val="000000">
                    <a:alpha val="43137"/>
                  </a:srgbClr>
                </a:outerShdw>
              </a:effectLst>
            </a:endParaRPr>
          </a:p>
        </p:txBody>
      </p:sp>
      <p:sp>
        <p:nvSpPr>
          <p:cNvPr id="15" name="Rounded Rectangle 14"/>
          <p:cNvSpPr/>
          <p:nvPr/>
        </p:nvSpPr>
        <p:spPr>
          <a:xfrm>
            <a:off x="703971" y="4289774"/>
            <a:ext cx="1726857" cy="1059256"/>
          </a:xfrm>
          <a:prstGeom prst="roundRect">
            <a:avLst/>
          </a:prstGeom>
          <a:solidFill>
            <a:srgbClr val="82A033"/>
          </a:solidFill>
          <a:ln>
            <a:solidFill>
              <a:srgbClr val="85A63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DB Layer</a:t>
            </a:r>
            <a:endParaRPr lang="en-US" sz="2800" b="1" dirty="0">
              <a:solidFill>
                <a:srgbClr val="EAEAEA"/>
              </a:solidFill>
              <a:effectLst>
                <a:outerShdw blurRad="38100" dist="38100" dir="2700000" algn="tl">
                  <a:srgbClr val="000000">
                    <a:alpha val="43137"/>
                  </a:srgbClr>
                </a:outerShdw>
              </a:effectLst>
            </a:endParaRPr>
          </a:p>
        </p:txBody>
      </p:sp>
      <p:sp>
        <p:nvSpPr>
          <p:cNvPr id="18" name="Rounded Rectangle 17"/>
          <p:cNvSpPr/>
          <p:nvPr/>
        </p:nvSpPr>
        <p:spPr>
          <a:xfrm>
            <a:off x="3715242" y="4279026"/>
            <a:ext cx="1726857" cy="1059256"/>
          </a:xfrm>
          <a:prstGeom prst="roundRect">
            <a:avLst/>
          </a:prstGeom>
          <a:solidFill>
            <a:srgbClr val="82A033"/>
          </a:solidFill>
          <a:ln>
            <a:solidFill>
              <a:srgbClr val="85A63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DB Layer</a:t>
            </a:r>
            <a:endParaRPr lang="en-US" sz="2800" b="1" dirty="0">
              <a:solidFill>
                <a:srgbClr val="EAEAEA"/>
              </a:solidFill>
              <a:effectLst>
                <a:outerShdw blurRad="38100" dist="38100" dir="2700000" algn="tl">
                  <a:srgbClr val="000000">
                    <a:alpha val="43137"/>
                  </a:srgbClr>
                </a:outerShdw>
              </a:effectLst>
            </a:endParaRPr>
          </a:p>
        </p:txBody>
      </p:sp>
      <p:sp>
        <p:nvSpPr>
          <p:cNvPr id="19" name="Rounded Rectangle 18"/>
          <p:cNvSpPr/>
          <p:nvPr/>
        </p:nvSpPr>
        <p:spPr>
          <a:xfrm>
            <a:off x="6742354" y="4309583"/>
            <a:ext cx="1726857" cy="1059256"/>
          </a:xfrm>
          <a:prstGeom prst="roundRect">
            <a:avLst/>
          </a:prstGeom>
          <a:solidFill>
            <a:srgbClr val="82A033"/>
          </a:solidFill>
          <a:ln>
            <a:solidFill>
              <a:srgbClr val="85A63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DB Layer</a:t>
            </a:r>
            <a:endParaRPr lang="en-US" sz="2800" b="1" dirty="0">
              <a:solidFill>
                <a:srgbClr val="EAEAEA"/>
              </a:solidFill>
              <a:effectLst>
                <a:outerShdw blurRad="38100" dist="38100" dir="2700000" algn="tl">
                  <a:srgbClr val="000000">
                    <a:alpha val="43137"/>
                  </a:srgbClr>
                </a:outerShdw>
              </a:effectLst>
            </a:endParaRPr>
          </a:p>
        </p:txBody>
      </p:sp>
      <p:sp>
        <p:nvSpPr>
          <p:cNvPr id="21" name="Rectangle 20"/>
          <p:cNvSpPr/>
          <p:nvPr/>
        </p:nvSpPr>
        <p:spPr>
          <a:xfrm>
            <a:off x="207515" y="1788312"/>
            <a:ext cx="27432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211780" y="1783156"/>
            <a:ext cx="27432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206630" y="1783156"/>
            <a:ext cx="27432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945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Multitier Architecture</a:t>
            </a:r>
            <a:endParaRPr lang="en-US" dirty="0"/>
          </a:p>
        </p:txBody>
      </p:sp>
      <p:sp>
        <p:nvSpPr>
          <p:cNvPr id="8" name="Text Placeholder 12"/>
          <p:cNvSpPr>
            <a:spLocks noGrp="1"/>
          </p:cNvSpPr>
          <p:nvPr/>
        </p:nvSpPr>
        <p:spPr>
          <a:xfrm>
            <a:off x="6019800" y="1983742"/>
            <a:ext cx="1573009"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solidFill>
                  <a:schemeClr val="tx1"/>
                </a:solidFill>
                <a:effectLst/>
                <a:latin typeface="+mn-lt"/>
              </a:rPr>
              <a:t>iOS</a:t>
            </a:r>
            <a:endParaRPr lang="en-US" sz="2400" dirty="0">
              <a:solidFill>
                <a:schemeClr val="tx1"/>
              </a:solidFill>
              <a:effectLst/>
              <a:latin typeface="+mn-lt"/>
            </a:endParaRPr>
          </a:p>
        </p:txBody>
      </p:sp>
      <p:sp>
        <p:nvSpPr>
          <p:cNvPr id="9" name="Text Placeholder 12"/>
          <p:cNvSpPr>
            <a:spLocks noGrp="1"/>
          </p:cNvSpPr>
          <p:nvPr/>
        </p:nvSpPr>
        <p:spPr>
          <a:xfrm>
            <a:off x="2133600" y="1983742"/>
            <a:ext cx="111239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solidFill>
                  <a:schemeClr val="tx1"/>
                </a:solidFill>
                <a:effectLst/>
                <a:latin typeface="+mn-lt"/>
              </a:rPr>
              <a:t>Web</a:t>
            </a:r>
            <a:endParaRPr lang="en-US" sz="2400" dirty="0">
              <a:solidFill>
                <a:schemeClr val="tx1"/>
              </a:solidFill>
              <a:effectLst/>
              <a:latin typeface="+mn-lt"/>
            </a:endParaRPr>
          </a:p>
        </p:txBody>
      </p:sp>
      <p:sp>
        <p:nvSpPr>
          <p:cNvPr id="10" name="Text Placeholder 12"/>
          <p:cNvSpPr>
            <a:spLocks noGrp="1"/>
          </p:cNvSpPr>
          <p:nvPr/>
        </p:nvSpPr>
        <p:spPr>
          <a:xfrm>
            <a:off x="3881345" y="1946385"/>
            <a:ext cx="2774533" cy="461665"/>
          </a:xfrm>
          <a:prstGeom prst="rect">
            <a:avLst/>
          </a:prstGeom>
          <a:noFill/>
        </p:spPr>
        <p:txBody>
          <a:bodyPr wrap="square" rtlCol="0">
            <a:spAutoFit/>
          </a:bodyPr>
          <a:lst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400" dirty="0" smtClean="0">
                <a:solidFill>
                  <a:schemeClr val="tx1"/>
                </a:solidFill>
                <a:latin typeface="+mn-lt"/>
              </a:rPr>
              <a:t>Android</a:t>
            </a:r>
            <a:endParaRPr lang="en-US" sz="2400" dirty="0">
              <a:solidFill>
                <a:schemeClr val="tx1"/>
              </a:solidFill>
              <a:latin typeface="+mn-lt"/>
            </a:endParaRPr>
          </a:p>
        </p:txBody>
      </p:sp>
      <p:sp>
        <p:nvSpPr>
          <p:cNvPr id="11" name="Rounded Rectangle 10"/>
          <p:cNvSpPr/>
          <p:nvPr/>
        </p:nvSpPr>
        <p:spPr>
          <a:xfrm>
            <a:off x="1713159" y="2530869"/>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rPr>
              <a:t>UI Layer</a:t>
            </a:r>
            <a:endParaRPr lang="en-US" sz="2800" b="1" dirty="0">
              <a:solidFill>
                <a:srgbClr val="EAEAEA"/>
              </a:solidFill>
            </a:endParaRPr>
          </a:p>
        </p:txBody>
      </p:sp>
      <p:sp>
        <p:nvSpPr>
          <p:cNvPr id="12" name="Rounded Rectangle 11"/>
          <p:cNvSpPr/>
          <p:nvPr/>
        </p:nvSpPr>
        <p:spPr>
          <a:xfrm>
            <a:off x="3691615" y="2530869"/>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UI Layer</a:t>
            </a:r>
            <a:endParaRPr lang="en-US" sz="2800" b="1" dirty="0">
              <a:solidFill>
                <a:srgbClr val="EAEAEA"/>
              </a:solidFill>
              <a:effectLst>
                <a:outerShdw blurRad="38100" dist="38100" dir="2700000" algn="tl">
                  <a:srgbClr val="000000">
                    <a:alpha val="43137"/>
                  </a:srgbClr>
                </a:outerShdw>
              </a:effectLst>
            </a:endParaRPr>
          </a:p>
        </p:txBody>
      </p:sp>
      <p:sp>
        <p:nvSpPr>
          <p:cNvPr id="13" name="Rounded Rectangle 12"/>
          <p:cNvSpPr/>
          <p:nvPr/>
        </p:nvSpPr>
        <p:spPr>
          <a:xfrm>
            <a:off x="5670072" y="2482764"/>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UI Layer</a:t>
            </a:r>
            <a:endParaRPr lang="en-US" sz="2800" b="1" dirty="0">
              <a:solidFill>
                <a:srgbClr val="EAEAEA"/>
              </a:solidFill>
              <a:effectLst>
                <a:outerShdw blurRad="38100" dist="38100" dir="2700000" algn="tl">
                  <a:srgbClr val="000000">
                    <a:alpha val="43137"/>
                  </a:srgbClr>
                </a:outerShdw>
              </a:effectLst>
            </a:endParaRPr>
          </a:p>
        </p:txBody>
      </p:sp>
      <p:sp>
        <p:nvSpPr>
          <p:cNvPr id="14" name="Rounded Rectangle 13"/>
          <p:cNvSpPr/>
          <p:nvPr/>
        </p:nvSpPr>
        <p:spPr>
          <a:xfrm>
            <a:off x="3686121" y="3861729"/>
            <a:ext cx="1726857" cy="1059256"/>
          </a:xfrm>
          <a:prstGeom prst="roundRect">
            <a:avLst/>
          </a:prstGeom>
          <a:solidFill>
            <a:srgbClr val="AF8933"/>
          </a:solidFill>
          <a:ln>
            <a:solidFill>
              <a:srgbClr val="AF893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Service Layer</a:t>
            </a:r>
            <a:endParaRPr lang="en-US" sz="2800" b="1" dirty="0">
              <a:solidFill>
                <a:srgbClr val="EAEAEA"/>
              </a:solidFill>
              <a:effectLst>
                <a:outerShdw blurRad="38100" dist="38100" dir="2700000" algn="tl">
                  <a:srgbClr val="000000">
                    <a:alpha val="43137"/>
                  </a:srgbClr>
                </a:outerShdw>
              </a:effectLst>
            </a:endParaRPr>
          </a:p>
        </p:txBody>
      </p:sp>
      <p:sp>
        <p:nvSpPr>
          <p:cNvPr id="15" name="Rounded Rectangle 14"/>
          <p:cNvSpPr/>
          <p:nvPr/>
        </p:nvSpPr>
        <p:spPr>
          <a:xfrm>
            <a:off x="3686121" y="5192589"/>
            <a:ext cx="1726857" cy="1059256"/>
          </a:xfrm>
          <a:prstGeom prst="roundRect">
            <a:avLst/>
          </a:prstGeom>
          <a:solidFill>
            <a:srgbClr val="82A033"/>
          </a:solidFill>
          <a:ln>
            <a:solidFill>
              <a:srgbClr val="85A63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DB Layer</a:t>
            </a:r>
            <a:endParaRPr lang="en-US" sz="2800" b="1" dirty="0">
              <a:solidFill>
                <a:srgbClr val="EAEAEA"/>
              </a:solidFill>
              <a:effectLst>
                <a:outerShdw blurRad="38100" dist="38100" dir="2700000" algn="tl">
                  <a:srgbClr val="000000">
                    <a:alpha val="43137"/>
                  </a:srgbClr>
                </a:outerShdw>
              </a:effectLst>
            </a:endParaRPr>
          </a:p>
        </p:txBody>
      </p:sp>
      <p:graphicFrame>
        <p:nvGraphicFramePr>
          <p:cNvPr id="17" name="Diagram 16"/>
          <p:cNvGraphicFramePr/>
          <p:nvPr/>
        </p:nvGraphicFramePr>
        <p:xfrm>
          <a:off x="2133600" y="1829729"/>
          <a:ext cx="8458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497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spcBef>
                <a:spcPts val="600"/>
              </a:spcBef>
            </a:pPr>
            <a:r>
              <a:rPr lang="en-US" dirty="0" smtClean="0">
                <a:cs typeface="Arial" pitchFamily="34" charset="0"/>
              </a:rPr>
              <a:t>What is Web Service</a:t>
            </a:r>
          </a:p>
          <a:p>
            <a:pPr>
              <a:lnSpc>
                <a:spcPct val="120000"/>
              </a:lnSpc>
              <a:spcBef>
                <a:spcPts val="600"/>
              </a:spcBef>
            </a:pPr>
            <a:r>
              <a:rPr lang="en-US" dirty="0" smtClean="0">
                <a:cs typeface="Arial" pitchFamily="34" charset="0"/>
              </a:rPr>
              <a:t>Web Service Concepts </a:t>
            </a:r>
          </a:p>
          <a:p>
            <a:pPr>
              <a:lnSpc>
                <a:spcPct val="120000"/>
              </a:lnSpc>
              <a:spcBef>
                <a:spcPts val="600"/>
              </a:spcBef>
            </a:pPr>
            <a:r>
              <a:rPr lang="en-US" dirty="0" smtClean="0">
                <a:cs typeface="Arial" pitchFamily="34" charset="0"/>
              </a:rPr>
              <a:t>Why Web Services</a:t>
            </a:r>
          </a:p>
          <a:p>
            <a:pPr>
              <a:lnSpc>
                <a:spcPct val="120000"/>
              </a:lnSpc>
              <a:spcBef>
                <a:spcPts val="600"/>
              </a:spcBef>
            </a:pPr>
            <a:r>
              <a:rPr lang="en-US" dirty="0" smtClean="0">
                <a:cs typeface="Arial" pitchFamily="34" charset="0"/>
              </a:rPr>
              <a:t>Multitier Software Architectures</a:t>
            </a:r>
          </a:p>
          <a:p>
            <a:pPr lvl="1">
              <a:lnSpc>
                <a:spcPct val="120000"/>
              </a:lnSpc>
              <a:spcBef>
                <a:spcPts val="600"/>
              </a:spcBef>
            </a:pPr>
            <a:r>
              <a:rPr lang="en-US" dirty="0" smtClean="0">
                <a:cs typeface="Arial" pitchFamily="34" charset="0"/>
              </a:rPr>
              <a:t>Web Services in context of Multitier Software Systems</a:t>
            </a:r>
          </a:p>
          <a:p>
            <a:pPr lvl="1">
              <a:lnSpc>
                <a:spcPct val="120000"/>
              </a:lnSpc>
              <a:spcBef>
                <a:spcPts val="600"/>
              </a:spcBef>
            </a:pPr>
            <a:r>
              <a:rPr lang="en-US" dirty="0" smtClean="0">
                <a:cs typeface="Arial" pitchFamily="34" charset="0"/>
              </a:rPr>
              <a:t>The place of Web Services in such systems</a:t>
            </a:r>
          </a:p>
          <a:p>
            <a:pPr>
              <a:lnSpc>
                <a:spcPct val="120000"/>
              </a:lnSpc>
              <a:spcBef>
                <a:spcPts val="600"/>
              </a:spcBef>
            </a:pPr>
            <a:r>
              <a:rPr lang="en-US" dirty="0" smtClean="0">
                <a:cs typeface="Arial" pitchFamily="34" charset="0"/>
              </a:rPr>
              <a:t>Testing Web Services</a:t>
            </a:r>
          </a:p>
          <a:p>
            <a:pPr lvl="1">
              <a:lnSpc>
                <a:spcPct val="120000"/>
              </a:lnSpc>
              <a:spcBef>
                <a:spcPts val="600"/>
              </a:spcBef>
            </a:pPr>
            <a:r>
              <a:rPr lang="en-US" dirty="0" smtClean="0">
                <a:cs typeface="Arial" pitchFamily="34" charset="0"/>
              </a:rPr>
              <a:t>Why we test Web Services</a:t>
            </a:r>
          </a:p>
          <a:p>
            <a:pPr lvl="1">
              <a:lnSpc>
                <a:spcPct val="120000"/>
              </a:lnSpc>
              <a:spcBef>
                <a:spcPts val="600"/>
              </a:spcBef>
            </a:pPr>
            <a:r>
              <a:rPr lang="en-US" dirty="0" smtClean="0">
                <a:cs typeface="Arial" pitchFamily="34" charset="0"/>
              </a:rPr>
              <a:t>Types of tests we can perform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Multitier Architecture</a:t>
            </a:r>
            <a:endParaRPr lang="en-US" dirty="0"/>
          </a:p>
        </p:txBody>
      </p:sp>
      <p:sp>
        <p:nvSpPr>
          <p:cNvPr id="20" name="Rounded Rectangle 19"/>
          <p:cNvSpPr/>
          <p:nvPr/>
        </p:nvSpPr>
        <p:spPr>
          <a:xfrm>
            <a:off x="1413756" y="1965044"/>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UI Layer</a:t>
            </a:r>
            <a:endParaRPr lang="en-US" sz="2800" b="1" dirty="0">
              <a:solidFill>
                <a:srgbClr val="EAEAEA"/>
              </a:solidFill>
              <a:effectLst>
                <a:outerShdw blurRad="38100" dist="38100" dir="2700000" algn="tl">
                  <a:srgbClr val="000000">
                    <a:alpha val="43137"/>
                  </a:srgbClr>
                </a:outerShdw>
              </a:effectLst>
            </a:endParaRPr>
          </a:p>
        </p:txBody>
      </p:sp>
      <p:sp>
        <p:nvSpPr>
          <p:cNvPr id="21" name="Rounded Rectangle 20"/>
          <p:cNvSpPr/>
          <p:nvPr/>
        </p:nvSpPr>
        <p:spPr>
          <a:xfrm>
            <a:off x="1395320" y="3256420"/>
            <a:ext cx="1726857" cy="1059256"/>
          </a:xfrm>
          <a:prstGeom prst="roundRect">
            <a:avLst/>
          </a:prstGeom>
          <a:solidFill>
            <a:srgbClr val="AF8933"/>
          </a:solidFill>
          <a:ln>
            <a:solidFill>
              <a:srgbClr val="AF893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Service Layer</a:t>
            </a:r>
            <a:endParaRPr lang="en-US" sz="2800" b="1" dirty="0">
              <a:solidFill>
                <a:srgbClr val="EAEAEA"/>
              </a:solidFill>
              <a:effectLst>
                <a:outerShdw blurRad="38100" dist="38100" dir="2700000" algn="tl">
                  <a:srgbClr val="000000">
                    <a:alpha val="43137"/>
                  </a:srgbClr>
                </a:outerShdw>
              </a:effectLst>
            </a:endParaRPr>
          </a:p>
        </p:txBody>
      </p:sp>
      <p:sp>
        <p:nvSpPr>
          <p:cNvPr id="22" name="Rounded Rectangle 21"/>
          <p:cNvSpPr/>
          <p:nvPr/>
        </p:nvSpPr>
        <p:spPr>
          <a:xfrm>
            <a:off x="1413756" y="4547796"/>
            <a:ext cx="1726857" cy="1059256"/>
          </a:xfrm>
          <a:prstGeom prst="roundRect">
            <a:avLst/>
          </a:prstGeom>
          <a:solidFill>
            <a:srgbClr val="82A033"/>
          </a:solidFill>
          <a:ln>
            <a:solidFill>
              <a:srgbClr val="85A63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DB Layer</a:t>
            </a:r>
            <a:endParaRPr lang="en-US" sz="2800" b="1" dirty="0">
              <a:solidFill>
                <a:srgbClr val="EAEAEA"/>
              </a:solidFill>
              <a:effectLst>
                <a:outerShdw blurRad="38100" dist="38100" dir="2700000" algn="tl">
                  <a:srgbClr val="000000">
                    <a:alpha val="43137"/>
                  </a:srgbClr>
                </a:outerShdw>
              </a:effectLst>
            </a:endParaRPr>
          </a:p>
        </p:txBody>
      </p:sp>
      <p:sp>
        <p:nvSpPr>
          <p:cNvPr id="23" name="Rectangle 2"/>
          <p:cNvSpPr txBox="1">
            <a:spLocks noChangeArrowheads="1"/>
          </p:cNvSpPr>
          <p:nvPr/>
        </p:nvSpPr>
        <p:spPr>
          <a:xfrm>
            <a:off x="3996690" y="2038595"/>
            <a:ext cx="3055620" cy="9144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sz="3200" smtClean="0">
                <a:solidFill>
                  <a:schemeClr val="tx1"/>
                </a:solidFill>
                <a:latin typeface="+mn-lt"/>
              </a:rPr>
              <a:t>Presentation</a:t>
            </a:r>
            <a:endParaRPr lang="en-US" sz="3200" dirty="0">
              <a:solidFill>
                <a:schemeClr val="tx1"/>
              </a:solidFill>
              <a:latin typeface="+mn-lt"/>
            </a:endParaRPr>
          </a:p>
        </p:txBody>
      </p:sp>
      <p:sp>
        <p:nvSpPr>
          <p:cNvPr id="24" name="Rectangle 2"/>
          <p:cNvSpPr txBox="1">
            <a:spLocks noChangeArrowheads="1"/>
          </p:cNvSpPr>
          <p:nvPr/>
        </p:nvSpPr>
        <p:spPr>
          <a:xfrm>
            <a:off x="3996690" y="3296735"/>
            <a:ext cx="305562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a:lstStyle>
          <a:p>
            <a:pPr algn="l"/>
            <a:r>
              <a:rPr lang="en-US" sz="3200" dirty="0" smtClean="0">
                <a:solidFill>
                  <a:schemeClr val="tx1"/>
                </a:solidFill>
                <a:effectLst>
                  <a:reflection blurRad="12700" stA="20000" endPos="50000" dist="12700" dir="5400000" sy="-100000" algn="bl" rotWithShape="0"/>
                </a:effectLst>
                <a:latin typeface="+mn-lt"/>
              </a:rPr>
              <a:t>Business logic</a:t>
            </a:r>
            <a:endParaRPr lang="en-US" sz="3200" dirty="0">
              <a:solidFill>
                <a:schemeClr val="tx1"/>
              </a:solidFill>
              <a:effectLst>
                <a:reflection blurRad="12700" stA="20000" endPos="50000" dist="12700" dir="5400000" sy="-100000" algn="bl" rotWithShape="0"/>
              </a:effectLst>
              <a:latin typeface="+mn-lt"/>
            </a:endParaRPr>
          </a:p>
        </p:txBody>
      </p:sp>
      <p:sp>
        <p:nvSpPr>
          <p:cNvPr id="25" name="Rectangle 2"/>
          <p:cNvSpPr txBox="1">
            <a:spLocks noChangeArrowheads="1"/>
          </p:cNvSpPr>
          <p:nvPr/>
        </p:nvSpPr>
        <p:spPr>
          <a:xfrm>
            <a:off x="3996690" y="4483571"/>
            <a:ext cx="305562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a:lstStyle>
          <a:p>
            <a:pPr algn="l"/>
            <a:r>
              <a:rPr lang="en-US" sz="3200" dirty="0" smtClean="0">
                <a:solidFill>
                  <a:schemeClr val="tx1"/>
                </a:solidFill>
                <a:effectLst>
                  <a:reflection blurRad="12700" stA="20000" endPos="50000" dist="12700" dir="5400000" sy="-100000" algn="bl" rotWithShape="0"/>
                </a:effectLst>
                <a:latin typeface="+mn-lt"/>
              </a:rPr>
              <a:t>Data storage</a:t>
            </a:r>
            <a:endParaRPr lang="en-US" sz="3200" dirty="0">
              <a:solidFill>
                <a:schemeClr val="tx1"/>
              </a:solidFill>
              <a:effectLst>
                <a:reflection blurRad="12700" stA="20000" endPos="50000" dist="12700" dir="5400000" sy="-100000" algn="bl" rotWithShape="0"/>
              </a:effectLst>
              <a:latin typeface="+mn-lt"/>
            </a:endParaRPr>
          </a:p>
        </p:txBody>
      </p:sp>
    </p:spTree>
    <p:extLst>
      <p:ext uri="{BB962C8B-B14F-4D97-AF65-F5344CB8AC3E}">
        <p14:creationId xmlns:p14="http://schemas.microsoft.com/office/powerpoint/2010/main" val="321402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Testing Service Layer</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250" y="3571081"/>
            <a:ext cx="1239838" cy="1239838"/>
          </a:xfrm>
          <a:prstGeom prst="rect">
            <a:avLst/>
          </a:prstGeom>
        </p:spPr>
      </p:pic>
      <p:cxnSp>
        <p:nvCxnSpPr>
          <p:cNvPr id="10" name="Straight Arrow Connector 9"/>
          <p:cNvCxnSpPr/>
          <p:nvPr/>
        </p:nvCxnSpPr>
        <p:spPr>
          <a:xfrm>
            <a:off x="6191335" y="4108165"/>
            <a:ext cx="327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934200" y="2362200"/>
            <a:ext cx="1726857" cy="1059256"/>
          </a:xfrm>
          <a:prstGeom prst="roundRect">
            <a:avLst/>
          </a:prstGeom>
          <a:solidFill>
            <a:srgbClr val="B13232"/>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UI Layer</a:t>
            </a:r>
            <a:endParaRPr lang="en-US" sz="2800" b="1" dirty="0">
              <a:solidFill>
                <a:srgbClr val="EAEAEA"/>
              </a:solidFill>
              <a:effectLst>
                <a:outerShdw blurRad="38100" dist="38100" dir="2700000" algn="tl">
                  <a:srgbClr val="000000">
                    <a:alpha val="43137"/>
                  </a:srgbClr>
                </a:outerShdw>
              </a:effectLst>
            </a:endParaRPr>
          </a:p>
        </p:txBody>
      </p:sp>
      <p:sp>
        <p:nvSpPr>
          <p:cNvPr id="12" name="Rounded Rectangle 11"/>
          <p:cNvSpPr/>
          <p:nvPr/>
        </p:nvSpPr>
        <p:spPr>
          <a:xfrm>
            <a:off x="6915764" y="3653576"/>
            <a:ext cx="1726857" cy="1059256"/>
          </a:xfrm>
          <a:prstGeom prst="roundRect">
            <a:avLst/>
          </a:prstGeom>
          <a:solidFill>
            <a:srgbClr val="AF8933"/>
          </a:solidFill>
          <a:ln>
            <a:solidFill>
              <a:srgbClr val="AF893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Service Layer</a:t>
            </a:r>
            <a:endParaRPr lang="en-US" sz="2800" b="1" dirty="0">
              <a:solidFill>
                <a:srgbClr val="EAEAEA"/>
              </a:solidFill>
              <a:effectLst>
                <a:outerShdw blurRad="38100" dist="38100" dir="2700000" algn="tl">
                  <a:srgbClr val="000000">
                    <a:alpha val="43137"/>
                  </a:srgbClr>
                </a:outerShdw>
              </a:effectLst>
            </a:endParaRPr>
          </a:p>
        </p:txBody>
      </p:sp>
      <p:sp>
        <p:nvSpPr>
          <p:cNvPr id="13" name="Rounded Rectangle 12"/>
          <p:cNvSpPr/>
          <p:nvPr/>
        </p:nvSpPr>
        <p:spPr>
          <a:xfrm>
            <a:off x="6934200" y="4944952"/>
            <a:ext cx="1726857" cy="1059256"/>
          </a:xfrm>
          <a:prstGeom prst="roundRect">
            <a:avLst/>
          </a:prstGeom>
          <a:solidFill>
            <a:srgbClr val="82A033"/>
          </a:solidFill>
          <a:ln>
            <a:solidFill>
              <a:srgbClr val="85A63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smtClean="0">
                <a:solidFill>
                  <a:srgbClr val="EAEAEA"/>
                </a:solidFill>
                <a:effectLst>
                  <a:outerShdw blurRad="38100" dist="38100" dir="2700000" algn="tl">
                    <a:srgbClr val="000000">
                      <a:alpha val="43137"/>
                    </a:srgbClr>
                  </a:outerShdw>
                </a:effectLst>
              </a:rPr>
              <a:t>DB Layer</a:t>
            </a:r>
            <a:endParaRPr lang="en-US" sz="2800" b="1" dirty="0">
              <a:solidFill>
                <a:srgbClr val="EAEAEA"/>
              </a:solidFill>
              <a:effectLst>
                <a:outerShdw blurRad="38100" dist="38100" dir="2700000" algn="tl">
                  <a:srgbClr val="000000">
                    <a:alpha val="43137"/>
                  </a:srgbClr>
                </a:outerShdw>
              </a:effectLst>
            </a:endParaRPr>
          </a:p>
        </p:txBody>
      </p:sp>
      <p:sp>
        <p:nvSpPr>
          <p:cNvPr id="18" name="Content Placeholder 2"/>
          <p:cNvSpPr>
            <a:spLocks noGrp="1"/>
          </p:cNvSpPr>
          <p:nvPr>
            <p:ph idx="1"/>
          </p:nvPr>
        </p:nvSpPr>
        <p:spPr>
          <a:xfrm>
            <a:off x="0" y="1524000"/>
            <a:ext cx="9144000" cy="5334000"/>
          </a:xfrm>
        </p:spPr>
        <p:txBody>
          <a:bodyPr>
            <a:normAutofit/>
          </a:bodyPr>
          <a:lstStyle/>
          <a:p>
            <a:pPr>
              <a:lnSpc>
                <a:spcPct val="150000"/>
              </a:lnSpc>
            </a:pPr>
            <a:r>
              <a:rPr lang="en-US" dirty="0">
                <a:latin typeface="Arial" pitchFamily="34" charset="0"/>
                <a:cs typeface="Arial" pitchFamily="34" charset="0"/>
              </a:rPr>
              <a:t>Benefits:</a:t>
            </a:r>
          </a:p>
          <a:p>
            <a:pPr lvl="1">
              <a:lnSpc>
                <a:spcPct val="150000"/>
              </a:lnSpc>
            </a:pPr>
            <a:r>
              <a:rPr lang="en-US" dirty="0">
                <a:latin typeface="Arial" pitchFamily="34" charset="0"/>
                <a:cs typeface="Arial" pitchFamily="34" charset="0"/>
              </a:rPr>
              <a:t>Good way to test business logic</a:t>
            </a:r>
          </a:p>
          <a:p>
            <a:pPr lvl="1">
              <a:lnSpc>
                <a:spcPct val="150000"/>
              </a:lnSpc>
            </a:pPr>
            <a:r>
              <a:rPr lang="en-US" dirty="0">
                <a:latin typeface="Arial" pitchFamily="34" charset="0"/>
                <a:cs typeface="Arial" pitchFamily="34" charset="0"/>
              </a:rPr>
              <a:t>Faster tests</a:t>
            </a:r>
          </a:p>
          <a:p>
            <a:pPr lvl="1">
              <a:lnSpc>
                <a:spcPct val="150000"/>
              </a:lnSpc>
            </a:pPr>
            <a:r>
              <a:rPr lang="en-US" dirty="0">
                <a:latin typeface="Arial" pitchFamily="34" charset="0"/>
                <a:cs typeface="Arial" pitchFamily="34" charset="0"/>
              </a:rPr>
              <a:t>Less fragile</a:t>
            </a:r>
          </a:p>
          <a:p>
            <a:pPr lvl="1">
              <a:lnSpc>
                <a:spcPct val="150000"/>
              </a:lnSpc>
            </a:pPr>
            <a:r>
              <a:rPr lang="en-US" dirty="0">
                <a:latin typeface="Arial" pitchFamily="34" charset="0"/>
                <a:cs typeface="Arial" pitchFamily="34" charset="0"/>
              </a:rPr>
              <a:t>Lower </a:t>
            </a:r>
            <a:r>
              <a:rPr lang="en-US" dirty="0" smtClean="0">
                <a:latin typeface="Arial" pitchFamily="34" charset="0"/>
                <a:cs typeface="Arial" pitchFamily="34" charset="0"/>
              </a:rPr>
              <a:t>Maintenance</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Disadvantages:</a:t>
            </a:r>
          </a:p>
          <a:p>
            <a:pPr lvl="1">
              <a:lnSpc>
                <a:spcPct val="150000"/>
              </a:lnSpc>
            </a:pPr>
            <a:r>
              <a:rPr lang="en-US" dirty="0">
                <a:latin typeface="Arial" pitchFamily="34" charset="0"/>
                <a:cs typeface="Arial" pitchFamily="34" charset="0"/>
              </a:rPr>
              <a:t>Not testing what user actually use and see</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579529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latin typeface="Arial" pitchFamily="34" charset="0"/>
                <a:cs typeface="Arial" pitchFamily="34" charset="0"/>
              </a:rPr>
              <a:t>Functional </a:t>
            </a:r>
            <a:r>
              <a:rPr lang="en-US" dirty="0" smtClean="0">
                <a:latin typeface="Arial" pitchFamily="34" charset="0"/>
                <a:cs typeface="Arial" pitchFamily="34" charset="0"/>
              </a:rPr>
              <a:t>Testing</a:t>
            </a:r>
            <a:endParaRPr lang="en-US" dirty="0">
              <a:latin typeface="Arial" pitchFamily="34" charset="0"/>
              <a:cs typeface="Arial" pitchFamily="34" charset="0"/>
            </a:endParaRPr>
          </a:p>
        </p:txBody>
      </p:sp>
      <p:sp>
        <p:nvSpPr>
          <p:cNvPr id="18" name="Content Placeholder 2"/>
          <p:cNvSpPr>
            <a:spLocks noGrp="1"/>
          </p:cNvSpPr>
          <p:nvPr>
            <p:ph idx="1"/>
          </p:nvPr>
        </p:nvSpPr>
        <p:spPr>
          <a:xfrm>
            <a:off x="0" y="1524000"/>
            <a:ext cx="9144000" cy="5334000"/>
          </a:xfrm>
        </p:spPr>
        <p:txBody>
          <a:bodyPr>
            <a:normAutofit fontScale="92500" lnSpcReduction="10000"/>
          </a:bodyPr>
          <a:lstStyle/>
          <a:p>
            <a:pPr>
              <a:lnSpc>
                <a:spcPct val="150000"/>
              </a:lnSpc>
            </a:pPr>
            <a:r>
              <a:rPr lang="en-US" dirty="0" smtClean="0">
                <a:latin typeface="Arial" pitchFamily="34" charset="0"/>
                <a:cs typeface="Arial" pitchFamily="34" charset="0"/>
              </a:rPr>
              <a:t>Based on tools</a:t>
            </a:r>
          </a:p>
          <a:p>
            <a:pPr lvl="1">
              <a:lnSpc>
                <a:spcPct val="150000"/>
              </a:lnSpc>
            </a:pPr>
            <a:r>
              <a:rPr lang="en-US" dirty="0" smtClean="0">
                <a:latin typeface="Arial" pitchFamily="34" charset="0"/>
                <a:cs typeface="Arial" pitchFamily="34" charset="0"/>
              </a:rPr>
              <a:t>Due to the fact that web services are intended to be consumed by machines it is hard a human to consume and test them directly</a:t>
            </a:r>
          </a:p>
          <a:p>
            <a:pPr>
              <a:lnSpc>
                <a:spcPct val="150000"/>
              </a:lnSpc>
            </a:pPr>
            <a:r>
              <a:rPr lang="en-US" dirty="0" smtClean="0">
                <a:latin typeface="Arial" pitchFamily="34" charset="0"/>
                <a:cs typeface="Arial" pitchFamily="34" charset="0"/>
              </a:rPr>
              <a:t>We can test</a:t>
            </a:r>
          </a:p>
          <a:p>
            <a:pPr lvl="1">
              <a:lnSpc>
                <a:spcPct val="150000"/>
              </a:lnSpc>
            </a:pPr>
            <a:r>
              <a:rPr lang="en-US" dirty="0" smtClean="0">
                <a:latin typeface="Arial" pitchFamily="34" charset="0"/>
                <a:cs typeface="Arial" pitchFamily="34" charset="0"/>
              </a:rPr>
              <a:t>If response message is in correct format</a:t>
            </a:r>
          </a:p>
          <a:p>
            <a:pPr lvl="1">
              <a:lnSpc>
                <a:spcPct val="150000"/>
              </a:lnSpc>
            </a:pPr>
            <a:r>
              <a:rPr lang="en-US" dirty="0" smtClean="0">
                <a:latin typeface="Arial" pitchFamily="34" charset="0"/>
                <a:cs typeface="Arial" pitchFamily="34" charset="0"/>
              </a:rPr>
              <a:t>If response message has correct data</a:t>
            </a:r>
          </a:p>
          <a:p>
            <a:pPr lvl="1">
              <a:lnSpc>
                <a:spcPct val="150000"/>
              </a:lnSpc>
            </a:pPr>
            <a:r>
              <a:rPr lang="en-US" dirty="0" smtClean="0">
                <a:latin typeface="Arial" pitchFamily="34" charset="0"/>
                <a:cs typeface="Arial" pitchFamily="34" charset="0"/>
              </a:rPr>
              <a:t>If status code of response message is correct</a:t>
            </a:r>
          </a:p>
          <a:p>
            <a:pPr lvl="1">
              <a:lnSpc>
                <a:spcPct val="150000"/>
              </a:lnSpc>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639838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Testing</a:t>
            </a:r>
            <a:endParaRPr lang="en-US" dirty="0"/>
          </a:p>
        </p:txBody>
      </p:sp>
      <p:sp>
        <p:nvSpPr>
          <p:cNvPr id="18" name="Content Placeholder 2"/>
          <p:cNvSpPr>
            <a:spLocks noGrp="1"/>
          </p:cNvSpPr>
          <p:nvPr>
            <p:ph idx="1"/>
          </p:nvPr>
        </p:nvSpPr>
        <p:spPr>
          <a:xfrm>
            <a:off x="0" y="1524000"/>
            <a:ext cx="9144000" cy="4495800"/>
          </a:xfrm>
        </p:spPr>
        <p:txBody>
          <a:bodyPr>
            <a:normAutofit fontScale="85000" lnSpcReduction="20000"/>
          </a:bodyPr>
          <a:lstStyle/>
          <a:p>
            <a:pPr>
              <a:lnSpc>
                <a:spcPct val="150000"/>
              </a:lnSpc>
            </a:pPr>
            <a:r>
              <a:rPr lang="en-US" dirty="0" smtClean="0">
                <a:latin typeface="Arial" pitchFamily="34" charset="0"/>
                <a:cs typeface="Arial" pitchFamily="34" charset="0"/>
              </a:rPr>
              <a:t>Based on tools</a:t>
            </a:r>
          </a:p>
          <a:p>
            <a:pPr lvl="1">
              <a:lnSpc>
                <a:spcPct val="150000"/>
              </a:lnSpc>
            </a:pPr>
            <a:r>
              <a:rPr lang="en-US" dirty="0" smtClean="0">
                <a:latin typeface="Arial" pitchFamily="34" charset="0"/>
                <a:cs typeface="Arial" pitchFamily="34" charset="0"/>
              </a:rPr>
              <a:t>Same as testing Web or other software performance can’t be measured with out tools</a:t>
            </a:r>
          </a:p>
          <a:p>
            <a:pPr>
              <a:lnSpc>
                <a:spcPct val="150000"/>
              </a:lnSpc>
            </a:pPr>
            <a:r>
              <a:rPr lang="en-US" dirty="0" smtClean="0">
                <a:latin typeface="Arial" pitchFamily="34" charset="0"/>
                <a:cs typeface="Arial" pitchFamily="34" charset="0"/>
              </a:rPr>
              <a:t>We can test performance in terms of</a:t>
            </a:r>
          </a:p>
          <a:p>
            <a:pPr lvl="1">
              <a:lnSpc>
                <a:spcPct val="150000"/>
              </a:lnSpc>
            </a:pPr>
            <a:r>
              <a:rPr lang="en-US" dirty="0" smtClean="0">
                <a:latin typeface="Arial" pitchFamily="34" charset="0"/>
                <a:cs typeface="Arial" pitchFamily="34" charset="0"/>
              </a:rPr>
              <a:t>Time web service need to do the actual work and return a response</a:t>
            </a:r>
          </a:p>
          <a:p>
            <a:pPr lvl="1">
              <a:lnSpc>
                <a:spcPct val="150000"/>
              </a:lnSpc>
            </a:pPr>
            <a:r>
              <a:rPr lang="en-US" dirty="0" smtClean="0">
                <a:latin typeface="Arial" pitchFamily="34" charset="0"/>
                <a:cs typeface="Arial" pitchFamily="34" charset="0"/>
              </a:rPr>
              <a:t>Time between sending a request and receiving a response (including time for transfer over the network)</a:t>
            </a:r>
          </a:p>
        </p:txBody>
      </p:sp>
    </p:spTree>
    <p:extLst>
      <p:ext uri="{BB962C8B-B14F-4D97-AF65-F5344CB8AC3E}">
        <p14:creationId xmlns:p14="http://schemas.microsoft.com/office/powerpoint/2010/main" val="1360525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Testing</a:t>
            </a:r>
            <a:endParaRPr lang="en-US" dirty="0"/>
          </a:p>
        </p:txBody>
      </p:sp>
      <p:sp>
        <p:nvSpPr>
          <p:cNvPr id="18" name="Content Placeholder 2"/>
          <p:cNvSpPr>
            <a:spLocks noGrp="1"/>
          </p:cNvSpPr>
          <p:nvPr>
            <p:ph idx="1"/>
          </p:nvPr>
        </p:nvSpPr>
        <p:spPr>
          <a:xfrm>
            <a:off x="0" y="1524000"/>
            <a:ext cx="9144000" cy="5334000"/>
          </a:xfrm>
        </p:spPr>
        <p:txBody>
          <a:bodyPr>
            <a:normAutofit fontScale="85000" lnSpcReduction="20000"/>
          </a:bodyPr>
          <a:lstStyle/>
          <a:p>
            <a:pPr>
              <a:lnSpc>
                <a:spcPct val="150000"/>
              </a:lnSpc>
            </a:pPr>
            <a:r>
              <a:rPr lang="en-US" dirty="0" smtClean="0">
                <a:latin typeface="Arial" pitchFamily="34" charset="0"/>
                <a:cs typeface="Arial" pitchFamily="34" charset="0"/>
              </a:rPr>
              <a:t>Based on tools</a:t>
            </a:r>
          </a:p>
          <a:p>
            <a:pPr lvl="1">
              <a:lnSpc>
                <a:spcPct val="150000"/>
              </a:lnSpc>
            </a:pPr>
            <a:r>
              <a:rPr lang="en-US" dirty="0" smtClean="0">
                <a:latin typeface="Arial" pitchFamily="34" charset="0"/>
                <a:cs typeface="Arial" pitchFamily="34" charset="0"/>
              </a:rPr>
              <a:t>It is hard to simulate a lot of simultaneous users without tools</a:t>
            </a:r>
          </a:p>
          <a:p>
            <a:pPr>
              <a:lnSpc>
                <a:spcPct val="150000"/>
              </a:lnSpc>
            </a:pPr>
            <a:r>
              <a:rPr lang="en-US" dirty="0" smtClean="0">
                <a:latin typeface="Arial" pitchFamily="34" charset="0"/>
                <a:cs typeface="Arial" pitchFamily="34" charset="0"/>
              </a:rPr>
              <a:t>Test the performance under load of X simultaneous clients</a:t>
            </a:r>
          </a:p>
          <a:p>
            <a:pPr lvl="1">
              <a:lnSpc>
                <a:spcPct val="150000"/>
              </a:lnSpc>
            </a:pPr>
            <a:r>
              <a:rPr lang="en-US" dirty="0" smtClean="0">
                <a:latin typeface="Arial" pitchFamily="34" charset="0"/>
                <a:cs typeface="Arial" pitchFamily="34" charset="0"/>
              </a:rPr>
              <a:t>We can measure the same metric as those we measure during performance testing</a:t>
            </a:r>
          </a:p>
          <a:p>
            <a:pPr>
              <a:lnSpc>
                <a:spcPct val="150000"/>
              </a:lnSpc>
            </a:pPr>
            <a:r>
              <a:rPr lang="en-US" dirty="0" smtClean="0">
                <a:latin typeface="Arial" pitchFamily="34" charset="0"/>
                <a:cs typeface="Arial" pitchFamily="34" charset="0"/>
              </a:rPr>
              <a:t>Monitor the servers during load testing is must!</a:t>
            </a:r>
          </a:p>
          <a:p>
            <a:pPr lvl="2">
              <a:lnSpc>
                <a:spcPct val="150000"/>
              </a:lnSpc>
            </a:pPr>
            <a:r>
              <a:rPr lang="en-US" dirty="0" smtClean="0">
                <a:latin typeface="Arial" pitchFamily="34" charset="0"/>
                <a:cs typeface="Arial" pitchFamily="34" charset="0"/>
              </a:rPr>
              <a:t>Memory </a:t>
            </a:r>
            <a:r>
              <a:rPr lang="en-US" dirty="0">
                <a:latin typeface="Arial" pitchFamily="34" charset="0"/>
                <a:cs typeface="Arial" pitchFamily="34" charset="0"/>
              </a:rPr>
              <a:t>usage</a:t>
            </a:r>
          </a:p>
          <a:p>
            <a:pPr lvl="2">
              <a:lnSpc>
                <a:spcPct val="150000"/>
              </a:lnSpc>
            </a:pPr>
            <a:r>
              <a:rPr lang="en-US" dirty="0">
                <a:latin typeface="Arial" pitchFamily="34" charset="0"/>
                <a:cs typeface="Arial" pitchFamily="34" charset="0"/>
              </a:rPr>
              <a:t>CPU usage</a:t>
            </a:r>
          </a:p>
          <a:p>
            <a:pPr lvl="2">
              <a:lnSpc>
                <a:spcPct val="150000"/>
              </a:lnSpc>
            </a:pPr>
            <a:r>
              <a:rPr lang="en-US" dirty="0">
                <a:latin typeface="Arial" pitchFamily="34" charset="0"/>
                <a:cs typeface="Arial" pitchFamily="34" charset="0"/>
              </a:rPr>
              <a:t>Disk I/O operations</a:t>
            </a:r>
          </a:p>
        </p:txBody>
      </p:sp>
    </p:spTree>
    <p:extLst>
      <p:ext uri="{BB962C8B-B14F-4D97-AF65-F5344CB8AC3E}">
        <p14:creationId xmlns:p14="http://schemas.microsoft.com/office/powerpoint/2010/main" val="2196883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latin typeface="Arial" pitchFamily="34" charset="0"/>
                <a:cs typeface="Arial" pitchFamily="34" charset="0"/>
              </a:rPr>
              <a:t>Security Testing</a:t>
            </a:r>
          </a:p>
        </p:txBody>
      </p:sp>
      <p:sp>
        <p:nvSpPr>
          <p:cNvPr id="18" name="Content Placeholder 2"/>
          <p:cNvSpPr>
            <a:spLocks noGrp="1"/>
          </p:cNvSpPr>
          <p:nvPr>
            <p:ph idx="1"/>
          </p:nvPr>
        </p:nvSpPr>
        <p:spPr>
          <a:xfrm>
            <a:off x="0" y="1524000"/>
            <a:ext cx="9144000" cy="5334000"/>
          </a:xfrm>
        </p:spPr>
        <p:txBody>
          <a:bodyPr>
            <a:normAutofit fontScale="92500"/>
          </a:bodyPr>
          <a:lstStyle/>
          <a:p>
            <a:pPr>
              <a:lnSpc>
                <a:spcPct val="150000"/>
              </a:lnSpc>
            </a:pPr>
            <a:r>
              <a:rPr lang="en-US" dirty="0" smtClean="0">
                <a:latin typeface="Arial" panose="020B0604020202020204" pitchFamily="34" charset="0"/>
                <a:cs typeface="Arial" pitchFamily="34" charset="0"/>
              </a:rPr>
              <a:t>In order to test Security we can test</a:t>
            </a:r>
          </a:p>
          <a:p>
            <a:pPr lvl="1">
              <a:lnSpc>
                <a:spcPct val="150000"/>
              </a:lnSpc>
            </a:pPr>
            <a:r>
              <a:rPr lang="en-US" dirty="0" smtClean="0">
                <a:latin typeface="Arial" panose="020B0604020202020204" pitchFamily="34" charset="0"/>
                <a:cs typeface="Arial" pitchFamily="34" charset="0"/>
              </a:rPr>
              <a:t>Authentication</a:t>
            </a:r>
          </a:p>
          <a:p>
            <a:pPr lvl="1"/>
            <a:r>
              <a:rPr lang="en-US" dirty="0">
                <a:latin typeface="Arial" panose="020B0604020202020204" pitchFamily="34" charset="0"/>
                <a:cs typeface="Arial" panose="020B0604020202020204" pitchFamily="34" charset="0"/>
              </a:rPr>
              <a:t>Message Confidentiality</a:t>
            </a:r>
          </a:p>
          <a:p>
            <a:pPr lvl="2">
              <a:lnSpc>
                <a:spcPct val="150000"/>
              </a:lnSpc>
            </a:pPr>
            <a:r>
              <a:rPr lang="en-US" dirty="0" smtClean="0">
                <a:latin typeface="Arial" panose="020B0604020202020204" pitchFamily="34" charset="0"/>
                <a:cs typeface="Arial" panose="020B0604020202020204" pitchFamily="34" charset="0"/>
              </a:rPr>
              <a:t>Data elements meant to be kept confidential must be encrypted </a:t>
            </a:r>
          </a:p>
          <a:p>
            <a:pPr lvl="1"/>
            <a:r>
              <a:rPr lang="en-US" dirty="0" smtClean="0">
                <a:latin typeface="Arial" panose="020B0604020202020204" pitchFamily="34" charset="0"/>
                <a:cs typeface="Arial" panose="020B0604020202020204" pitchFamily="34" charset="0"/>
              </a:rPr>
              <a:t>Content Validation</a:t>
            </a:r>
            <a:endParaRPr lang="en-US" dirty="0">
              <a:latin typeface="Arial" panose="020B0604020202020204" pitchFamily="34" charset="0"/>
              <a:cs typeface="Arial" panose="020B0604020202020204" pitchFamily="34" charset="0"/>
            </a:endParaRPr>
          </a:p>
          <a:p>
            <a:pPr lvl="2">
              <a:lnSpc>
                <a:spcPct val="150000"/>
              </a:lnSpc>
            </a:pPr>
            <a:r>
              <a:rPr lang="en-US" dirty="0" smtClean="0">
                <a:latin typeface="Arial" panose="020B0604020202020204" pitchFamily="34" charset="0"/>
                <a:cs typeface="Arial" panose="020B0604020202020204" pitchFamily="34" charset="0"/>
              </a:rPr>
              <a:t>Web </a:t>
            </a:r>
            <a:r>
              <a:rPr lang="en-US" dirty="0">
                <a:latin typeface="Arial" panose="020B0604020202020204" pitchFamily="34" charset="0"/>
                <a:cs typeface="Arial" panose="020B0604020202020204" pitchFamily="34" charset="0"/>
              </a:rPr>
              <a:t>services need to validate input before consuming </a:t>
            </a:r>
            <a:r>
              <a:rPr lang="en-US" dirty="0" smtClean="0">
                <a:latin typeface="Arial" panose="020B0604020202020204" pitchFamily="34" charset="0"/>
                <a:cs typeface="Arial" panose="020B0604020202020204" pitchFamily="34" charset="0"/>
              </a:rPr>
              <a:t>it</a:t>
            </a:r>
          </a:p>
          <a:p>
            <a:pPr lvl="1"/>
            <a:r>
              <a:rPr lang="en-US" dirty="0" smtClean="0">
                <a:latin typeface="Arial" panose="020B0604020202020204" pitchFamily="34" charset="0"/>
                <a:cs typeface="Arial" panose="020B0604020202020204" pitchFamily="34" charset="0"/>
              </a:rPr>
              <a:t>XML Denial of Service Protection</a:t>
            </a:r>
          </a:p>
          <a:p>
            <a:pPr lvl="2"/>
            <a:r>
              <a:rPr lang="en-US" dirty="0">
                <a:latin typeface="Arial" panose="020B0604020202020204" pitchFamily="34" charset="0"/>
                <a:cs typeface="Arial" panose="020B0604020202020204" pitchFamily="34" charset="0"/>
              </a:rPr>
              <a:t>Validation against recursive </a:t>
            </a:r>
            <a:r>
              <a:rPr lang="en-US" dirty="0" smtClean="0">
                <a:latin typeface="Arial" panose="020B0604020202020204" pitchFamily="34" charset="0"/>
                <a:cs typeface="Arial" panose="020B0604020202020204" pitchFamily="34" charset="0"/>
              </a:rPr>
              <a:t>payloads</a:t>
            </a:r>
          </a:p>
          <a:p>
            <a:pPr lvl="2"/>
            <a:r>
              <a:rPr lang="en-US" dirty="0" smtClean="0">
                <a:latin typeface="Arial" panose="020B0604020202020204" pitchFamily="34" charset="0"/>
                <a:cs typeface="Arial" panose="020B0604020202020204" pitchFamily="34" charset="0"/>
              </a:rPr>
              <a:t>Validation against oversized payloads</a:t>
            </a:r>
          </a:p>
        </p:txBody>
      </p:sp>
    </p:spTree>
    <p:extLst>
      <p:ext uri="{BB962C8B-B14F-4D97-AF65-F5344CB8AC3E}">
        <p14:creationId xmlns:p14="http://schemas.microsoft.com/office/powerpoint/2010/main" val="276807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latin typeface="Arial" pitchFamily="34" charset="0"/>
                <a:cs typeface="Arial" pitchFamily="34" charset="0"/>
              </a:rPr>
              <a:t>Usability </a:t>
            </a:r>
            <a:r>
              <a:rPr lang="en-US" dirty="0" smtClean="0">
                <a:latin typeface="Arial" pitchFamily="34" charset="0"/>
                <a:cs typeface="Arial" pitchFamily="34" charset="0"/>
              </a:rPr>
              <a:t>Testing</a:t>
            </a:r>
            <a:endParaRPr lang="en-US" dirty="0">
              <a:latin typeface="Arial" pitchFamily="34" charset="0"/>
              <a:cs typeface="Arial" pitchFamily="34" charset="0"/>
            </a:endParaRPr>
          </a:p>
        </p:txBody>
      </p:sp>
      <p:sp>
        <p:nvSpPr>
          <p:cNvPr id="18" name="Content Placeholder 2"/>
          <p:cNvSpPr>
            <a:spLocks noGrp="1"/>
          </p:cNvSpPr>
          <p:nvPr>
            <p:ph idx="1"/>
          </p:nvPr>
        </p:nvSpPr>
        <p:spPr>
          <a:xfrm>
            <a:off x="304800" y="1905000"/>
            <a:ext cx="8382000" cy="3048000"/>
          </a:xfrm>
        </p:spPr>
        <p:txBody>
          <a:bodyPr>
            <a:normAutofit/>
          </a:bodyPr>
          <a:lstStyle/>
          <a:p>
            <a:pPr marL="457200" lvl="1" indent="0">
              <a:lnSpc>
                <a:spcPct val="150000"/>
              </a:lnSpc>
              <a:buNone/>
            </a:pPr>
            <a:r>
              <a:rPr lang="en-US" dirty="0" smtClean="0">
                <a:latin typeface="Arial" pitchFamily="34" charset="0"/>
                <a:cs typeface="Arial" pitchFamily="34" charset="0"/>
              </a:rPr>
              <a:t>We can not test usability in terms of “how it looks”, but we still can test if it is easy to perform some operation or get data via Web Service.</a:t>
            </a:r>
          </a:p>
        </p:txBody>
      </p:sp>
    </p:spTree>
    <p:extLst>
      <p:ext uri="{BB962C8B-B14F-4D97-AF65-F5344CB8AC3E}">
        <p14:creationId xmlns:p14="http://schemas.microsoft.com/office/powerpoint/2010/main" val="3651299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3314" name="Picture 2" descr="http://www.8houradaptogens.com/images/questions-ans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91454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946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Service</a:t>
            </a:r>
            <a:endParaRPr lang="en-US" dirty="0"/>
          </a:p>
        </p:txBody>
      </p:sp>
      <p:sp>
        <p:nvSpPr>
          <p:cNvPr id="11" name="Content Placeholder 2"/>
          <p:cNvSpPr>
            <a:spLocks noGrp="1"/>
          </p:cNvSpPr>
          <p:nvPr>
            <p:ph idx="1"/>
          </p:nvPr>
        </p:nvSpPr>
        <p:spPr>
          <a:xfrm>
            <a:off x="0" y="1524000"/>
            <a:ext cx="9144000" cy="5334000"/>
          </a:xfrm>
        </p:spPr>
        <p:txBody>
          <a:bodyPr/>
          <a:lstStyle/>
          <a:p>
            <a:r>
              <a:rPr lang="en-US" dirty="0">
                <a:cs typeface="Arial" pitchFamily="34" charset="0"/>
              </a:rPr>
              <a:t>In the real world a "service" is</a:t>
            </a:r>
            <a:r>
              <a:rPr lang="en-US" dirty="0" smtClean="0">
                <a:cs typeface="Arial" pitchFamily="34" charset="0"/>
              </a:rPr>
              <a:t>:</a:t>
            </a:r>
          </a:p>
          <a:p>
            <a:pPr marL="118872" indent="0">
              <a:buNone/>
            </a:pPr>
            <a:endParaRPr lang="en-US" dirty="0">
              <a:cs typeface="Arial" pitchFamily="34" charset="0"/>
            </a:endParaRPr>
          </a:p>
          <a:p>
            <a:pPr lvl="1"/>
            <a:r>
              <a:rPr lang="en-US" dirty="0">
                <a:cs typeface="Arial" pitchFamily="34" charset="0"/>
              </a:rPr>
              <a:t>A piece of work performed by a service </a:t>
            </a:r>
            <a:r>
              <a:rPr lang="en-US" dirty="0" smtClean="0">
                <a:cs typeface="Arial" pitchFamily="34" charset="0"/>
              </a:rPr>
              <a:t>provider</a:t>
            </a:r>
          </a:p>
          <a:p>
            <a:pPr lvl="1"/>
            <a:endParaRPr lang="en-US" dirty="0">
              <a:cs typeface="Arial" pitchFamily="34" charset="0"/>
            </a:endParaRPr>
          </a:p>
          <a:p>
            <a:pPr lvl="1"/>
            <a:r>
              <a:rPr lang="en-US" dirty="0">
                <a:cs typeface="Arial" pitchFamily="34" charset="0"/>
              </a:rPr>
              <a:t>Provides a client (consumer) some desired result by some input </a:t>
            </a:r>
            <a:r>
              <a:rPr lang="en-US" dirty="0" smtClean="0">
                <a:cs typeface="Arial" pitchFamily="34" charset="0"/>
              </a:rPr>
              <a:t>parameters</a:t>
            </a:r>
          </a:p>
          <a:p>
            <a:pPr lvl="1"/>
            <a:endParaRPr lang="en-US" dirty="0">
              <a:cs typeface="Arial" pitchFamily="34" charset="0"/>
            </a:endParaRPr>
          </a:p>
          <a:p>
            <a:pPr lvl="1"/>
            <a:r>
              <a:rPr lang="en-US" dirty="0" smtClean="0">
                <a:cs typeface="Arial" pitchFamily="34" charset="0"/>
              </a:rPr>
              <a:t>Has </a:t>
            </a:r>
            <a:r>
              <a:rPr lang="en-US" dirty="0">
                <a:solidFill>
                  <a:srgbClr val="FFC000"/>
                </a:solidFill>
                <a:cs typeface="Arial" pitchFamily="34" charset="0"/>
              </a:rPr>
              <a:t>quality characteristics </a:t>
            </a:r>
            <a:r>
              <a:rPr lang="en-US" dirty="0">
                <a:cs typeface="Arial" pitchFamily="34" charset="0"/>
              </a:rPr>
              <a:t>(price, execution time, constraints, etc.)</a:t>
            </a:r>
          </a:p>
        </p:txBody>
      </p:sp>
    </p:spTree>
    <p:extLst>
      <p:ext uri="{BB962C8B-B14F-4D97-AF65-F5344CB8AC3E}">
        <p14:creationId xmlns:p14="http://schemas.microsoft.com/office/powerpoint/2010/main" val="696961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pic>
        <p:nvPicPr>
          <p:cNvPr id="6" name="Picture 5"/>
          <p:cNvPicPr>
            <a:picLocks noChangeAspect="1"/>
          </p:cNvPicPr>
          <p:nvPr/>
        </p:nvPicPr>
        <p:blipFill>
          <a:blip r:embed="rId3"/>
          <a:stretch>
            <a:fillRect/>
          </a:stretch>
        </p:blipFill>
        <p:spPr>
          <a:xfrm>
            <a:off x="0" y="1421750"/>
            <a:ext cx="9144000" cy="5436250"/>
          </a:xfrm>
          <a:prstGeom prst="rect">
            <a:avLst/>
          </a:prstGeom>
        </p:spPr>
      </p:pic>
    </p:spTree>
    <p:extLst>
      <p:ext uri="{BB962C8B-B14F-4D97-AF65-F5344CB8AC3E}">
        <p14:creationId xmlns:p14="http://schemas.microsoft.com/office/powerpoint/2010/main" val="1542192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Web Service</a:t>
            </a:r>
            <a:endParaRPr lang="en-US" dirty="0"/>
          </a:p>
        </p:txBody>
      </p:sp>
      <p:sp>
        <p:nvSpPr>
          <p:cNvPr id="11" name="Content Placeholder 2"/>
          <p:cNvSpPr>
            <a:spLocks noGrp="1"/>
          </p:cNvSpPr>
          <p:nvPr>
            <p:ph idx="1"/>
          </p:nvPr>
        </p:nvSpPr>
        <p:spPr>
          <a:xfrm>
            <a:off x="0" y="1524000"/>
            <a:ext cx="9144000" cy="5334000"/>
          </a:xfrm>
        </p:spPr>
        <p:txBody>
          <a:bodyPr/>
          <a:lstStyle/>
          <a:p>
            <a:r>
              <a:rPr lang="en-US" dirty="0">
                <a:cs typeface="Arial" pitchFamily="34" charset="0"/>
              </a:rPr>
              <a:t>Web services are </a:t>
            </a:r>
            <a:r>
              <a:rPr lang="en-US" dirty="0">
                <a:solidFill>
                  <a:srgbClr val="FFC000"/>
                </a:solidFill>
                <a:cs typeface="Arial" pitchFamily="34" charset="0"/>
              </a:rPr>
              <a:t>services</a:t>
            </a:r>
            <a:r>
              <a:rPr lang="en-US" dirty="0">
                <a:cs typeface="Arial" pitchFamily="34" charset="0"/>
              </a:rPr>
              <a:t> that can be </a:t>
            </a:r>
            <a:r>
              <a:rPr lang="en-US" dirty="0" smtClean="0">
                <a:solidFill>
                  <a:srgbClr val="FFC000"/>
                </a:solidFill>
                <a:cs typeface="Arial" pitchFamily="34" charset="0"/>
              </a:rPr>
              <a:t>accessed</a:t>
            </a:r>
            <a:r>
              <a:rPr lang="en-US" dirty="0" smtClean="0">
                <a:cs typeface="Arial" pitchFamily="34" charset="0"/>
              </a:rPr>
              <a:t> </a:t>
            </a:r>
            <a:r>
              <a:rPr lang="en-US" dirty="0">
                <a:cs typeface="Arial" pitchFamily="34" charset="0"/>
              </a:rPr>
              <a:t>over a </a:t>
            </a:r>
            <a:r>
              <a:rPr lang="en-US" dirty="0" smtClean="0">
                <a:solidFill>
                  <a:srgbClr val="FFC000"/>
                </a:solidFill>
                <a:cs typeface="Arial" pitchFamily="34" charset="0"/>
              </a:rPr>
              <a:t>network</a:t>
            </a:r>
          </a:p>
          <a:p>
            <a:pPr marL="118872" indent="0">
              <a:buNone/>
            </a:pPr>
            <a:endParaRPr lang="en-US" dirty="0" smtClean="0">
              <a:cs typeface="Arial" pitchFamily="34" charset="0"/>
            </a:endParaRPr>
          </a:p>
          <a:p>
            <a:r>
              <a:rPr lang="en-US" dirty="0" smtClean="0">
                <a:cs typeface="Arial" pitchFamily="34" charset="0"/>
              </a:rPr>
              <a:t>Takes some </a:t>
            </a:r>
            <a:r>
              <a:rPr lang="en-US" dirty="0" smtClean="0">
                <a:solidFill>
                  <a:srgbClr val="FFC000"/>
                </a:solidFill>
                <a:cs typeface="Arial" pitchFamily="34" charset="0"/>
              </a:rPr>
              <a:t>input</a:t>
            </a:r>
            <a:r>
              <a:rPr lang="en-US" dirty="0" smtClean="0">
                <a:cs typeface="Arial" pitchFamily="34" charset="0"/>
              </a:rPr>
              <a:t>, do some </a:t>
            </a:r>
            <a:r>
              <a:rPr lang="en-US" dirty="0" smtClean="0">
                <a:solidFill>
                  <a:srgbClr val="FFC000"/>
                </a:solidFill>
                <a:cs typeface="Arial" pitchFamily="34" charset="0"/>
              </a:rPr>
              <a:t>work</a:t>
            </a:r>
            <a:r>
              <a:rPr lang="en-US" dirty="0" smtClean="0">
                <a:cs typeface="Arial" pitchFamily="34" charset="0"/>
              </a:rPr>
              <a:t> and produces some </a:t>
            </a:r>
            <a:r>
              <a:rPr lang="en-US" dirty="0" smtClean="0">
                <a:solidFill>
                  <a:srgbClr val="FFC000"/>
                </a:solidFill>
                <a:cs typeface="Arial" pitchFamily="34" charset="0"/>
              </a:rPr>
              <a:t>output</a:t>
            </a:r>
          </a:p>
          <a:p>
            <a:endParaRPr lang="en-US" dirty="0">
              <a:solidFill>
                <a:srgbClr val="FFC000"/>
              </a:solidFill>
              <a:cs typeface="Arial" pitchFamily="34" charset="0"/>
            </a:endParaRPr>
          </a:p>
          <a:p>
            <a:r>
              <a:rPr lang="en-US" dirty="0" smtClean="0">
                <a:solidFill>
                  <a:srgbClr val="FFC000"/>
                </a:solidFill>
                <a:cs typeface="Arial" pitchFamily="34" charset="0"/>
              </a:rPr>
              <a:t>Request-Response</a:t>
            </a:r>
            <a:r>
              <a:rPr lang="en-US" dirty="0" smtClean="0">
                <a:cs typeface="Arial" pitchFamily="34" charset="0"/>
              </a:rPr>
              <a:t> model: Client request, server responses</a:t>
            </a:r>
          </a:p>
        </p:txBody>
      </p:sp>
    </p:spTree>
    <p:extLst>
      <p:ext uri="{BB962C8B-B14F-4D97-AF65-F5344CB8AC3E}">
        <p14:creationId xmlns:p14="http://schemas.microsoft.com/office/powerpoint/2010/main" val="3230354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Web Service</a:t>
            </a:r>
            <a:endParaRPr lang="en-US" dirty="0"/>
          </a:p>
        </p:txBody>
      </p:sp>
      <p:sp>
        <p:nvSpPr>
          <p:cNvPr id="6" name="Rectangle 5"/>
          <p:cNvSpPr/>
          <p:nvPr/>
        </p:nvSpPr>
        <p:spPr>
          <a:xfrm>
            <a:off x="1181100" y="2895600"/>
            <a:ext cx="6896100" cy="1384995"/>
          </a:xfrm>
          <a:prstGeom prst="rect">
            <a:avLst/>
          </a:prstGeom>
        </p:spPr>
        <p:txBody>
          <a:bodyPr wrap="square">
            <a:spAutoFit/>
          </a:bodyPr>
          <a:lstStyle/>
          <a:p>
            <a:r>
              <a:rPr lang="en-US" sz="2800" b="1" i="1" dirty="0" smtClean="0"/>
              <a:t>“ A </a:t>
            </a:r>
            <a:r>
              <a:rPr lang="en-US" sz="2800" b="1" i="1" dirty="0"/>
              <a:t>software system designed to support interoperable machine-to-machine interaction over a network</a:t>
            </a:r>
            <a:r>
              <a:rPr lang="en-US" sz="2800" b="1" i="1" dirty="0" smtClean="0"/>
              <a:t>… "</a:t>
            </a:r>
            <a:endParaRPr lang="en-US" sz="2800" b="1" i="1" dirty="0"/>
          </a:p>
        </p:txBody>
      </p:sp>
      <p:sp>
        <p:nvSpPr>
          <p:cNvPr id="9" name="Rectangle 8"/>
          <p:cNvSpPr/>
          <p:nvPr/>
        </p:nvSpPr>
        <p:spPr>
          <a:xfrm>
            <a:off x="5715000" y="5772733"/>
            <a:ext cx="2743200" cy="523220"/>
          </a:xfrm>
          <a:prstGeom prst="rect">
            <a:avLst/>
          </a:prstGeom>
        </p:spPr>
        <p:txBody>
          <a:bodyPr wrap="square">
            <a:spAutoFit/>
          </a:bodyPr>
          <a:lstStyle/>
          <a:p>
            <a:r>
              <a:rPr lang="en-US" sz="2800" b="1" i="1" dirty="0" smtClean="0"/>
              <a:t>W3C </a:t>
            </a:r>
            <a:r>
              <a:rPr lang="en-US" sz="2800" b="1" i="1" dirty="0"/>
              <a:t>definition</a:t>
            </a:r>
          </a:p>
        </p:txBody>
      </p:sp>
    </p:spTree>
    <p:extLst>
      <p:ext uri="{BB962C8B-B14F-4D97-AF65-F5344CB8AC3E}">
        <p14:creationId xmlns:p14="http://schemas.microsoft.com/office/powerpoint/2010/main" val="1878039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Bulgarian Please</a:t>
            </a:r>
            <a:endParaRPr lang="en-US" dirty="0"/>
          </a:p>
        </p:txBody>
      </p:sp>
      <p:sp>
        <p:nvSpPr>
          <p:cNvPr id="6" name="Rectangle 5"/>
          <p:cNvSpPr/>
          <p:nvPr/>
        </p:nvSpPr>
        <p:spPr>
          <a:xfrm>
            <a:off x="457200" y="2057400"/>
            <a:ext cx="8534400" cy="1815882"/>
          </a:xfrm>
          <a:prstGeom prst="rect">
            <a:avLst/>
          </a:prstGeom>
        </p:spPr>
        <p:txBody>
          <a:bodyPr wrap="square">
            <a:spAutoFit/>
          </a:bodyPr>
          <a:lstStyle/>
          <a:p>
            <a:r>
              <a:rPr lang="en-US" sz="2800" b="1" i="1" dirty="0" smtClean="0"/>
              <a:t>“</a:t>
            </a:r>
            <a:r>
              <a:rPr lang="ru-RU" sz="2800" b="1" i="1" dirty="0"/>
              <a:t>Уеб </a:t>
            </a:r>
            <a:r>
              <a:rPr lang="ru-RU" sz="2800" b="1" i="1" dirty="0" smtClean="0"/>
              <a:t>услугата</a:t>
            </a:r>
            <a:r>
              <a:rPr lang="ru-RU" sz="2800" b="1" i="1" dirty="0"/>
              <a:t> </a:t>
            </a:r>
            <a:r>
              <a:rPr lang="ru-RU" sz="2800" b="1" i="1" dirty="0" smtClean="0"/>
              <a:t>представлява</a:t>
            </a:r>
            <a:r>
              <a:rPr lang="ru-RU" sz="2800" b="1" i="1" dirty="0"/>
              <a:t> софтуерна система, която предоставя комуникация </a:t>
            </a:r>
            <a:r>
              <a:rPr lang="ru-RU" sz="2800" b="1" i="1" dirty="0" smtClean="0"/>
              <a:t>между</a:t>
            </a:r>
            <a:r>
              <a:rPr lang="en-US" sz="2800" b="1" i="1" dirty="0" smtClean="0"/>
              <a:t> </a:t>
            </a:r>
            <a:r>
              <a:rPr lang="ru-RU" sz="2800" b="1" i="1" dirty="0" smtClean="0"/>
              <a:t>взаимносъвместими</a:t>
            </a:r>
            <a:r>
              <a:rPr lang="ru-RU" sz="2800" b="1" i="1" dirty="0"/>
              <a:t> компютърни системи </a:t>
            </a:r>
            <a:r>
              <a:rPr lang="ru-RU" sz="2800" b="1" i="1" dirty="0" smtClean="0"/>
              <a:t>по</a:t>
            </a:r>
            <a:r>
              <a:rPr lang="en-US" sz="2800" b="1" i="1" dirty="0" smtClean="0"/>
              <a:t> </a:t>
            </a:r>
            <a:r>
              <a:rPr lang="ru-RU" sz="2800" b="1" i="1" dirty="0" smtClean="0"/>
              <a:t>компютърни </a:t>
            </a:r>
            <a:r>
              <a:rPr lang="ru-RU" sz="2800" b="1" i="1" dirty="0"/>
              <a:t>мрежи</a:t>
            </a:r>
            <a:r>
              <a:rPr lang="en-US" sz="2800" b="1" i="1" dirty="0" smtClean="0"/>
              <a:t>"</a:t>
            </a:r>
            <a:endParaRPr lang="en-US" sz="2800" b="1" i="1" dirty="0"/>
          </a:p>
        </p:txBody>
      </p:sp>
      <p:sp>
        <p:nvSpPr>
          <p:cNvPr id="9" name="Rectangle 8"/>
          <p:cNvSpPr/>
          <p:nvPr/>
        </p:nvSpPr>
        <p:spPr>
          <a:xfrm>
            <a:off x="2209800" y="5334000"/>
            <a:ext cx="6248400" cy="954107"/>
          </a:xfrm>
          <a:prstGeom prst="rect">
            <a:avLst/>
          </a:prstGeom>
        </p:spPr>
        <p:txBody>
          <a:bodyPr wrap="square">
            <a:spAutoFit/>
          </a:bodyPr>
          <a:lstStyle/>
          <a:p>
            <a:pPr algn="r"/>
            <a:r>
              <a:rPr lang="en-US" sz="2800" b="1" i="1" dirty="0" smtClean="0"/>
              <a:t>W3C definition</a:t>
            </a:r>
          </a:p>
          <a:p>
            <a:pPr algn="r"/>
            <a:r>
              <a:rPr lang="en-US" sz="2800" b="1" i="1" dirty="0" smtClean="0"/>
              <a:t>Translated in Bulgarian By Wikipedia</a:t>
            </a:r>
            <a:endParaRPr lang="en-US" sz="2800" b="1" i="1" dirty="0"/>
          </a:p>
        </p:txBody>
      </p:sp>
    </p:spTree>
    <p:extLst>
      <p:ext uri="{BB962C8B-B14F-4D97-AF65-F5344CB8AC3E}">
        <p14:creationId xmlns:p14="http://schemas.microsoft.com/office/powerpoint/2010/main" val="1301173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IBM Definition</a:t>
            </a:r>
            <a:endParaRPr lang="en-US" dirty="0"/>
          </a:p>
        </p:txBody>
      </p:sp>
      <p:sp>
        <p:nvSpPr>
          <p:cNvPr id="6" name="Rectangle 5"/>
          <p:cNvSpPr/>
          <p:nvPr/>
        </p:nvSpPr>
        <p:spPr>
          <a:xfrm>
            <a:off x="457200" y="2057400"/>
            <a:ext cx="8534400" cy="3539430"/>
          </a:xfrm>
          <a:prstGeom prst="rect">
            <a:avLst/>
          </a:prstGeom>
        </p:spPr>
        <p:txBody>
          <a:bodyPr wrap="square">
            <a:spAutoFit/>
          </a:bodyPr>
          <a:lstStyle/>
          <a:p>
            <a:r>
              <a:rPr lang="en-US" sz="2800" dirty="0"/>
              <a:t>"Web services are </a:t>
            </a:r>
            <a:r>
              <a:rPr lang="en-US" sz="2800" dirty="0">
                <a:solidFill>
                  <a:schemeClr val="accent1"/>
                </a:solidFill>
              </a:rPr>
              <a:t>self-describing</a:t>
            </a:r>
            <a:r>
              <a:rPr lang="en-US" sz="2800" dirty="0"/>
              <a:t>, </a:t>
            </a:r>
            <a:r>
              <a:rPr lang="en-US" sz="2800" dirty="0">
                <a:solidFill>
                  <a:schemeClr val="accent1"/>
                </a:solidFill>
              </a:rPr>
              <a:t>self-contained</a:t>
            </a:r>
            <a:r>
              <a:rPr lang="en-US" sz="2800" dirty="0"/>
              <a:t>, </a:t>
            </a:r>
            <a:r>
              <a:rPr lang="en-US" sz="2800" dirty="0">
                <a:solidFill>
                  <a:schemeClr val="accent1"/>
                </a:solidFill>
              </a:rPr>
              <a:t>modular</a:t>
            </a:r>
            <a:r>
              <a:rPr lang="en-US" sz="2800" dirty="0"/>
              <a:t> applications that can be mixed and matched with other Web services to create innovative products, processes and value chains. Web services are </a:t>
            </a:r>
            <a:r>
              <a:rPr lang="en-US" sz="2800" dirty="0">
                <a:solidFill>
                  <a:schemeClr val="accent1"/>
                </a:solidFill>
              </a:rPr>
              <a:t>Internet applications</a:t>
            </a:r>
            <a:r>
              <a:rPr lang="en-US" sz="2800" dirty="0"/>
              <a:t> that fulfill a specific task or a set of tasks that work with many other Web services in an </a:t>
            </a:r>
            <a:r>
              <a:rPr lang="en-US" sz="2800" dirty="0">
                <a:solidFill>
                  <a:schemeClr val="accent1"/>
                </a:solidFill>
              </a:rPr>
              <a:t>interoperable manner </a:t>
            </a:r>
            <a:r>
              <a:rPr lang="en-US" sz="2800" dirty="0"/>
              <a:t>to carry out their part of a complex work flow or a business transaction."</a:t>
            </a:r>
            <a:endParaRPr lang="en-US" sz="2800" b="1" i="1" dirty="0"/>
          </a:p>
        </p:txBody>
      </p:sp>
    </p:spTree>
    <p:extLst>
      <p:ext uri="{BB962C8B-B14F-4D97-AF65-F5344CB8AC3E}">
        <p14:creationId xmlns:p14="http://schemas.microsoft.com/office/powerpoint/2010/main" val="760179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Sun </a:t>
            </a:r>
            <a:r>
              <a:rPr lang="en-US" dirty="0" smtClean="0"/>
              <a:t>Microsystems Definition</a:t>
            </a:r>
            <a:endParaRPr lang="en-US" dirty="0"/>
          </a:p>
        </p:txBody>
      </p:sp>
      <p:sp>
        <p:nvSpPr>
          <p:cNvPr id="6" name="Rectangle 5"/>
          <p:cNvSpPr/>
          <p:nvPr/>
        </p:nvSpPr>
        <p:spPr>
          <a:xfrm>
            <a:off x="457200" y="2057400"/>
            <a:ext cx="8534400" cy="2246769"/>
          </a:xfrm>
          <a:prstGeom prst="rect">
            <a:avLst/>
          </a:prstGeom>
        </p:spPr>
        <p:txBody>
          <a:bodyPr wrap="square">
            <a:spAutoFit/>
          </a:bodyPr>
          <a:lstStyle/>
          <a:p>
            <a:r>
              <a:rPr lang="en-US" sz="2800" dirty="0"/>
              <a:t> "A Web service describes specific business functionality exposed by a company, usually through an Internet connection, for the purpose of providing a way for another company or software program to use the service."</a:t>
            </a:r>
            <a:endParaRPr lang="en-US" sz="2800" b="1" i="1" dirty="0"/>
          </a:p>
        </p:txBody>
      </p:sp>
    </p:spTree>
    <p:extLst>
      <p:ext uri="{BB962C8B-B14F-4D97-AF65-F5344CB8AC3E}">
        <p14:creationId xmlns:p14="http://schemas.microsoft.com/office/powerpoint/2010/main" val="1109786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2511</TotalTime>
  <Words>984</Words>
  <Application>Microsoft Office PowerPoint</Application>
  <PresentationFormat>On-screen Show (4:3)</PresentationFormat>
  <Paragraphs>172</Paragraphs>
  <Slides>27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Corbel</vt:lpstr>
      <vt:lpstr>Wingdings</vt:lpstr>
      <vt:lpstr>Wingdings 2</vt:lpstr>
      <vt:lpstr>Wingdings 3</vt:lpstr>
      <vt:lpstr>Module</vt:lpstr>
      <vt:lpstr>Web Service Intro</vt:lpstr>
      <vt:lpstr>Content</vt:lpstr>
      <vt:lpstr>What is a Service</vt:lpstr>
      <vt:lpstr>Example</vt:lpstr>
      <vt:lpstr>What is a Web Service</vt:lpstr>
      <vt:lpstr>What is a Web Service</vt:lpstr>
      <vt:lpstr>..in Bulgarian Please</vt:lpstr>
      <vt:lpstr>IBM Definition</vt:lpstr>
      <vt:lpstr>Sun Microsystems Definition</vt:lpstr>
      <vt:lpstr>Microsoft Definition</vt:lpstr>
      <vt:lpstr>Conclusion</vt:lpstr>
      <vt:lpstr>Web Service Concepts</vt:lpstr>
      <vt:lpstr>Stateless Example</vt:lpstr>
      <vt:lpstr>Web Services vs. Websites</vt:lpstr>
      <vt:lpstr>Web Service and Client</vt:lpstr>
      <vt:lpstr>Why Web Services</vt:lpstr>
      <vt:lpstr>Why Web Services</vt:lpstr>
      <vt:lpstr>Monolithic Apps</vt:lpstr>
      <vt:lpstr>Multitier Architecture</vt:lpstr>
      <vt:lpstr>Multitier Architecture</vt:lpstr>
      <vt:lpstr>Testing Service Layer</vt:lpstr>
      <vt:lpstr>Functional Testing</vt:lpstr>
      <vt:lpstr>Performance Testing</vt:lpstr>
      <vt:lpstr>Load Testing</vt:lpstr>
      <vt:lpstr>Security Testing</vt:lpstr>
      <vt:lpstr>Usability Testing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Course</dc:title>
  <dc:creator>Strahinski</dc:creator>
  <cp:lastModifiedBy>Mitaka_F1</cp:lastModifiedBy>
  <cp:revision>254</cp:revision>
  <dcterms:created xsi:type="dcterms:W3CDTF">2006-08-16T00:00:00Z</dcterms:created>
  <dcterms:modified xsi:type="dcterms:W3CDTF">2016-03-29T17:46:32Z</dcterms:modified>
</cp:coreProperties>
</file>