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2"/>
  </p:notesMasterIdLst>
  <p:sldIdLst>
    <p:sldId id="256" r:id="rId2"/>
    <p:sldId id="258" r:id="rId3"/>
    <p:sldId id="337" r:id="rId4"/>
    <p:sldId id="303" r:id="rId5"/>
    <p:sldId id="346" r:id="rId6"/>
    <p:sldId id="347" r:id="rId7"/>
    <p:sldId id="330" r:id="rId8"/>
    <p:sldId id="351" r:id="rId9"/>
    <p:sldId id="344" r:id="rId10"/>
    <p:sldId id="332" r:id="rId11"/>
    <p:sldId id="331" r:id="rId12"/>
    <p:sldId id="333" r:id="rId13"/>
    <p:sldId id="307" r:id="rId14"/>
    <p:sldId id="348" r:id="rId15"/>
    <p:sldId id="349" r:id="rId16"/>
    <p:sldId id="319" r:id="rId17"/>
    <p:sldId id="334" r:id="rId18"/>
    <p:sldId id="352" r:id="rId19"/>
    <p:sldId id="354" r:id="rId20"/>
    <p:sldId id="357" r:id="rId21"/>
    <p:sldId id="350" r:id="rId22"/>
    <p:sldId id="355" r:id="rId23"/>
    <p:sldId id="361" r:id="rId24"/>
    <p:sldId id="362" r:id="rId25"/>
    <p:sldId id="364" r:id="rId26"/>
    <p:sldId id="363" r:id="rId27"/>
    <p:sldId id="313" r:id="rId28"/>
    <p:sldId id="316" r:id="rId29"/>
    <p:sldId id="356" r:id="rId30"/>
    <p:sldId id="358" r:id="rId31"/>
    <p:sldId id="365" r:id="rId32"/>
    <p:sldId id="315" r:id="rId33"/>
    <p:sldId id="322" r:id="rId34"/>
    <p:sldId id="321" r:id="rId35"/>
    <p:sldId id="324" r:id="rId36"/>
    <p:sldId id="325" r:id="rId37"/>
    <p:sldId id="341" r:id="rId38"/>
    <p:sldId id="340" r:id="rId39"/>
    <p:sldId id="328" r:id="rId40"/>
    <p:sldId id="329" r:id="rId41"/>
    <p:sldId id="326" r:id="rId42"/>
    <p:sldId id="342" r:id="rId43"/>
    <p:sldId id="343" r:id="rId44"/>
    <p:sldId id="323" r:id="rId45"/>
    <p:sldId id="304" r:id="rId46"/>
    <p:sldId id="306" r:id="rId47"/>
    <p:sldId id="338" r:id="rId48"/>
    <p:sldId id="339" r:id="rId49"/>
    <p:sldId id="336" r:id="rId50"/>
    <p:sldId id="33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6661" autoAdjust="0"/>
  </p:normalViewPr>
  <p:slideViewPr>
    <p:cSldViewPr>
      <p:cViewPr varScale="1">
        <p:scale>
          <a:sx n="56" d="100"/>
          <a:sy n="56" d="100"/>
        </p:scale>
        <p:origin x="18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4/30/2016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extLst>
      <p:ext uri="{BB962C8B-B14F-4D97-AF65-F5344CB8AC3E}">
        <p14:creationId xmlns:p14="http://schemas.microsoft.com/office/powerpoint/2010/main" val="3521025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a:t>
            </a:fld>
            <a:endParaRPr lang="en-US" dirty="0"/>
          </a:p>
        </p:txBody>
      </p:sp>
    </p:spTree>
    <p:extLst>
      <p:ext uri="{BB962C8B-B14F-4D97-AF65-F5344CB8AC3E}">
        <p14:creationId xmlns:p14="http://schemas.microsoft.com/office/powerpoint/2010/main" val="188611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16</a:t>
            </a:fld>
            <a:endParaRPr lang="en-US"/>
          </a:p>
        </p:txBody>
      </p:sp>
    </p:spTree>
    <p:extLst>
      <p:ext uri="{BB962C8B-B14F-4D97-AF65-F5344CB8AC3E}">
        <p14:creationId xmlns:p14="http://schemas.microsoft.com/office/powerpoint/2010/main" val="1372435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17</a:t>
            </a:fld>
            <a:endParaRPr lang="en-US"/>
          </a:p>
        </p:txBody>
      </p:sp>
    </p:spTree>
    <p:extLst>
      <p:ext uri="{BB962C8B-B14F-4D97-AF65-F5344CB8AC3E}">
        <p14:creationId xmlns:p14="http://schemas.microsoft.com/office/powerpoint/2010/main" val="1562244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18</a:t>
            </a:fld>
            <a:endParaRPr lang="en-US"/>
          </a:p>
        </p:txBody>
      </p:sp>
    </p:spTree>
    <p:extLst>
      <p:ext uri="{BB962C8B-B14F-4D97-AF65-F5344CB8AC3E}">
        <p14:creationId xmlns:p14="http://schemas.microsoft.com/office/powerpoint/2010/main" val="80915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19</a:t>
            </a:fld>
            <a:endParaRPr lang="en-US"/>
          </a:p>
        </p:txBody>
      </p:sp>
    </p:spTree>
    <p:extLst>
      <p:ext uri="{BB962C8B-B14F-4D97-AF65-F5344CB8AC3E}">
        <p14:creationId xmlns:p14="http://schemas.microsoft.com/office/powerpoint/2010/main" val="2919784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SOAP Fault element holds errors and status information for a SOAP message.</a:t>
            </a:r>
          </a:p>
          <a:p>
            <a:r>
              <a:rPr lang="en-US" sz="1200" b="0" i="0" kern="1200" dirty="0" smtClean="0">
                <a:solidFill>
                  <a:schemeClr val="tx1"/>
                </a:solidFill>
                <a:effectLst/>
                <a:latin typeface="+mn-lt"/>
                <a:ea typeface="+mn-ea"/>
                <a:cs typeface="+mn-cs"/>
              </a:rPr>
              <a:t>The SOAP Fault Element</a:t>
            </a:r>
          </a:p>
          <a:p>
            <a:r>
              <a:rPr lang="en-US" sz="1200" b="0" i="0" kern="1200" dirty="0" smtClean="0">
                <a:solidFill>
                  <a:schemeClr val="tx1"/>
                </a:solidFill>
                <a:effectLst/>
                <a:latin typeface="+mn-lt"/>
                <a:ea typeface="+mn-ea"/>
                <a:cs typeface="+mn-cs"/>
              </a:rPr>
              <a:t>The optional SOAP Fault element is used to indicate error messages.</a:t>
            </a:r>
          </a:p>
          <a:p>
            <a:r>
              <a:rPr lang="en-US" sz="1200" b="0" i="0" kern="1200" dirty="0" smtClean="0">
                <a:solidFill>
                  <a:schemeClr val="tx1"/>
                </a:solidFill>
                <a:effectLst/>
                <a:latin typeface="+mn-lt"/>
                <a:ea typeface="+mn-ea"/>
                <a:cs typeface="+mn-cs"/>
              </a:rPr>
              <a:t>If a Fault element is present, it must appear as a child element of the Body element. A Fault element can only appear once in a SOAP message.</a:t>
            </a:r>
          </a:p>
          <a:p>
            <a:r>
              <a:rPr lang="en-US" sz="1200" b="0" i="0" kern="1200" dirty="0" smtClean="0">
                <a:solidFill>
                  <a:schemeClr val="tx1"/>
                </a:solidFill>
                <a:effectLst/>
                <a:latin typeface="+mn-lt"/>
                <a:ea typeface="+mn-ea"/>
                <a:cs typeface="+mn-cs"/>
              </a:rPr>
              <a:t>The SOAP Fault element has the following sub elements: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20</a:t>
            </a:fld>
            <a:endParaRPr lang="en-US"/>
          </a:p>
        </p:txBody>
      </p:sp>
    </p:spTree>
    <p:extLst>
      <p:ext uri="{BB962C8B-B14F-4D97-AF65-F5344CB8AC3E}">
        <p14:creationId xmlns:p14="http://schemas.microsoft.com/office/powerpoint/2010/main" val="3162809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21</a:t>
            </a:fld>
            <a:endParaRPr lang="en-US"/>
          </a:p>
        </p:txBody>
      </p:sp>
    </p:spTree>
    <p:extLst>
      <p:ext uri="{BB962C8B-B14F-4D97-AF65-F5344CB8AC3E}">
        <p14:creationId xmlns:p14="http://schemas.microsoft.com/office/powerpoint/2010/main" val="1595043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22</a:t>
            </a:fld>
            <a:endParaRPr lang="en-US"/>
          </a:p>
        </p:txBody>
      </p:sp>
    </p:spTree>
    <p:extLst>
      <p:ext uri="{BB962C8B-B14F-4D97-AF65-F5344CB8AC3E}">
        <p14:creationId xmlns:p14="http://schemas.microsoft.com/office/powerpoint/2010/main" val="3107170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23</a:t>
            </a:fld>
            <a:endParaRPr lang="en-US"/>
          </a:p>
        </p:txBody>
      </p:sp>
    </p:spTree>
    <p:extLst>
      <p:ext uri="{BB962C8B-B14F-4D97-AF65-F5344CB8AC3E}">
        <p14:creationId xmlns:p14="http://schemas.microsoft.com/office/powerpoint/2010/main" val="21301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24</a:t>
            </a:fld>
            <a:endParaRPr lang="en-US"/>
          </a:p>
        </p:txBody>
      </p:sp>
    </p:spTree>
    <p:extLst>
      <p:ext uri="{BB962C8B-B14F-4D97-AF65-F5344CB8AC3E}">
        <p14:creationId xmlns:p14="http://schemas.microsoft.com/office/powerpoint/2010/main" val="318552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25</a:t>
            </a:fld>
            <a:endParaRPr lang="en-US"/>
          </a:p>
        </p:txBody>
      </p:sp>
    </p:spTree>
    <p:extLst>
      <p:ext uri="{BB962C8B-B14F-4D97-AF65-F5344CB8AC3E}">
        <p14:creationId xmlns:p14="http://schemas.microsoft.com/office/powerpoint/2010/main" val="79235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a:t>
            </a:fld>
            <a:endParaRPr lang="en-US" dirty="0"/>
          </a:p>
        </p:txBody>
      </p:sp>
    </p:spTree>
    <p:extLst>
      <p:ext uri="{BB962C8B-B14F-4D97-AF65-F5344CB8AC3E}">
        <p14:creationId xmlns:p14="http://schemas.microsoft.com/office/powerpoint/2010/main" val="30285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26</a:t>
            </a:fld>
            <a:endParaRPr lang="en-US"/>
          </a:p>
        </p:txBody>
      </p:sp>
    </p:spTree>
    <p:extLst>
      <p:ext uri="{BB962C8B-B14F-4D97-AF65-F5344CB8AC3E}">
        <p14:creationId xmlns:p14="http://schemas.microsoft.com/office/powerpoint/2010/main" val="435484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SOAP Body element contains the actual SOAP message.</a:t>
            </a:r>
          </a:p>
          <a:p>
            <a:r>
              <a:rPr lang="en-US" sz="1200" b="1" i="0" kern="1200" dirty="0" smtClean="0">
                <a:solidFill>
                  <a:schemeClr val="tx1"/>
                </a:solidFill>
                <a:effectLst/>
                <a:latin typeface="+mn-lt"/>
                <a:ea typeface="+mn-ea"/>
                <a:cs typeface="+mn-cs"/>
              </a:rPr>
              <a:t>The SOAP Body Element</a:t>
            </a:r>
          </a:p>
          <a:p>
            <a:r>
              <a:rPr lang="en-US" sz="1200" b="0" i="0" kern="1200" dirty="0" smtClean="0">
                <a:solidFill>
                  <a:schemeClr val="tx1"/>
                </a:solidFill>
                <a:effectLst/>
                <a:latin typeface="+mn-lt"/>
                <a:ea typeface="+mn-ea"/>
                <a:cs typeface="+mn-cs"/>
              </a:rPr>
              <a:t>The required SOAP Body element contains the actual SOAP message intended for the ultimate endpoint of the message.</a:t>
            </a:r>
          </a:p>
          <a:p>
            <a:r>
              <a:rPr lang="en-US" sz="1200" b="0" i="0" kern="1200" dirty="0" smtClean="0">
                <a:solidFill>
                  <a:schemeClr val="tx1"/>
                </a:solidFill>
                <a:effectLst/>
                <a:latin typeface="+mn-lt"/>
                <a:ea typeface="+mn-ea"/>
                <a:cs typeface="+mn-cs"/>
              </a:rPr>
              <a:t>Immediate child elements of the SOAP Body element may be namespace-qualified.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27</a:t>
            </a:fld>
            <a:endParaRPr lang="en-US"/>
          </a:p>
        </p:txBody>
      </p:sp>
    </p:spTree>
    <p:extLst>
      <p:ext uri="{BB962C8B-B14F-4D97-AF65-F5344CB8AC3E}">
        <p14:creationId xmlns:p14="http://schemas.microsoft.com/office/powerpoint/2010/main" val="307825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SOAP Fault element holds errors and status information for a SOAP message.</a:t>
            </a:r>
          </a:p>
          <a:p>
            <a:r>
              <a:rPr lang="en-US" sz="1200" b="0" i="0" kern="1200" dirty="0" smtClean="0">
                <a:solidFill>
                  <a:schemeClr val="tx1"/>
                </a:solidFill>
                <a:effectLst/>
                <a:latin typeface="+mn-lt"/>
                <a:ea typeface="+mn-ea"/>
                <a:cs typeface="+mn-cs"/>
              </a:rPr>
              <a:t>The SOAP Fault Element</a:t>
            </a:r>
          </a:p>
          <a:p>
            <a:r>
              <a:rPr lang="en-US" sz="1200" b="0" i="0" kern="1200" dirty="0" smtClean="0">
                <a:solidFill>
                  <a:schemeClr val="tx1"/>
                </a:solidFill>
                <a:effectLst/>
                <a:latin typeface="+mn-lt"/>
                <a:ea typeface="+mn-ea"/>
                <a:cs typeface="+mn-cs"/>
              </a:rPr>
              <a:t>The optional SOAP Fault element is used to indicate error messages.</a:t>
            </a:r>
          </a:p>
          <a:p>
            <a:r>
              <a:rPr lang="en-US" sz="1200" b="0" i="0" kern="1200" dirty="0" smtClean="0">
                <a:solidFill>
                  <a:schemeClr val="tx1"/>
                </a:solidFill>
                <a:effectLst/>
                <a:latin typeface="+mn-lt"/>
                <a:ea typeface="+mn-ea"/>
                <a:cs typeface="+mn-cs"/>
              </a:rPr>
              <a:t>If a Fault element is present, it must appear as a child element of the Body element. A Fault element can only appear once in a SOAP message.</a:t>
            </a:r>
          </a:p>
          <a:p>
            <a:r>
              <a:rPr lang="en-US" sz="1200" b="0" i="0" kern="1200" dirty="0" smtClean="0">
                <a:solidFill>
                  <a:schemeClr val="tx1"/>
                </a:solidFill>
                <a:effectLst/>
                <a:latin typeface="+mn-lt"/>
                <a:ea typeface="+mn-ea"/>
                <a:cs typeface="+mn-cs"/>
              </a:rPr>
              <a:t>The SOAP Fault element has the following sub elements: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28</a:t>
            </a:fld>
            <a:endParaRPr lang="en-US"/>
          </a:p>
        </p:txBody>
      </p:sp>
    </p:spTree>
    <p:extLst>
      <p:ext uri="{BB962C8B-B14F-4D97-AF65-F5344CB8AC3E}">
        <p14:creationId xmlns:p14="http://schemas.microsoft.com/office/powerpoint/2010/main" val="1878320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SOAP Fault element holds errors and status information for a SOAP message.</a:t>
            </a:r>
          </a:p>
          <a:p>
            <a:r>
              <a:rPr lang="en-US" sz="1200" b="0" i="0" kern="1200" dirty="0" smtClean="0">
                <a:solidFill>
                  <a:schemeClr val="tx1"/>
                </a:solidFill>
                <a:effectLst/>
                <a:latin typeface="+mn-lt"/>
                <a:ea typeface="+mn-ea"/>
                <a:cs typeface="+mn-cs"/>
              </a:rPr>
              <a:t>The SOAP Fault Element</a:t>
            </a:r>
          </a:p>
          <a:p>
            <a:r>
              <a:rPr lang="en-US" sz="1200" b="0" i="0" kern="1200" dirty="0" smtClean="0">
                <a:solidFill>
                  <a:schemeClr val="tx1"/>
                </a:solidFill>
                <a:effectLst/>
                <a:latin typeface="+mn-lt"/>
                <a:ea typeface="+mn-ea"/>
                <a:cs typeface="+mn-cs"/>
              </a:rPr>
              <a:t>The optional SOAP Fault element is used to indicate error messages.</a:t>
            </a:r>
          </a:p>
          <a:p>
            <a:r>
              <a:rPr lang="en-US" sz="1200" b="0" i="0" kern="1200" dirty="0" smtClean="0">
                <a:solidFill>
                  <a:schemeClr val="tx1"/>
                </a:solidFill>
                <a:effectLst/>
                <a:latin typeface="+mn-lt"/>
                <a:ea typeface="+mn-ea"/>
                <a:cs typeface="+mn-cs"/>
              </a:rPr>
              <a:t>If a Fault element is present, it must appear as a child element of the Body element. A Fault element can only appear once in a SOAP message.</a:t>
            </a:r>
          </a:p>
          <a:p>
            <a:r>
              <a:rPr lang="en-US" sz="1200" b="0" i="0" kern="1200" dirty="0" smtClean="0">
                <a:solidFill>
                  <a:schemeClr val="tx1"/>
                </a:solidFill>
                <a:effectLst/>
                <a:latin typeface="+mn-lt"/>
                <a:ea typeface="+mn-ea"/>
                <a:cs typeface="+mn-cs"/>
              </a:rPr>
              <a:t>The SOAP Fault element has the following sub elements: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29</a:t>
            </a:fld>
            <a:endParaRPr lang="en-US"/>
          </a:p>
        </p:txBody>
      </p:sp>
    </p:spTree>
    <p:extLst>
      <p:ext uri="{BB962C8B-B14F-4D97-AF65-F5344CB8AC3E}">
        <p14:creationId xmlns:p14="http://schemas.microsoft.com/office/powerpoint/2010/main" val="3320202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SOAP Fault element holds errors and status information for a SOAP message.</a:t>
            </a:r>
          </a:p>
          <a:p>
            <a:r>
              <a:rPr lang="en-US" sz="1200" b="0" i="0" kern="1200" dirty="0" smtClean="0">
                <a:solidFill>
                  <a:schemeClr val="tx1"/>
                </a:solidFill>
                <a:effectLst/>
                <a:latin typeface="+mn-lt"/>
                <a:ea typeface="+mn-ea"/>
                <a:cs typeface="+mn-cs"/>
              </a:rPr>
              <a:t>The SOAP Fault Element</a:t>
            </a:r>
          </a:p>
          <a:p>
            <a:r>
              <a:rPr lang="en-US" sz="1200" b="0" i="0" kern="1200" dirty="0" smtClean="0">
                <a:solidFill>
                  <a:schemeClr val="tx1"/>
                </a:solidFill>
                <a:effectLst/>
                <a:latin typeface="+mn-lt"/>
                <a:ea typeface="+mn-ea"/>
                <a:cs typeface="+mn-cs"/>
              </a:rPr>
              <a:t>The optional SOAP Fault element is used to indicate error messages.</a:t>
            </a:r>
          </a:p>
          <a:p>
            <a:r>
              <a:rPr lang="en-US" sz="1200" b="0" i="0" kern="1200" dirty="0" smtClean="0">
                <a:solidFill>
                  <a:schemeClr val="tx1"/>
                </a:solidFill>
                <a:effectLst/>
                <a:latin typeface="+mn-lt"/>
                <a:ea typeface="+mn-ea"/>
                <a:cs typeface="+mn-cs"/>
              </a:rPr>
              <a:t>If a Fault element is present, it must appear as a child element of the Body element. A Fault element can only appear once in a SOAP message.</a:t>
            </a:r>
          </a:p>
          <a:p>
            <a:r>
              <a:rPr lang="en-US" sz="1200" b="0" i="0" kern="1200" dirty="0" smtClean="0">
                <a:solidFill>
                  <a:schemeClr val="tx1"/>
                </a:solidFill>
                <a:effectLst/>
                <a:latin typeface="+mn-lt"/>
                <a:ea typeface="+mn-ea"/>
                <a:cs typeface="+mn-cs"/>
              </a:rPr>
              <a:t>The SOAP Fault element has the following sub elements: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30</a:t>
            </a:fld>
            <a:endParaRPr lang="en-US"/>
          </a:p>
        </p:txBody>
      </p:sp>
    </p:spTree>
    <p:extLst>
      <p:ext uri="{BB962C8B-B14F-4D97-AF65-F5344CB8AC3E}">
        <p14:creationId xmlns:p14="http://schemas.microsoft.com/office/powerpoint/2010/main" val="74685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31</a:t>
            </a:fld>
            <a:endParaRPr lang="en-US"/>
          </a:p>
        </p:txBody>
      </p:sp>
    </p:spTree>
    <p:extLst>
      <p:ext uri="{BB962C8B-B14F-4D97-AF65-F5344CB8AC3E}">
        <p14:creationId xmlns:p14="http://schemas.microsoft.com/office/powerpoint/2010/main" val="2873660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effectLst/>
                <a:latin typeface="+mn-lt"/>
                <a:ea typeface="+mn-ea"/>
                <a:cs typeface="+mn-cs"/>
              </a:rPr>
              <a:t>REST stands for Representational State Transfer. (It is sometimes spelled "</a:t>
            </a:r>
            <a:r>
              <a:rPr lang="en-US" sz="1200" b="0"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 is an architecture style for designing networked applications. The idea is that, rather than using complex mechanisms such as CORBA, RPC or SOAP to connect between machines, simple HTTP is used to make calls between machines.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many ways, the World Wide Web itself, based on HTTP, can be viewed as a REST-based architecture.</a:t>
            </a:r>
          </a:p>
          <a:p>
            <a:r>
              <a:rPr lang="en-US" sz="1200" b="0" i="0" kern="1200" dirty="0" smtClean="0">
                <a:solidFill>
                  <a:schemeClr val="tx1"/>
                </a:solidFill>
                <a:effectLst/>
                <a:latin typeface="+mn-lt"/>
                <a:ea typeface="+mn-ea"/>
                <a:cs typeface="+mn-cs"/>
              </a:rPr>
              <a:t>RESTful applications use HTTP requests to post data (create and/or update), read data (e.g., make queries), and delete data. Thus, REST uses HTTP for all four CRUD (Create/Read/Update/Delete) operations.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 is a lightweight alternative to mechanisms like RPC (Remote Procedure Calls) and Web Services (SOAP, WSDL, et al.). Later, we will see how much more simple REST is.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Despite being simple, REST is fully-featured; there's basically nothing you can do in Web Services that can't be done with a RESTful architecture.</a:t>
            </a:r>
          </a:p>
          <a:p>
            <a:r>
              <a:rPr lang="en-US" sz="1200" b="0" i="0" kern="1200" dirty="0" smtClean="0">
                <a:solidFill>
                  <a:schemeClr val="tx1"/>
                </a:solidFill>
                <a:effectLst/>
                <a:latin typeface="+mn-lt"/>
                <a:ea typeface="+mn-ea"/>
                <a:cs typeface="+mn-cs"/>
              </a:rPr>
              <a:t>REST is not a "standard". There will never be a W3C </a:t>
            </a:r>
            <a:r>
              <a:rPr lang="en-US" sz="1200" b="0" i="0" kern="1200" dirty="0" err="1" smtClean="0">
                <a:solidFill>
                  <a:schemeClr val="tx1"/>
                </a:solidFill>
                <a:effectLst/>
                <a:latin typeface="+mn-lt"/>
                <a:ea typeface="+mn-ea"/>
                <a:cs typeface="+mn-cs"/>
              </a:rPr>
              <a:t>recommendataion</a:t>
            </a:r>
            <a:r>
              <a:rPr lang="en-US" sz="1200" b="0" i="0" kern="1200" dirty="0" smtClean="0">
                <a:solidFill>
                  <a:schemeClr val="tx1"/>
                </a:solidFill>
                <a:effectLst/>
                <a:latin typeface="+mn-lt"/>
                <a:ea typeface="+mn-ea"/>
                <a:cs typeface="+mn-cs"/>
              </a:rPr>
              <a:t> for REST, for example. And while there are REST programming frameworks, working with REST is so simple that you can often "roll your own" with standard library features in languages like Perl, Java, or C#.</a:t>
            </a:r>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32</a:t>
            </a:fld>
            <a:endParaRPr lang="en-US"/>
          </a:p>
        </p:txBody>
      </p:sp>
    </p:spTree>
    <p:extLst>
      <p:ext uri="{BB962C8B-B14F-4D97-AF65-F5344CB8AC3E}">
        <p14:creationId xmlns:p14="http://schemas.microsoft.com/office/powerpoint/2010/main" val="79832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33</a:t>
            </a:fld>
            <a:endParaRPr lang="en-US"/>
          </a:p>
        </p:txBody>
      </p:sp>
    </p:spTree>
    <p:extLst>
      <p:ext uri="{BB962C8B-B14F-4D97-AF65-F5344CB8AC3E}">
        <p14:creationId xmlns:p14="http://schemas.microsoft.com/office/powerpoint/2010/main" val="3251031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34</a:t>
            </a:fld>
            <a:endParaRPr lang="en-US"/>
          </a:p>
        </p:txBody>
      </p:sp>
    </p:spTree>
    <p:extLst>
      <p:ext uri="{BB962C8B-B14F-4D97-AF65-F5344CB8AC3E}">
        <p14:creationId xmlns:p14="http://schemas.microsoft.com/office/powerpoint/2010/main" val="1694564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35</a:t>
            </a:fld>
            <a:endParaRPr lang="en-US"/>
          </a:p>
        </p:txBody>
      </p:sp>
    </p:spTree>
    <p:extLst>
      <p:ext uri="{BB962C8B-B14F-4D97-AF65-F5344CB8AC3E}">
        <p14:creationId xmlns:p14="http://schemas.microsoft.com/office/powerpoint/2010/main" val="264363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a:t>
            </a:fld>
            <a:endParaRPr lang="en-US" dirty="0"/>
          </a:p>
        </p:txBody>
      </p:sp>
    </p:spTree>
    <p:extLst>
      <p:ext uri="{BB962C8B-B14F-4D97-AF65-F5344CB8AC3E}">
        <p14:creationId xmlns:p14="http://schemas.microsoft.com/office/powerpoint/2010/main" val="74506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36</a:t>
            </a:fld>
            <a:endParaRPr lang="en-US"/>
          </a:p>
        </p:txBody>
      </p:sp>
    </p:spTree>
    <p:extLst>
      <p:ext uri="{BB962C8B-B14F-4D97-AF65-F5344CB8AC3E}">
        <p14:creationId xmlns:p14="http://schemas.microsoft.com/office/powerpoint/2010/main" val="4005174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37</a:t>
            </a:fld>
            <a:endParaRPr lang="en-US"/>
          </a:p>
        </p:txBody>
      </p:sp>
    </p:spTree>
    <p:extLst>
      <p:ext uri="{BB962C8B-B14F-4D97-AF65-F5344CB8AC3E}">
        <p14:creationId xmlns:p14="http://schemas.microsoft.com/office/powerpoint/2010/main" val="407024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38</a:t>
            </a:fld>
            <a:endParaRPr lang="en-US"/>
          </a:p>
        </p:txBody>
      </p:sp>
    </p:spTree>
    <p:extLst>
      <p:ext uri="{BB962C8B-B14F-4D97-AF65-F5344CB8AC3E}">
        <p14:creationId xmlns:p14="http://schemas.microsoft.com/office/powerpoint/2010/main" val="3427072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39</a:t>
            </a:fld>
            <a:endParaRPr lang="en-US"/>
          </a:p>
        </p:txBody>
      </p:sp>
    </p:spTree>
    <p:extLst>
      <p:ext uri="{BB962C8B-B14F-4D97-AF65-F5344CB8AC3E}">
        <p14:creationId xmlns:p14="http://schemas.microsoft.com/office/powerpoint/2010/main" val="9320783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40</a:t>
            </a:fld>
            <a:endParaRPr lang="en-US"/>
          </a:p>
        </p:txBody>
      </p:sp>
    </p:spTree>
    <p:extLst>
      <p:ext uri="{BB962C8B-B14F-4D97-AF65-F5344CB8AC3E}">
        <p14:creationId xmlns:p14="http://schemas.microsoft.com/office/powerpoint/2010/main" val="1786253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41</a:t>
            </a:fld>
            <a:endParaRPr lang="en-US"/>
          </a:p>
        </p:txBody>
      </p:sp>
    </p:spTree>
    <p:extLst>
      <p:ext uri="{BB962C8B-B14F-4D97-AF65-F5344CB8AC3E}">
        <p14:creationId xmlns:p14="http://schemas.microsoft.com/office/powerpoint/2010/main" val="3984777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42</a:t>
            </a:fld>
            <a:endParaRPr lang="en-US"/>
          </a:p>
        </p:txBody>
      </p:sp>
    </p:spTree>
    <p:extLst>
      <p:ext uri="{BB962C8B-B14F-4D97-AF65-F5344CB8AC3E}">
        <p14:creationId xmlns:p14="http://schemas.microsoft.com/office/powerpoint/2010/main" val="1576779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43</a:t>
            </a:fld>
            <a:endParaRPr lang="en-US"/>
          </a:p>
        </p:txBody>
      </p:sp>
    </p:spTree>
    <p:extLst>
      <p:ext uri="{BB962C8B-B14F-4D97-AF65-F5344CB8AC3E}">
        <p14:creationId xmlns:p14="http://schemas.microsoft.com/office/powerpoint/2010/main" val="35542923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SOAP </a:t>
            </a:r>
            <a:r>
              <a:rPr lang="en-US" dirty="0" smtClean="0"/>
              <a:t>Header</a:t>
            </a:r>
            <a:r>
              <a:rPr lang="en-US" sz="1200" b="0" i="0" kern="1200" dirty="0" smtClean="0">
                <a:solidFill>
                  <a:schemeClr val="tx1"/>
                </a:solidFill>
                <a:effectLst/>
                <a:latin typeface="+mn-lt"/>
                <a:ea typeface="+mn-ea"/>
                <a:cs typeface="+mn-cs"/>
              </a:rPr>
              <a:t> element is an optional child element of the </a:t>
            </a:r>
            <a:r>
              <a:rPr lang="en-US" dirty="0" smtClean="0"/>
              <a:t>Envelope</a:t>
            </a:r>
            <a:r>
              <a:rPr lang="en-US" sz="1200" b="0" i="0" kern="1200" dirty="0" smtClean="0">
                <a:solidFill>
                  <a:schemeClr val="tx1"/>
                </a:solidFill>
                <a:effectLst/>
                <a:latin typeface="+mn-lt"/>
                <a:ea typeface="+mn-ea"/>
                <a:cs typeface="+mn-cs"/>
              </a:rPr>
              <a:t> element. Inside the </a:t>
            </a:r>
            <a:r>
              <a:rPr lang="en-US" dirty="0" smtClean="0"/>
              <a:t>Header</a:t>
            </a:r>
            <a:r>
              <a:rPr lang="en-US" sz="1200" b="0" i="0" kern="1200" dirty="0" smtClean="0">
                <a:solidFill>
                  <a:schemeClr val="tx1"/>
                </a:solidFill>
                <a:effectLst/>
                <a:latin typeface="+mn-lt"/>
                <a:ea typeface="+mn-ea"/>
                <a:cs typeface="+mn-cs"/>
              </a:rPr>
              <a:t> element you can put information that is not part of the body of a SOAP message. Whatever that information could be, is up to you. For instance, it could be information about the maximum time the SOAP request may take to process, or something similar which is not directly related to the message itself.</a:t>
            </a:r>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44</a:t>
            </a:fld>
            <a:endParaRPr lang="en-US"/>
          </a:p>
        </p:txBody>
      </p:sp>
    </p:spTree>
    <p:extLst>
      <p:ext uri="{BB962C8B-B14F-4D97-AF65-F5344CB8AC3E}">
        <p14:creationId xmlns:p14="http://schemas.microsoft.com/office/powerpoint/2010/main" val="2549308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49</a:t>
            </a:fld>
            <a:endParaRPr lang="en-US"/>
          </a:p>
        </p:txBody>
      </p:sp>
    </p:spTree>
    <p:extLst>
      <p:ext uri="{BB962C8B-B14F-4D97-AF65-F5344CB8AC3E}">
        <p14:creationId xmlns:p14="http://schemas.microsoft.com/office/powerpoint/2010/main" val="385883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a:t>
            </a:fld>
            <a:endParaRPr lang="en-US" dirty="0"/>
          </a:p>
        </p:txBody>
      </p:sp>
    </p:spTree>
    <p:extLst>
      <p:ext uri="{BB962C8B-B14F-4D97-AF65-F5344CB8AC3E}">
        <p14:creationId xmlns:p14="http://schemas.microsoft.com/office/powerpoint/2010/main" val="3496295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a:t>
            </a:fld>
            <a:endParaRPr lang="en-US" dirty="0"/>
          </a:p>
        </p:txBody>
      </p:sp>
    </p:spTree>
    <p:extLst>
      <p:ext uri="{BB962C8B-B14F-4D97-AF65-F5344CB8AC3E}">
        <p14:creationId xmlns:p14="http://schemas.microsoft.com/office/powerpoint/2010/main" val="160279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a:t>
            </a:fld>
            <a:endParaRPr lang="en-US" dirty="0"/>
          </a:p>
        </p:txBody>
      </p:sp>
    </p:spTree>
    <p:extLst>
      <p:ext uri="{BB962C8B-B14F-4D97-AF65-F5344CB8AC3E}">
        <p14:creationId xmlns:p14="http://schemas.microsoft.com/office/powerpoint/2010/main" val="85864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13</a:t>
            </a:fld>
            <a:endParaRPr lang="en-US" dirty="0"/>
          </a:p>
        </p:txBody>
      </p:sp>
    </p:spTree>
    <p:extLst>
      <p:ext uri="{BB962C8B-B14F-4D97-AF65-F5344CB8AC3E}">
        <p14:creationId xmlns:p14="http://schemas.microsoft.com/office/powerpoint/2010/main" val="1959405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14</a:t>
            </a:fld>
            <a:endParaRPr lang="en-US"/>
          </a:p>
        </p:txBody>
      </p:sp>
    </p:spTree>
    <p:extLst>
      <p:ext uri="{BB962C8B-B14F-4D97-AF65-F5344CB8AC3E}">
        <p14:creationId xmlns:p14="http://schemas.microsoft.com/office/powerpoint/2010/main" val="2405009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15</a:t>
            </a:fld>
            <a:endParaRPr lang="en-US"/>
          </a:p>
        </p:txBody>
      </p:sp>
    </p:spTree>
    <p:extLst>
      <p:ext uri="{BB962C8B-B14F-4D97-AF65-F5344CB8AC3E}">
        <p14:creationId xmlns:p14="http://schemas.microsoft.com/office/powerpoint/2010/main" val="72912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logo-slogan-330.png"/>
          <p:cNvPicPr>
            <a:picLocks noChangeAspect="1"/>
          </p:cNvPicPr>
          <p:nvPr userDrawn="1"/>
        </p:nvPicPr>
        <p:blipFill>
          <a:blip r:embed="rId2" cstate="print"/>
          <a:stretch>
            <a:fillRect/>
          </a:stretch>
        </p:blipFill>
        <p:spPr>
          <a:xfrm>
            <a:off x="6477000" y="381000"/>
            <a:ext cx="2667000" cy="937491"/>
          </a:xfrm>
          <a:prstGeom prst="rect">
            <a:avLst/>
          </a:prstGeom>
        </p:spPr>
      </p:pic>
      <p:sp>
        <p:nvSpPr>
          <p:cNvPr id="8" name="Title Placeholder 1"/>
          <p:cNvSpPr>
            <a:spLocks noGrp="1"/>
          </p:cNvSpPr>
          <p:nvPr>
            <p:ph type="title"/>
          </p:nvPr>
        </p:nvSpPr>
        <p:spPr>
          <a:xfrm>
            <a:off x="457200" y="152400"/>
            <a:ext cx="6019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9" name="Content Placeholder 2"/>
          <p:cNvSpPr txBox="1">
            <a:spLocks/>
          </p:cNvSpPr>
          <p:nvPr userDrawn="1"/>
        </p:nvSpPr>
        <p:spPr>
          <a:xfrm>
            <a:off x="457200" y="1775191"/>
            <a:ext cx="8229600"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381000" y="1676400"/>
            <a:ext cx="8229600"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9144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Title Placeholder 1"/>
          <p:cNvSpPr txBox="1">
            <a:spLocks/>
          </p:cNvSpPr>
          <p:nvPr userDrawn="1"/>
        </p:nvSpPr>
        <p:spPr>
          <a:xfrm>
            <a:off x="6400800" y="0"/>
            <a:ext cx="2743200" cy="412862"/>
          </a:xfrm>
          <a:prstGeom prst="rect">
            <a:avLst/>
          </a:prstGeom>
        </p:spPr>
        <p:txBody>
          <a:bodyPr vert="horz" lIns="91440" rIns="45720" rtlCol="0" anchor="ctr">
            <a:normAutofit fontScale="47500" lnSpcReduction="20000"/>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www.pragmatic.bg</a:t>
            </a:r>
            <a:endParaRPr kumimoji="0" lang="en-US" sz="4500" b="1"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4/30/2016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4/30/2016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g.linkedin.com/pub/dimitar-topuzov/18/470/833/e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Lecture-02-SOAP-SampleWDSL-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Lecture-02-SOAP-SampleWDSL-2.x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Lecture-02-SOAP-SampleRequest.x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Lecture-02-SOAP-SampleResponse.x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w3.org/TR/2000/NOTE-SOAP-20000508/"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www.ibm.com/developerworks/library/ws-restful/" TargetMode="External"/><Relationship Id="rId4" Type="http://schemas.openxmlformats.org/officeDocument/2006/relationships/hyperlink" Target="http://en.wikipedia.org/wiki/Representational_state_transf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0"/>
            <a:ext cx="8077200" cy="1981200"/>
          </a:xfrm>
        </p:spPr>
        <p:txBody>
          <a:bodyPr>
            <a:noAutofit/>
          </a:bodyPr>
          <a:lstStyle/>
          <a:p>
            <a:pPr algn="ctr"/>
            <a:r>
              <a:rPr lang="en-US" sz="6000" dirty="0" smtClean="0"/>
              <a:t>SOAP and REST Web Services - Theory</a:t>
            </a:r>
            <a:endParaRPr lang="en-US" sz="6000" dirty="0"/>
          </a:p>
        </p:txBody>
      </p:sp>
      <p:sp>
        <p:nvSpPr>
          <p:cNvPr id="5" name="Subtitle 4"/>
          <p:cNvSpPr>
            <a:spLocks noGrp="1"/>
          </p:cNvSpPr>
          <p:nvPr>
            <p:ph type="subTitle" idx="1"/>
          </p:nvPr>
        </p:nvSpPr>
        <p:spPr>
          <a:xfrm>
            <a:off x="457200" y="5358384"/>
            <a:ext cx="8077200" cy="1499616"/>
          </a:xfrm>
        </p:spPr>
        <p:txBody>
          <a:bodyPr>
            <a:normAutofit fontScale="92500" lnSpcReduction="20000"/>
          </a:bodyPr>
          <a:lstStyle/>
          <a:p>
            <a:r>
              <a:rPr lang="en-US" dirty="0" smtClean="0"/>
              <a:t>Lector: Dimitar Topuzov</a:t>
            </a:r>
          </a:p>
          <a:p>
            <a:endParaRPr lang="en-US" dirty="0" smtClean="0"/>
          </a:p>
          <a:p>
            <a:r>
              <a:rPr lang="en-US" dirty="0" smtClean="0"/>
              <a:t>E-mail: dtopuzov@gmail.com</a:t>
            </a:r>
          </a:p>
          <a:p>
            <a:r>
              <a:rPr lang="en-US" dirty="0" smtClean="0"/>
              <a:t>LinkedIn: </a:t>
            </a:r>
            <a:r>
              <a:rPr lang="en-US" dirty="0" smtClean="0">
                <a:hlinkClick r:id="rId2"/>
              </a:rPr>
              <a:t>http://bg.linkedin.com/pub/dimitar-topuzov/18/470/833/en</a:t>
            </a:r>
            <a:endParaRPr lang="en-US" dirty="0" smtClean="0"/>
          </a:p>
          <a:p>
            <a:endParaRPr lang="en-US" dirty="0" smtClean="0"/>
          </a:p>
          <a:p>
            <a:r>
              <a:rPr lang="en-US" dirty="0" smtClean="0"/>
              <a:t>Copyright © Pragmatic LLC 				2015 </a:t>
            </a:r>
          </a:p>
          <a:p>
            <a:endParaRPr lang="en-US" dirty="0"/>
          </a:p>
        </p:txBody>
      </p:sp>
      <p:pic>
        <p:nvPicPr>
          <p:cNvPr id="7" name="Picture 6" descr="logo-slogan-330.png"/>
          <p:cNvPicPr>
            <a:picLocks noChangeAspect="1"/>
          </p:cNvPicPr>
          <p:nvPr/>
        </p:nvPicPr>
        <p:blipFill>
          <a:blip r:embed="rId3" cstate="print"/>
          <a:stretch>
            <a:fillRect/>
          </a:stretch>
        </p:blipFill>
        <p:spPr>
          <a:xfrm>
            <a:off x="2057400" y="2895600"/>
            <a:ext cx="5202620" cy="1828800"/>
          </a:xfrm>
          <a:prstGeom prst="rect">
            <a:avLst/>
          </a:prstGeom>
        </p:spPr>
      </p:pic>
      <p:sp>
        <p:nvSpPr>
          <p:cNvPr id="8" name="Title 1"/>
          <p:cNvSpPr txBox="1">
            <a:spLocks/>
          </p:cNvSpPr>
          <p:nvPr/>
        </p:nvSpPr>
        <p:spPr>
          <a:xfrm>
            <a:off x="5257800" y="5105400"/>
            <a:ext cx="58674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Services</a:t>
            </a:r>
          </a:p>
        </p:txBody>
      </p:sp>
      <p:sp>
        <p:nvSpPr>
          <p:cNvPr id="7" name="Content Placeholder 2"/>
          <p:cNvSpPr>
            <a:spLocks noGrp="1"/>
          </p:cNvSpPr>
          <p:nvPr>
            <p:ph idx="1"/>
          </p:nvPr>
        </p:nvSpPr>
        <p:spPr>
          <a:xfrm>
            <a:off x="16933" y="1403463"/>
            <a:ext cx="9144000" cy="5454538"/>
          </a:xfrm>
        </p:spPr>
        <p:txBody>
          <a:bodyPr>
            <a:normAutofit/>
          </a:bodyPr>
          <a:lstStyle/>
          <a:p>
            <a:pPr>
              <a:lnSpc>
                <a:spcPct val="150000"/>
              </a:lnSpc>
            </a:pPr>
            <a:r>
              <a:rPr lang="en-US" dirty="0" smtClean="0">
                <a:latin typeface="Arial" pitchFamily="34" charset="0"/>
                <a:cs typeface="Arial" pitchFamily="34" charset="0"/>
              </a:rPr>
              <a:t>UDDI communication workflow </a:t>
            </a:r>
          </a:p>
          <a:p>
            <a:pPr lvl="1">
              <a:lnSpc>
                <a:spcPct val="150000"/>
              </a:lnSpc>
            </a:pPr>
            <a:r>
              <a:rPr lang="en-US" dirty="0" smtClean="0">
                <a:latin typeface="Arial" pitchFamily="34" charset="0"/>
                <a:cs typeface="Arial" pitchFamily="34" charset="0"/>
              </a:rPr>
              <a:t>Client search UDDI</a:t>
            </a:r>
          </a:p>
          <a:p>
            <a:pPr lvl="1">
              <a:lnSpc>
                <a:spcPct val="150000"/>
              </a:lnSpc>
            </a:pPr>
            <a:r>
              <a:rPr lang="en-US" dirty="0">
                <a:latin typeface="Arial" pitchFamily="34" charset="0"/>
                <a:cs typeface="Arial" pitchFamily="34" charset="0"/>
              </a:rPr>
              <a:t>UDDI returns all services providing searched service</a:t>
            </a:r>
          </a:p>
          <a:p>
            <a:pPr lvl="1">
              <a:lnSpc>
                <a:spcPct val="150000"/>
              </a:lnSpc>
            </a:pPr>
            <a:r>
              <a:rPr lang="en-US" dirty="0" smtClean="0">
                <a:latin typeface="Arial" pitchFamily="34" charset="0"/>
                <a:cs typeface="Arial" pitchFamily="34" charset="0"/>
              </a:rPr>
              <a:t>Client choses a service and get its WSDL</a:t>
            </a:r>
          </a:p>
          <a:p>
            <a:pPr lvl="2">
              <a:lnSpc>
                <a:spcPct val="150000"/>
              </a:lnSpc>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526802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Services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667000"/>
            <a:ext cx="4038600" cy="3668395"/>
          </a:xfrm>
          <a:prstGeom prst="rect">
            <a:avLst/>
          </a:prstGeom>
        </p:spPr>
      </p:pic>
      <p:sp>
        <p:nvSpPr>
          <p:cNvPr id="5" name="Content Placeholder 2"/>
          <p:cNvSpPr>
            <a:spLocks noGrp="1"/>
          </p:cNvSpPr>
          <p:nvPr>
            <p:ph idx="1"/>
          </p:nvPr>
        </p:nvSpPr>
        <p:spPr>
          <a:xfrm>
            <a:off x="16933" y="1403463"/>
            <a:ext cx="9144000" cy="1263537"/>
          </a:xfrm>
        </p:spPr>
        <p:txBody>
          <a:bodyPr>
            <a:normAutofit/>
          </a:bodyPr>
          <a:lstStyle/>
          <a:p>
            <a:pPr>
              <a:lnSpc>
                <a:spcPct val="150000"/>
              </a:lnSpc>
            </a:pPr>
            <a:r>
              <a:rPr lang="en-US" dirty="0" smtClean="0">
                <a:latin typeface="Arial" pitchFamily="34" charset="0"/>
                <a:cs typeface="Arial" pitchFamily="34" charset="0"/>
              </a:rPr>
              <a:t>SOAP Services communication in picture</a:t>
            </a:r>
          </a:p>
          <a:p>
            <a:pPr lvl="2">
              <a:lnSpc>
                <a:spcPct val="150000"/>
              </a:lnSpc>
            </a:pPr>
            <a:endParaRPr lang="en-US" dirty="0" smtClean="0">
              <a:latin typeface="Arial" pitchFamily="34" charset="0"/>
              <a:cs typeface="Arial" pitchFamily="34" charset="0"/>
            </a:endParaRPr>
          </a:p>
          <a:p>
            <a:pPr lvl="2">
              <a:lnSpc>
                <a:spcPct val="150000"/>
              </a:lnSpc>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4012836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WSDL?</a:t>
            </a:r>
            <a:endParaRPr lang="en-US" dirty="0"/>
          </a:p>
        </p:txBody>
      </p:sp>
      <p:pic>
        <p:nvPicPr>
          <p:cNvPr id="5" name="Picture 4"/>
          <p:cNvPicPr>
            <a:picLocks noChangeAspect="1"/>
          </p:cNvPicPr>
          <p:nvPr/>
        </p:nvPicPr>
        <p:blipFill>
          <a:blip r:embed="rId3"/>
          <a:stretch>
            <a:fillRect/>
          </a:stretch>
        </p:blipFill>
        <p:spPr>
          <a:xfrm>
            <a:off x="5814357" y="3962400"/>
            <a:ext cx="2965576" cy="2692799"/>
          </a:xfrm>
          <a:prstGeom prst="rect">
            <a:avLst/>
          </a:prstGeom>
        </p:spPr>
      </p:pic>
      <p:sp>
        <p:nvSpPr>
          <p:cNvPr id="8" name="Content Placeholder 2"/>
          <p:cNvSpPr>
            <a:spLocks noGrp="1"/>
          </p:cNvSpPr>
          <p:nvPr>
            <p:ph idx="1"/>
          </p:nvPr>
        </p:nvSpPr>
        <p:spPr>
          <a:xfrm>
            <a:off x="0" y="1524000"/>
            <a:ext cx="9144000" cy="2971800"/>
          </a:xfrm>
        </p:spPr>
        <p:txBody>
          <a:bodyPr>
            <a:noAutofit/>
          </a:bodyPr>
          <a:lstStyle/>
          <a:p>
            <a:pPr>
              <a:lnSpc>
                <a:spcPct val="150000"/>
              </a:lnSpc>
            </a:pPr>
            <a:r>
              <a:rPr lang="en-US" sz="2800" dirty="0"/>
              <a:t>WSDL is an XML-based language </a:t>
            </a:r>
            <a:endParaRPr lang="en-US" sz="2800" dirty="0" smtClean="0"/>
          </a:p>
          <a:p>
            <a:pPr>
              <a:lnSpc>
                <a:spcPct val="150000"/>
              </a:lnSpc>
            </a:pPr>
            <a:r>
              <a:rPr lang="en-US" sz="2800" dirty="0" smtClean="0"/>
              <a:t>WSDL document is actually XML document</a:t>
            </a:r>
          </a:p>
          <a:p>
            <a:pPr>
              <a:lnSpc>
                <a:spcPct val="150000"/>
              </a:lnSpc>
            </a:pPr>
            <a:r>
              <a:rPr lang="en-US" sz="2800" dirty="0" smtClean="0"/>
              <a:t>WSDL </a:t>
            </a:r>
            <a:r>
              <a:rPr lang="en-US" sz="2800" dirty="0"/>
              <a:t>is used to describe Web services </a:t>
            </a:r>
          </a:p>
          <a:p>
            <a:pPr>
              <a:lnSpc>
                <a:spcPct val="150000"/>
              </a:lnSpc>
            </a:pPr>
            <a:r>
              <a:rPr lang="en-US" sz="2800" dirty="0"/>
              <a:t>WSDL is also used to locate Web services </a:t>
            </a:r>
          </a:p>
          <a:p>
            <a:pPr>
              <a:lnSpc>
                <a:spcPct val="150000"/>
              </a:lnSpc>
            </a:pPr>
            <a:r>
              <a:rPr lang="en-US" sz="2800" dirty="0"/>
              <a:t>WSDL is W3C </a:t>
            </a:r>
            <a:r>
              <a:rPr lang="en-US" sz="2800" dirty="0" smtClean="0"/>
              <a:t>recommendation</a:t>
            </a:r>
            <a:endParaRPr lang="en-US" sz="2800" dirty="0"/>
          </a:p>
        </p:txBody>
      </p:sp>
    </p:spTree>
    <p:extLst>
      <p:ext uri="{BB962C8B-B14F-4D97-AF65-F5344CB8AC3E}">
        <p14:creationId xmlns:p14="http://schemas.microsoft.com/office/powerpoint/2010/main" val="1705604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WSDL </a:t>
            </a:r>
            <a:r>
              <a:rPr lang="en-US" dirty="0" smtClean="0"/>
              <a:t>Structure</a:t>
            </a:r>
            <a:endParaRPr lang="en-US" dirty="0"/>
          </a:p>
        </p:txBody>
      </p:sp>
      <p:pic>
        <p:nvPicPr>
          <p:cNvPr id="1026" name="Picture 2" descr="http://1.bp.blogspot.com/-wIj4UKRFW_k/UIuRN5nSwHI/AAAAAAAAG9c/S_qkJLoc_Wc/s1600/WSD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0"/>
            <a:ext cx="4191000" cy="377190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0" y="2133600"/>
            <a:ext cx="4572000" cy="4724400"/>
          </a:xfrm>
        </p:spPr>
        <p:txBody>
          <a:bodyPr>
            <a:normAutofit lnSpcReduction="10000"/>
          </a:bodyPr>
          <a:lstStyle/>
          <a:p>
            <a:r>
              <a:rPr lang="en-US" dirty="0" smtClean="0"/>
              <a:t>Abstract Section</a:t>
            </a:r>
          </a:p>
          <a:p>
            <a:pPr lvl="1"/>
            <a:r>
              <a:rPr lang="en-US" dirty="0" smtClean="0"/>
              <a:t>What messages service use</a:t>
            </a:r>
          </a:p>
          <a:p>
            <a:pPr lvl="1"/>
            <a:r>
              <a:rPr lang="en-US" dirty="0" smtClean="0"/>
              <a:t>What operations service can perform</a:t>
            </a:r>
          </a:p>
          <a:p>
            <a:pPr lvl="1"/>
            <a:endParaRPr lang="en-US" dirty="0"/>
          </a:p>
          <a:p>
            <a:r>
              <a:rPr lang="en-US" dirty="0" smtClean="0"/>
              <a:t>Concrete Section</a:t>
            </a:r>
          </a:p>
          <a:p>
            <a:pPr lvl="1"/>
            <a:r>
              <a:rPr lang="en-US" dirty="0" smtClean="0"/>
              <a:t>Where service is located </a:t>
            </a:r>
          </a:p>
          <a:p>
            <a:pPr lvl="1"/>
            <a:r>
              <a:rPr lang="en-US" dirty="0" smtClean="0"/>
              <a:t>How we can access the service</a:t>
            </a:r>
            <a:endParaRPr lang="en-US" dirty="0"/>
          </a:p>
        </p:txBody>
      </p:sp>
    </p:spTree>
    <p:extLst>
      <p:ext uri="{BB962C8B-B14F-4D97-AF65-F5344CB8AC3E}">
        <p14:creationId xmlns:p14="http://schemas.microsoft.com/office/powerpoint/2010/main" val="2433419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anose="020B0604020202020204" pitchFamily="34" charset="0"/>
                <a:cs typeface="Arial" panose="020B0604020202020204" pitchFamily="34" charset="0"/>
              </a:rPr>
              <a:t>WSDL Abstract Section</a:t>
            </a:r>
            <a:endParaRPr lang="en-US" dirty="0"/>
          </a:p>
        </p:txBody>
      </p:sp>
      <p:sp>
        <p:nvSpPr>
          <p:cNvPr id="12" name="Content Placeholder 2"/>
          <p:cNvSpPr>
            <a:spLocks noGrp="1"/>
          </p:cNvSpPr>
          <p:nvPr>
            <p:ph idx="1"/>
          </p:nvPr>
        </p:nvSpPr>
        <p:spPr>
          <a:xfrm>
            <a:off x="0" y="1524000"/>
            <a:ext cx="9144000" cy="5334000"/>
          </a:xfrm>
        </p:spPr>
        <p:txBody>
          <a:bodyPr>
            <a:normAutofit lnSpcReduction="10000"/>
          </a:bodyPr>
          <a:lstStyle/>
          <a:p>
            <a:r>
              <a:rPr lang="en-US" dirty="0" smtClean="0"/>
              <a:t>Types</a:t>
            </a:r>
            <a:endParaRPr lang="en-US" dirty="0"/>
          </a:p>
          <a:p>
            <a:pPr lvl="1"/>
            <a:r>
              <a:rPr lang="en-US" dirty="0"/>
              <a:t>Defines the data type definitions for messages that will be exchanged by the web service. </a:t>
            </a:r>
          </a:p>
          <a:p>
            <a:r>
              <a:rPr lang="en-US" dirty="0"/>
              <a:t>Message</a:t>
            </a:r>
          </a:p>
          <a:p>
            <a:pPr lvl="1"/>
            <a:r>
              <a:rPr lang="en-US" dirty="0"/>
              <a:t>Defines the set of actual messages that will be </a:t>
            </a:r>
            <a:r>
              <a:rPr lang="en-US" dirty="0" smtClean="0"/>
              <a:t>exchanged.</a:t>
            </a:r>
          </a:p>
          <a:p>
            <a:r>
              <a:rPr lang="en-US" dirty="0" err="1" smtClean="0"/>
              <a:t>PortType</a:t>
            </a:r>
            <a:endParaRPr lang="en-US" dirty="0" smtClean="0"/>
          </a:p>
          <a:p>
            <a:pPr lvl="1"/>
            <a:r>
              <a:rPr lang="en-US" dirty="0" smtClean="0"/>
              <a:t>Defines </a:t>
            </a:r>
            <a:r>
              <a:rPr lang="en-US" dirty="0"/>
              <a:t>the </a:t>
            </a:r>
            <a:r>
              <a:rPr lang="en-US" dirty="0" smtClean="0"/>
              <a:t>operations </a:t>
            </a:r>
            <a:r>
              <a:rPr lang="en-US" dirty="0"/>
              <a:t>provided/available and involved </a:t>
            </a:r>
            <a:r>
              <a:rPr lang="en-US" dirty="0" smtClean="0"/>
              <a:t>messages. </a:t>
            </a:r>
          </a:p>
          <a:p>
            <a:pPr lvl="1"/>
            <a:r>
              <a:rPr lang="en-US" dirty="0" smtClean="0"/>
              <a:t>Operation </a:t>
            </a:r>
            <a:r>
              <a:rPr lang="en-US" dirty="0"/>
              <a:t>refers to the messages involved in the transaction.</a:t>
            </a:r>
          </a:p>
          <a:p>
            <a:pPr>
              <a:lnSpc>
                <a:spcPct val="150000"/>
              </a:lnSpc>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829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248400" cy="1251062"/>
          </a:xfrm>
        </p:spPr>
        <p:txBody>
          <a:bodyPr>
            <a:normAutofit fontScale="90000"/>
          </a:bodyPr>
          <a:lstStyle/>
          <a:p>
            <a:r>
              <a:rPr lang="en-US" dirty="0" smtClean="0">
                <a:latin typeface="Arial" panose="020B0604020202020204" pitchFamily="34" charset="0"/>
                <a:cs typeface="Arial" panose="020B0604020202020204" pitchFamily="34" charset="0"/>
              </a:rPr>
              <a:t>WSDL Concrete Section</a:t>
            </a:r>
            <a:endParaRPr lang="en-US" dirty="0"/>
          </a:p>
        </p:txBody>
      </p:sp>
      <p:sp>
        <p:nvSpPr>
          <p:cNvPr id="12" name="Content Placeholder 2"/>
          <p:cNvSpPr>
            <a:spLocks noGrp="1"/>
          </p:cNvSpPr>
          <p:nvPr>
            <p:ph idx="1"/>
          </p:nvPr>
        </p:nvSpPr>
        <p:spPr>
          <a:xfrm>
            <a:off x="0" y="1524000"/>
            <a:ext cx="9144000" cy="5334000"/>
          </a:xfrm>
        </p:spPr>
        <p:txBody>
          <a:bodyPr>
            <a:normAutofit/>
          </a:bodyPr>
          <a:lstStyle/>
          <a:p>
            <a:r>
              <a:rPr lang="en-US" dirty="0"/>
              <a:t>Bindings</a:t>
            </a:r>
          </a:p>
          <a:p>
            <a:pPr lvl="1"/>
            <a:r>
              <a:rPr lang="en-US" dirty="0"/>
              <a:t>Defines transport </a:t>
            </a:r>
            <a:r>
              <a:rPr lang="en-US" dirty="0" smtClean="0"/>
              <a:t>protocol</a:t>
            </a:r>
          </a:p>
          <a:p>
            <a:pPr lvl="1"/>
            <a:r>
              <a:rPr lang="en-US" dirty="0" smtClean="0"/>
              <a:t>Defines </a:t>
            </a:r>
            <a:r>
              <a:rPr lang="en-US" dirty="0"/>
              <a:t>the message format </a:t>
            </a:r>
            <a:r>
              <a:rPr lang="en-US" dirty="0" smtClean="0"/>
              <a:t>for </a:t>
            </a:r>
            <a:r>
              <a:rPr lang="en-US" dirty="0"/>
              <a:t>operations defined by the </a:t>
            </a:r>
            <a:r>
              <a:rPr lang="en-US" dirty="0" err="1"/>
              <a:t>portType</a:t>
            </a:r>
            <a:r>
              <a:rPr lang="en-US" dirty="0"/>
              <a:t>.</a:t>
            </a:r>
          </a:p>
          <a:p>
            <a:endParaRPr lang="en-US" dirty="0"/>
          </a:p>
          <a:p>
            <a:r>
              <a:rPr lang="en-US" dirty="0"/>
              <a:t>Service</a:t>
            </a:r>
          </a:p>
          <a:p>
            <a:pPr lvl="1"/>
            <a:r>
              <a:rPr lang="en-US" dirty="0"/>
              <a:t>Defines the endpoint where the </a:t>
            </a:r>
            <a:r>
              <a:rPr lang="en-US" dirty="0" smtClean="0"/>
              <a:t>web service </a:t>
            </a:r>
            <a:r>
              <a:rPr lang="en-US" dirty="0"/>
              <a:t>will be exposed</a:t>
            </a:r>
          </a:p>
        </p:txBody>
      </p:sp>
    </p:spTree>
    <p:extLst>
      <p:ext uri="{BB962C8B-B14F-4D97-AF65-F5344CB8AC3E}">
        <p14:creationId xmlns:p14="http://schemas.microsoft.com/office/powerpoint/2010/main" val="896838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WSDL </a:t>
            </a:r>
            <a:r>
              <a:rPr lang="en-US" dirty="0" smtClean="0"/>
              <a:t>Example</a:t>
            </a:r>
            <a:endParaRPr lang="en-US" dirty="0"/>
          </a:p>
        </p:txBody>
      </p:sp>
      <p:sp>
        <p:nvSpPr>
          <p:cNvPr id="6" name="Content Placeholder 2"/>
          <p:cNvSpPr>
            <a:spLocks noGrp="1"/>
          </p:cNvSpPr>
          <p:nvPr>
            <p:ph idx="1"/>
          </p:nvPr>
        </p:nvSpPr>
        <p:spPr>
          <a:xfrm>
            <a:off x="0" y="1524000"/>
            <a:ext cx="9144000" cy="5334000"/>
          </a:xfrm>
        </p:spPr>
        <p:txBody>
          <a:bodyPr>
            <a:normAutofit/>
          </a:bodyPr>
          <a:lstStyle/>
          <a:p>
            <a:r>
              <a:rPr lang="en-US" dirty="0" smtClean="0"/>
              <a:t>Examples</a:t>
            </a:r>
          </a:p>
          <a:p>
            <a:pPr lvl="1"/>
            <a:r>
              <a:rPr lang="en-US" dirty="0" smtClean="0">
                <a:hlinkClick r:id="rId3" action="ppaction://hlinkpres?slideindex=1&amp;slidetitle="/>
              </a:rPr>
              <a:t>Example 1</a:t>
            </a:r>
            <a:endParaRPr lang="en-US" dirty="0" smtClean="0"/>
          </a:p>
          <a:p>
            <a:pPr lvl="1"/>
            <a:r>
              <a:rPr lang="en-US" dirty="0" smtClean="0">
                <a:hlinkClick r:id="rId4" action="ppaction://hlinkpres?slideindex=1&amp;slidetitle="/>
              </a:rPr>
              <a:t>Example 2</a:t>
            </a:r>
            <a:endParaRPr lang="en-US" dirty="0" smtClean="0"/>
          </a:p>
          <a:p>
            <a:endParaRPr lang="en-US" dirty="0"/>
          </a:p>
        </p:txBody>
      </p:sp>
    </p:spTree>
    <p:extLst>
      <p:ext uri="{BB962C8B-B14F-4D97-AF65-F5344CB8AC3E}">
        <p14:creationId xmlns:p14="http://schemas.microsoft.com/office/powerpoint/2010/main" val="3161297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t>
            </a:r>
            <a:r>
              <a:rPr lang="en-US" dirty="0" smtClean="0"/>
              <a:t>Messages</a:t>
            </a:r>
            <a:endParaRPr lang="en-US" dirty="0"/>
          </a:p>
        </p:txBody>
      </p:sp>
      <p:sp>
        <p:nvSpPr>
          <p:cNvPr id="20" name="Content Placeholder 2"/>
          <p:cNvSpPr>
            <a:spLocks noGrp="1"/>
          </p:cNvSpPr>
          <p:nvPr>
            <p:ph idx="1"/>
          </p:nvPr>
        </p:nvSpPr>
        <p:spPr>
          <a:xfrm>
            <a:off x="0" y="1524000"/>
            <a:ext cx="9144000" cy="5334000"/>
          </a:xfrm>
        </p:spPr>
        <p:txBody>
          <a:bodyPr>
            <a:normAutofit/>
          </a:bodyPr>
          <a:lstStyle/>
          <a:p>
            <a:pPr>
              <a:lnSpc>
                <a:spcPct val="150000"/>
              </a:lnSpc>
            </a:pPr>
            <a:r>
              <a:rPr lang="en-US" dirty="0" smtClean="0">
                <a:latin typeface="Arial" pitchFamily="34" charset="0"/>
                <a:cs typeface="Arial" pitchFamily="34" charset="0"/>
              </a:rPr>
              <a:t>Client and server communicate with SOAP messages</a:t>
            </a:r>
            <a:endParaRPr lang="en-US" dirty="0">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2478617" y="2514600"/>
            <a:ext cx="3981450" cy="3667125"/>
          </a:xfrm>
          <a:prstGeom prst="rect">
            <a:avLst/>
          </a:prstGeom>
        </p:spPr>
      </p:pic>
    </p:spTree>
    <p:extLst>
      <p:ext uri="{BB962C8B-B14F-4D97-AF65-F5344CB8AC3E}">
        <p14:creationId xmlns:p14="http://schemas.microsoft.com/office/powerpoint/2010/main" val="2965962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Messages</a:t>
            </a:r>
            <a:endParaRPr lang="en-US" dirty="0"/>
          </a:p>
        </p:txBody>
      </p:sp>
      <p:sp>
        <p:nvSpPr>
          <p:cNvPr id="4" name="Content Placeholder 3"/>
          <p:cNvSpPr>
            <a:spLocks noGrp="1"/>
          </p:cNvSpPr>
          <p:nvPr>
            <p:ph idx="1"/>
          </p:nvPr>
        </p:nvSpPr>
        <p:spPr>
          <a:xfrm>
            <a:off x="-1" y="1524000"/>
            <a:ext cx="8229601" cy="5334000"/>
          </a:xfrm>
        </p:spPr>
        <p:txBody>
          <a:bodyPr/>
          <a:lstStyle/>
          <a:p>
            <a:r>
              <a:rPr lang="en-US" b="1" dirty="0"/>
              <a:t>Plain </a:t>
            </a:r>
            <a:r>
              <a:rPr lang="en-US" b="1" dirty="0" smtClean="0"/>
              <a:t>SOAP </a:t>
            </a:r>
            <a:r>
              <a:rPr lang="en-US" b="1" dirty="0"/>
              <a:t>Message </a:t>
            </a:r>
            <a:r>
              <a:rPr lang="en-US" b="1" dirty="0" smtClean="0"/>
              <a:t>Diagram</a:t>
            </a:r>
            <a:endParaRPr lang="en-US" dirty="0"/>
          </a:p>
        </p:txBody>
      </p:sp>
      <p:pic>
        <p:nvPicPr>
          <p:cNvPr id="3" name="Picture 2"/>
          <p:cNvPicPr>
            <a:picLocks noChangeAspect="1"/>
          </p:cNvPicPr>
          <p:nvPr/>
        </p:nvPicPr>
        <p:blipFill>
          <a:blip r:embed="rId3"/>
          <a:stretch>
            <a:fillRect/>
          </a:stretch>
        </p:blipFill>
        <p:spPr>
          <a:xfrm>
            <a:off x="1905000" y="2133600"/>
            <a:ext cx="4757057" cy="4724400"/>
          </a:xfrm>
          <a:prstGeom prst="rect">
            <a:avLst/>
          </a:prstGeom>
        </p:spPr>
      </p:pic>
    </p:spTree>
    <p:extLst>
      <p:ext uri="{BB962C8B-B14F-4D97-AF65-F5344CB8AC3E}">
        <p14:creationId xmlns:p14="http://schemas.microsoft.com/office/powerpoint/2010/main" val="3757507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Messages</a:t>
            </a:r>
            <a:endParaRPr lang="en-US" dirty="0"/>
          </a:p>
        </p:txBody>
      </p:sp>
      <p:sp>
        <p:nvSpPr>
          <p:cNvPr id="4" name="Content Placeholder 3"/>
          <p:cNvSpPr>
            <a:spLocks noGrp="1"/>
          </p:cNvSpPr>
          <p:nvPr>
            <p:ph idx="1"/>
          </p:nvPr>
        </p:nvSpPr>
        <p:spPr>
          <a:xfrm>
            <a:off x="-1" y="1524000"/>
            <a:ext cx="4724401" cy="5334000"/>
          </a:xfrm>
        </p:spPr>
        <p:txBody>
          <a:bodyPr>
            <a:normAutofit/>
          </a:bodyPr>
          <a:lstStyle/>
          <a:p>
            <a:r>
              <a:rPr lang="en-US" sz="2800" dirty="0" smtClean="0">
                <a:latin typeface="Arial" pitchFamily="34" charset="0"/>
                <a:cs typeface="Arial" pitchFamily="34" charset="0"/>
              </a:rPr>
              <a:t>SOAP Message contains following main elements:</a:t>
            </a:r>
          </a:p>
          <a:p>
            <a:endParaRPr lang="en-US" sz="2800" dirty="0" smtClean="0">
              <a:latin typeface="Arial" pitchFamily="34" charset="0"/>
              <a:cs typeface="Arial" pitchFamily="34" charset="0"/>
            </a:endParaRPr>
          </a:p>
          <a:p>
            <a:pPr lvl="1"/>
            <a:r>
              <a:rPr lang="en-US" dirty="0" smtClean="0">
                <a:latin typeface="Arial" pitchFamily="34" charset="0"/>
                <a:cs typeface="Arial" pitchFamily="34" charset="0"/>
              </a:rPr>
              <a:t>Envelope (mandatory)</a:t>
            </a:r>
          </a:p>
          <a:p>
            <a:pPr lvl="1"/>
            <a:r>
              <a:rPr lang="en-US" dirty="0" smtClean="0">
                <a:latin typeface="Arial" pitchFamily="34" charset="0"/>
                <a:cs typeface="Arial" pitchFamily="34" charset="0"/>
              </a:rPr>
              <a:t>Header (optional)</a:t>
            </a:r>
          </a:p>
          <a:p>
            <a:pPr lvl="1"/>
            <a:r>
              <a:rPr lang="en-US" dirty="0" smtClean="0">
                <a:latin typeface="Arial" pitchFamily="34" charset="0"/>
                <a:cs typeface="Arial" pitchFamily="34" charset="0"/>
              </a:rPr>
              <a:t>Body (mandatory)</a:t>
            </a:r>
          </a:p>
          <a:p>
            <a:pPr lvl="1"/>
            <a:endParaRPr lang="en-US" sz="2400" dirty="0" smtClean="0">
              <a:latin typeface="Arial" pitchFamily="34" charset="0"/>
              <a:cs typeface="Arial" pitchFamily="34" charset="0"/>
            </a:endParaRPr>
          </a:p>
          <a:p>
            <a:r>
              <a:rPr lang="en-US" sz="2800" dirty="0" smtClean="0">
                <a:latin typeface="Arial" pitchFamily="34" charset="0"/>
                <a:cs typeface="Arial" pitchFamily="34" charset="0"/>
              </a:rPr>
              <a:t>Both SOAP </a:t>
            </a:r>
            <a:r>
              <a:rPr lang="en-US" sz="2800" dirty="0">
                <a:latin typeface="Arial" pitchFamily="34" charset="0"/>
                <a:cs typeface="Arial" pitchFamily="34" charset="0"/>
              </a:rPr>
              <a:t>Requests and Responses </a:t>
            </a:r>
            <a:r>
              <a:rPr lang="en-US" sz="2800" dirty="0" smtClean="0">
                <a:latin typeface="Arial" pitchFamily="34" charset="0"/>
                <a:cs typeface="Arial" pitchFamily="34" charset="0"/>
              </a:rPr>
              <a:t>use Envelope</a:t>
            </a:r>
            <a:endParaRPr lang="en-US" sz="2800" dirty="0">
              <a:latin typeface="Arial" pitchFamily="34" charset="0"/>
              <a:cs typeface="Arial" pitchFamily="34" charset="0"/>
            </a:endParaRPr>
          </a:p>
        </p:txBody>
      </p:sp>
      <p:pic>
        <p:nvPicPr>
          <p:cNvPr id="6" name="Picture 2" descr="http://flylib.com/books/2/439/1/html/2/images/f02mp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14500"/>
            <a:ext cx="4194763"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957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Arial" pitchFamily="34" charset="0"/>
                <a:cs typeface="Arial" pitchFamily="34" charset="0"/>
              </a:rPr>
              <a:t>Different Types of Web Services</a:t>
            </a:r>
          </a:p>
          <a:p>
            <a:r>
              <a:rPr lang="en-US" dirty="0" smtClean="0">
                <a:latin typeface="Arial" pitchFamily="34" charset="0"/>
                <a:cs typeface="Arial" pitchFamily="34" charset="0"/>
              </a:rPr>
              <a:t>SOAP Services – Theory</a:t>
            </a:r>
          </a:p>
          <a:p>
            <a:pPr lvl="1"/>
            <a:r>
              <a:rPr lang="en-US" dirty="0" smtClean="0">
                <a:latin typeface="Arial" pitchFamily="34" charset="0"/>
                <a:cs typeface="Arial" pitchFamily="34" charset="0"/>
              </a:rPr>
              <a:t>SOAP (Simple </a:t>
            </a:r>
            <a:r>
              <a:rPr lang="en-US" dirty="0">
                <a:latin typeface="Arial" pitchFamily="34" charset="0"/>
                <a:cs typeface="Arial" pitchFamily="34" charset="0"/>
              </a:rPr>
              <a:t>Object Access </a:t>
            </a:r>
            <a:r>
              <a:rPr lang="en-US" dirty="0" smtClean="0">
                <a:latin typeface="Arial" pitchFamily="34" charset="0"/>
                <a:cs typeface="Arial" pitchFamily="34" charset="0"/>
              </a:rPr>
              <a:t>Protocol)</a:t>
            </a:r>
          </a:p>
          <a:p>
            <a:pPr lvl="1"/>
            <a:r>
              <a:rPr lang="en-US" dirty="0" smtClean="0">
                <a:latin typeface="Arial" pitchFamily="34" charset="0"/>
                <a:cs typeface="Arial" pitchFamily="34" charset="0"/>
              </a:rPr>
              <a:t>WSDL (Web Service Description Language)</a:t>
            </a:r>
          </a:p>
          <a:p>
            <a:pPr lvl="1"/>
            <a:r>
              <a:rPr lang="en-US" dirty="0">
                <a:latin typeface="Arial" pitchFamily="34" charset="0"/>
                <a:cs typeface="Arial" pitchFamily="34" charset="0"/>
              </a:rPr>
              <a:t>UDDI (Universal Description Discovery and Integration)</a:t>
            </a:r>
            <a:endParaRPr lang="en-US" dirty="0" smtClean="0">
              <a:latin typeface="Arial" pitchFamily="34" charset="0"/>
              <a:cs typeface="Arial" pitchFamily="34" charset="0"/>
            </a:endParaRPr>
          </a:p>
          <a:p>
            <a:r>
              <a:rPr lang="en-US" dirty="0" smtClean="0">
                <a:latin typeface="Arial" pitchFamily="34" charset="0"/>
                <a:cs typeface="Arial" pitchFamily="34" charset="0"/>
              </a:rPr>
              <a:t>RESTful Services – Theory</a:t>
            </a:r>
          </a:p>
          <a:p>
            <a:pPr lvl="1"/>
            <a:r>
              <a:rPr lang="en-US" dirty="0" smtClean="0">
                <a:latin typeface="Arial" pitchFamily="34" charset="0"/>
                <a:cs typeface="Arial" pitchFamily="34" charset="0"/>
              </a:rPr>
              <a:t>Resource</a:t>
            </a:r>
          </a:p>
          <a:p>
            <a:pPr lvl="1"/>
            <a:r>
              <a:rPr lang="en-US" dirty="0" smtClean="0">
                <a:latin typeface="Arial" pitchFamily="34" charset="0"/>
                <a:cs typeface="Arial" pitchFamily="34" charset="0"/>
              </a:rPr>
              <a:t>Representation</a:t>
            </a:r>
          </a:p>
          <a:p>
            <a:pPr lvl="1"/>
            <a:r>
              <a:rPr lang="en-US" dirty="0" smtClean="0">
                <a:latin typeface="Arial" pitchFamily="34" charset="0"/>
                <a:cs typeface="Arial" pitchFamily="34" charset="0"/>
              </a:rPr>
              <a:t>Actions</a:t>
            </a:r>
          </a:p>
          <a:p>
            <a:r>
              <a:rPr lang="en-US" dirty="0" smtClean="0">
                <a:latin typeface="Arial" pitchFamily="34" charset="0"/>
                <a:cs typeface="Arial" pitchFamily="34" charset="0"/>
              </a:rPr>
              <a:t>SOAP vs. REST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t>
            </a:r>
            <a:r>
              <a:rPr lang="en-US" dirty="0" smtClean="0"/>
              <a:t>Message</a:t>
            </a:r>
            <a:endParaRPr lang="en-US" dirty="0"/>
          </a:p>
        </p:txBody>
      </p:sp>
      <p:sp>
        <p:nvSpPr>
          <p:cNvPr id="3" name="Content Placeholder 2"/>
          <p:cNvSpPr>
            <a:spLocks noGrp="1"/>
          </p:cNvSpPr>
          <p:nvPr>
            <p:ph idx="1"/>
          </p:nvPr>
        </p:nvSpPr>
        <p:spPr>
          <a:xfrm>
            <a:off x="0" y="1523999"/>
            <a:ext cx="9144000" cy="5334001"/>
          </a:xfrm>
        </p:spPr>
        <p:txBody>
          <a:bodyPr>
            <a:normAutofit fontScale="85000" lnSpcReduction="20000"/>
          </a:bodyPr>
          <a:lstStyle/>
          <a:p>
            <a:pPr marL="457200" lvl="1" indent="0">
              <a:lnSpc>
                <a:spcPct val="150000"/>
              </a:lnSpc>
              <a:buNone/>
            </a:pPr>
            <a:r>
              <a:rPr lang="en-US" sz="2000" dirty="0" smtClean="0">
                <a:solidFill>
                  <a:srgbClr val="7030A0"/>
                </a:solidFill>
                <a:latin typeface="Arial" pitchFamily="34" charset="0"/>
                <a:cs typeface="Arial" pitchFamily="34" charset="0"/>
              </a:rPr>
              <a:t>&lt;</a:t>
            </a:r>
            <a:r>
              <a:rPr lang="en-US" sz="2000" dirty="0" err="1" smtClean="0">
                <a:solidFill>
                  <a:srgbClr val="7030A0"/>
                </a:solidFill>
                <a:latin typeface="Arial" pitchFamily="34" charset="0"/>
                <a:cs typeface="Arial" pitchFamily="34" charset="0"/>
              </a:rPr>
              <a:t>soap:Envelope</a:t>
            </a:r>
            <a:r>
              <a:rPr lang="en-US" sz="2000" dirty="0" smtClean="0">
                <a:solidFill>
                  <a:srgbClr val="7030A0"/>
                </a:solidFill>
                <a:latin typeface="Arial" pitchFamily="34" charset="0"/>
                <a:cs typeface="Arial" pitchFamily="34" charset="0"/>
              </a:rPr>
              <a:t> </a:t>
            </a:r>
          </a:p>
          <a:p>
            <a:pPr marL="457200" lvl="1" indent="0">
              <a:lnSpc>
                <a:spcPct val="150000"/>
              </a:lnSpc>
              <a:buNone/>
            </a:pPr>
            <a:r>
              <a:rPr lang="en-US" sz="2000" dirty="0" err="1" smtClean="0">
                <a:solidFill>
                  <a:srgbClr val="7030A0"/>
                </a:solidFill>
                <a:latin typeface="Arial" pitchFamily="34" charset="0"/>
                <a:cs typeface="Arial" pitchFamily="34" charset="0"/>
              </a:rPr>
              <a:t>xmlns:soap</a:t>
            </a:r>
            <a:r>
              <a:rPr lang="en-US" sz="2000" dirty="0">
                <a:solidFill>
                  <a:srgbClr val="7030A0"/>
                </a:solidFill>
                <a:latin typeface="Arial" pitchFamily="34" charset="0"/>
                <a:cs typeface="Arial" pitchFamily="34" charset="0"/>
              </a:rPr>
              <a:t>=”http://www.w3.org/2001/12/soap-envelope”</a:t>
            </a:r>
          </a:p>
          <a:p>
            <a:pPr marL="457200" lvl="1" indent="0">
              <a:lnSpc>
                <a:spcPct val="150000"/>
              </a:lnSpc>
              <a:buNone/>
            </a:pPr>
            <a:r>
              <a:rPr lang="en-US" sz="2000" dirty="0" err="1">
                <a:solidFill>
                  <a:srgbClr val="7030A0"/>
                </a:solidFill>
                <a:latin typeface="Arial" pitchFamily="34" charset="0"/>
                <a:cs typeface="Arial" pitchFamily="34" charset="0"/>
              </a:rPr>
              <a:t>soap:encodingStyle</a:t>
            </a:r>
            <a:r>
              <a:rPr lang="en-US" sz="2000" dirty="0">
                <a:solidFill>
                  <a:srgbClr val="7030A0"/>
                </a:solidFill>
                <a:latin typeface="Arial" pitchFamily="34" charset="0"/>
                <a:cs typeface="Arial" pitchFamily="34" charset="0"/>
              </a:rPr>
              <a:t>=”http://www.w3.org/2001/12/soap-encoding</a:t>
            </a:r>
            <a:r>
              <a:rPr lang="en-US" sz="2000" dirty="0" smtClean="0">
                <a:solidFill>
                  <a:srgbClr val="7030A0"/>
                </a:solidFill>
                <a:latin typeface="Arial" pitchFamily="34" charset="0"/>
                <a:cs typeface="Arial" pitchFamily="34" charset="0"/>
              </a:rPr>
              <a:t>”&gt; </a:t>
            </a:r>
            <a:endParaRPr lang="en-US" sz="2000" dirty="0">
              <a:solidFill>
                <a:srgbClr val="7030A0"/>
              </a:solidFill>
              <a:latin typeface="Arial" pitchFamily="34" charset="0"/>
              <a:cs typeface="Arial" pitchFamily="34" charset="0"/>
            </a:endParaRPr>
          </a:p>
          <a:p>
            <a:pPr marL="457200" lvl="1" indent="0">
              <a:lnSpc>
                <a:spcPct val="150000"/>
              </a:lnSpc>
              <a:buNone/>
            </a:pPr>
            <a:r>
              <a:rPr lang="en-US" sz="2000" dirty="0" smtClean="0">
                <a:solidFill>
                  <a:srgbClr val="FFC000"/>
                </a:solidFill>
                <a:latin typeface="Arial" pitchFamily="34" charset="0"/>
                <a:cs typeface="Arial" pitchFamily="34" charset="0"/>
              </a:rPr>
              <a:t>	&lt;</a:t>
            </a:r>
            <a:r>
              <a:rPr lang="en-US" sz="2000" dirty="0" err="1">
                <a:solidFill>
                  <a:srgbClr val="FFC000"/>
                </a:solidFill>
                <a:latin typeface="Arial" pitchFamily="34" charset="0"/>
                <a:cs typeface="Arial" pitchFamily="34" charset="0"/>
              </a:rPr>
              <a:t>soap:Header</a:t>
            </a:r>
            <a:r>
              <a:rPr lang="en-US" sz="2000" dirty="0">
                <a:solidFill>
                  <a:srgbClr val="FFC000"/>
                </a:solidFill>
                <a:latin typeface="Arial" pitchFamily="34" charset="0"/>
                <a:cs typeface="Arial" pitchFamily="34" charset="0"/>
              </a:rPr>
              <a:t>&gt;</a:t>
            </a:r>
          </a:p>
          <a:p>
            <a:pPr marL="457200" lvl="1" indent="0">
              <a:lnSpc>
                <a:spcPct val="150000"/>
              </a:lnSpc>
              <a:buNone/>
            </a:pPr>
            <a:r>
              <a:rPr lang="en-US" sz="2000" dirty="0" smtClean="0">
                <a:solidFill>
                  <a:srgbClr val="FFC000"/>
                </a:solidFill>
                <a:latin typeface="Arial" pitchFamily="34" charset="0"/>
                <a:cs typeface="Arial" pitchFamily="34" charset="0"/>
              </a:rPr>
              <a:t>		[</a:t>
            </a:r>
            <a:r>
              <a:rPr lang="en-US" sz="2000" dirty="0">
                <a:solidFill>
                  <a:srgbClr val="FFC000"/>
                </a:solidFill>
                <a:latin typeface="Arial" pitchFamily="34" charset="0"/>
                <a:cs typeface="Arial" pitchFamily="34" charset="0"/>
              </a:rPr>
              <a:t>Here’s where extraneous information, like password data, resides]</a:t>
            </a:r>
          </a:p>
          <a:p>
            <a:pPr marL="457200" lvl="1" indent="0">
              <a:lnSpc>
                <a:spcPct val="150000"/>
              </a:lnSpc>
              <a:buNone/>
            </a:pPr>
            <a:r>
              <a:rPr lang="en-US" sz="2000" dirty="0" smtClean="0">
                <a:solidFill>
                  <a:srgbClr val="FFC000"/>
                </a:solidFill>
                <a:latin typeface="Arial" pitchFamily="34" charset="0"/>
                <a:cs typeface="Arial" pitchFamily="34" charset="0"/>
              </a:rPr>
              <a:t>	&lt;/</a:t>
            </a:r>
            <a:r>
              <a:rPr lang="en-US" sz="2000" dirty="0" err="1">
                <a:solidFill>
                  <a:srgbClr val="FFC000"/>
                </a:solidFill>
                <a:latin typeface="Arial" pitchFamily="34" charset="0"/>
                <a:cs typeface="Arial" pitchFamily="34" charset="0"/>
              </a:rPr>
              <a:t>soap:Header</a:t>
            </a:r>
            <a:r>
              <a:rPr lang="en-US" sz="2000" dirty="0" smtClean="0">
                <a:solidFill>
                  <a:srgbClr val="FFC000"/>
                </a:solidFill>
                <a:latin typeface="Arial" pitchFamily="34" charset="0"/>
                <a:cs typeface="Arial" pitchFamily="34" charset="0"/>
              </a:rPr>
              <a:t>&gt; </a:t>
            </a:r>
            <a:endParaRPr lang="en-US" sz="2000" dirty="0">
              <a:solidFill>
                <a:srgbClr val="FFC000"/>
              </a:solidFill>
              <a:latin typeface="Arial" pitchFamily="34" charset="0"/>
              <a:cs typeface="Arial" pitchFamily="34" charset="0"/>
            </a:endParaRPr>
          </a:p>
          <a:p>
            <a:pPr marL="457200" lvl="1" indent="0">
              <a:lnSpc>
                <a:spcPct val="150000"/>
              </a:lnSpc>
              <a:buNone/>
            </a:pPr>
            <a:r>
              <a:rPr lang="en-US" sz="2000" dirty="0" smtClean="0">
                <a:solidFill>
                  <a:srgbClr val="00B050"/>
                </a:solidFill>
                <a:latin typeface="Arial" pitchFamily="34" charset="0"/>
                <a:cs typeface="Arial" pitchFamily="34" charset="0"/>
              </a:rPr>
              <a:t>	&lt;</a:t>
            </a:r>
            <a:r>
              <a:rPr lang="en-US" sz="2000" dirty="0" err="1">
                <a:solidFill>
                  <a:srgbClr val="00B050"/>
                </a:solidFill>
                <a:latin typeface="Arial" pitchFamily="34" charset="0"/>
                <a:cs typeface="Arial" pitchFamily="34" charset="0"/>
              </a:rPr>
              <a:t>soap:Body</a:t>
            </a:r>
            <a:r>
              <a:rPr lang="en-US" sz="2000" dirty="0">
                <a:solidFill>
                  <a:srgbClr val="00B050"/>
                </a:solidFill>
                <a:latin typeface="Arial" pitchFamily="34" charset="0"/>
                <a:cs typeface="Arial" pitchFamily="34" charset="0"/>
              </a:rPr>
              <a:t>&gt;</a:t>
            </a:r>
          </a:p>
          <a:p>
            <a:pPr marL="457200" lvl="1" indent="0">
              <a:lnSpc>
                <a:spcPct val="150000"/>
              </a:lnSpc>
              <a:buNone/>
            </a:pPr>
            <a:r>
              <a:rPr lang="en-US" sz="2000" dirty="0" smtClean="0">
                <a:solidFill>
                  <a:srgbClr val="00B050"/>
                </a:solidFill>
                <a:latin typeface="Arial" pitchFamily="34" charset="0"/>
                <a:cs typeface="Arial" pitchFamily="34" charset="0"/>
              </a:rPr>
              <a:t>		[</a:t>
            </a:r>
            <a:r>
              <a:rPr lang="en-US" sz="2000" dirty="0">
                <a:solidFill>
                  <a:srgbClr val="00B050"/>
                </a:solidFill>
                <a:latin typeface="Arial" pitchFamily="34" charset="0"/>
                <a:cs typeface="Arial" pitchFamily="34" charset="0"/>
              </a:rPr>
              <a:t>Here’s where the actual message content resides</a:t>
            </a:r>
            <a:r>
              <a:rPr lang="en-US" sz="2000" dirty="0" smtClean="0">
                <a:solidFill>
                  <a:srgbClr val="00B050"/>
                </a:solidFill>
                <a:latin typeface="Arial" pitchFamily="34" charset="0"/>
                <a:cs typeface="Arial" pitchFamily="34" charset="0"/>
              </a:rPr>
              <a:t>] </a:t>
            </a:r>
            <a:endParaRPr lang="en-US" sz="2000" dirty="0">
              <a:solidFill>
                <a:srgbClr val="00B050"/>
              </a:solidFill>
              <a:latin typeface="Arial" pitchFamily="34" charset="0"/>
              <a:cs typeface="Arial" pitchFamily="34" charset="0"/>
            </a:endParaRPr>
          </a:p>
          <a:p>
            <a:pPr marL="457200" lvl="1" indent="0">
              <a:lnSpc>
                <a:spcPct val="150000"/>
              </a:lnSpc>
              <a:buNone/>
            </a:pPr>
            <a:r>
              <a:rPr lang="en-US" sz="2000" dirty="0" smtClean="0">
                <a:solidFill>
                  <a:srgbClr val="00B050"/>
                </a:solidFill>
                <a:latin typeface="Arial" pitchFamily="34" charset="0"/>
                <a:cs typeface="Arial" pitchFamily="34" charset="0"/>
              </a:rPr>
              <a:t>		</a:t>
            </a:r>
            <a:r>
              <a:rPr lang="en-US" sz="2000" dirty="0" smtClean="0">
                <a:solidFill>
                  <a:srgbClr val="FF0000"/>
                </a:solidFill>
                <a:latin typeface="Arial" pitchFamily="34" charset="0"/>
                <a:cs typeface="Arial" pitchFamily="34" charset="0"/>
              </a:rPr>
              <a:t>&lt;</a:t>
            </a:r>
            <a:r>
              <a:rPr lang="en-US" sz="2000" dirty="0" err="1">
                <a:solidFill>
                  <a:srgbClr val="FF0000"/>
                </a:solidFill>
                <a:latin typeface="Arial" pitchFamily="34" charset="0"/>
                <a:cs typeface="Arial" pitchFamily="34" charset="0"/>
              </a:rPr>
              <a:t>soap:Fault</a:t>
            </a:r>
            <a:r>
              <a:rPr lang="en-US" sz="2000" dirty="0">
                <a:solidFill>
                  <a:srgbClr val="FF0000"/>
                </a:solidFill>
                <a:latin typeface="Arial" pitchFamily="34" charset="0"/>
                <a:cs typeface="Arial" pitchFamily="34" charset="0"/>
              </a:rPr>
              <a:t>&gt;</a:t>
            </a:r>
          </a:p>
          <a:p>
            <a:pPr marL="457200" lvl="1" indent="0">
              <a:lnSpc>
                <a:spcPct val="150000"/>
              </a:lnSpc>
              <a:buNone/>
            </a:pPr>
            <a:r>
              <a:rPr lang="en-US" sz="2000" dirty="0" smtClean="0">
                <a:solidFill>
                  <a:srgbClr val="FF0000"/>
                </a:solidFill>
                <a:latin typeface="Arial" pitchFamily="34" charset="0"/>
                <a:cs typeface="Arial" pitchFamily="34" charset="0"/>
              </a:rPr>
              <a:t>			[</a:t>
            </a:r>
            <a:r>
              <a:rPr lang="en-US" sz="2000" dirty="0">
                <a:solidFill>
                  <a:srgbClr val="FF0000"/>
                </a:solidFill>
                <a:latin typeface="Arial" pitchFamily="34" charset="0"/>
                <a:cs typeface="Arial" pitchFamily="34" charset="0"/>
              </a:rPr>
              <a:t>Here are instructions to the server about how to handle errors]</a:t>
            </a:r>
          </a:p>
          <a:p>
            <a:pPr marL="457200" lvl="1" indent="0">
              <a:lnSpc>
                <a:spcPct val="150000"/>
              </a:lnSpc>
              <a:buNone/>
            </a:pPr>
            <a:r>
              <a:rPr lang="en-US" sz="2000" dirty="0" smtClean="0">
                <a:solidFill>
                  <a:srgbClr val="FF0000"/>
                </a:solidFill>
                <a:latin typeface="Arial" pitchFamily="34" charset="0"/>
                <a:cs typeface="Arial" pitchFamily="34" charset="0"/>
              </a:rPr>
              <a:t>		&lt;/</a:t>
            </a:r>
            <a:r>
              <a:rPr lang="en-US" sz="2000" dirty="0" err="1">
                <a:solidFill>
                  <a:srgbClr val="FF0000"/>
                </a:solidFill>
                <a:latin typeface="Arial" pitchFamily="34" charset="0"/>
                <a:cs typeface="Arial" pitchFamily="34" charset="0"/>
              </a:rPr>
              <a:t>soap:Fault</a:t>
            </a:r>
            <a:r>
              <a:rPr lang="en-US" sz="2000" dirty="0" smtClean="0">
                <a:solidFill>
                  <a:srgbClr val="FF0000"/>
                </a:solidFill>
                <a:latin typeface="Arial" pitchFamily="34" charset="0"/>
                <a:cs typeface="Arial" pitchFamily="34" charset="0"/>
              </a:rPr>
              <a:t>&gt; </a:t>
            </a:r>
            <a:endParaRPr lang="en-US" sz="2000" dirty="0">
              <a:solidFill>
                <a:srgbClr val="FF0000"/>
              </a:solidFill>
              <a:latin typeface="Arial" pitchFamily="34" charset="0"/>
              <a:cs typeface="Arial" pitchFamily="34" charset="0"/>
            </a:endParaRPr>
          </a:p>
          <a:p>
            <a:pPr marL="457200" lvl="1" indent="0">
              <a:lnSpc>
                <a:spcPct val="150000"/>
              </a:lnSpc>
              <a:buNone/>
            </a:pPr>
            <a:r>
              <a:rPr lang="en-US" sz="2000" dirty="0" smtClean="0">
                <a:solidFill>
                  <a:srgbClr val="00B050"/>
                </a:solidFill>
                <a:latin typeface="Arial" pitchFamily="34" charset="0"/>
                <a:cs typeface="Arial" pitchFamily="34" charset="0"/>
              </a:rPr>
              <a:t>	&lt;/</a:t>
            </a:r>
            <a:r>
              <a:rPr lang="en-US" sz="2000" dirty="0" err="1">
                <a:solidFill>
                  <a:srgbClr val="00B050"/>
                </a:solidFill>
                <a:latin typeface="Arial" pitchFamily="34" charset="0"/>
                <a:cs typeface="Arial" pitchFamily="34" charset="0"/>
              </a:rPr>
              <a:t>soap:Body</a:t>
            </a:r>
            <a:r>
              <a:rPr lang="en-US" sz="2000" dirty="0" smtClean="0">
                <a:solidFill>
                  <a:srgbClr val="00B050"/>
                </a:solidFill>
                <a:latin typeface="Arial" pitchFamily="34" charset="0"/>
                <a:cs typeface="Arial" pitchFamily="34" charset="0"/>
              </a:rPr>
              <a:t>&gt; </a:t>
            </a:r>
            <a:endParaRPr lang="en-US" sz="2000" dirty="0">
              <a:solidFill>
                <a:srgbClr val="00B050"/>
              </a:solidFill>
              <a:latin typeface="Arial" pitchFamily="34" charset="0"/>
              <a:cs typeface="Arial" pitchFamily="34" charset="0"/>
            </a:endParaRPr>
          </a:p>
          <a:p>
            <a:pPr marL="457200" lvl="1" indent="0">
              <a:lnSpc>
                <a:spcPct val="150000"/>
              </a:lnSpc>
              <a:buNone/>
            </a:pPr>
            <a:r>
              <a:rPr lang="en-US" sz="2000" dirty="0">
                <a:solidFill>
                  <a:srgbClr val="7030A0"/>
                </a:solidFill>
                <a:latin typeface="Arial" pitchFamily="34" charset="0"/>
                <a:cs typeface="Arial" pitchFamily="34" charset="0"/>
              </a:rPr>
              <a:t>&lt;/</a:t>
            </a:r>
            <a:r>
              <a:rPr lang="en-US" sz="2000" dirty="0" err="1">
                <a:solidFill>
                  <a:srgbClr val="7030A0"/>
                </a:solidFill>
                <a:latin typeface="Arial" pitchFamily="34" charset="0"/>
                <a:cs typeface="Arial" pitchFamily="34" charset="0"/>
              </a:rPr>
              <a:t>soap:Envelope</a:t>
            </a:r>
            <a:r>
              <a:rPr lang="en-US" sz="2000" dirty="0">
                <a:solidFill>
                  <a:srgbClr val="7030A0"/>
                </a:solidFill>
                <a:latin typeface="Arial" pitchFamily="34" charset="0"/>
                <a:cs typeface="Arial" pitchFamily="34" charset="0"/>
              </a:rPr>
              <a:t>&gt;</a:t>
            </a:r>
            <a:endParaRPr lang="en-US" sz="2000" dirty="0" smtClean="0">
              <a:solidFill>
                <a:srgbClr val="7030A0"/>
              </a:solidFill>
              <a:latin typeface="Arial" pitchFamily="34" charset="0"/>
              <a:cs typeface="Arial" pitchFamily="34" charset="0"/>
            </a:endParaRPr>
          </a:p>
        </p:txBody>
      </p:sp>
    </p:spTree>
    <p:extLst>
      <p:ext uri="{BB962C8B-B14F-4D97-AF65-F5344CB8AC3E}">
        <p14:creationId xmlns:p14="http://schemas.microsoft.com/office/powerpoint/2010/main" val="3007594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t>
            </a:r>
            <a:r>
              <a:rPr lang="en-US" dirty="0" smtClean="0"/>
              <a:t>Envelope</a:t>
            </a:r>
            <a:endParaRPr lang="en-US" dirty="0"/>
          </a:p>
        </p:txBody>
      </p:sp>
      <p:sp>
        <p:nvSpPr>
          <p:cNvPr id="20" name="Content Placeholder 2"/>
          <p:cNvSpPr>
            <a:spLocks noGrp="1"/>
          </p:cNvSpPr>
          <p:nvPr>
            <p:ph idx="1"/>
          </p:nvPr>
        </p:nvSpPr>
        <p:spPr>
          <a:xfrm>
            <a:off x="0" y="1524000"/>
            <a:ext cx="9144000" cy="4572000"/>
          </a:xfrm>
        </p:spPr>
        <p:txBody>
          <a:bodyPr>
            <a:normAutofit fontScale="92500" lnSpcReduction="20000"/>
          </a:bodyPr>
          <a:lstStyle/>
          <a:p>
            <a:pPr>
              <a:lnSpc>
                <a:spcPct val="150000"/>
              </a:lnSpc>
            </a:pPr>
            <a:r>
              <a:rPr lang="en-US" dirty="0">
                <a:latin typeface="Arial" pitchFamily="34" charset="0"/>
                <a:cs typeface="Arial" pitchFamily="34" charset="0"/>
              </a:rPr>
              <a:t>SOAP Envelope encapsulates the entire message</a:t>
            </a:r>
          </a:p>
          <a:p>
            <a:pPr>
              <a:lnSpc>
                <a:spcPct val="150000"/>
              </a:lnSpc>
            </a:pPr>
            <a:r>
              <a:rPr lang="en-US" dirty="0">
                <a:latin typeface="Arial" pitchFamily="34" charset="0"/>
                <a:cs typeface="Arial" pitchFamily="34" charset="0"/>
              </a:rPr>
              <a:t>SOAP Envelope </a:t>
            </a:r>
            <a:r>
              <a:rPr lang="en-US" dirty="0" smtClean="0">
                <a:latin typeface="Arial" pitchFamily="34" charset="0"/>
                <a:cs typeface="Arial" pitchFamily="34" charset="0"/>
              </a:rPr>
              <a:t>is </a:t>
            </a:r>
            <a:r>
              <a:rPr lang="en-US" dirty="0">
                <a:latin typeface="Arial" pitchFamily="34" charset="0"/>
                <a:cs typeface="Arial" pitchFamily="34" charset="0"/>
              </a:rPr>
              <a:t>the root element of a SOAP message</a:t>
            </a:r>
          </a:p>
          <a:p>
            <a:pPr>
              <a:lnSpc>
                <a:spcPct val="150000"/>
              </a:lnSpc>
            </a:pPr>
            <a:r>
              <a:rPr lang="en-US" dirty="0">
                <a:latin typeface="Arial" pitchFamily="34" charset="0"/>
                <a:cs typeface="Arial" pitchFamily="34" charset="0"/>
              </a:rPr>
              <a:t>This element defines the XML document as a SOAP message.</a:t>
            </a:r>
          </a:p>
          <a:p>
            <a:pPr>
              <a:lnSpc>
                <a:spcPct val="150000"/>
              </a:lnSpc>
            </a:pPr>
            <a:r>
              <a:rPr lang="en-US" dirty="0">
                <a:latin typeface="Arial" pitchFamily="34" charset="0"/>
                <a:cs typeface="Arial" pitchFamily="34" charset="0"/>
              </a:rPr>
              <a:t>SOAP Envelope contains two child elements, an optional </a:t>
            </a:r>
            <a:r>
              <a:rPr lang="en-US" dirty="0">
                <a:solidFill>
                  <a:srgbClr val="FFC000"/>
                </a:solidFill>
                <a:latin typeface="Arial" pitchFamily="34" charset="0"/>
                <a:cs typeface="Arial" pitchFamily="34" charset="0"/>
              </a:rPr>
              <a:t>&lt;Header&gt; </a:t>
            </a:r>
            <a:r>
              <a:rPr lang="en-US" dirty="0">
                <a:latin typeface="Arial" pitchFamily="34" charset="0"/>
                <a:cs typeface="Arial" pitchFamily="34" charset="0"/>
              </a:rPr>
              <a:t>and a mandatory </a:t>
            </a:r>
            <a:r>
              <a:rPr lang="en-US" dirty="0">
                <a:solidFill>
                  <a:srgbClr val="FFC000"/>
                </a:solidFill>
                <a:latin typeface="Arial" pitchFamily="34" charset="0"/>
                <a:cs typeface="Arial" pitchFamily="34" charset="0"/>
              </a:rPr>
              <a:t>&lt;Body&gt;</a:t>
            </a:r>
          </a:p>
        </p:txBody>
      </p:sp>
    </p:spTree>
    <p:extLst>
      <p:ext uri="{BB962C8B-B14F-4D97-AF65-F5344CB8AC3E}">
        <p14:creationId xmlns:p14="http://schemas.microsoft.com/office/powerpoint/2010/main" val="316485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t>
            </a:r>
            <a:r>
              <a:rPr lang="en-US" dirty="0" smtClean="0"/>
              <a:t>Header</a:t>
            </a:r>
            <a:endParaRPr lang="en-US" dirty="0"/>
          </a:p>
        </p:txBody>
      </p:sp>
      <p:sp>
        <p:nvSpPr>
          <p:cNvPr id="20" name="Content Placeholder 2"/>
          <p:cNvSpPr>
            <a:spLocks noGrp="1"/>
          </p:cNvSpPr>
          <p:nvPr>
            <p:ph idx="1"/>
          </p:nvPr>
        </p:nvSpPr>
        <p:spPr>
          <a:xfrm>
            <a:off x="0" y="1524000"/>
            <a:ext cx="9144000" cy="5334000"/>
          </a:xfrm>
        </p:spPr>
        <p:txBody>
          <a:bodyPr>
            <a:normAutofit fontScale="77500" lnSpcReduction="20000"/>
          </a:bodyPr>
          <a:lstStyle/>
          <a:p>
            <a:pPr>
              <a:lnSpc>
                <a:spcPct val="150000"/>
              </a:lnSpc>
            </a:pPr>
            <a:r>
              <a:rPr lang="en-US" dirty="0">
                <a:latin typeface="Arial" pitchFamily="34" charset="0"/>
                <a:cs typeface="Arial" pitchFamily="34" charset="0"/>
              </a:rPr>
              <a:t>SOAP Header is </a:t>
            </a:r>
            <a:r>
              <a:rPr lang="en-US" dirty="0">
                <a:solidFill>
                  <a:srgbClr val="FFC000"/>
                </a:solidFill>
                <a:latin typeface="Arial" pitchFamily="34" charset="0"/>
                <a:cs typeface="Arial" pitchFamily="34" charset="0"/>
              </a:rPr>
              <a:t>optional </a:t>
            </a:r>
          </a:p>
          <a:p>
            <a:pPr>
              <a:lnSpc>
                <a:spcPct val="150000"/>
              </a:lnSpc>
            </a:pPr>
            <a:r>
              <a:rPr lang="en-US" dirty="0">
                <a:latin typeface="Arial" pitchFamily="34" charset="0"/>
                <a:cs typeface="Arial" pitchFamily="34" charset="0"/>
              </a:rPr>
              <a:t>M</a:t>
            </a:r>
            <a:r>
              <a:rPr lang="en-US" dirty="0" smtClean="0">
                <a:latin typeface="Arial" pitchFamily="34" charset="0"/>
                <a:cs typeface="Arial" pitchFamily="34" charset="0"/>
              </a:rPr>
              <a:t>ust </a:t>
            </a:r>
            <a:r>
              <a:rPr lang="en-US" dirty="0">
                <a:latin typeface="Arial" pitchFamily="34" charset="0"/>
                <a:cs typeface="Arial" pitchFamily="34" charset="0"/>
              </a:rPr>
              <a:t>be the </a:t>
            </a:r>
            <a:r>
              <a:rPr lang="en-US" dirty="0">
                <a:solidFill>
                  <a:srgbClr val="FFC000"/>
                </a:solidFill>
                <a:latin typeface="Arial" pitchFamily="34" charset="0"/>
                <a:cs typeface="Arial" pitchFamily="34" charset="0"/>
              </a:rPr>
              <a:t>first child </a:t>
            </a:r>
            <a:r>
              <a:rPr lang="en-US" dirty="0">
                <a:latin typeface="Arial" pitchFamily="34" charset="0"/>
                <a:cs typeface="Arial" pitchFamily="34" charset="0"/>
              </a:rPr>
              <a:t>element </a:t>
            </a:r>
            <a:r>
              <a:rPr lang="en-US" dirty="0">
                <a:solidFill>
                  <a:srgbClr val="FFC000"/>
                </a:solidFill>
                <a:latin typeface="Arial" pitchFamily="34" charset="0"/>
                <a:cs typeface="Arial" pitchFamily="34" charset="0"/>
              </a:rPr>
              <a:t>of the </a:t>
            </a:r>
            <a:r>
              <a:rPr lang="en-US" dirty="0" smtClean="0">
                <a:solidFill>
                  <a:srgbClr val="FFC000"/>
                </a:solidFill>
                <a:latin typeface="Arial" pitchFamily="34" charset="0"/>
                <a:cs typeface="Arial" pitchFamily="34" charset="0"/>
              </a:rPr>
              <a:t>Envelope</a:t>
            </a:r>
          </a:p>
          <a:p>
            <a:pPr>
              <a:lnSpc>
                <a:spcPct val="150000"/>
              </a:lnSpc>
            </a:pPr>
            <a:r>
              <a:rPr lang="en-US" dirty="0">
                <a:latin typeface="Arial" pitchFamily="34" charset="0"/>
                <a:cs typeface="Arial" pitchFamily="34" charset="0"/>
              </a:rPr>
              <a:t>Header elements </a:t>
            </a:r>
            <a:r>
              <a:rPr lang="en-US" dirty="0">
                <a:solidFill>
                  <a:srgbClr val="FFC000"/>
                </a:solidFill>
                <a:latin typeface="Arial" pitchFamily="34" charset="0"/>
                <a:cs typeface="Arial" pitchFamily="34" charset="0"/>
              </a:rPr>
              <a:t>can occur multiple </a:t>
            </a:r>
            <a:r>
              <a:rPr lang="en-US" dirty="0" smtClean="0">
                <a:solidFill>
                  <a:srgbClr val="FFC000"/>
                </a:solidFill>
                <a:latin typeface="Arial" pitchFamily="34" charset="0"/>
                <a:cs typeface="Arial" pitchFamily="34" charset="0"/>
              </a:rPr>
              <a:t>times</a:t>
            </a:r>
            <a:endParaRPr lang="en-US" dirty="0">
              <a:solidFill>
                <a:srgbClr val="FFC000"/>
              </a:solidFill>
              <a:latin typeface="Arial" pitchFamily="34" charset="0"/>
              <a:cs typeface="Arial" pitchFamily="34" charset="0"/>
            </a:endParaRPr>
          </a:p>
          <a:p>
            <a:pPr>
              <a:lnSpc>
                <a:spcPct val="150000"/>
              </a:lnSpc>
            </a:pPr>
            <a:r>
              <a:rPr lang="en-US" dirty="0">
                <a:latin typeface="Arial" pitchFamily="34" charset="0"/>
                <a:cs typeface="Arial" pitchFamily="34" charset="0"/>
              </a:rPr>
              <a:t>Header </a:t>
            </a:r>
            <a:r>
              <a:rPr lang="en-US" dirty="0" smtClean="0">
                <a:latin typeface="Arial" pitchFamily="34" charset="0"/>
                <a:cs typeface="Arial" pitchFamily="34" charset="0"/>
              </a:rPr>
              <a:t>includes </a:t>
            </a:r>
            <a:r>
              <a:rPr lang="en-US" dirty="0">
                <a:latin typeface="Arial" pitchFamily="34" charset="0"/>
                <a:cs typeface="Arial" pitchFamily="34" charset="0"/>
              </a:rPr>
              <a:t>information that might be needed by the receiver but isn’t strictly part of the message </a:t>
            </a:r>
            <a:r>
              <a:rPr lang="en-US" dirty="0" smtClean="0">
                <a:latin typeface="Arial" pitchFamily="34" charset="0"/>
                <a:cs typeface="Arial" pitchFamily="34" charset="0"/>
              </a:rPr>
              <a:t>content, like</a:t>
            </a:r>
            <a:endParaRPr lang="en-US" dirty="0">
              <a:latin typeface="Arial" pitchFamily="34" charset="0"/>
              <a:cs typeface="Arial" pitchFamily="34" charset="0"/>
            </a:endParaRPr>
          </a:p>
          <a:p>
            <a:pPr lvl="1">
              <a:lnSpc>
                <a:spcPct val="150000"/>
              </a:lnSpc>
            </a:pPr>
            <a:r>
              <a:rPr lang="en-US" dirty="0" smtClean="0">
                <a:latin typeface="Arial" pitchFamily="34" charset="0"/>
                <a:cs typeface="Arial" pitchFamily="34" charset="0"/>
              </a:rPr>
              <a:t>login </a:t>
            </a:r>
            <a:r>
              <a:rPr lang="en-US" dirty="0">
                <a:latin typeface="Arial" pitchFamily="34" charset="0"/>
                <a:cs typeface="Arial" pitchFamily="34" charset="0"/>
              </a:rPr>
              <a:t>and password information</a:t>
            </a:r>
            <a:endParaRPr lang="en-US" dirty="0" smtClean="0">
              <a:latin typeface="Arial" pitchFamily="34" charset="0"/>
              <a:cs typeface="Arial" pitchFamily="34" charset="0"/>
            </a:endParaRPr>
          </a:p>
          <a:p>
            <a:pPr lvl="1">
              <a:lnSpc>
                <a:spcPct val="150000"/>
              </a:lnSpc>
            </a:pPr>
            <a:r>
              <a:rPr lang="en-US" dirty="0" smtClean="0">
                <a:latin typeface="Arial" pitchFamily="34" charset="0"/>
                <a:cs typeface="Arial" pitchFamily="34" charset="0"/>
              </a:rPr>
              <a:t>digital signatures</a:t>
            </a:r>
          </a:p>
          <a:p>
            <a:pPr lvl="1">
              <a:lnSpc>
                <a:spcPct val="150000"/>
              </a:lnSpc>
            </a:pPr>
            <a:r>
              <a:rPr lang="en-US" dirty="0" smtClean="0">
                <a:latin typeface="Arial" pitchFamily="34" charset="0"/>
                <a:cs typeface="Arial" pitchFamily="34" charset="0"/>
              </a:rPr>
              <a:t>maximum </a:t>
            </a:r>
            <a:r>
              <a:rPr lang="en-US" dirty="0">
                <a:latin typeface="Arial" pitchFamily="34" charset="0"/>
                <a:cs typeface="Arial" pitchFamily="34" charset="0"/>
              </a:rPr>
              <a:t>time the SOAP request may take to </a:t>
            </a:r>
            <a:r>
              <a:rPr lang="en-US" dirty="0" smtClean="0">
                <a:latin typeface="Arial" pitchFamily="34" charset="0"/>
                <a:cs typeface="Arial" pitchFamily="34" charset="0"/>
              </a:rPr>
              <a:t>process</a:t>
            </a:r>
          </a:p>
          <a:p>
            <a:pPr lvl="1">
              <a:lnSpc>
                <a:spcPct val="150000"/>
              </a:lnSpc>
            </a:pPr>
            <a:r>
              <a:rPr lang="en-US" dirty="0" smtClean="0">
                <a:latin typeface="Arial" pitchFamily="34" charset="0"/>
                <a:cs typeface="Arial" pitchFamily="34" charset="0"/>
              </a:rPr>
              <a:t>state</a:t>
            </a:r>
            <a:endParaRPr lang="en-US" dirty="0">
              <a:latin typeface="Arial" pitchFamily="34" charset="0"/>
              <a:cs typeface="Arial" pitchFamily="34" charset="0"/>
            </a:endParaRPr>
          </a:p>
        </p:txBody>
      </p:sp>
    </p:spTree>
    <p:extLst>
      <p:ext uri="{BB962C8B-B14F-4D97-AF65-F5344CB8AC3E}">
        <p14:creationId xmlns:p14="http://schemas.microsoft.com/office/powerpoint/2010/main" val="1567542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SOAP </a:t>
            </a:r>
            <a:r>
              <a:rPr lang="en-US" dirty="0" smtClean="0"/>
              <a:t>Header Attributes</a:t>
            </a:r>
            <a:endParaRPr lang="en-US" dirty="0"/>
          </a:p>
        </p:txBody>
      </p:sp>
      <p:sp>
        <p:nvSpPr>
          <p:cNvPr id="20" name="Content Placeholder 2"/>
          <p:cNvSpPr>
            <a:spLocks noGrp="1"/>
          </p:cNvSpPr>
          <p:nvPr>
            <p:ph idx="1"/>
          </p:nvPr>
        </p:nvSpPr>
        <p:spPr>
          <a:xfrm>
            <a:off x="0" y="1524000"/>
            <a:ext cx="9144000" cy="5334000"/>
          </a:xfrm>
        </p:spPr>
        <p:txBody>
          <a:bodyPr>
            <a:normAutofit fontScale="77500" lnSpcReduction="20000"/>
          </a:bodyPr>
          <a:lstStyle/>
          <a:p>
            <a:pPr>
              <a:lnSpc>
                <a:spcPct val="150000"/>
              </a:lnSpc>
            </a:pPr>
            <a:r>
              <a:rPr lang="en-US" dirty="0" smtClean="0">
                <a:latin typeface="Arial" panose="020B0604020202020204" pitchFamily="34" charset="0"/>
                <a:cs typeface="Arial" pitchFamily="34" charset="0"/>
              </a:rPr>
              <a:t>Attributes appear in Header elements</a:t>
            </a:r>
            <a:endParaRPr lang="en-US" dirty="0">
              <a:solidFill>
                <a:srgbClr val="FFC000"/>
              </a:solidFill>
              <a:latin typeface="Arial" pitchFamily="34" charset="0"/>
              <a:cs typeface="Arial" pitchFamily="34" charset="0"/>
            </a:endParaRPr>
          </a:p>
          <a:p>
            <a:pPr>
              <a:lnSpc>
                <a:spcPct val="150000"/>
              </a:lnSpc>
            </a:pPr>
            <a:r>
              <a:rPr lang="en-US" dirty="0" smtClean="0">
                <a:solidFill>
                  <a:srgbClr val="FFC000"/>
                </a:solidFill>
                <a:latin typeface="Arial" panose="020B0604020202020204" pitchFamily="34" charset="0"/>
                <a:cs typeface="Arial" panose="020B0604020202020204" pitchFamily="34" charset="0"/>
              </a:rPr>
              <a:t>Determine how a recipient processes a message</a:t>
            </a:r>
          </a:p>
          <a:p>
            <a:pPr>
              <a:lnSpc>
                <a:spcPct val="150000"/>
              </a:lnSpc>
            </a:pPr>
            <a:r>
              <a:rPr lang="en-US" dirty="0">
                <a:latin typeface="Arial" pitchFamily="34" charset="0"/>
                <a:cs typeface="Arial" pitchFamily="34" charset="0"/>
              </a:rPr>
              <a:t>The SOAP 1.1 specification defines two attributes that can appear in SOAP Header Element: </a:t>
            </a:r>
          </a:p>
          <a:p>
            <a:pPr lvl="1">
              <a:lnSpc>
                <a:spcPct val="150000"/>
              </a:lnSpc>
            </a:pPr>
            <a:r>
              <a:rPr lang="en-US" dirty="0">
                <a:solidFill>
                  <a:srgbClr val="FFC000"/>
                </a:solidFill>
                <a:latin typeface="Arial" pitchFamily="34" charset="0"/>
                <a:cs typeface="Arial" pitchFamily="34" charset="0"/>
              </a:rPr>
              <a:t>actor</a:t>
            </a:r>
          </a:p>
          <a:p>
            <a:pPr lvl="1">
              <a:lnSpc>
                <a:spcPct val="150000"/>
              </a:lnSpc>
            </a:pPr>
            <a:r>
              <a:rPr lang="en-US" dirty="0" err="1" smtClean="0">
                <a:solidFill>
                  <a:srgbClr val="FFC000"/>
                </a:solidFill>
                <a:latin typeface="Arial" pitchFamily="34" charset="0"/>
                <a:cs typeface="Arial" pitchFamily="34" charset="0"/>
              </a:rPr>
              <a:t>mustUnderstand</a:t>
            </a:r>
            <a:endParaRPr lang="en-US" dirty="0">
              <a:solidFill>
                <a:srgbClr val="FFC000"/>
              </a:solidFill>
              <a:latin typeface="Arial" pitchFamily="34" charset="0"/>
              <a:cs typeface="Arial" pitchFamily="34" charset="0"/>
            </a:endParaRPr>
          </a:p>
          <a:p>
            <a:pPr>
              <a:lnSpc>
                <a:spcPct val="150000"/>
              </a:lnSpc>
            </a:pPr>
            <a:r>
              <a:rPr lang="en-US" dirty="0">
                <a:latin typeface="Arial" pitchFamily="34" charset="0"/>
                <a:cs typeface="Arial" pitchFamily="34" charset="0"/>
              </a:rPr>
              <a:t>The SOAP 1.2 specification defines three attributes: </a:t>
            </a:r>
          </a:p>
          <a:p>
            <a:pPr lvl="1">
              <a:lnSpc>
                <a:spcPct val="150000"/>
              </a:lnSpc>
            </a:pPr>
            <a:r>
              <a:rPr lang="en-US" dirty="0">
                <a:solidFill>
                  <a:srgbClr val="FFC000"/>
                </a:solidFill>
                <a:latin typeface="Arial" pitchFamily="34" charset="0"/>
                <a:cs typeface="Arial" pitchFamily="34" charset="0"/>
              </a:rPr>
              <a:t>role </a:t>
            </a:r>
            <a:r>
              <a:rPr lang="en-US" dirty="0">
                <a:latin typeface="Arial" pitchFamily="34" charset="0"/>
                <a:cs typeface="Arial" pitchFamily="34" charset="0"/>
              </a:rPr>
              <a:t>(a new name for actor)</a:t>
            </a:r>
          </a:p>
          <a:p>
            <a:pPr lvl="1">
              <a:lnSpc>
                <a:spcPct val="150000"/>
              </a:lnSpc>
            </a:pPr>
            <a:r>
              <a:rPr lang="en-US" dirty="0" err="1">
                <a:solidFill>
                  <a:srgbClr val="FFC000"/>
                </a:solidFill>
                <a:latin typeface="Arial" pitchFamily="34" charset="0"/>
                <a:cs typeface="Arial" pitchFamily="34" charset="0"/>
              </a:rPr>
              <a:t>mustUnderstand</a:t>
            </a:r>
            <a:endParaRPr lang="en-US" dirty="0">
              <a:solidFill>
                <a:srgbClr val="FFC000"/>
              </a:solidFill>
              <a:latin typeface="Arial" pitchFamily="34" charset="0"/>
              <a:cs typeface="Arial" pitchFamily="34" charset="0"/>
            </a:endParaRPr>
          </a:p>
          <a:p>
            <a:pPr lvl="1">
              <a:lnSpc>
                <a:spcPct val="150000"/>
              </a:lnSpc>
            </a:pPr>
            <a:r>
              <a:rPr lang="en-US" dirty="0" smtClean="0">
                <a:solidFill>
                  <a:srgbClr val="FFC000"/>
                </a:solidFill>
                <a:latin typeface="Arial" pitchFamily="34" charset="0"/>
                <a:cs typeface="Arial" pitchFamily="34" charset="0"/>
              </a:rPr>
              <a:t>relay</a:t>
            </a:r>
            <a:endParaRPr lang="en-US" dirty="0">
              <a:solidFill>
                <a:srgbClr val="FFC000"/>
              </a:solidFill>
              <a:latin typeface="Arial" pitchFamily="34" charset="0"/>
              <a:cs typeface="Arial" pitchFamily="34" charset="0"/>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327" tIns="44436" rIns="33327"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Attributes that appear in a </a:t>
            </a:r>
            <a:r>
              <a:rPr kumimoji="0" lang="en-US" altLang="en-US" sz="900" b="0" i="0" u="none" strike="noStrike" cap="none" normalizeH="0" baseline="0" smtClean="0">
                <a:ln>
                  <a:noFill/>
                </a:ln>
                <a:solidFill>
                  <a:srgbClr val="555555"/>
                </a:solidFill>
                <a:effectLst/>
                <a:latin typeface="Monaco"/>
              </a:rPr>
              <a:t>SOAPHeaderElement</a:t>
            </a: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object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4490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Role/Actor Attribute</a:t>
            </a:r>
            <a:endParaRPr lang="en-US" dirty="0"/>
          </a:p>
        </p:txBody>
      </p:sp>
      <p:sp>
        <p:nvSpPr>
          <p:cNvPr id="20" name="Content Placeholder 2"/>
          <p:cNvSpPr>
            <a:spLocks noGrp="1"/>
          </p:cNvSpPr>
          <p:nvPr>
            <p:ph idx="1"/>
          </p:nvPr>
        </p:nvSpPr>
        <p:spPr>
          <a:xfrm>
            <a:off x="0" y="1524000"/>
            <a:ext cx="9144000" cy="5334000"/>
          </a:xfrm>
        </p:spPr>
        <p:txBody>
          <a:bodyPr>
            <a:noAutofit/>
          </a:bodyPr>
          <a:lstStyle/>
          <a:p>
            <a:r>
              <a:rPr lang="en-US" dirty="0">
                <a:latin typeface="Arial" panose="020B0604020202020204" pitchFamily="34" charset="0"/>
                <a:cs typeface="Arial" pitchFamily="34" charset="0"/>
              </a:rPr>
              <a:t>Header blocks (elements) can be targeted at nodes acting in specific </a:t>
            </a:r>
            <a:r>
              <a:rPr lang="en-US" dirty="0" smtClean="0">
                <a:latin typeface="Arial" panose="020B0604020202020204" pitchFamily="34" charset="0"/>
                <a:cs typeface="Arial" pitchFamily="34" charset="0"/>
              </a:rPr>
              <a:t>roles</a:t>
            </a:r>
          </a:p>
          <a:p>
            <a:pPr marL="118872" indent="0">
              <a:buNone/>
            </a:pPr>
            <a:endParaRPr lang="en-US" dirty="0" smtClean="0">
              <a:latin typeface="Arial" panose="020B0604020202020204" pitchFamily="34" charset="0"/>
              <a:cs typeface="Arial" pitchFamily="34" charset="0"/>
            </a:endParaRPr>
          </a:p>
          <a:p>
            <a:r>
              <a:rPr lang="en-US" dirty="0">
                <a:latin typeface="Arial" pitchFamily="34" charset="0"/>
                <a:cs typeface="Arial" pitchFamily="34" charset="0"/>
              </a:rPr>
              <a:t>If a header block is targeted for nodes acting in the "</a:t>
            </a:r>
            <a:r>
              <a:rPr lang="en-US" dirty="0" err="1">
                <a:latin typeface="Arial" pitchFamily="34" charset="0"/>
                <a:cs typeface="Arial" pitchFamily="34" charset="0"/>
              </a:rPr>
              <a:t>ultimateReceiver</a:t>
            </a:r>
            <a:r>
              <a:rPr lang="en-US" dirty="0">
                <a:latin typeface="Arial" pitchFamily="34" charset="0"/>
                <a:cs typeface="Arial" pitchFamily="34" charset="0"/>
              </a:rPr>
              <a:t>" role, </a:t>
            </a:r>
            <a:r>
              <a:rPr lang="en-US" dirty="0" smtClean="0">
                <a:latin typeface="Arial" pitchFamily="34" charset="0"/>
                <a:cs typeface="Arial" pitchFamily="34" charset="0"/>
              </a:rPr>
              <a:t>then </a:t>
            </a:r>
            <a:r>
              <a:rPr lang="en-US" dirty="0">
                <a:latin typeface="Arial" pitchFamily="34" charset="0"/>
                <a:cs typeface="Arial" pitchFamily="34" charset="0"/>
              </a:rPr>
              <a:t>only nodes acting as ultimate receivers must process that header block. </a:t>
            </a:r>
            <a:r>
              <a:rPr lang="en-US" dirty="0" smtClean="0">
                <a:latin typeface="Arial" pitchFamily="34" charset="0"/>
                <a:cs typeface="Arial" pitchFamily="34" charset="0"/>
              </a:rPr>
              <a:t>All </a:t>
            </a:r>
            <a:r>
              <a:rPr lang="en-US" dirty="0">
                <a:latin typeface="Arial" pitchFamily="34" charset="0"/>
                <a:cs typeface="Arial" pitchFamily="34" charset="0"/>
              </a:rPr>
              <a:t>other nodes should leave it unprocessed.</a:t>
            </a: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327" tIns="44436" rIns="33327"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Attributes that appear in a </a:t>
            </a:r>
            <a:r>
              <a:rPr kumimoji="0" lang="en-US" altLang="en-US" sz="900" b="0" i="0" u="none" strike="noStrike" cap="none" normalizeH="0" baseline="0" smtClean="0">
                <a:ln>
                  <a:noFill/>
                </a:ln>
                <a:solidFill>
                  <a:srgbClr val="555555"/>
                </a:solidFill>
                <a:effectLst/>
                <a:latin typeface="Monaco"/>
              </a:rPr>
              <a:t>SOAPHeaderElement</a:t>
            </a: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object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6025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Arial" panose="020B0604020202020204" pitchFamily="34" charset="0"/>
                <a:cs typeface="Arial" pitchFamily="34" charset="0"/>
              </a:rPr>
              <a:t>mustUnderstand</a:t>
            </a:r>
            <a:r>
              <a:rPr lang="en-US" dirty="0">
                <a:latin typeface="Arial" panose="020B0604020202020204" pitchFamily="34" charset="0"/>
                <a:cs typeface="Arial" pitchFamily="34" charset="0"/>
              </a:rPr>
              <a:t> </a:t>
            </a:r>
            <a:r>
              <a:rPr lang="en-US" dirty="0" smtClean="0">
                <a:latin typeface="Arial" panose="020B0604020202020204" pitchFamily="34" charset="0"/>
                <a:cs typeface="Arial" pitchFamily="34" charset="0"/>
              </a:rPr>
              <a:t>A</a:t>
            </a:r>
            <a:r>
              <a:rPr lang="en-US" dirty="0" smtClean="0"/>
              <a:t>ttribute</a:t>
            </a:r>
            <a:endParaRPr lang="en-US" dirty="0"/>
          </a:p>
        </p:txBody>
      </p:sp>
      <p:sp>
        <p:nvSpPr>
          <p:cNvPr id="20" name="Content Placeholder 2"/>
          <p:cNvSpPr>
            <a:spLocks noGrp="1"/>
          </p:cNvSpPr>
          <p:nvPr>
            <p:ph idx="1"/>
          </p:nvPr>
        </p:nvSpPr>
        <p:spPr>
          <a:xfrm>
            <a:off x="0" y="1524000"/>
            <a:ext cx="9144000" cy="5334000"/>
          </a:xfrm>
        </p:spPr>
        <p:txBody>
          <a:bodyPr>
            <a:normAutofit fontScale="85000" lnSpcReduction="10000"/>
          </a:bodyPr>
          <a:lstStyle/>
          <a:p>
            <a:pPr marL="438912" lvl="1" indent="-320040">
              <a:lnSpc>
                <a:spcPct val="150000"/>
              </a:lnSpc>
              <a:spcBef>
                <a:spcPts val="0"/>
              </a:spcBef>
              <a:buClr>
                <a:schemeClr val="accent1"/>
              </a:buClr>
              <a:buSzPct val="80000"/>
              <a:buFont typeface="Wingdings 2"/>
              <a:buChar char=""/>
            </a:pPr>
            <a:r>
              <a:rPr lang="en-US" sz="3000" dirty="0">
                <a:latin typeface="Arial" pitchFamily="34" charset="0"/>
                <a:cs typeface="Arial" pitchFamily="34" charset="0"/>
              </a:rPr>
              <a:t>Indicate whether a header entry is mandatory or </a:t>
            </a:r>
            <a:r>
              <a:rPr lang="en-US" sz="3000" dirty="0" smtClean="0">
                <a:latin typeface="Arial" pitchFamily="34" charset="0"/>
                <a:cs typeface="Arial" pitchFamily="34" charset="0"/>
              </a:rPr>
              <a:t>optional</a:t>
            </a:r>
          </a:p>
          <a:p>
            <a:pPr>
              <a:lnSpc>
                <a:spcPct val="150000"/>
              </a:lnSpc>
            </a:pPr>
            <a:r>
              <a:rPr lang="en-US" sz="3000" dirty="0">
                <a:latin typeface="Arial" panose="020B0604020202020204" pitchFamily="34" charset="0"/>
                <a:cs typeface="Arial" pitchFamily="34" charset="0"/>
              </a:rPr>
              <a:t>Has two valid values </a:t>
            </a:r>
          </a:p>
          <a:p>
            <a:pPr lvl="1">
              <a:lnSpc>
                <a:spcPct val="150000"/>
              </a:lnSpc>
            </a:pPr>
            <a:r>
              <a:rPr lang="en-US" dirty="0">
                <a:latin typeface="Arial" panose="020B0604020202020204" pitchFamily="34" charset="0"/>
                <a:cs typeface="Arial" pitchFamily="34" charset="0"/>
              </a:rPr>
              <a:t>True</a:t>
            </a:r>
          </a:p>
          <a:p>
            <a:pPr lvl="2">
              <a:lnSpc>
                <a:spcPct val="150000"/>
              </a:lnSpc>
            </a:pPr>
            <a:r>
              <a:rPr lang="en-US" dirty="0"/>
              <a:t> </a:t>
            </a:r>
            <a:r>
              <a:rPr lang="en-US" dirty="0" smtClean="0"/>
              <a:t>Means </a:t>
            </a:r>
            <a:r>
              <a:rPr lang="en-US" dirty="0"/>
              <a:t>that any node (computer) processing the SOAP message must understand the given header </a:t>
            </a:r>
            <a:r>
              <a:rPr lang="en-US" dirty="0" smtClean="0"/>
              <a:t>block</a:t>
            </a:r>
          </a:p>
          <a:p>
            <a:pPr lvl="2">
              <a:lnSpc>
                <a:spcPct val="150000"/>
              </a:lnSpc>
            </a:pPr>
            <a:r>
              <a:rPr lang="en-US" dirty="0" smtClean="0">
                <a:latin typeface="Arial" panose="020B0604020202020204" pitchFamily="34" charset="0"/>
                <a:cs typeface="Arial" pitchFamily="34" charset="0"/>
              </a:rPr>
              <a:t>If intermediate </a:t>
            </a:r>
            <a:r>
              <a:rPr lang="en-US" dirty="0">
                <a:latin typeface="Arial" panose="020B0604020202020204" pitchFamily="34" charset="0"/>
                <a:cs typeface="Arial" pitchFamily="34" charset="0"/>
              </a:rPr>
              <a:t>node does not understand the header block (element) containing the </a:t>
            </a:r>
            <a:r>
              <a:rPr lang="en-US" dirty="0" err="1">
                <a:latin typeface="Arial" panose="020B0604020202020204" pitchFamily="34" charset="0"/>
                <a:cs typeface="Arial" pitchFamily="34" charset="0"/>
              </a:rPr>
              <a:t>mustUnderstand</a:t>
            </a:r>
            <a:r>
              <a:rPr lang="en-US" dirty="0">
                <a:latin typeface="Arial" panose="020B0604020202020204" pitchFamily="34" charset="0"/>
                <a:cs typeface="Arial" pitchFamily="34" charset="0"/>
              </a:rPr>
              <a:t> attribute, it must return a SOAP fault.</a:t>
            </a:r>
            <a:endParaRPr lang="en-US" dirty="0" smtClean="0">
              <a:latin typeface="Arial" panose="020B0604020202020204" pitchFamily="34" charset="0"/>
              <a:cs typeface="Arial" pitchFamily="34" charset="0"/>
            </a:endParaRPr>
          </a:p>
          <a:p>
            <a:pPr lvl="1">
              <a:lnSpc>
                <a:spcPct val="150000"/>
              </a:lnSpc>
            </a:pPr>
            <a:r>
              <a:rPr lang="en-US" dirty="0" smtClean="0">
                <a:latin typeface="Arial" panose="020B0604020202020204" pitchFamily="34" charset="0"/>
                <a:cs typeface="Arial" pitchFamily="34" charset="0"/>
              </a:rPr>
              <a:t> False</a:t>
            </a:r>
          </a:p>
          <a:p>
            <a:pPr lvl="2">
              <a:lnSpc>
                <a:spcPct val="150000"/>
              </a:lnSpc>
            </a:pPr>
            <a:r>
              <a:rPr lang="en-US" dirty="0" smtClean="0">
                <a:latin typeface="Arial" panose="020B0604020202020204" pitchFamily="34" charset="0"/>
                <a:cs typeface="Arial" pitchFamily="34" charset="0"/>
              </a:rPr>
              <a:t>Means that node might not understand given header block</a:t>
            </a:r>
            <a:endParaRPr lang="en-US" dirty="0">
              <a:latin typeface="Arial" pitchFamily="34" charset="0"/>
              <a:cs typeface="Arial" pitchFamily="34" charset="0"/>
            </a:endParaRPr>
          </a:p>
        </p:txBody>
      </p:sp>
    </p:spTree>
    <p:extLst>
      <p:ext uri="{BB962C8B-B14F-4D97-AF65-F5344CB8AC3E}">
        <p14:creationId xmlns:p14="http://schemas.microsoft.com/office/powerpoint/2010/main" val="2065430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Relay Attribute</a:t>
            </a:r>
            <a:endParaRPr lang="en-US" dirty="0"/>
          </a:p>
        </p:txBody>
      </p:sp>
      <p:sp>
        <p:nvSpPr>
          <p:cNvPr id="20" name="Content Placeholder 2"/>
          <p:cNvSpPr>
            <a:spLocks noGrp="1"/>
          </p:cNvSpPr>
          <p:nvPr>
            <p:ph idx="1"/>
          </p:nvPr>
        </p:nvSpPr>
        <p:spPr>
          <a:xfrm>
            <a:off x="0" y="1524000"/>
            <a:ext cx="9144000" cy="5334000"/>
          </a:xfrm>
        </p:spPr>
        <p:txBody>
          <a:bodyPr>
            <a:normAutofit lnSpcReduction="10000"/>
          </a:bodyPr>
          <a:lstStyle/>
          <a:p>
            <a:pPr>
              <a:lnSpc>
                <a:spcPct val="150000"/>
              </a:lnSpc>
            </a:pPr>
            <a:r>
              <a:rPr lang="en-US" dirty="0" smtClean="0">
                <a:latin typeface="Arial" panose="020B0604020202020204" pitchFamily="34" charset="0"/>
                <a:cs typeface="Arial" pitchFamily="34" charset="0"/>
              </a:rPr>
              <a:t>Determines </a:t>
            </a:r>
            <a:r>
              <a:rPr lang="en-US" dirty="0">
                <a:solidFill>
                  <a:srgbClr val="FFC000"/>
                </a:solidFill>
                <a:latin typeface="Arial" panose="020B0604020202020204" pitchFamily="34" charset="0"/>
                <a:cs typeface="Arial" pitchFamily="34" charset="0"/>
              </a:rPr>
              <a:t>if a header block is allowed to be relayed</a:t>
            </a:r>
            <a:r>
              <a:rPr lang="en-US" dirty="0">
                <a:latin typeface="Arial" panose="020B0604020202020204" pitchFamily="34" charset="0"/>
                <a:cs typeface="Arial" pitchFamily="34" charset="0"/>
              </a:rPr>
              <a:t> if not </a:t>
            </a:r>
            <a:r>
              <a:rPr lang="en-US" dirty="0" smtClean="0">
                <a:latin typeface="Arial" panose="020B0604020202020204" pitchFamily="34" charset="0"/>
                <a:cs typeface="Arial" pitchFamily="34" charset="0"/>
              </a:rPr>
              <a:t>processed</a:t>
            </a:r>
          </a:p>
          <a:p>
            <a:pPr>
              <a:lnSpc>
                <a:spcPct val="150000"/>
              </a:lnSpc>
            </a:pPr>
            <a:r>
              <a:rPr lang="en-US" dirty="0" smtClean="0">
                <a:latin typeface="Arial" panose="020B0604020202020204" pitchFamily="34" charset="0"/>
                <a:cs typeface="Arial" pitchFamily="34" charset="0"/>
              </a:rPr>
              <a:t>Has </a:t>
            </a:r>
            <a:r>
              <a:rPr lang="en-US" dirty="0">
                <a:latin typeface="Arial" pitchFamily="34" charset="0"/>
                <a:cs typeface="Arial" pitchFamily="34" charset="0"/>
              </a:rPr>
              <a:t>two valid </a:t>
            </a:r>
            <a:r>
              <a:rPr lang="en-US" dirty="0" smtClean="0">
                <a:latin typeface="Arial" pitchFamily="34" charset="0"/>
                <a:cs typeface="Arial" pitchFamily="34" charset="0"/>
              </a:rPr>
              <a:t>values </a:t>
            </a:r>
          </a:p>
          <a:p>
            <a:pPr lvl="1">
              <a:lnSpc>
                <a:spcPct val="150000"/>
              </a:lnSpc>
            </a:pPr>
            <a:r>
              <a:rPr lang="en-US" dirty="0" smtClean="0">
                <a:latin typeface="Arial" pitchFamily="34" charset="0"/>
                <a:cs typeface="Arial" pitchFamily="34" charset="0"/>
              </a:rPr>
              <a:t>True</a:t>
            </a:r>
          </a:p>
          <a:p>
            <a:pPr lvl="2">
              <a:lnSpc>
                <a:spcPct val="150000"/>
              </a:lnSpc>
            </a:pPr>
            <a:r>
              <a:rPr lang="en-US" dirty="0" smtClean="0">
                <a:latin typeface="Arial" pitchFamily="34" charset="0"/>
                <a:cs typeface="Arial" pitchFamily="34" charset="0"/>
              </a:rPr>
              <a:t>Header </a:t>
            </a:r>
            <a:r>
              <a:rPr lang="en-US" dirty="0">
                <a:latin typeface="Arial" pitchFamily="34" charset="0"/>
                <a:cs typeface="Arial" pitchFamily="34" charset="0"/>
              </a:rPr>
              <a:t>element can be forwarded even if not processed</a:t>
            </a:r>
            <a:endParaRPr lang="en-US" dirty="0" smtClean="0">
              <a:latin typeface="Arial" pitchFamily="34" charset="0"/>
              <a:cs typeface="Arial" pitchFamily="34" charset="0"/>
            </a:endParaRPr>
          </a:p>
          <a:p>
            <a:pPr lvl="1">
              <a:lnSpc>
                <a:spcPct val="150000"/>
              </a:lnSpc>
            </a:pPr>
            <a:r>
              <a:rPr lang="en-US" dirty="0" smtClean="0">
                <a:latin typeface="Arial" pitchFamily="34" charset="0"/>
                <a:cs typeface="Arial" pitchFamily="34" charset="0"/>
              </a:rPr>
              <a:t> False </a:t>
            </a:r>
            <a:r>
              <a:rPr lang="en-US" dirty="0" smtClean="0">
                <a:solidFill>
                  <a:srgbClr val="FFC000"/>
                </a:solidFill>
                <a:latin typeface="Arial" pitchFamily="34" charset="0"/>
                <a:cs typeface="Arial" pitchFamily="34" charset="0"/>
              </a:rPr>
              <a:t>(Default)</a:t>
            </a:r>
          </a:p>
          <a:p>
            <a:pPr lvl="2">
              <a:lnSpc>
                <a:spcPct val="150000"/>
              </a:lnSpc>
            </a:pPr>
            <a:r>
              <a:rPr lang="en-US" dirty="0" smtClean="0">
                <a:latin typeface="Arial" pitchFamily="34" charset="0"/>
                <a:cs typeface="Arial" pitchFamily="34" charset="0"/>
              </a:rPr>
              <a:t>Header </a:t>
            </a:r>
            <a:r>
              <a:rPr lang="en-US" dirty="0">
                <a:latin typeface="Arial" pitchFamily="34" charset="0"/>
                <a:cs typeface="Arial" pitchFamily="34" charset="0"/>
              </a:rPr>
              <a:t>element should be removed if the message is forwarded</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685861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t>
            </a:r>
            <a:r>
              <a:rPr lang="en-US" dirty="0" smtClean="0"/>
              <a:t>Body</a:t>
            </a:r>
            <a:endParaRPr lang="en-US" dirty="0"/>
          </a:p>
        </p:txBody>
      </p:sp>
      <p:sp>
        <p:nvSpPr>
          <p:cNvPr id="3" name="Content Placeholder 2"/>
          <p:cNvSpPr>
            <a:spLocks noGrp="1"/>
          </p:cNvSpPr>
          <p:nvPr>
            <p:ph idx="1"/>
          </p:nvPr>
        </p:nvSpPr>
        <p:spPr>
          <a:xfrm>
            <a:off x="0" y="1523999"/>
            <a:ext cx="9144000" cy="1981201"/>
          </a:xfrm>
        </p:spPr>
        <p:txBody>
          <a:bodyPr>
            <a:normAutofit fontScale="47500" lnSpcReduction="20000"/>
          </a:bodyPr>
          <a:lstStyle/>
          <a:p>
            <a:pPr>
              <a:lnSpc>
                <a:spcPct val="150000"/>
              </a:lnSpc>
            </a:pPr>
            <a:r>
              <a:rPr lang="en-US" sz="5000" dirty="0">
                <a:latin typeface="Arial" panose="020B0604020202020204" pitchFamily="34" charset="0"/>
                <a:cs typeface="Arial" panose="020B0604020202020204" pitchFamily="34" charset="0"/>
              </a:rPr>
              <a:t>The </a:t>
            </a:r>
            <a:r>
              <a:rPr lang="en-US" sz="5000" dirty="0" smtClean="0">
                <a:latin typeface="Arial" panose="020B0604020202020204" pitchFamily="34" charset="0"/>
                <a:cs typeface="Arial" panose="020B0604020202020204" pitchFamily="34" charset="0"/>
              </a:rPr>
              <a:t>SOAP Body </a:t>
            </a:r>
            <a:r>
              <a:rPr lang="en-US" sz="5000" dirty="0">
                <a:latin typeface="Arial" panose="020B0604020202020204" pitchFamily="34" charset="0"/>
                <a:cs typeface="Arial" panose="020B0604020202020204" pitchFamily="34" charset="0"/>
              </a:rPr>
              <a:t>element </a:t>
            </a:r>
            <a:r>
              <a:rPr lang="en-US" sz="5000" dirty="0" smtClean="0">
                <a:latin typeface="Arial" panose="020B0604020202020204" pitchFamily="34" charset="0"/>
                <a:cs typeface="Arial" panose="020B0604020202020204" pitchFamily="34" charset="0"/>
              </a:rPr>
              <a:t>is </a:t>
            </a:r>
            <a:r>
              <a:rPr lang="en-US" sz="5000" dirty="0" smtClean="0">
                <a:solidFill>
                  <a:srgbClr val="FFC000"/>
                </a:solidFill>
                <a:latin typeface="Arial" panose="020B0604020202020204" pitchFamily="34" charset="0"/>
                <a:cs typeface="Arial" panose="020B0604020202020204" pitchFamily="34" charset="0"/>
              </a:rPr>
              <a:t>mandatory</a:t>
            </a:r>
          </a:p>
          <a:p>
            <a:pPr>
              <a:lnSpc>
                <a:spcPct val="150000"/>
              </a:lnSpc>
            </a:pPr>
            <a:r>
              <a:rPr lang="en-US" sz="5000" dirty="0" smtClean="0">
                <a:latin typeface="Arial" panose="020B0604020202020204" pitchFamily="34" charset="0"/>
                <a:cs typeface="Arial" panose="020B0604020202020204" pitchFamily="34" charset="0"/>
              </a:rPr>
              <a:t>The SOAP </a:t>
            </a:r>
            <a:r>
              <a:rPr lang="en-US" sz="5000" dirty="0">
                <a:latin typeface="Arial" panose="020B0604020202020204" pitchFamily="34" charset="0"/>
                <a:cs typeface="Arial" panose="020B0604020202020204" pitchFamily="34" charset="0"/>
              </a:rPr>
              <a:t>Body element </a:t>
            </a:r>
            <a:r>
              <a:rPr lang="en-US" sz="5000" dirty="0">
                <a:solidFill>
                  <a:srgbClr val="FFC000"/>
                </a:solidFill>
                <a:latin typeface="Arial" panose="020B0604020202020204" pitchFamily="34" charset="0"/>
                <a:cs typeface="Arial" panose="020B0604020202020204" pitchFamily="34" charset="0"/>
              </a:rPr>
              <a:t>contains the actual SOAP </a:t>
            </a:r>
            <a:r>
              <a:rPr lang="en-US" sz="5000" dirty="0" smtClean="0">
                <a:solidFill>
                  <a:srgbClr val="FFC000"/>
                </a:solidFill>
                <a:latin typeface="Arial" panose="020B0604020202020204" pitchFamily="34" charset="0"/>
                <a:cs typeface="Arial" panose="020B0604020202020204" pitchFamily="34" charset="0"/>
              </a:rPr>
              <a:t>message</a:t>
            </a:r>
            <a:endParaRPr lang="en-US" sz="5000" dirty="0">
              <a:solidFill>
                <a:srgbClr val="FFC000"/>
              </a:solidFill>
              <a:latin typeface="Arial" panose="020B0604020202020204" pitchFamily="34" charset="0"/>
              <a:cs typeface="Arial" panose="020B0604020202020204" pitchFamily="34" charset="0"/>
            </a:endParaRPr>
          </a:p>
          <a:p>
            <a:pPr>
              <a:lnSpc>
                <a:spcPct val="150000"/>
              </a:lnSpc>
            </a:pPr>
            <a:r>
              <a:rPr lang="en-US" sz="5000" dirty="0" smtClean="0">
                <a:latin typeface="Arial" pitchFamily="34" charset="0"/>
                <a:cs typeface="Arial" pitchFamily="34" charset="0"/>
              </a:rPr>
              <a:t>Sample request:</a:t>
            </a:r>
          </a:p>
          <a:p>
            <a:pPr marL="118872" indent="0">
              <a:lnSpc>
                <a:spcPct val="150000"/>
              </a:lnSpc>
              <a:buNone/>
            </a:pPr>
            <a:endParaRPr lang="en-US" sz="2400" dirty="0" smtClean="0">
              <a:latin typeface="Arial" pitchFamily="34" charset="0"/>
              <a:cs typeface="Arial" pitchFamily="34" charset="0"/>
            </a:endParaRPr>
          </a:p>
        </p:txBody>
      </p:sp>
      <p:sp>
        <p:nvSpPr>
          <p:cNvPr id="4" name="Rectangle 3"/>
          <p:cNvSpPr/>
          <p:nvPr/>
        </p:nvSpPr>
        <p:spPr>
          <a:xfrm>
            <a:off x="334432" y="3087362"/>
            <a:ext cx="8475133" cy="1323439"/>
          </a:xfrm>
          <a:prstGeom prst="rect">
            <a:avLst/>
          </a:prstGeom>
          <a:solidFill>
            <a:schemeClr val="bg1">
              <a:lumMod val="95000"/>
            </a:schemeClr>
          </a:solidFill>
          <a:ln>
            <a:solidFill>
              <a:schemeClr val="accent1"/>
            </a:solidFill>
          </a:ln>
        </p:spPr>
        <p:txBody>
          <a:bodyPr wrap="square">
            <a:spAutoFit/>
          </a:bodyPr>
          <a:lstStyle/>
          <a:p>
            <a:r>
              <a:rPr lang="en-US" sz="1600" dirty="0" smtClean="0">
                <a:solidFill>
                  <a:srgbClr val="0000FF"/>
                </a:solidFill>
                <a:latin typeface="Consolas" panose="020B0609020204030204" pitchFamily="49" charset="0"/>
              </a:rPr>
              <a:t>&lt;</a:t>
            </a:r>
            <a:r>
              <a:rPr lang="en-US" sz="1600" dirty="0" err="1">
                <a:solidFill>
                  <a:srgbClr val="A52A2A"/>
                </a:solidFill>
                <a:latin typeface="Consolas" panose="020B0609020204030204" pitchFamily="49" charset="0"/>
              </a:rPr>
              <a:t>soap:Body</a:t>
            </a:r>
            <a:r>
              <a:rPr lang="en-US" sz="1600" dirty="0">
                <a:solidFill>
                  <a:srgbClr val="0000FF"/>
                </a:solidFill>
                <a:latin typeface="Consolas" panose="020B0609020204030204" pitchFamily="49" charset="0"/>
              </a:rPr>
              <a:t>&gt;</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A52A2A"/>
                </a:solidFill>
                <a:latin typeface="Consolas" panose="020B0609020204030204" pitchFamily="49" charset="0"/>
              </a:rPr>
              <a:t>m:GetPrice</a:t>
            </a:r>
            <a:r>
              <a:rPr lang="en-US" sz="1600" dirty="0">
                <a:solidFill>
                  <a:srgbClr val="000000"/>
                </a:solidFill>
                <a:latin typeface="Consolas" panose="020B0609020204030204" pitchFamily="49" charset="0"/>
              </a:rPr>
              <a:t> </a:t>
            </a:r>
            <a:r>
              <a:rPr lang="en-US" sz="1600" dirty="0" err="1">
                <a:solidFill>
                  <a:srgbClr val="DC143C"/>
                </a:solidFill>
                <a:latin typeface="Consolas" panose="020B0609020204030204" pitchFamily="49" charset="0"/>
              </a:rPr>
              <a:t>xmlns:m</a:t>
            </a:r>
            <a:r>
              <a:rPr lang="en-US" sz="1600" dirty="0">
                <a:solidFill>
                  <a:srgbClr val="DC143C"/>
                </a:solidFill>
                <a:latin typeface="Consolas" panose="020B0609020204030204" pitchFamily="49" charset="0"/>
              </a:rPr>
              <a:t>=</a:t>
            </a:r>
            <a:r>
              <a:rPr lang="en-US" sz="1600" dirty="0">
                <a:solidFill>
                  <a:srgbClr val="0000CD"/>
                </a:solidFill>
                <a:latin typeface="Consolas" panose="020B0609020204030204" pitchFamily="49" charset="0"/>
              </a:rPr>
              <a:t>"http://www.w3schools.com/prices"</a:t>
            </a:r>
            <a:r>
              <a:rPr lang="en-US" sz="1600" dirty="0">
                <a:solidFill>
                  <a:srgbClr val="0000FF"/>
                </a:solidFill>
                <a:latin typeface="Consolas" panose="020B0609020204030204" pitchFamily="49" charset="0"/>
              </a:rPr>
              <a:t>&gt;</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A52A2A"/>
                </a:solidFill>
                <a:latin typeface="Consolas" panose="020B0609020204030204" pitchFamily="49" charset="0"/>
              </a:rPr>
              <a:t>m:Item</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Apples</a:t>
            </a:r>
            <a:r>
              <a:rPr lang="en-US" sz="1600" dirty="0">
                <a:solidFill>
                  <a:srgbClr val="0000FF"/>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m:Item</a:t>
            </a:r>
            <a:r>
              <a:rPr lang="en-US" sz="1600" dirty="0">
                <a:solidFill>
                  <a:srgbClr val="0000FF"/>
                </a:solidFill>
                <a:latin typeface="Consolas" panose="020B0609020204030204" pitchFamily="49" charset="0"/>
              </a:rPr>
              <a:t>&gt;</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m:GetPrice</a:t>
            </a:r>
            <a:r>
              <a:rPr lang="en-US" sz="1600" dirty="0">
                <a:solidFill>
                  <a:srgbClr val="0000FF"/>
                </a:solidFill>
                <a:latin typeface="Consolas" panose="020B0609020204030204" pitchFamily="49" charset="0"/>
              </a:rPr>
              <a:t>&gt;</a:t>
            </a:r>
            <a:r>
              <a:rPr lang="en-US" sz="1600" dirty="0"/>
              <a:t/>
            </a:r>
            <a:br>
              <a:rPr lang="en-US" sz="1600" dirty="0"/>
            </a:br>
            <a:r>
              <a:rPr lang="en-US" sz="1600" dirty="0">
                <a:solidFill>
                  <a:srgbClr val="0000FF"/>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soap:Body</a:t>
            </a:r>
            <a:r>
              <a:rPr lang="en-US" sz="1600" dirty="0" smtClean="0">
                <a:solidFill>
                  <a:srgbClr val="0000FF"/>
                </a:solidFill>
                <a:latin typeface="Consolas" panose="020B0609020204030204" pitchFamily="49" charset="0"/>
              </a:rPr>
              <a:t>&gt;</a:t>
            </a:r>
            <a:endParaRPr lang="en-US" sz="1600" dirty="0"/>
          </a:p>
        </p:txBody>
      </p:sp>
      <p:sp>
        <p:nvSpPr>
          <p:cNvPr id="5" name="Content Placeholder 2"/>
          <p:cNvSpPr txBox="1">
            <a:spLocks/>
          </p:cNvSpPr>
          <p:nvPr/>
        </p:nvSpPr>
        <p:spPr>
          <a:xfrm>
            <a:off x="0" y="4374931"/>
            <a:ext cx="9144000" cy="654269"/>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pPr>
              <a:lnSpc>
                <a:spcPct val="150000"/>
              </a:lnSpc>
            </a:pPr>
            <a:r>
              <a:rPr lang="en-US" sz="2400" dirty="0" smtClean="0">
                <a:latin typeface="Arial" pitchFamily="34" charset="0"/>
                <a:cs typeface="Arial" pitchFamily="34" charset="0"/>
              </a:rPr>
              <a:t>Sample response:</a:t>
            </a:r>
          </a:p>
          <a:p>
            <a:pPr marL="118872" indent="0">
              <a:lnSpc>
                <a:spcPct val="150000"/>
              </a:lnSpc>
              <a:buFont typeface="Wingdings 2"/>
              <a:buNone/>
            </a:pPr>
            <a:endParaRPr lang="en-US" sz="2400" dirty="0" smtClean="0">
              <a:latin typeface="Arial" pitchFamily="34" charset="0"/>
              <a:cs typeface="Arial" pitchFamily="34" charset="0"/>
            </a:endParaRPr>
          </a:p>
        </p:txBody>
      </p:sp>
      <p:sp>
        <p:nvSpPr>
          <p:cNvPr id="6" name="Rectangle 5"/>
          <p:cNvSpPr/>
          <p:nvPr/>
        </p:nvSpPr>
        <p:spPr>
          <a:xfrm>
            <a:off x="334433" y="5029200"/>
            <a:ext cx="8475133" cy="1323439"/>
          </a:xfrm>
          <a:prstGeom prst="rect">
            <a:avLst/>
          </a:prstGeom>
          <a:solidFill>
            <a:schemeClr val="bg1">
              <a:lumMod val="95000"/>
            </a:schemeClr>
          </a:solidFill>
          <a:ln>
            <a:solidFill>
              <a:schemeClr val="accent1"/>
            </a:solidFill>
          </a:ln>
        </p:spPr>
        <p:txBody>
          <a:bodyPr wrap="square">
            <a:spAutoFit/>
          </a:bodyPr>
          <a:lstStyle/>
          <a:p>
            <a:r>
              <a:rPr lang="en-US" sz="1600" dirty="0" smtClean="0">
                <a:solidFill>
                  <a:srgbClr val="0000FF"/>
                </a:solidFill>
                <a:latin typeface="Consolas" panose="020B0609020204030204" pitchFamily="49" charset="0"/>
              </a:rPr>
              <a:t>&lt;</a:t>
            </a:r>
            <a:r>
              <a:rPr lang="en-US" sz="1600" dirty="0" err="1">
                <a:solidFill>
                  <a:srgbClr val="A52A2A"/>
                </a:solidFill>
                <a:latin typeface="Consolas" panose="020B0609020204030204" pitchFamily="49" charset="0"/>
              </a:rPr>
              <a:t>soap:Body</a:t>
            </a:r>
            <a:r>
              <a:rPr lang="en-US" sz="1600" dirty="0">
                <a:solidFill>
                  <a:srgbClr val="0000FF"/>
                </a:solidFill>
                <a:latin typeface="Consolas" panose="020B0609020204030204" pitchFamily="49" charset="0"/>
              </a:rPr>
              <a:t>&gt;</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A52A2A"/>
                </a:solidFill>
                <a:latin typeface="Consolas" panose="020B0609020204030204" pitchFamily="49" charset="0"/>
              </a:rPr>
              <a:t>m:GetPriceResponse</a:t>
            </a:r>
            <a:r>
              <a:rPr lang="en-US" sz="1600" dirty="0">
                <a:solidFill>
                  <a:srgbClr val="000000"/>
                </a:solidFill>
                <a:latin typeface="Consolas" panose="020B0609020204030204" pitchFamily="49" charset="0"/>
              </a:rPr>
              <a:t> </a:t>
            </a:r>
            <a:r>
              <a:rPr lang="en-US" sz="1600" dirty="0" err="1">
                <a:solidFill>
                  <a:srgbClr val="DC143C"/>
                </a:solidFill>
                <a:latin typeface="Consolas" panose="020B0609020204030204" pitchFamily="49" charset="0"/>
              </a:rPr>
              <a:t>xmlns:m</a:t>
            </a:r>
            <a:r>
              <a:rPr lang="en-US" sz="1600" dirty="0">
                <a:solidFill>
                  <a:srgbClr val="DC143C"/>
                </a:solidFill>
                <a:latin typeface="Consolas" panose="020B0609020204030204" pitchFamily="49" charset="0"/>
              </a:rPr>
              <a:t>=</a:t>
            </a:r>
            <a:r>
              <a:rPr lang="en-US" sz="1600" dirty="0">
                <a:solidFill>
                  <a:srgbClr val="0000CD"/>
                </a:solidFill>
                <a:latin typeface="Consolas" panose="020B0609020204030204" pitchFamily="49" charset="0"/>
              </a:rPr>
              <a:t>"http://www.w3schools.com/prices"</a:t>
            </a:r>
            <a:r>
              <a:rPr lang="en-US" sz="1600" dirty="0">
                <a:solidFill>
                  <a:srgbClr val="0000FF"/>
                </a:solidFill>
                <a:latin typeface="Consolas" panose="020B0609020204030204" pitchFamily="49" charset="0"/>
              </a:rPr>
              <a:t>&gt;</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A52A2A"/>
                </a:solidFill>
                <a:latin typeface="Consolas" panose="020B0609020204030204" pitchFamily="49" charset="0"/>
              </a:rPr>
              <a:t>m:Price</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1.90</a:t>
            </a:r>
            <a:r>
              <a:rPr lang="en-US" sz="1600" dirty="0">
                <a:solidFill>
                  <a:srgbClr val="0000FF"/>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m:Price</a:t>
            </a:r>
            <a:r>
              <a:rPr lang="en-US" sz="1600" dirty="0">
                <a:solidFill>
                  <a:srgbClr val="0000FF"/>
                </a:solidFill>
                <a:latin typeface="Consolas" panose="020B0609020204030204" pitchFamily="49" charset="0"/>
              </a:rPr>
              <a:t>&gt;</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m:GetPriceResponse</a:t>
            </a:r>
            <a:r>
              <a:rPr lang="en-US" sz="1600" dirty="0">
                <a:solidFill>
                  <a:srgbClr val="0000FF"/>
                </a:solidFill>
                <a:latin typeface="Consolas" panose="020B0609020204030204" pitchFamily="49" charset="0"/>
              </a:rPr>
              <a:t>&gt;</a:t>
            </a:r>
            <a:r>
              <a:rPr lang="en-US" sz="1600" dirty="0"/>
              <a:t/>
            </a:r>
            <a:br>
              <a:rPr lang="en-US" sz="1600" dirty="0"/>
            </a:br>
            <a:r>
              <a:rPr lang="en-US" sz="1600" dirty="0">
                <a:solidFill>
                  <a:srgbClr val="0000FF"/>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soap:Body</a:t>
            </a:r>
            <a:r>
              <a:rPr lang="en-US" sz="1600" dirty="0" smtClean="0">
                <a:solidFill>
                  <a:srgbClr val="0000FF"/>
                </a:solidFill>
                <a:latin typeface="Consolas" panose="020B0609020204030204" pitchFamily="49" charset="0"/>
              </a:rPr>
              <a:t>&gt;</a:t>
            </a:r>
            <a:endParaRPr lang="en-US" sz="1600" dirty="0"/>
          </a:p>
        </p:txBody>
      </p:sp>
    </p:spTree>
    <p:extLst>
      <p:ext uri="{BB962C8B-B14F-4D97-AF65-F5344CB8AC3E}">
        <p14:creationId xmlns:p14="http://schemas.microsoft.com/office/powerpoint/2010/main" val="3672804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t>
            </a:r>
            <a:r>
              <a:rPr lang="en-US" dirty="0" smtClean="0"/>
              <a:t>Fault</a:t>
            </a:r>
            <a:endParaRPr lang="en-US" dirty="0"/>
          </a:p>
        </p:txBody>
      </p:sp>
      <p:sp>
        <p:nvSpPr>
          <p:cNvPr id="3" name="Content Placeholder 2"/>
          <p:cNvSpPr>
            <a:spLocks noGrp="1"/>
          </p:cNvSpPr>
          <p:nvPr>
            <p:ph idx="1"/>
          </p:nvPr>
        </p:nvSpPr>
        <p:spPr>
          <a:xfrm>
            <a:off x="0" y="1523999"/>
            <a:ext cx="8991600" cy="5334001"/>
          </a:xfrm>
        </p:spPr>
        <p:txBody>
          <a:bodyPr>
            <a:normAutofit/>
          </a:bodyPr>
          <a:lstStyle/>
          <a:p>
            <a:pPr>
              <a:lnSpc>
                <a:spcPct val="150000"/>
              </a:lnSpc>
            </a:pPr>
            <a:r>
              <a:rPr lang="en-US" sz="2800" dirty="0" smtClean="0">
                <a:latin typeface="Arial" panose="020B0604020202020204" pitchFamily="34" charset="0"/>
                <a:cs typeface="Arial" panose="020B0604020202020204" pitchFamily="34" charset="0"/>
              </a:rPr>
              <a:t>SOAP Fault element is </a:t>
            </a:r>
            <a:r>
              <a:rPr lang="en-US" sz="2800" dirty="0" smtClean="0">
                <a:solidFill>
                  <a:srgbClr val="FFC000"/>
                </a:solidFill>
                <a:latin typeface="Arial" panose="020B0604020202020204" pitchFamily="34" charset="0"/>
                <a:cs typeface="Arial" panose="020B0604020202020204" pitchFamily="34" charset="0"/>
              </a:rPr>
              <a:t>optional</a:t>
            </a:r>
          </a:p>
          <a:p>
            <a:pPr>
              <a:lnSpc>
                <a:spcPct val="150000"/>
              </a:lnSpc>
            </a:pPr>
            <a:r>
              <a:rPr lang="en-US" sz="2800" dirty="0">
                <a:latin typeface="Arial" panose="020B0604020202020204" pitchFamily="34" charset="0"/>
                <a:cs typeface="Arial" panose="020B0604020202020204" pitchFamily="34" charset="0"/>
              </a:rPr>
              <a:t>Must appear as a </a:t>
            </a:r>
            <a:r>
              <a:rPr lang="en-US" sz="2800" dirty="0">
                <a:solidFill>
                  <a:srgbClr val="FFC000"/>
                </a:solidFill>
                <a:latin typeface="Arial" panose="020B0604020202020204" pitchFamily="34" charset="0"/>
                <a:cs typeface="Arial" panose="020B0604020202020204" pitchFamily="34" charset="0"/>
              </a:rPr>
              <a:t>child element of the Body </a:t>
            </a:r>
            <a:r>
              <a:rPr lang="en-US" sz="2800" dirty="0" smtClean="0">
                <a:latin typeface="Arial" panose="020B0604020202020204" pitchFamily="34" charset="0"/>
                <a:cs typeface="Arial" panose="020B0604020202020204" pitchFamily="34" charset="0"/>
              </a:rPr>
              <a:t>element</a:t>
            </a:r>
          </a:p>
          <a:p>
            <a:pPr>
              <a:lnSpc>
                <a:spcPct val="150000"/>
              </a:lnSpc>
            </a:pPr>
            <a:r>
              <a:rPr lang="en-US" sz="2800" dirty="0">
                <a:latin typeface="Arial" panose="020B0604020202020204" pitchFamily="34" charset="0"/>
                <a:cs typeface="Arial" panose="020B0604020202020204" pitchFamily="34" charset="0"/>
              </a:rPr>
              <a:t>Fault element </a:t>
            </a:r>
            <a:r>
              <a:rPr lang="en-US" sz="2800" dirty="0">
                <a:solidFill>
                  <a:srgbClr val="FFC000"/>
                </a:solidFill>
                <a:latin typeface="Arial" panose="020B0604020202020204" pitchFamily="34" charset="0"/>
                <a:cs typeface="Arial" panose="020B0604020202020204" pitchFamily="34" charset="0"/>
              </a:rPr>
              <a:t>can only appear once </a:t>
            </a:r>
            <a:r>
              <a:rPr lang="en-US" sz="2800" dirty="0">
                <a:latin typeface="Arial" panose="020B0604020202020204" pitchFamily="34" charset="0"/>
                <a:cs typeface="Arial" panose="020B0604020202020204" pitchFamily="34" charset="0"/>
              </a:rPr>
              <a:t>in a SOAP</a:t>
            </a:r>
            <a:endParaRPr lang="en-US" sz="2400" dirty="0">
              <a:latin typeface="Arial" pitchFamily="34" charset="0"/>
              <a:cs typeface="Arial" pitchFamily="34" charset="0"/>
            </a:endParaRPr>
          </a:p>
          <a:p>
            <a:pPr>
              <a:lnSpc>
                <a:spcPct val="150000"/>
              </a:lnSpc>
            </a:pPr>
            <a:r>
              <a:rPr lang="en-US" sz="2800" dirty="0" smtClean="0">
                <a:solidFill>
                  <a:srgbClr val="FFC000"/>
                </a:solidFill>
                <a:latin typeface="Arial" panose="020B0604020202020204" pitchFamily="34" charset="0"/>
                <a:cs typeface="Arial" panose="020B0604020202020204" pitchFamily="34" charset="0"/>
              </a:rPr>
              <a:t>Holds </a:t>
            </a:r>
            <a:r>
              <a:rPr lang="en-US" sz="2800" dirty="0">
                <a:solidFill>
                  <a:srgbClr val="FFC000"/>
                </a:solidFill>
                <a:latin typeface="Arial" panose="020B0604020202020204" pitchFamily="34" charset="0"/>
                <a:cs typeface="Arial" panose="020B0604020202020204" pitchFamily="34" charset="0"/>
              </a:rPr>
              <a:t>errors and status information </a:t>
            </a:r>
            <a:r>
              <a:rPr lang="en-US" sz="2800" dirty="0">
                <a:latin typeface="Arial" panose="020B0604020202020204" pitchFamily="34" charset="0"/>
                <a:cs typeface="Arial" panose="020B0604020202020204" pitchFamily="34" charset="0"/>
              </a:rPr>
              <a:t>for a SOAP </a:t>
            </a:r>
            <a:r>
              <a:rPr lang="en-US" sz="2800" dirty="0" smtClean="0">
                <a:latin typeface="Arial" panose="020B0604020202020204" pitchFamily="34" charset="0"/>
                <a:cs typeface="Arial" panose="020B0604020202020204" pitchFamily="34" charset="0"/>
              </a:rPr>
              <a:t>message</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1818180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t>
            </a:r>
            <a:r>
              <a:rPr lang="en-US" dirty="0" smtClean="0"/>
              <a:t>Fault</a:t>
            </a:r>
            <a:endParaRPr lang="en-US" dirty="0"/>
          </a:p>
        </p:txBody>
      </p:sp>
      <p:sp>
        <p:nvSpPr>
          <p:cNvPr id="3" name="Content Placeholder 2"/>
          <p:cNvSpPr>
            <a:spLocks noGrp="1"/>
          </p:cNvSpPr>
          <p:nvPr>
            <p:ph idx="1"/>
          </p:nvPr>
        </p:nvSpPr>
        <p:spPr>
          <a:xfrm>
            <a:off x="0" y="1523999"/>
            <a:ext cx="8991600" cy="5334001"/>
          </a:xfrm>
        </p:spPr>
        <p:txBody>
          <a:bodyPr>
            <a:normAutofit/>
          </a:bodyPr>
          <a:lstStyle/>
          <a:p>
            <a:pPr>
              <a:lnSpc>
                <a:spcPct val="150000"/>
              </a:lnSpc>
            </a:pPr>
            <a:r>
              <a:rPr lang="en-US" sz="2400" dirty="0" smtClean="0">
                <a:latin typeface="Arial" panose="020B0604020202020204" pitchFamily="34" charset="0"/>
                <a:cs typeface="Arial" panose="020B0604020202020204" pitchFamily="34" charset="0"/>
              </a:rPr>
              <a:t>SOAP </a:t>
            </a:r>
            <a:r>
              <a:rPr lang="en-US" sz="2400" dirty="0">
                <a:latin typeface="Arial" panose="020B0604020202020204" pitchFamily="34" charset="0"/>
                <a:cs typeface="Arial" panose="020B0604020202020204" pitchFamily="34" charset="0"/>
              </a:rPr>
              <a:t>Fault element has the following sub </a:t>
            </a:r>
            <a:r>
              <a:rPr lang="en-US" sz="2400" dirty="0" smtClean="0">
                <a:latin typeface="Arial" panose="020B0604020202020204" pitchFamily="34" charset="0"/>
                <a:cs typeface="Arial" panose="020B0604020202020204" pitchFamily="34" charset="0"/>
              </a:rPr>
              <a:t>elements</a:t>
            </a:r>
          </a:p>
          <a:p>
            <a:pPr marL="457200" lvl="1" indent="0">
              <a:lnSpc>
                <a:spcPct val="150000"/>
              </a:lnSpc>
              <a:buNone/>
            </a:pPr>
            <a:r>
              <a:rPr lang="en-US" sz="2000" b="1" dirty="0" smtClean="0">
                <a:solidFill>
                  <a:srgbClr val="FF0000"/>
                </a:solidFill>
                <a:latin typeface="Arial" panose="020B0604020202020204" pitchFamily="34" charset="0"/>
                <a:cs typeface="Arial" panose="020B0604020202020204" pitchFamily="34" charset="0"/>
              </a:rPr>
              <a:t>&lt;</a:t>
            </a:r>
            <a:r>
              <a:rPr lang="en-US" sz="2000" b="1" dirty="0" err="1" smtClean="0">
                <a:solidFill>
                  <a:srgbClr val="FF0000"/>
                </a:solidFill>
                <a:latin typeface="Arial" panose="020B0604020202020204" pitchFamily="34" charset="0"/>
                <a:cs typeface="Arial" panose="020B0604020202020204" pitchFamily="34" charset="0"/>
              </a:rPr>
              <a:t>faultcode</a:t>
            </a:r>
            <a:r>
              <a:rPr lang="en-US" sz="2000" b="1" dirty="0" smtClean="0">
                <a:solidFill>
                  <a:srgbClr val="FF0000"/>
                </a:solidFill>
                <a:latin typeface="Arial" panose="020B0604020202020204" pitchFamily="34" charset="0"/>
                <a:cs typeface="Arial" panose="020B0604020202020204" pitchFamily="34" charset="0"/>
              </a:rPr>
              <a:t>&gt; </a:t>
            </a:r>
          </a:p>
          <a:p>
            <a:pPr marL="457200" lvl="1" indent="0">
              <a:lnSpc>
                <a:spcPct val="150000"/>
              </a:lnSpc>
              <a:buNone/>
            </a:pPr>
            <a:r>
              <a:rPr lang="en-US" sz="2000" dirty="0" smtClean="0">
                <a:latin typeface="Arial" panose="020B0604020202020204" pitchFamily="34" charset="0"/>
                <a:cs typeface="Arial" panose="020B0604020202020204" pitchFamily="34" charset="0"/>
              </a:rPr>
              <a:t>	A code </a:t>
            </a:r>
            <a:r>
              <a:rPr lang="en-US" sz="2000" dirty="0">
                <a:latin typeface="Arial" panose="020B0604020202020204" pitchFamily="34" charset="0"/>
                <a:cs typeface="Arial" panose="020B0604020202020204" pitchFamily="34" charset="0"/>
              </a:rPr>
              <a:t>for identifying the fault</a:t>
            </a:r>
          </a:p>
          <a:p>
            <a:pPr marL="457200" lvl="1" indent="0">
              <a:lnSpc>
                <a:spcPct val="150000"/>
              </a:lnSpc>
              <a:buNone/>
            </a:pPr>
            <a:r>
              <a:rPr lang="en-US" sz="2000" b="1" dirty="0" smtClean="0">
                <a:solidFill>
                  <a:srgbClr val="FF0000"/>
                </a:solidFill>
                <a:latin typeface="Arial" panose="020B0604020202020204" pitchFamily="34" charset="0"/>
                <a:cs typeface="Arial" panose="020B0604020202020204" pitchFamily="34" charset="0"/>
              </a:rPr>
              <a:t>&lt;</a:t>
            </a:r>
            <a:r>
              <a:rPr lang="en-US" sz="2000" b="1" dirty="0" err="1">
                <a:solidFill>
                  <a:srgbClr val="FF0000"/>
                </a:solidFill>
                <a:latin typeface="Arial" panose="020B0604020202020204" pitchFamily="34" charset="0"/>
                <a:cs typeface="Arial" panose="020B0604020202020204" pitchFamily="34" charset="0"/>
              </a:rPr>
              <a:t>faultstring</a:t>
            </a:r>
            <a:r>
              <a:rPr lang="en-US" sz="2000" b="1" dirty="0" smtClean="0">
                <a:solidFill>
                  <a:srgbClr val="FF0000"/>
                </a:solidFill>
                <a:latin typeface="Arial" panose="020B0604020202020204" pitchFamily="34" charset="0"/>
                <a:cs typeface="Arial" panose="020B0604020202020204" pitchFamily="34" charset="0"/>
              </a:rPr>
              <a:t>&gt; </a:t>
            </a:r>
          </a:p>
          <a:p>
            <a:pPr marL="457200" lvl="1" indent="0">
              <a:lnSpc>
                <a:spcPct val="150000"/>
              </a:lnSpc>
              <a:buNone/>
            </a:pPr>
            <a:r>
              <a:rPr lang="en-US" sz="2000" dirty="0" smtClean="0">
                <a:latin typeface="Arial" panose="020B0604020202020204" pitchFamily="34" charset="0"/>
                <a:cs typeface="Arial" panose="020B0604020202020204" pitchFamily="34" charset="0"/>
              </a:rPr>
              <a:t>	A </a:t>
            </a:r>
            <a:r>
              <a:rPr lang="en-US" sz="2000" dirty="0">
                <a:latin typeface="Arial" panose="020B0604020202020204" pitchFamily="34" charset="0"/>
                <a:cs typeface="Arial" panose="020B0604020202020204" pitchFamily="34" charset="0"/>
              </a:rPr>
              <a:t>human readable explanation of the </a:t>
            </a:r>
            <a:r>
              <a:rPr lang="en-US" sz="2000" dirty="0" smtClean="0">
                <a:latin typeface="Arial" pitchFamily="34" charset="0"/>
                <a:cs typeface="Arial" pitchFamily="34" charset="0"/>
              </a:rPr>
              <a:t>fault</a:t>
            </a:r>
          </a:p>
          <a:p>
            <a:pPr marL="457200" lvl="1" indent="0">
              <a:lnSpc>
                <a:spcPct val="150000"/>
              </a:lnSpc>
              <a:buNone/>
            </a:pPr>
            <a:r>
              <a:rPr lang="en-US" sz="2000" b="1" dirty="0" smtClean="0">
                <a:solidFill>
                  <a:srgbClr val="FF0000"/>
                </a:solidFill>
                <a:latin typeface="Arial" pitchFamily="34" charset="0"/>
                <a:cs typeface="Arial" pitchFamily="34" charset="0"/>
              </a:rPr>
              <a:t>&lt;</a:t>
            </a:r>
            <a:r>
              <a:rPr lang="en-US" sz="2000" b="1" dirty="0" err="1">
                <a:solidFill>
                  <a:srgbClr val="FF0000"/>
                </a:solidFill>
                <a:latin typeface="Arial" panose="020B0604020202020204" pitchFamily="34" charset="0"/>
                <a:cs typeface="Arial" panose="020B0604020202020204" pitchFamily="34" charset="0"/>
              </a:rPr>
              <a:t>faultactor</a:t>
            </a:r>
            <a:r>
              <a:rPr lang="en-US" sz="2000" b="1" dirty="0" smtClean="0">
                <a:solidFill>
                  <a:srgbClr val="FF0000"/>
                </a:solidFill>
                <a:latin typeface="Arial" pitchFamily="34" charset="0"/>
                <a:cs typeface="Arial" pitchFamily="34" charset="0"/>
              </a:rPr>
              <a:t>&gt; </a:t>
            </a:r>
            <a:endParaRPr lang="en-US" sz="2000" b="1" dirty="0">
              <a:solidFill>
                <a:srgbClr val="FF0000"/>
              </a:solidFill>
              <a:latin typeface="Arial" pitchFamily="34" charset="0"/>
              <a:cs typeface="Arial" pitchFamily="34" charset="0"/>
            </a:endParaRPr>
          </a:p>
          <a:p>
            <a:pPr marL="118872" indent="0" fontAlgn="t">
              <a:buNone/>
            </a:pPr>
            <a:r>
              <a:rPr lang="en-US" sz="2000" dirty="0">
                <a:latin typeface="Arial" pitchFamily="34" charset="0"/>
                <a:cs typeface="Arial" pitchFamily="34" charset="0"/>
              </a:rPr>
              <a:t>	</a:t>
            </a:r>
            <a:r>
              <a:rPr lang="en-US" sz="2000" dirty="0" smtClean="0">
                <a:latin typeface="Arial" panose="020B0604020202020204" pitchFamily="34" charset="0"/>
                <a:cs typeface="Arial" panose="020B0604020202020204" pitchFamily="34" charset="0"/>
              </a:rPr>
              <a:t>Information </a:t>
            </a:r>
            <a:r>
              <a:rPr lang="en-US" sz="2000" dirty="0">
                <a:latin typeface="Arial" panose="020B0604020202020204" pitchFamily="34" charset="0"/>
                <a:cs typeface="Arial" panose="020B0604020202020204" pitchFamily="34" charset="0"/>
              </a:rPr>
              <a:t>about who caused the fault to happen</a:t>
            </a:r>
          </a:p>
          <a:p>
            <a:pPr marL="457200" lvl="1" indent="0">
              <a:lnSpc>
                <a:spcPct val="150000"/>
              </a:lnSpc>
              <a:buNone/>
            </a:pPr>
            <a:r>
              <a:rPr lang="en-US" sz="2000" b="1" dirty="0" smtClean="0">
                <a:solidFill>
                  <a:srgbClr val="FF0000"/>
                </a:solidFill>
                <a:latin typeface="Arial" pitchFamily="34" charset="0"/>
                <a:cs typeface="Arial" pitchFamily="34" charset="0"/>
              </a:rPr>
              <a:t>&lt;</a:t>
            </a:r>
            <a:r>
              <a:rPr lang="en-US" sz="2000" b="1" dirty="0">
                <a:solidFill>
                  <a:srgbClr val="FF0000"/>
                </a:solidFill>
                <a:latin typeface="Arial" panose="020B0604020202020204" pitchFamily="34" charset="0"/>
                <a:cs typeface="Arial" panose="020B0604020202020204" pitchFamily="34" charset="0"/>
              </a:rPr>
              <a:t>detail</a:t>
            </a:r>
            <a:r>
              <a:rPr lang="en-US" sz="2000" b="1" dirty="0" smtClean="0">
                <a:solidFill>
                  <a:srgbClr val="FF0000"/>
                </a:solidFill>
                <a:latin typeface="Arial" pitchFamily="34" charset="0"/>
                <a:cs typeface="Arial" pitchFamily="34" charset="0"/>
              </a:rPr>
              <a:t>&gt; </a:t>
            </a:r>
            <a:endParaRPr lang="en-US" sz="2000" b="1" dirty="0">
              <a:solidFill>
                <a:srgbClr val="FF0000"/>
              </a:solidFill>
              <a:latin typeface="Arial" pitchFamily="34" charset="0"/>
              <a:cs typeface="Arial" pitchFamily="34" charset="0"/>
            </a:endParaRPr>
          </a:p>
          <a:p>
            <a:pPr marL="118872" indent="0" fontAlgn="t">
              <a:buNone/>
            </a:pPr>
            <a:r>
              <a:rPr lang="en-US" sz="2000" dirty="0" smtClean="0">
                <a:latin typeface="Arial" panose="020B0604020202020204" pitchFamily="34" charset="0"/>
                <a:cs typeface="Arial" panose="020B0604020202020204" pitchFamily="34" charset="0"/>
              </a:rPr>
              <a:t>	Holds </a:t>
            </a:r>
            <a:r>
              <a:rPr lang="en-US" sz="2000" dirty="0">
                <a:latin typeface="Arial" panose="020B0604020202020204" pitchFamily="34" charset="0"/>
                <a:cs typeface="Arial" panose="020B0604020202020204" pitchFamily="34" charset="0"/>
              </a:rPr>
              <a:t>application specific error information related to the Body </a:t>
            </a:r>
            <a:r>
              <a:rPr lang="en-US" sz="2000" dirty="0" smtClean="0">
                <a:latin typeface="Arial" panose="020B0604020202020204" pitchFamily="34" charset="0"/>
                <a:cs typeface="Arial" panose="020B0604020202020204" pitchFamily="34" charset="0"/>
              </a:rPr>
              <a:t>	element</a:t>
            </a:r>
            <a:endParaRPr lang="en-US" sz="2000" dirty="0">
              <a:latin typeface="Arial" panose="020B0604020202020204" pitchFamily="34" charset="0"/>
              <a:cs typeface="Arial" panose="020B0604020202020204" pitchFamily="34" charset="0"/>
            </a:endParaRPr>
          </a:p>
          <a:p>
            <a:pPr marL="457200" lvl="1" indent="0">
              <a:lnSpc>
                <a:spcPct val="150000"/>
              </a:lnSpc>
              <a:buNone/>
            </a:pP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val="7222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Service Types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743200"/>
            <a:ext cx="762000" cy="1517650"/>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2743200"/>
            <a:ext cx="762000" cy="1517650"/>
          </a:xfrm>
          <a:prstGeom prst="rect">
            <a:avLst/>
          </a:prstGeom>
        </p:spPr>
      </p:pic>
      <p:sp>
        <p:nvSpPr>
          <p:cNvPr id="6" name="TextBox 5"/>
          <p:cNvSpPr txBox="1"/>
          <p:nvPr/>
        </p:nvSpPr>
        <p:spPr>
          <a:xfrm>
            <a:off x="1362155" y="2216666"/>
            <a:ext cx="1055674" cy="369332"/>
          </a:xfrm>
          <a:prstGeom prst="rect">
            <a:avLst/>
          </a:prstGeom>
          <a:noFill/>
        </p:spPr>
        <p:txBody>
          <a:bodyPr wrap="none" rtlCol="0">
            <a:spAutoFit/>
          </a:bodyPr>
          <a:lstStyle/>
          <a:p>
            <a:r>
              <a:rPr lang="en-US" b="1" dirty="0" smtClean="0"/>
              <a:t>Person A</a:t>
            </a:r>
            <a:endParaRPr lang="en-US" b="1" dirty="0"/>
          </a:p>
        </p:txBody>
      </p:sp>
      <p:cxnSp>
        <p:nvCxnSpPr>
          <p:cNvPr id="9" name="Straight Arrow Connector 8"/>
          <p:cNvCxnSpPr/>
          <p:nvPr/>
        </p:nvCxnSpPr>
        <p:spPr>
          <a:xfrm>
            <a:off x="2484670" y="32766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84895" y="2907268"/>
            <a:ext cx="1762021" cy="369332"/>
          </a:xfrm>
          <a:prstGeom prst="rect">
            <a:avLst/>
          </a:prstGeom>
          <a:noFill/>
        </p:spPr>
        <p:txBody>
          <a:bodyPr wrap="none" rtlCol="0">
            <a:spAutoFit/>
          </a:bodyPr>
          <a:lstStyle/>
          <a:p>
            <a:r>
              <a:rPr lang="en-US" dirty="0" smtClean="0"/>
              <a:t>Hi, how are you</a:t>
            </a:r>
            <a:r>
              <a:rPr lang="bg-BG" dirty="0" smtClean="0"/>
              <a:t>?</a:t>
            </a:r>
            <a:endParaRPr lang="en-US" dirty="0"/>
          </a:p>
        </p:txBody>
      </p:sp>
      <p:cxnSp>
        <p:nvCxnSpPr>
          <p:cNvPr id="12" name="Straight Arrow Connector 11"/>
          <p:cNvCxnSpPr/>
          <p:nvPr/>
        </p:nvCxnSpPr>
        <p:spPr>
          <a:xfrm flipH="1">
            <a:off x="5638800" y="3640667"/>
            <a:ext cx="80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38800" y="3271335"/>
            <a:ext cx="652743" cy="369332"/>
          </a:xfrm>
          <a:prstGeom prst="rect">
            <a:avLst/>
          </a:prstGeom>
          <a:noFill/>
        </p:spPr>
        <p:txBody>
          <a:bodyPr wrap="none" rtlCol="0">
            <a:spAutoFit/>
          </a:bodyPr>
          <a:lstStyle/>
          <a:p>
            <a:r>
              <a:rPr lang="en-US" dirty="0" smtClean="0"/>
              <a:t>Fine</a:t>
            </a:r>
            <a:r>
              <a:rPr lang="bg-BG" dirty="0" smtClean="0"/>
              <a:t>.</a:t>
            </a:r>
            <a:endParaRPr lang="en-US" dirty="0"/>
          </a:p>
        </p:txBody>
      </p:sp>
      <p:sp>
        <p:nvSpPr>
          <p:cNvPr id="20" name="TextBox 19"/>
          <p:cNvSpPr txBox="1"/>
          <p:nvPr/>
        </p:nvSpPr>
        <p:spPr>
          <a:xfrm>
            <a:off x="6787363" y="2230398"/>
            <a:ext cx="1055674" cy="369332"/>
          </a:xfrm>
          <a:prstGeom prst="rect">
            <a:avLst/>
          </a:prstGeom>
          <a:noFill/>
        </p:spPr>
        <p:txBody>
          <a:bodyPr wrap="none" rtlCol="0">
            <a:spAutoFit/>
          </a:bodyPr>
          <a:lstStyle/>
          <a:p>
            <a:r>
              <a:rPr lang="en-US" b="1" dirty="0" smtClean="0"/>
              <a:t>Person B</a:t>
            </a:r>
            <a:endParaRPr lang="en-US" b="1" dirty="0"/>
          </a:p>
        </p:txBody>
      </p:sp>
      <p:sp>
        <p:nvSpPr>
          <p:cNvPr id="21" name="Content Placeholder 2"/>
          <p:cNvSpPr>
            <a:spLocks noGrp="1"/>
          </p:cNvSpPr>
          <p:nvPr>
            <p:ph idx="1"/>
          </p:nvPr>
        </p:nvSpPr>
        <p:spPr>
          <a:xfrm>
            <a:off x="-21463" y="4404320"/>
            <a:ext cx="9144000" cy="2453680"/>
          </a:xfrm>
        </p:spPr>
        <p:txBody>
          <a:bodyPr>
            <a:normAutofit/>
          </a:bodyPr>
          <a:lstStyle/>
          <a:p>
            <a:pPr>
              <a:lnSpc>
                <a:spcPct val="150000"/>
              </a:lnSpc>
            </a:pPr>
            <a:r>
              <a:rPr lang="en-US" dirty="0" smtClean="0">
                <a:latin typeface="Arial" pitchFamily="34" charset="0"/>
                <a:cs typeface="Arial" pitchFamily="34" charset="0"/>
              </a:rPr>
              <a:t>Two important things</a:t>
            </a:r>
          </a:p>
          <a:p>
            <a:pPr lvl="1">
              <a:lnSpc>
                <a:spcPct val="150000"/>
              </a:lnSpc>
            </a:pPr>
            <a:r>
              <a:rPr lang="en-US" dirty="0" smtClean="0">
                <a:latin typeface="Arial" pitchFamily="34" charset="0"/>
                <a:cs typeface="Arial" pitchFamily="34" charset="0"/>
              </a:rPr>
              <a:t>Media / Transport (Phone)</a:t>
            </a:r>
          </a:p>
          <a:p>
            <a:pPr lvl="1">
              <a:lnSpc>
                <a:spcPct val="150000"/>
              </a:lnSpc>
            </a:pPr>
            <a:r>
              <a:rPr lang="en-US" dirty="0" smtClean="0">
                <a:latin typeface="Arial" pitchFamily="34" charset="0"/>
                <a:cs typeface="Arial" pitchFamily="34" charset="0"/>
              </a:rPr>
              <a:t>Message Format (English grammar)</a:t>
            </a:r>
            <a:endParaRPr lang="en-US" dirty="0">
              <a:latin typeface="Arial" pitchFamily="34" charset="0"/>
              <a:cs typeface="Arial" pitchFamily="34" charset="0"/>
            </a:endParaRPr>
          </a:p>
        </p:txBody>
      </p:sp>
    </p:spTree>
    <p:extLst>
      <p:ext uri="{BB962C8B-B14F-4D97-AF65-F5344CB8AC3E}">
        <p14:creationId xmlns:p14="http://schemas.microsoft.com/office/powerpoint/2010/main" val="3899794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t>
            </a:r>
            <a:r>
              <a:rPr lang="en-US" dirty="0" err="1" smtClean="0"/>
              <a:t>Faultcode</a:t>
            </a:r>
            <a:r>
              <a:rPr lang="en-US" dirty="0" smtClean="0"/>
              <a:t> Values</a:t>
            </a:r>
            <a:endParaRPr lang="en-US" dirty="0"/>
          </a:p>
        </p:txBody>
      </p:sp>
      <p:sp>
        <p:nvSpPr>
          <p:cNvPr id="3" name="Content Placeholder 2"/>
          <p:cNvSpPr>
            <a:spLocks noGrp="1"/>
          </p:cNvSpPr>
          <p:nvPr>
            <p:ph idx="1"/>
          </p:nvPr>
        </p:nvSpPr>
        <p:spPr>
          <a:xfrm>
            <a:off x="0" y="1523999"/>
            <a:ext cx="8991600" cy="5334001"/>
          </a:xfrm>
        </p:spPr>
        <p:txBody>
          <a:bodyPr>
            <a:normAutofit lnSpcReduction="10000"/>
          </a:bodyPr>
          <a:lstStyle/>
          <a:p>
            <a:pPr>
              <a:lnSpc>
                <a:spcPct val="150000"/>
              </a:lnSpc>
            </a:pPr>
            <a:r>
              <a:rPr lang="en-US" sz="2400" dirty="0" smtClean="0">
                <a:latin typeface="Arial" panose="020B0604020202020204" pitchFamily="34" charset="0"/>
                <a:cs typeface="Arial" panose="020B0604020202020204" pitchFamily="34" charset="0"/>
              </a:rPr>
              <a:t>SOAP </a:t>
            </a:r>
            <a:r>
              <a:rPr lang="en-US" sz="2400" dirty="0">
                <a:latin typeface="Arial" panose="020B0604020202020204" pitchFamily="34" charset="0"/>
                <a:cs typeface="Arial" panose="020B0604020202020204" pitchFamily="34" charset="0"/>
              </a:rPr>
              <a:t>Fault </a:t>
            </a:r>
            <a:r>
              <a:rPr lang="en-US" sz="2400" dirty="0" smtClean="0">
                <a:latin typeface="Arial" panose="020B0604020202020204" pitchFamily="34" charset="0"/>
                <a:cs typeface="Arial" panose="020B0604020202020204" pitchFamily="34" charset="0"/>
              </a:rPr>
              <a:t>code values</a:t>
            </a:r>
          </a:p>
          <a:p>
            <a:pPr marL="457200" lvl="1" indent="0">
              <a:lnSpc>
                <a:spcPct val="150000"/>
              </a:lnSpc>
              <a:buNone/>
            </a:pPr>
            <a:r>
              <a:rPr lang="en-US" sz="2000" b="1" dirty="0">
                <a:solidFill>
                  <a:srgbClr val="FF0000"/>
                </a:solidFill>
                <a:latin typeface="Arial" panose="020B0604020202020204" pitchFamily="34" charset="0"/>
                <a:cs typeface="Arial" panose="020B0604020202020204" pitchFamily="34" charset="0"/>
              </a:rPr>
              <a:t>&lt;</a:t>
            </a:r>
            <a:r>
              <a:rPr lang="en-US" sz="2000" b="1" dirty="0" err="1">
                <a:solidFill>
                  <a:srgbClr val="FF0000"/>
                </a:solidFill>
                <a:latin typeface="Arial" panose="020B0604020202020204" pitchFamily="34" charset="0"/>
                <a:cs typeface="Arial" panose="020B0604020202020204" pitchFamily="34" charset="0"/>
              </a:rPr>
              <a:t>VersionMismatch</a:t>
            </a:r>
            <a:r>
              <a:rPr lang="en-US" sz="2000" b="1" dirty="0">
                <a:solidFill>
                  <a:srgbClr val="FF0000"/>
                </a:solidFill>
                <a:latin typeface="Arial" panose="020B0604020202020204" pitchFamily="34" charset="0"/>
                <a:cs typeface="Arial" panose="020B0604020202020204" pitchFamily="34" charset="0"/>
              </a:rPr>
              <a:t>&gt; </a:t>
            </a:r>
            <a:endParaRPr lang="en-US" sz="2000" b="1" dirty="0" smtClean="0">
              <a:solidFill>
                <a:srgbClr val="FF0000"/>
              </a:solidFill>
              <a:latin typeface="Arial" panose="020B0604020202020204" pitchFamily="34" charset="0"/>
              <a:cs typeface="Arial" panose="020B0604020202020204" pitchFamily="34" charset="0"/>
            </a:endParaRPr>
          </a:p>
          <a:p>
            <a:pPr marL="457200" lvl="1" indent="0">
              <a:lnSpc>
                <a:spcPct val="150000"/>
              </a:lnSpc>
              <a:buNone/>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Found an invalid namespace for the SOAP Envelope element</a:t>
            </a:r>
          </a:p>
          <a:p>
            <a:pPr marL="457200" lvl="1" indent="0">
              <a:lnSpc>
                <a:spcPct val="150000"/>
              </a:lnSpc>
              <a:buNone/>
            </a:pPr>
            <a:r>
              <a:rPr lang="en-US" sz="2000" b="1" dirty="0">
                <a:solidFill>
                  <a:srgbClr val="FF0000"/>
                </a:solidFill>
                <a:latin typeface="Arial" panose="020B0604020202020204" pitchFamily="34" charset="0"/>
                <a:cs typeface="Arial" panose="020B0604020202020204" pitchFamily="34" charset="0"/>
              </a:rPr>
              <a:t>&lt;</a:t>
            </a:r>
            <a:r>
              <a:rPr lang="en-US" sz="2000" b="1" dirty="0" err="1">
                <a:solidFill>
                  <a:srgbClr val="FF0000"/>
                </a:solidFill>
                <a:latin typeface="Arial" panose="020B0604020202020204" pitchFamily="34" charset="0"/>
                <a:cs typeface="Arial" panose="020B0604020202020204" pitchFamily="34" charset="0"/>
              </a:rPr>
              <a:t>MustUnderstand</a:t>
            </a:r>
            <a:r>
              <a:rPr lang="en-US" sz="2000" b="1" dirty="0">
                <a:solidFill>
                  <a:srgbClr val="FF0000"/>
                </a:solidFill>
                <a:latin typeface="Arial" panose="020B0604020202020204" pitchFamily="34" charset="0"/>
                <a:cs typeface="Arial" panose="020B0604020202020204" pitchFamily="34" charset="0"/>
              </a:rPr>
              <a:t>&gt; </a:t>
            </a:r>
            <a:endParaRPr lang="en-US" sz="2000" b="1" dirty="0" smtClean="0">
              <a:solidFill>
                <a:srgbClr val="FF0000"/>
              </a:solidFill>
              <a:latin typeface="Arial" panose="020B0604020202020204" pitchFamily="34" charset="0"/>
              <a:cs typeface="Arial" panose="020B0604020202020204" pitchFamily="34" charset="0"/>
            </a:endParaRPr>
          </a:p>
          <a:p>
            <a:pPr marL="457200" lvl="1" indent="0">
              <a:lnSpc>
                <a:spcPct val="150000"/>
              </a:lnSpc>
              <a:buNone/>
            </a:pPr>
            <a:r>
              <a:rPr lang="en-US" sz="2000" dirty="0" smtClean="0">
                <a:latin typeface="Arial" panose="020B0604020202020204" pitchFamily="34" charset="0"/>
                <a:cs typeface="Arial" panose="020B0604020202020204" pitchFamily="34" charset="0"/>
              </a:rPr>
              <a:t>	Child </a:t>
            </a:r>
            <a:r>
              <a:rPr lang="en-US" sz="2000" dirty="0">
                <a:latin typeface="Arial" panose="020B0604020202020204" pitchFamily="34" charset="0"/>
                <a:cs typeface="Arial" panose="020B0604020202020204" pitchFamily="34" charset="0"/>
              </a:rPr>
              <a:t>element of the Header element, with the </a:t>
            </a:r>
            <a:r>
              <a:rPr lang="en-US" sz="2000" dirty="0" err="1">
                <a:latin typeface="Arial" panose="020B0604020202020204" pitchFamily="34" charset="0"/>
                <a:cs typeface="Arial" panose="020B0604020202020204" pitchFamily="34" charset="0"/>
              </a:rPr>
              <a:t>mustUnderstand</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attribute </a:t>
            </a:r>
            <a:r>
              <a:rPr lang="en-US" sz="2000" dirty="0">
                <a:latin typeface="Arial" panose="020B0604020202020204" pitchFamily="34" charset="0"/>
                <a:cs typeface="Arial" panose="020B0604020202020204" pitchFamily="34" charset="0"/>
              </a:rPr>
              <a:t>set to "1", was not </a:t>
            </a:r>
            <a:r>
              <a:rPr lang="en-US" sz="2000" dirty="0" smtClean="0">
                <a:latin typeface="Arial" panose="020B0604020202020204" pitchFamily="34" charset="0"/>
                <a:cs typeface="Arial" panose="020B0604020202020204" pitchFamily="34" charset="0"/>
              </a:rPr>
              <a:t>understood</a:t>
            </a:r>
          </a:p>
          <a:p>
            <a:pPr marL="457200" lvl="1" indent="0">
              <a:lnSpc>
                <a:spcPct val="150000"/>
              </a:lnSpc>
              <a:buNone/>
            </a:pPr>
            <a:r>
              <a:rPr lang="en-US" sz="2000" b="1" dirty="0" smtClean="0">
                <a:solidFill>
                  <a:srgbClr val="FF0000"/>
                </a:solidFill>
                <a:latin typeface="Arial" pitchFamily="34" charset="0"/>
                <a:cs typeface="Arial" pitchFamily="34" charset="0"/>
              </a:rPr>
              <a:t>&lt;Client</a:t>
            </a:r>
            <a:r>
              <a:rPr lang="en-US" sz="2000" b="1" dirty="0">
                <a:solidFill>
                  <a:srgbClr val="FF0000"/>
                </a:solidFill>
                <a:latin typeface="Arial" pitchFamily="34" charset="0"/>
                <a:cs typeface="Arial" pitchFamily="34" charset="0"/>
              </a:rPr>
              <a:t>&gt; </a:t>
            </a:r>
          </a:p>
          <a:p>
            <a:pPr marL="118872" indent="0" fontAlgn="t">
              <a:buNone/>
            </a:pPr>
            <a:r>
              <a:rPr lang="en-US" sz="2000" dirty="0">
                <a:latin typeface="Arial" pitchFamily="34" charset="0"/>
                <a:cs typeface="Arial" pitchFamily="34" charset="0"/>
              </a:rPr>
              <a:t>	The message was incorrectly formed or contained incorrect </a:t>
            </a:r>
            <a:r>
              <a:rPr lang="en-US" sz="2000" dirty="0" smtClean="0">
                <a:latin typeface="Arial" panose="020B0604020202020204" pitchFamily="34" charset="0"/>
                <a:cs typeface="Arial" panose="020B0604020202020204" pitchFamily="34" charset="0"/>
              </a:rPr>
              <a:t>	information</a:t>
            </a:r>
          </a:p>
          <a:p>
            <a:pPr marL="457200" lvl="1" indent="0">
              <a:lnSpc>
                <a:spcPct val="150000"/>
              </a:lnSpc>
              <a:buNone/>
            </a:pPr>
            <a:r>
              <a:rPr lang="en-US" sz="2000" b="1" dirty="0" smtClean="0">
                <a:solidFill>
                  <a:srgbClr val="FF0000"/>
                </a:solidFill>
                <a:latin typeface="Arial" pitchFamily="34" charset="0"/>
                <a:cs typeface="Arial" pitchFamily="34" charset="0"/>
              </a:rPr>
              <a:t>&lt;Server&gt; </a:t>
            </a:r>
            <a:endParaRPr lang="en-US" sz="2000" b="1" dirty="0">
              <a:solidFill>
                <a:srgbClr val="FF0000"/>
              </a:solidFill>
              <a:latin typeface="Arial" pitchFamily="34" charset="0"/>
              <a:cs typeface="Arial" pitchFamily="34" charset="0"/>
            </a:endParaRPr>
          </a:p>
          <a:p>
            <a:pPr marL="118872" indent="0" fontAlgn="t">
              <a:buNone/>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There was a problem with the server so the message could not </a:t>
            </a:r>
            <a:r>
              <a:rPr lang="en-US" sz="2000" dirty="0" smtClean="0">
                <a:latin typeface="Arial" panose="020B0604020202020204" pitchFamily="34" charset="0"/>
                <a:cs typeface="Arial" panose="020B0604020202020204" pitchFamily="34" charset="0"/>
              </a:rPr>
              <a:t>	proceed</a:t>
            </a: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val="4293909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Example</a:t>
            </a:r>
            <a:endParaRPr lang="en-US" dirty="0"/>
          </a:p>
        </p:txBody>
      </p:sp>
      <p:sp>
        <p:nvSpPr>
          <p:cNvPr id="6" name="Content Placeholder 2"/>
          <p:cNvSpPr>
            <a:spLocks noGrp="1"/>
          </p:cNvSpPr>
          <p:nvPr>
            <p:ph idx="1"/>
          </p:nvPr>
        </p:nvSpPr>
        <p:spPr>
          <a:xfrm>
            <a:off x="0" y="1524000"/>
            <a:ext cx="9144000" cy="5334000"/>
          </a:xfrm>
        </p:spPr>
        <p:txBody>
          <a:bodyPr>
            <a:normAutofit/>
          </a:bodyPr>
          <a:lstStyle/>
          <a:p>
            <a:r>
              <a:rPr lang="en-US" dirty="0" smtClean="0"/>
              <a:t>Examples</a:t>
            </a:r>
          </a:p>
          <a:p>
            <a:pPr lvl="1"/>
            <a:r>
              <a:rPr lang="en-US" dirty="0" smtClean="0">
                <a:hlinkClick r:id="rId3" action="ppaction://hlinkpres?slideindex=1&amp;slidetitle="/>
              </a:rPr>
              <a:t>Example Request</a:t>
            </a:r>
            <a:endParaRPr lang="en-US" dirty="0" smtClean="0"/>
          </a:p>
          <a:p>
            <a:pPr lvl="1"/>
            <a:r>
              <a:rPr lang="en-US" dirty="0" smtClean="0">
                <a:hlinkClick r:id="rId4" action="ppaction://hlinkpres?slideindex=1&amp;slidetitle="/>
              </a:rPr>
              <a:t>Example Response</a:t>
            </a:r>
            <a:endParaRPr lang="en-US" dirty="0"/>
          </a:p>
        </p:txBody>
      </p:sp>
    </p:spTree>
    <p:extLst>
      <p:ext uri="{BB962C8B-B14F-4D97-AF65-F5344CB8AC3E}">
        <p14:creationId xmlns:p14="http://schemas.microsoft.com/office/powerpoint/2010/main" val="247611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REST?</a:t>
            </a:r>
            <a:endParaRPr lang="en-US" dirty="0"/>
          </a:p>
        </p:txBody>
      </p:sp>
      <p:sp>
        <p:nvSpPr>
          <p:cNvPr id="3" name="Content Placeholder 2"/>
          <p:cNvSpPr>
            <a:spLocks noGrp="1"/>
          </p:cNvSpPr>
          <p:nvPr>
            <p:ph idx="1"/>
          </p:nvPr>
        </p:nvSpPr>
        <p:spPr>
          <a:xfrm>
            <a:off x="0" y="1523999"/>
            <a:ext cx="8991600" cy="5334001"/>
          </a:xfrm>
        </p:spPr>
        <p:txBody>
          <a:bodyPr>
            <a:normAutofit/>
          </a:bodyPr>
          <a:lstStyle/>
          <a:p>
            <a:pPr>
              <a:lnSpc>
                <a:spcPct val="150000"/>
              </a:lnSpc>
            </a:pPr>
            <a:r>
              <a:rPr lang="en-US" sz="2400" dirty="0" smtClean="0">
                <a:latin typeface="Arial" panose="020B0604020202020204" pitchFamily="34" charset="0"/>
                <a:cs typeface="Arial" panose="020B0604020202020204" pitchFamily="34" charset="0"/>
              </a:rPr>
              <a:t>REST stands for “Representational </a:t>
            </a:r>
            <a:r>
              <a:rPr lang="en-US" sz="2400" dirty="0">
                <a:latin typeface="Arial" panose="020B0604020202020204" pitchFamily="34" charset="0"/>
                <a:cs typeface="Arial" panose="020B0604020202020204" pitchFamily="34" charset="0"/>
              </a:rPr>
              <a:t>State </a:t>
            </a:r>
            <a:r>
              <a:rPr lang="en-US" sz="2400" dirty="0" smtClean="0">
                <a:latin typeface="Arial" panose="020B0604020202020204" pitchFamily="34" charset="0"/>
                <a:cs typeface="Arial" panose="020B0604020202020204" pitchFamily="34" charset="0"/>
              </a:rPr>
              <a:t>Transfer”</a:t>
            </a:r>
          </a:p>
          <a:p>
            <a:pPr>
              <a:lnSpc>
                <a:spcPct val="150000"/>
              </a:lnSpc>
            </a:pPr>
            <a:r>
              <a:rPr lang="en-US" sz="2400" dirty="0" smtClean="0">
                <a:latin typeface="Arial" panose="020B0604020202020204" pitchFamily="34" charset="0"/>
                <a:cs typeface="Arial" panose="020B0604020202020204" pitchFamily="34" charset="0"/>
              </a:rPr>
              <a:t>Definition</a:t>
            </a:r>
          </a:p>
          <a:p>
            <a:pPr lvl="1">
              <a:lnSpc>
                <a:spcPct val="150000"/>
              </a:lnSpc>
            </a:pPr>
            <a:r>
              <a:rPr lang="en-US" sz="2000" dirty="0">
                <a:latin typeface="Arial" panose="020B0604020202020204" pitchFamily="34" charset="0"/>
                <a:cs typeface="Arial" panose="020B0604020202020204" pitchFamily="34" charset="0"/>
              </a:rPr>
              <a:t>Representational State Transfer (REST) is a software architecture style consisting of guidelines and best practices for creating scalable web services</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REST is not a </a:t>
            </a:r>
            <a:r>
              <a:rPr lang="en-US" sz="2400" dirty="0" smtClean="0">
                <a:latin typeface="Arial" panose="020B0604020202020204" pitchFamily="34" charset="0"/>
                <a:cs typeface="Arial" panose="020B0604020202020204" pitchFamily="34" charset="0"/>
              </a:rPr>
              <a:t>standard!</a:t>
            </a:r>
          </a:p>
        </p:txBody>
      </p:sp>
    </p:spTree>
    <p:extLst>
      <p:ext uri="{BB962C8B-B14F-4D97-AF65-F5344CB8AC3E}">
        <p14:creationId xmlns:p14="http://schemas.microsoft.com/office/powerpoint/2010/main" val="3619671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a:t>
            </a:r>
            <a:r>
              <a:rPr lang="en-US" dirty="0"/>
              <a:t> </a:t>
            </a:r>
            <a:r>
              <a:rPr lang="en-US" dirty="0" smtClean="0"/>
              <a:t>Concepts</a:t>
            </a:r>
            <a:endParaRPr lang="en-US" dirty="0"/>
          </a:p>
        </p:txBody>
      </p:sp>
      <p:sp>
        <p:nvSpPr>
          <p:cNvPr id="3" name="Content Placeholder 2"/>
          <p:cNvSpPr>
            <a:spLocks noGrp="1"/>
          </p:cNvSpPr>
          <p:nvPr>
            <p:ph idx="1"/>
          </p:nvPr>
        </p:nvSpPr>
        <p:spPr>
          <a:xfrm>
            <a:off x="0" y="1523999"/>
            <a:ext cx="8991600" cy="5334001"/>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A RESTful system should be</a:t>
            </a:r>
          </a:p>
          <a:p>
            <a:pPr lvl="1">
              <a:lnSpc>
                <a:spcPct val="150000"/>
              </a:lnSpc>
            </a:pPr>
            <a:r>
              <a:rPr lang="en-US" sz="2000" dirty="0" smtClean="0">
                <a:latin typeface="Arial" panose="020B0604020202020204" pitchFamily="34" charset="0"/>
                <a:cs typeface="Arial" panose="020B0604020202020204" pitchFamily="34" charset="0"/>
              </a:rPr>
              <a:t>Client-server</a:t>
            </a:r>
          </a:p>
          <a:p>
            <a:pPr lvl="1">
              <a:lnSpc>
                <a:spcPct val="150000"/>
              </a:lnSpc>
            </a:pPr>
            <a:r>
              <a:rPr lang="en-US" sz="2000" dirty="0" smtClean="0">
                <a:latin typeface="Arial" panose="020B0604020202020204" pitchFamily="34" charset="0"/>
                <a:cs typeface="Arial" panose="020B0604020202020204" pitchFamily="34" charset="0"/>
              </a:rPr>
              <a:t>Stateless</a:t>
            </a:r>
          </a:p>
          <a:p>
            <a:pPr lvl="2">
              <a:lnSpc>
                <a:spcPct val="150000"/>
              </a:lnSpc>
            </a:pPr>
            <a:r>
              <a:rPr lang="en-US" sz="1600" dirty="0">
                <a:latin typeface="Arial" panose="020B0604020202020204" pitchFamily="34" charset="0"/>
                <a:cs typeface="Arial" panose="020B0604020202020204" pitchFamily="34" charset="0"/>
              </a:rPr>
              <a:t>Each request should be independent of others</a:t>
            </a:r>
          </a:p>
          <a:p>
            <a:pPr lvl="1">
              <a:lnSpc>
                <a:spcPct val="150000"/>
              </a:lnSpc>
            </a:pPr>
            <a:r>
              <a:rPr lang="en-US" sz="2000" dirty="0" smtClean="0">
                <a:latin typeface="Arial" panose="020B0604020202020204" pitchFamily="34" charset="0"/>
                <a:cs typeface="Arial" panose="020B0604020202020204" pitchFamily="34" charset="0"/>
              </a:rPr>
              <a:t>Cacheable</a:t>
            </a:r>
          </a:p>
          <a:p>
            <a:pPr lvl="2">
              <a:lnSpc>
                <a:spcPct val="150000"/>
              </a:lnSpc>
            </a:pPr>
            <a:r>
              <a:rPr lang="en-US" sz="1600" dirty="0">
                <a:latin typeface="Arial" panose="020B0604020202020204" pitchFamily="34" charset="0"/>
                <a:cs typeface="Arial" panose="020B0604020202020204" pitchFamily="34" charset="0"/>
              </a:rPr>
              <a:t>Clients are able to cache </a:t>
            </a:r>
            <a:r>
              <a:rPr lang="en-US" sz="1600" dirty="0" smtClean="0">
                <a:latin typeface="Arial" panose="020B0604020202020204" pitchFamily="34" charset="0"/>
                <a:cs typeface="Arial" panose="020B0604020202020204" pitchFamily="34" charset="0"/>
              </a:rPr>
              <a:t>responses</a:t>
            </a:r>
          </a:p>
          <a:p>
            <a:pPr lvl="2">
              <a:lnSpc>
                <a:spcPct val="150000"/>
              </a:lnSpc>
            </a:pPr>
            <a:r>
              <a:rPr lang="en-US" sz="1600" dirty="0" smtClean="0">
                <a:latin typeface="Arial" panose="020B0604020202020204" pitchFamily="34" charset="0"/>
                <a:cs typeface="Arial" panose="020B0604020202020204" pitchFamily="34" charset="0"/>
              </a:rPr>
              <a:t>Responses </a:t>
            </a:r>
            <a:r>
              <a:rPr lang="en-US" sz="1600" dirty="0">
                <a:latin typeface="Arial" panose="020B0604020202020204" pitchFamily="34" charset="0"/>
                <a:cs typeface="Arial" panose="020B0604020202020204" pitchFamily="34" charset="0"/>
              </a:rPr>
              <a:t>must therefore, implicitly or explicitly, define themselves as cacheable, or not</a:t>
            </a:r>
            <a:endParaRPr lang="en-US" sz="1600" dirty="0" smtClean="0">
              <a:latin typeface="Arial" panose="020B0604020202020204" pitchFamily="34" charset="0"/>
              <a:cs typeface="Arial" panose="020B0604020202020204" pitchFamily="34" charset="0"/>
            </a:endParaRPr>
          </a:p>
          <a:p>
            <a:pPr lvl="1">
              <a:lnSpc>
                <a:spcPct val="150000"/>
              </a:lnSpc>
            </a:pPr>
            <a:r>
              <a:rPr lang="en-US" sz="2000" dirty="0" smtClean="0">
                <a:latin typeface="Arial" panose="020B0604020202020204" pitchFamily="34" charset="0"/>
                <a:cs typeface="Arial" panose="020B0604020202020204" pitchFamily="34" charset="0"/>
              </a:rPr>
              <a:t>Uniformly accessible</a:t>
            </a:r>
          </a:p>
          <a:p>
            <a:pPr lvl="2">
              <a:lnSpc>
                <a:spcPct val="150000"/>
              </a:lnSpc>
            </a:pPr>
            <a:r>
              <a:rPr lang="en-US" sz="1600" dirty="0">
                <a:latin typeface="Arial" panose="020B0604020202020204" pitchFamily="34" charset="0"/>
                <a:cs typeface="Arial" panose="020B0604020202020204" pitchFamily="34" charset="0"/>
              </a:rPr>
              <a:t>Each resource must have a unique address and a valid point of access</a:t>
            </a:r>
          </a:p>
        </p:txBody>
      </p:sp>
    </p:spTree>
    <p:extLst>
      <p:ext uri="{BB962C8B-B14F-4D97-AF65-F5344CB8AC3E}">
        <p14:creationId xmlns:p14="http://schemas.microsoft.com/office/powerpoint/2010/main" val="687549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RESTful System </a:t>
            </a:r>
            <a:r>
              <a:rPr lang="en-US" dirty="0" smtClean="0"/>
              <a:t/>
            </a:r>
            <a:br>
              <a:rPr lang="en-US" dirty="0" smtClean="0"/>
            </a:br>
            <a:r>
              <a:rPr lang="en-US" dirty="0" smtClean="0"/>
              <a:t>Main </a:t>
            </a:r>
            <a:r>
              <a:rPr lang="en-US" dirty="0"/>
              <a:t>Actors</a:t>
            </a:r>
          </a:p>
        </p:txBody>
      </p:sp>
      <p:sp>
        <p:nvSpPr>
          <p:cNvPr id="5" name="Content Placeholder 2"/>
          <p:cNvSpPr>
            <a:spLocks noGrp="1"/>
          </p:cNvSpPr>
          <p:nvPr>
            <p:ph idx="1"/>
          </p:nvPr>
        </p:nvSpPr>
        <p:spPr>
          <a:xfrm>
            <a:off x="0" y="1523999"/>
            <a:ext cx="8991600" cy="5334001"/>
          </a:xfrm>
        </p:spPr>
        <p:txBody>
          <a:bodyPr>
            <a:normAutofit/>
          </a:bodyPr>
          <a:lstStyle/>
          <a:p>
            <a:pPr>
              <a:lnSpc>
                <a:spcPct val="150000"/>
              </a:lnSpc>
            </a:pPr>
            <a:r>
              <a:rPr lang="en-US" sz="2800" dirty="0" smtClean="0"/>
              <a:t>Resources, Representations and Actions</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286000"/>
            <a:ext cx="6200775" cy="4273073"/>
          </a:xfrm>
          <a:prstGeom prst="rect">
            <a:avLst/>
          </a:prstGeom>
        </p:spPr>
      </p:pic>
    </p:spTree>
    <p:extLst>
      <p:ext uri="{BB962C8B-B14F-4D97-AF65-F5344CB8AC3E}">
        <p14:creationId xmlns:p14="http://schemas.microsoft.com/office/powerpoint/2010/main" val="529751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a:t>
            </a:r>
            <a:endParaRPr lang="en-US" dirty="0"/>
          </a:p>
        </p:txBody>
      </p:sp>
      <p:sp>
        <p:nvSpPr>
          <p:cNvPr id="5" name="Content Placeholder 2"/>
          <p:cNvSpPr>
            <a:spLocks noGrp="1"/>
          </p:cNvSpPr>
          <p:nvPr>
            <p:ph idx="1"/>
          </p:nvPr>
        </p:nvSpPr>
        <p:spPr>
          <a:xfrm>
            <a:off x="0" y="1523999"/>
            <a:ext cx="8991600" cy="5334001"/>
          </a:xfrm>
        </p:spPr>
        <p:txBody>
          <a:bodyPr>
            <a:normAutofit/>
          </a:bodyPr>
          <a:lstStyle/>
          <a:p>
            <a:pPr>
              <a:lnSpc>
                <a:spcPct val="200000"/>
              </a:lnSpc>
            </a:pPr>
            <a:r>
              <a:rPr lang="en-US" sz="2800" dirty="0" smtClean="0"/>
              <a:t>A </a:t>
            </a:r>
            <a:r>
              <a:rPr lang="en-US" sz="2800" dirty="0" smtClean="0">
                <a:solidFill>
                  <a:schemeClr val="accent1"/>
                </a:solidFill>
              </a:rPr>
              <a:t>resources</a:t>
            </a:r>
            <a:r>
              <a:rPr lang="en-US" sz="2800" dirty="0" smtClean="0"/>
              <a:t> is "everything" the service can provide</a:t>
            </a:r>
          </a:p>
          <a:p>
            <a:r>
              <a:rPr lang="en-US" sz="2800" dirty="0" smtClean="0"/>
              <a:t>State and functions of a remote application are also considered as resources</a:t>
            </a:r>
          </a:p>
          <a:p>
            <a:r>
              <a:rPr lang="en-US" sz="2800" dirty="0" smtClean="0"/>
              <a:t>A resource must have a unique address over the Web</a:t>
            </a:r>
          </a:p>
          <a:p>
            <a:pPr marL="118872" indent="0">
              <a:buNone/>
            </a:pPr>
            <a:endParaRPr lang="en-US" sz="2800" dirty="0" smtClean="0"/>
          </a:p>
          <a:p>
            <a:r>
              <a:rPr lang="en-US" sz="2800" dirty="0" smtClean="0"/>
              <a:t>Example of resources:</a:t>
            </a:r>
          </a:p>
          <a:p>
            <a:pPr lvl="1"/>
            <a:r>
              <a:rPr lang="en-US" sz="2400" dirty="0" smtClean="0"/>
              <a:t>Title of a movie from IMDb</a:t>
            </a:r>
          </a:p>
          <a:p>
            <a:pPr lvl="1"/>
            <a:r>
              <a:rPr lang="en-US" sz="2400" dirty="0" smtClean="0"/>
              <a:t>YouTube video</a:t>
            </a:r>
          </a:p>
          <a:p>
            <a:pPr lvl="1"/>
            <a:r>
              <a:rPr lang="en-US" sz="2400" dirty="0" smtClean="0"/>
              <a:t>Images from Flicker</a:t>
            </a:r>
          </a:p>
          <a:p>
            <a:pPr lvl="1"/>
            <a:r>
              <a:rPr lang="en-US" sz="2400" dirty="0" smtClean="0"/>
              <a:t>Order info from eBay</a:t>
            </a:r>
          </a:p>
          <a:p>
            <a:pPr lvl="1"/>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814" y="4419600"/>
            <a:ext cx="3216371" cy="1857071"/>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1376887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Representations</a:t>
            </a:r>
          </a:p>
        </p:txBody>
      </p:sp>
      <p:sp>
        <p:nvSpPr>
          <p:cNvPr id="5" name="Content Placeholder 2"/>
          <p:cNvSpPr>
            <a:spLocks noGrp="1"/>
          </p:cNvSpPr>
          <p:nvPr>
            <p:ph idx="1"/>
          </p:nvPr>
        </p:nvSpPr>
        <p:spPr>
          <a:xfrm>
            <a:off x="0" y="1752600"/>
            <a:ext cx="9144000" cy="4194008"/>
          </a:xfrm>
        </p:spPr>
        <p:txBody>
          <a:bodyPr>
            <a:normAutofit/>
          </a:bodyPr>
          <a:lstStyle/>
          <a:p>
            <a:r>
              <a:rPr lang="en-US" sz="2800" dirty="0"/>
              <a:t>The </a:t>
            </a:r>
            <a:r>
              <a:rPr lang="en-US" sz="2800" dirty="0">
                <a:solidFill>
                  <a:schemeClr val="accent1"/>
                </a:solidFill>
              </a:rPr>
              <a:t>representations of resources </a:t>
            </a:r>
            <a:r>
              <a:rPr lang="en-US" sz="2800" dirty="0"/>
              <a:t>is what is sent back and forth clients and </a:t>
            </a:r>
            <a:r>
              <a:rPr lang="en-US" sz="2800" dirty="0" smtClean="0"/>
              <a:t>servers</a:t>
            </a:r>
          </a:p>
          <a:p>
            <a:endParaRPr lang="en-US" sz="2800" dirty="0" smtClean="0"/>
          </a:p>
          <a:p>
            <a:pPr marL="438912" lvl="1" indent="-320040">
              <a:spcBef>
                <a:spcPts val="0"/>
              </a:spcBef>
              <a:buClr>
                <a:schemeClr val="accent1"/>
              </a:buClr>
              <a:buSzPct val="80000"/>
              <a:buFont typeface="Wingdings 2"/>
              <a:buChar char=""/>
            </a:pPr>
            <a:r>
              <a:rPr lang="en-US" dirty="0"/>
              <a:t>We never send or receive resources, only their </a:t>
            </a:r>
            <a:r>
              <a:rPr lang="en-US" dirty="0" smtClean="0"/>
              <a:t>representations</a:t>
            </a:r>
            <a:endParaRPr lang="en-US" dirty="0"/>
          </a:p>
        </p:txBody>
      </p:sp>
    </p:spTree>
    <p:extLst>
      <p:ext uri="{BB962C8B-B14F-4D97-AF65-F5344CB8AC3E}">
        <p14:creationId xmlns:p14="http://schemas.microsoft.com/office/powerpoint/2010/main" val="3645063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Formats</a:t>
            </a:r>
          </a:p>
        </p:txBody>
      </p:sp>
      <p:sp>
        <p:nvSpPr>
          <p:cNvPr id="5" name="Content Placeholder 2"/>
          <p:cNvSpPr>
            <a:spLocks noGrp="1"/>
          </p:cNvSpPr>
          <p:nvPr>
            <p:ph idx="1"/>
          </p:nvPr>
        </p:nvSpPr>
        <p:spPr>
          <a:xfrm>
            <a:off x="0" y="1411929"/>
            <a:ext cx="9144000" cy="4194008"/>
          </a:xfrm>
        </p:spPr>
        <p:txBody>
          <a:bodyPr>
            <a:noAutofit/>
          </a:bodyPr>
          <a:lstStyle/>
          <a:p>
            <a:r>
              <a:rPr lang="en-US" sz="2800" dirty="0" smtClean="0"/>
              <a:t>Different </a:t>
            </a:r>
            <a:r>
              <a:rPr lang="en-US" sz="2800" dirty="0"/>
              <a:t>clients are able to consume </a:t>
            </a:r>
            <a:r>
              <a:rPr lang="en-US" sz="2800" dirty="0">
                <a:solidFill>
                  <a:schemeClr val="accent1"/>
                </a:solidFill>
              </a:rPr>
              <a:t>different representations </a:t>
            </a:r>
            <a:r>
              <a:rPr lang="en-US" sz="2800" dirty="0"/>
              <a:t>of the same </a:t>
            </a:r>
            <a:r>
              <a:rPr lang="en-US" sz="2800" dirty="0" smtClean="0"/>
              <a:t>resource</a:t>
            </a:r>
          </a:p>
          <a:p>
            <a:endParaRPr lang="en-US" sz="2800" dirty="0"/>
          </a:p>
          <a:p>
            <a:r>
              <a:rPr lang="en-US" sz="2800" dirty="0"/>
              <a:t>A representation can take various forms, but its resource has to be available through the </a:t>
            </a:r>
            <a:r>
              <a:rPr lang="en-US" sz="2800" dirty="0">
                <a:solidFill>
                  <a:schemeClr val="accent1"/>
                </a:solidFill>
              </a:rPr>
              <a:t>same </a:t>
            </a:r>
            <a:r>
              <a:rPr lang="en-US" sz="2800" dirty="0" smtClean="0">
                <a:solidFill>
                  <a:schemeClr val="accent1"/>
                </a:solidFill>
              </a:rPr>
              <a:t>URI</a:t>
            </a:r>
          </a:p>
          <a:p>
            <a:endParaRPr lang="en-US" sz="2800" dirty="0"/>
          </a:p>
          <a:p>
            <a:r>
              <a:rPr lang="en-US" sz="2800" dirty="0"/>
              <a:t>The format of the representations is determined by the </a:t>
            </a:r>
            <a:r>
              <a:rPr lang="en-US" sz="2800" dirty="0" smtClean="0">
                <a:solidFill>
                  <a:schemeClr val="accent1"/>
                </a:solidFill>
              </a:rPr>
              <a:t>content-type</a:t>
            </a:r>
            <a:endParaRPr lang="en-US" sz="2800" dirty="0">
              <a:solidFill>
                <a:schemeClr val="accent1"/>
              </a:solidFill>
            </a:endParaRPr>
          </a:p>
          <a:p>
            <a:pPr lvl="1"/>
            <a:r>
              <a:rPr lang="en-US" sz="2400" dirty="0"/>
              <a:t>Content type is a reusable collection of settings that you want to apply to a certain category of content</a:t>
            </a:r>
          </a:p>
        </p:txBody>
      </p:sp>
      <p:pic>
        <p:nvPicPr>
          <p:cNvPr id="6" name="Picture 2" descr="http://haacked.com/images/haacked_com/WindowsLiveWriter/SendingJSONtoanASP.NETMVCActionMethod_7E01/json-request-fiddler_3.png"/>
          <p:cNvPicPr>
            <a:picLocks noChangeAspect="1" noChangeArrowheads="1"/>
          </p:cNvPicPr>
          <p:nvPr/>
        </p:nvPicPr>
        <p:blipFill rotWithShape="1">
          <a:blip r:embed="rId3">
            <a:extLst>
              <a:ext uri="{28A0092B-C50C-407E-A947-70E740481C1C}">
                <a14:useLocalDpi xmlns:a14="http://schemas.microsoft.com/office/drawing/2010/main" val="0"/>
              </a:ext>
            </a:extLst>
          </a:blip>
          <a:srcRect t="40657" r="27535" b="46049"/>
          <a:stretch/>
        </p:blipFill>
        <p:spPr bwMode="auto">
          <a:xfrm>
            <a:off x="2261937" y="6071157"/>
            <a:ext cx="4620126" cy="449178"/>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060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Format</a:t>
            </a:r>
            <a:endParaRPr lang="en-US" dirty="0"/>
          </a:p>
        </p:txBody>
      </p:sp>
      <p:sp>
        <p:nvSpPr>
          <p:cNvPr id="5" name="Content Placeholder 2"/>
          <p:cNvSpPr>
            <a:spLocks noGrp="1"/>
          </p:cNvSpPr>
          <p:nvPr>
            <p:ph idx="1"/>
          </p:nvPr>
        </p:nvSpPr>
        <p:spPr>
          <a:xfrm>
            <a:off x="0" y="1752600"/>
            <a:ext cx="9144000" cy="2514600"/>
          </a:xfrm>
        </p:spPr>
        <p:txBody>
          <a:bodyPr>
            <a:normAutofit lnSpcReduction="10000"/>
          </a:bodyPr>
          <a:lstStyle/>
          <a:p>
            <a:r>
              <a:rPr lang="en-US" dirty="0">
                <a:solidFill>
                  <a:schemeClr val="accent1"/>
                </a:solidFill>
              </a:rPr>
              <a:t>XML </a:t>
            </a:r>
            <a:r>
              <a:rPr lang="en-US" dirty="0"/>
              <a:t>is markup-language for encoding documents in machine-readable form</a:t>
            </a:r>
          </a:p>
          <a:p>
            <a:pPr lvl="1"/>
            <a:r>
              <a:rPr lang="en-US" dirty="0"/>
              <a:t>Text-based format</a:t>
            </a:r>
          </a:p>
          <a:p>
            <a:pPr lvl="1"/>
            <a:r>
              <a:rPr lang="en-US" dirty="0"/>
              <a:t>Consists of tags, attributes and content</a:t>
            </a:r>
          </a:p>
          <a:p>
            <a:pPr lvl="1"/>
            <a:r>
              <a:rPr lang="en-US" dirty="0"/>
              <a:t>Provide data and meta-data in the same time</a:t>
            </a:r>
          </a:p>
        </p:txBody>
      </p:sp>
      <p:sp>
        <p:nvSpPr>
          <p:cNvPr id="3" name="Rectangle 2"/>
          <p:cNvSpPr/>
          <p:nvPr/>
        </p:nvSpPr>
        <p:spPr>
          <a:xfrm>
            <a:off x="723900" y="4284133"/>
            <a:ext cx="7696200" cy="2031325"/>
          </a:xfrm>
          <a:prstGeom prst="rect">
            <a:avLst/>
          </a:prstGeom>
          <a:solidFill>
            <a:schemeClr val="bg1">
              <a:lumMod val="95000"/>
            </a:schemeClr>
          </a:solidFill>
          <a:ln>
            <a:solidFill>
              <a:schemeClr val="accent5">
                <a:lumMod val="60000"/>
                <a:lumOff val="40000"/>
              </a:schemeClr>
            </a:solidFill>
          </a:ln>
        </p:spPr>
        <p:txBody>
          <a:bodyPr wrap="square">
            <a:spAutoFit/>
          </a:bodyPr>
          <a:lstStyle/>
          <a:p>
            <a:r>
              <a:rPr lang="en-US" dirty="0" smtClean="0"/>
              <a:t>&lt;?xml version="1.0"?&gt;</a:t>
            </a:r>
          </a:p>
          <a:p>
            <a:r>
              <a:rPr lang="en-US" dirty="0" smtClean="0"/>
              <a:t>&lt;library&gt;</a:t>
            </a:r>
          </a:p>
          <a:p>
            <a:r>
              <a:rPr lang="en-US" dirty="0" smtClean="0"/>
              <a:t>  &lt;book&gt;&lt;title&gt;HTML 5&lt;/title&gt;&lt;author&gt;Bay Ivan&lt;/author&gt;&lt;/book&gt;</a:t>
            </a:r>
          </a:p>
          <a:p>
            <a:r>
              <a:rPr lang="en-US" dirty="0" smtClean="0"/>
              <a:t>  &lt;book&gt;&lt;title&gt;WPF 4&lt;/title&gt;&lt;author&gt;Microsoft&lt;/author&gt;&lt;/book&gt;</a:t>
            </a:r>
          </a:p>
          <a:p>
            <a:r>
              <a:rPr lang="en-US" dirty="0" smtClean="0"/>
              <a:t>  &lt;book&gt;&lt;title&gt;WCF 4&lt;/title&gt;&lt;author&gt;Kaka Mara&lt;/author&gt;&lt;/book&gt;</a:t>
            </a:r>
          </a:p>
          <a:p>
            <a:r>
              <a:rPr lang="en-US" dirty="0" smtClean="0"/>
              <a:t>  &lt;book&gt;&lt;title&gt;UML 2.0&lt;/title&gt;&lt;author&gt;Bay Ali&lt;/author&gt;&lt;/book&gt;</a:t>
            </a:r>
          </a:p>
          <a:p>
            <a:r>
              <a:rPr lang="en-US" dirty="0" smtClean="0"/>
              <a:t>&lt;/library&gt;</a:t>
            </a:r>
            <a:endParaRPr lang="en-US" dirty="0"/>
          </a:p>
        </p:txBody>
      </p:sp>
    </p:spTree>
    <p:extLst>
      <p:ext uri="{BB962C8B-B14F-4D97-AF65-F5344CB8AC3E}">
        <p14:creationId xmlns:p14="http://schemas.microsoft.com/office/powerpoint/2010/main" val="23313191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JSON Format</a:t>
            </a:r>
            <a:endParaRPr lang="en-US" dirty="0"/>
          </a:p>
        </p:txBody>
      </p:sp>
      <p:sp>
        <p:nvSpPr>
          <p:cNvPr id="5" name="Content Placeholder 2"/>
          <p:cNvSpPr>
            <a:spLocks noGrp="1"/>
          </p:cNvSpPr>
          <p:nvPr>
            <p:ph idx="1"/>
          </p:nvPr>
        </p:nvSpPr>
        <p:spPr>
          <a:xfrm>
            <a:off x="0" y="1752600"/>
            <a:ext cx="9144000" cy="2514600"/>
          </a:xfrm>
        </p:spPr>
        <p:txBody>
          <a:bodyPr>
            <a:normAutofit lnSpcReduction="10000"/>
          </a:bodyPr>
          <a:lstStyle/>
          <a:p>
            <a:pPr>
              <a:lnSpc>
                <a:spcPct val="100000"/>
              </a:lnSpc>
            </a:pPr>
            <a:r>
              <a:rPr lang="en-US" dirty="0">
                <a:solidFill>
                  <a:schemeClr val="accent1"/>
                </a:solidFill>
              </a:rPr>
              <a:t>JSON </a:t>
            </a:r>
            <a:r>
              <a:rPr lang="en-US" dirty="0"/>
              <a:t>(JavaScript Object Notation)</a:t>
            </a:r>
          </a:p>
          <a:p>
            <a:pPr lvl="1">
              <a:lnSpc>
                <a:spcPct val="100000"/>
              </a:lnSpc>
            </a:pPr>
            <a:r>
              <a:rPr lang="en-US" dirty="0"/>
              <a:t>Standard for representing simple data structures and associative arrays</a:t>
            </a:r>
          </a:p>
          <a:p>
            <a:pPr lvl="1">
              <a:lnSpc>
                <a:spcPct val="100000"/>
              </a:lnSpc>
            </a:pPr>
            <a:r>
              <a:rPr lang="en-US" dirty="0"/>
              <a:t>Lightweight text-based open standard</a:t>
            </a:r>
          </a:p>
          <a:p>
            <a:pPr lvl="1">
              <a:lnSpc>
                <a:spcPct val="100000"/>
              </a:lnSpc>
            </a:pPr>
            <a:r>
              <a:rPr lang="en-US" dirty="0"/>
              <a:t>Derived from the JavaScript language </a:t>
            </a:r>
          </a:p>
        </p:txBody>
      </p:sp>
      <p:sp>
        <p:nvSpPr>
          <p:cNvPr id="3" name="Rectangle 2"/>
          <p:cNvSpPr/>
          <p:nvPr/>
        </p:nvSpPr>
        <p:spPr>
          <a:xfrm>
            <a:off x="723900" y="4284133"/>
            <a:ext cx="7696200" cy="2308324"/>
          </a:xfrm>
          <a:prstGeom prst="rect">
            <a:avLst/>
          </a:prstGeom>
          <a:solidFill>
            <a:schemeClr val="bg1">
              <a:lumMod val="95000"/>
            </a:schemeClr>
          </a:solidFill>
          <a:ln>
            <a:solidFill>
              <a:schemeClr val="accent5">
                <a:lumMod val="60000"/>
                <a:lumOff val="40000"/>
              </a:schemeClr>
            </a:solidFill>
          </a:ln>
        </p:spPr>
        <p:txBody>
          <a:bodyPr wrap="square">
            <a:spAutoFit/>
          </a:bodyPr>
          <a:lstStyle/>
          <a:p>
            <a:r>
              <a:rPr lang="en-US" dirty="0" smtClean="0"/>
              <a:t>{</a:t>
            </a:r>
          </a:p>
          <a:p>
            <a:r>
              <a:rPr lang="en-US" dirty="0" smtClean="0"/>
              <a:t>  "</a:t>
            </a:r>
            <a:r>
              <a:rPr lang="en-US" dirty="0" err="1" smtClean="0"/>
              <a:t>firstName</a:t>
            </a:r>
            <a:r>
              <a:rPr lang="en-US" dirty="0" smtClean="0"/>
              <a:t>": "John", "</a:t>
            </a:r>
            <a:r>
              <a:rPr lang="en-US" dirty="0" err="1" smtClean="0"/>
              <a:t>lastName</a:t>
            </a:r>
            <a:r>
              <a:rPr lang="en-US" dirty="0" smtClean="0"/>
              <a:t>": "Smith", "age": 25,</a:t>
            </a:r>
          </a:p>
          <a:p>
            <a:r>
              <a:rPr lang="en-US" dirty="0" smtClean="0"/>
              <a:t>  "</a:t>
            </a:r>
            <a:r>
              <a:rPr lang="en-US" dirty="0" err="1" smtClean="0"/>
              <a:t>phoneNumber</a:t>
            </a:r>
            <a:r>
              <a:rPr lang="en-US" dirty="0" smtClean="0"/>
              <a:t>": [{ "type": "home", "number": "212 555-1234"},</a:t>
            </a:r>
          </a:p>
          <a:p>
            <a:r>
              <a:rPr lang="en-US" dirty="0" smtClean="0"/>
              <a:t>    { "type": "fax", "number": "646 555-4567" }]</a:t>
            </a:r>
          </a:p>
          <a:p>
            <a:r>
              <a:rPr lang="en-US" dirty="0" smtClean="0"/>
              <a:t>},</a:t>
            </a:r>
          </a:p>
          <a:p>
            <a:r>
              <a:rPr lang="en-US" dirty="0" smtClean="0"/>
              <a:t>{ </a:t>
            </a:r>
          </a:p>
          <a:p>
            <a:r>
              <a:rPr lang="en-US" dirty="0" smtClean="0"/>
              <a:t>"</a:t>
            </a:r>
            <a:r>
              <a:rPr lang="en-US" dirty="0" err="1" smtClean="0"/>
              <a:t>firstName</a:t>
            </a:r>
            <a:r>
              <a:rPr lang="en-US" dirty="0" smtClean="0"/>
              <a:t>": "Bay", "</a:t>
            </a:r>
            <a:r>
              <a:rPr lang="en-US" dirty="0" err="1" smtClean="0"/>
              <a:t>lastName</a:t>
            </a:r>
            <a:r>
              <a:rPr lang="en-US" dirty="0" smtClean="0"/>
              <a:t>": "Ivan", "age": 79 </a:t>
            </a:r>
          </a:p>
          <a:p>
            <a:r>
              <a:rPr lang="en-US" dirty="0" smtClean="0"/>
              <a:t>}</a:t>
            </a:r>
            <a:endParaRPr lang="en-US" dirty="0"/>
          </a:p>
        </p:txBody>
      </p:sp>
    </p:spTree>
    <p:extLst>
      <p:ext uri="{BB962C8B-B14F-4D97-AF65-F5344CB8AC3E}">
        <p14:creationId xmlns:p14="http://schemas.microsoft.com/office/powerpoint/2010/main" val="2075890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Service Types</a:t>
            </a:r>
            <a:endParaRPr lang="en-US" dirty="0"/>
          </a:p>
        </p:txBody>
      </p:sp>
      <p:sp>
        <p:nvSpPr>
          <p:cNvPr id="3" name="Content Placeholder 2"/>
          <p:cNvSpPr>
            <a:spLocks noGrp="1"/>
          </p:cNvSpPr>
          <p:nvPr>
            <p:ph idx="1"/>
          </p:nvPr>
        </p:nvSpPr>
        <p:spPr>
          <a:xfrm>
            <a:off x="0" y="1524000"/>
            <a:ext cx="9144000" cy="5334000"/>
          </a:xfrm>
        </p:spPr>
        <p:txBody>
          <a:bodyPr/>
          <a:lstStyle/>
          <a:p>
            <a:r>
              <a:rPr lang="en-US" dirty="0" smtClean="0"/>
              <a:t>Based on messaging format and transport we can distinguish two types of Web Services</a:t>
            </a:r>
          </a:p>
          <a:p>
            <a:pPr lvl="1"/>
            <a:r>
              <a:rPr lang="en-US" dirty="0" smtClean="0"/>
              <a:t>SOAP</a:t>
            </a:r>
          </a:p>
          <a:p>
            <a:pPr lvl="1"/>
            <a:r>
              <a:rPr lang="en-US" dirty="0" smtClean="0"/>
              <a:t>REST</a:t>
            </a:r>
          </a:p>
          <a:p>
            <a:pPr lvl="1"/>
            <a:endParaRPr lang="en-US" dirty="0"/>
          </a:p>
        </p:txBody>
      </p:sp>
    </p:spTree>
    <p:extLst>
      <p:ext uri="{BB962C8B-B14F-4D97-AF65-F5344CB8AC3E}">
        <p14:creationId xmlns:p14="http://schemas.microsoft.com/office/powerpoint/2010/main" val="1634644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JSON vs. XML</a:t>
            </a:r>
            <a:endParaRPr lang="en-US" dirty="0"/>
          </a:p>
        </p:txBody>
      </p:sp>
      <p:sp>
        <p:nvSpPr>
          <p:cNvPr id="3" name="Rectangle 2"/>
          <p:cNvSpPr/>
          <p:nvPr/>
        </p:nvSpPr>
        <p:spPr>
          <a:xfrm>
            <a:off x="1828800" y="1676400"/>
            <a:ext cx="7086600" cy="3139321"/>
          </a:xfrm>
          <a:prstGeom prst="rect">
            <a:avLst/>
          </a:prstGeom>
          <a:solidFill>
            <a:schemeClr val="bg1">
              <a:lumMod val="95000"/>
            </a:schemeClr>
          </a:solidFill>
          <a:ln>
            <a:solidFill>
              <a:schemeClr val="accent5">
                <a:lumMod val="60000"/>
                <a:lumOff val="40000"/>
              </a:schemeClr>
            </a:solidFill>
          </a:ln>
        </p:spPr>
        <p:txBody>
          <a:bodyPr wrap="square">
            <a:spAutoFit/>
          </a:bodyPr>
          <a:lstStyle/>
          <a:p>
            <a:r>
              <a:rPr lang="en-US" dirty="0"/>
              <a:t>&lt;employees&gt;</a:t>
            </a:r>
            <a:br>
              <a:rPr lang="en-US" dirty="0"/>
            </a:br>
            <a:r>
              <a:rPr lang="en-US" dirty="0"/>
              <a:t>    &lt;employee&gt;</a:t>
            </a:r>
            <a:br>
              <a:rPr lang="en-US" dirty="0"/>
            </a:br>
            <a:r>
              <a:rPr lang="en-US" dirty="0"/>
              <a:t>        &lt;</a:t>
            </a:r>
            <a:r>
              <a:rPr lang="en-US" dirty="0" err="1"/>
              <a:t>firstName</a:t>
            </a:r>
            <a:r>
              <a:rPr lang="en-US" dirty="0"/>
              <a:t>&gt;John&lt;/</a:t>
            </a:r>
            <a:r>
              <a:rPr lang="en-US" dirty="0" err="1"/>
              <a:t>firstName</a:t>
            </a:r>
            <a:r>
              <a:rPr lang="en-US" dirty="0"/>
              <a:t>&gt; &lt;</a:t>
            </a:r>
            <a:r>
              <a:rPr lang="en-US" dirty="0" err="1"/>
              <a:t>lastName</a:t>
            </a:r>
            <a:r>
              <a:rPr lang="en-US" dirty="0"/>
              <a:t>&gt;Doe&lt;/</a:t>
            </a:r>
            <a:r>
              <a:rPr lang="en-US" dirty="0" err="1"/>
              <a:t>lastName</a:t>
            </a:r>
            <a:r>
              <a:rPr lang="en-US" dirty="0"/>
              <a:t>&gt;</a:t>
            </a:r>
            <a:br>
              <a:rPr lang="en-US" dirty="0"/>
            </a:br>
            <a:r>
              <a:rPr lang="en-US" dirty="0"/>
              <a:t>    &lt;/employee&gt;</a:t>
            </a:r>
            <a:br>
              <a:rPr lang="en-US" dirty="0"/>
            </a:br>
            <a:r>
              <a:rPr lang="en-US" dirty="0"/>
              <a:t>    &lt;employee&gt;</a:t>
            </a:r>
            <a:br>
              <a:rPr lang="en-US" dirty="0"/>
            </a:br>
            <a:r>
              <a:rPr lang="en-US" dirty="0"/>
              <a:t>        &lt;</a:t>
            </a:r>
            <a:r>
              <a:rPr lang="en-US" dirty="0" err="1"/>
              <a:t>firstName</a:t>
            </a:r>
            <a:r>
              <a:rPr lang="en-US" dirty="0"/>
              <a:t>&gt;Anna&lt;/</a:t>
            </a:r>
            <a:r>
              <a:rPr lang="en-US" dirty="0" err="1"/>
              <a:t>firstName</a:t>
            </a:r>
            <a:r>
              <a:rPr lang="en-US" dirty="0"/>
              <a:t>&gt; &lt;</a:t>
            </a:r>
            <a:r>
              <a:rPr lang="en-US" dirty="0" err="1"/>
              <a:t>lastName</a:t>
            </a:r>
            <a:r>
              <a:rPr lang="en-US" dirty="0"/>
              <a:t>&gt;Smith&lt;/</a:t>
            </a:r>
            <a:r>
              <a:rPr lang="en-US" dirty="0" err="1"/>
              <a:t>lastName</a:t>
            </a:r>
            <a:r>
              <a:rPr lang="en-US" dirty="0"/>
              <a:t>&gt;</a:t>
            </a:r>
            <a:br>
              <a:rPr lang="en-US" dirty="0"/>
            </a:br>
            <a:r>
              <a:rPr lang="en-US" dirty="0"/>
              <a:t>    &lt;/employee&gt;</a:t>
            </a:r>
            <a:br>
              <a:rPr lang="en-US" dirty="0"/>
            </a:br>
            <a:r>
              <a:rPr lang="en-US" dirty="0"/>
              <a:t>    &lt;employee&gt;</a:t>
            </a:r>
            <a:br>
              <a:rPr lang="en-US" dirty="0"/>
            </a:br>
            <a:r>
              <a:rPr lang="en-US" dirty="0"/>
              <a:t>        &lt;</a:t>
            </a:r>
            <a:r>
              <a:rPr lang="en-US" dirty="0" err="1"/>
              <a:t>firstName</a:t>
            </a:r>
            <a:r>
              <a:rPr lang="en-US" dirty="0"/>
              <a:t>&gt;Peter&lt;/</a:t>
            </a:r>
            <a:r>
              <a:rPr lang="en-US" dirty="0" err="1"/>
              <a:t>firstName</a:t>
            </a:r>
            <a:r>
              <a:rPr lang="en-US" dirty="0"/>
              <a:t>&gt; &lt;</a:t>
            </a:r>
            <a:r>
              <a:rPr lang="en-US" dirty="0" err="1"/>
              <a:t>lastName</a:t>
            </a:r>
            <a:r>
              <a:rPr lang="en-US" dirty="0"/>
              <a:t>&gt;Jones&lt;/</a:t>
            </a:r>
            <a:r>
              <a:rPr lang="en-US" dirty="0" err="1"/>
              <a:t>lastName</a:t>
            </a:r>
            <a:r>
              <a:rPr lang="en-US" dirty="0"/>
              <a:t>&gt;</a:t>
            </a:r>
            <a:br>
              <a:rPr lang="en-US" dirty="0"/>
            </a:br>
            <a:r>
              <a:rPr lang="en-US" dirty="0"/>
              <a:t>    &lt;/employee&gt;</a:t>
            </a:r>
            <a:br>
              <a:rPr lang="en-US" dirty="0"/>
            </a:br>
            <a:r>
              <a:rPr lang="en-US" dirty="0"/>
              <a:t>&lt;/employees&gt;</a:t>
            </a:r>
          </a:p>
        </p:txBody>
      </p:sp>
      <p:sp>
        <p:nvSpPr>
          <p:cNvPr id="6" name="Rectangle 5"/>
          <p:cNvSpPr/>
          <p:nvPr/>
        </p:nvSpPr>
        <p:spPr>
          <a:xfrm>
            <a:off x="1828800" y="5088659"/>
            <a:ext cx="7086600" cy="1477328"/>
          </a:xfrm>
          <a:prstGeom prst="rect">
            <a:avLst/>
          </a:prstGeom>
          <a:solidFill>
            <a:schemeClr val="bg1">
              <a:lumMod val="95000"/>
            </a:schemeClr>
          </a:solidFill>
          <a:ln>
            <a:solidFill>
              <a:schemeClr val="accent5">
                <a:lumMod val="60000"/>
                <a:lumOff val="40000"/>
              </a:schemeClr>
            </a:solidFill>
          </a:ln>
        </p:spPr>
        <p:txBody>
          <a:bodyPr wrap="square">
            <a:spAutoFit/>
          </a:bodyPr>
          <a:lstStyle/>
          <a:p>
            <a:r>
              <a:rPr lang="en-US" dirty="0"/>
              <a:t>{"employees":[</a:t>
            </a:r>
            <a:br>
              <a:rPr lang="en-US" dirty="0"/>
            </a:br>
            <a:r>
              <a:rPr lang="en-US" dirty="0"/>
              <a:t>    {"</a:t>
            </a:r>
            <a:r>
              <a:rPr lang="en-US" dirty="0" err="1"/>
              <a:t>firstName</a:t>
            </a:r>
            <a:r>
              <a:rPr lang="en-US" dirty="0"/>
              <a:t>":"John", "</a:t>
            </a:r>
            <a:r>
              <a:rPr lang="en-US" dirty="0" err="1"/>
              <a:t>lastName</a:t>
            </a:r>
            <a:r>
              <a:rPr lang="en-US" dirty="0"/>
              <a:t>":"Doe"},</a:t>
            </a:r>
            <a:br>
              <a:rPr lang="en-US" dirty="0"/>
            </a:br>
            <a:r>
              <a:rPr lang="en-US" dirty="0"/>
              <a:t>    {"</a:t>
            </a:r>
            <a:r>
              <a:rPr lang="en-US" dirty="0" err="1"/>
              <a:t>firstName</a:t>
            </a:r>
            <a:r>
              <a:rPr lang="en-US" dirty="0"/>
              <a:t>":"Anna", "</a:t>
            </a:r>
            <a:r>
              <a:rPr lang="en-US" dirty="0" err="1"/>
              <a:t>lastName</a:t>
            </a:r>
            <a:r>
              <a:rPr lang="en-US" dirty="0"/>
              <a:t>":"Smith"},</a:t>
            </a:r>
            <a:br>
              <a:rPr lang="en-US" dirty="0"/>
            </a:br>
            <a:r>
              <a:rPr lang="en-US" dirty="0"/>
              <a:t>    {"</a:t>
            </a:r>
            <a:r>
              <a:rPr lang="en-US" dirty="0" err="1"/>
              <a:t>firstName</a:t>
            </a:r>
            <a:r>
              <a:rPr lang="en-US" dirty="0"/>
              <a:t>":"Peter", "</a:t>
            </a:r>
            <a:r>
              <a:rPr lang="en-US" dirty="0" err="1"/>
              <a:t>lastName</a:t>
            </a:r>
            <a:r>
              <a:rPr lang="en-US" dirty="0"/>
              <a:t>":"Jones"}</a:t>
            </a:r>
            <a:br>
              <a:rPr lang="en-US" dirty="0"/>
            </a:br>
            <a:r>
              <a:rPr lang="en-US" dirty="0"/>
              <a:t>]}</a:t>
            </a:r>
          </a:p>
        </p:txBody>
      </p:sp>
      <p:sp>
        <p:nvSpPr>
          <p:cNvPr id="7" name="Rectangle 6"/>
          <p:cNvSpPr/>
          <p:nvPr/>
        </p:nvSpPr>
        <p:spPr>
          <a:xfrm>
            <a:off x="474133" y="3015227"/>
            <a:ext cx="800219" cy="461665"/>
          </a:xfrm>
          <a:prstGeom prst="rect">
            <a:avLst/>
          </a:prstGeom>
        </p:spPr>
        <p:txBody>
          <a:bodyPr wrap="none">
            <a:spAutoFit/>
          </a:bodyPr>
          <a:lstStyle/>
          <a:p>
            <a:r>
              <a:rPr lang="en-US" sz="2400" b="1" dirty="0"/>
              <a:t>XML</a:t>
            </a:r>
          </a:p>
        </p:txBody>
      </p:sp>
      <p:sp>
        <p:nvSpPr>
          <p:cNvPr id="8" name="Rectangle 7"/>
          <p:cNvSpPr/>
          <p:nvPr/>
        </p:nvSpPr>
        <p:spPr>
          <a:xfrm>
            <a:off x="474133" y="5596490"/>
            <a:ext cx="936475" cy="461665"/>
          </a:xfrm>
          <a:prstGeom prst="rect">
            <a:avLst/>
          </a:prstGeom>
        </p:spPr>
        <p:txBody>
          <a:bodyPr wrap="none">
            <a:spAutoFit/>
          </a:bodyPr>
          <a:lstStyle/>
          <a:p>
            <a:r>
              <a:rPr lang="en-US" sz="2400" b="1" dirty="0" smtClean="0"/>
              <a:t>JSON</a:t>
            </a:r>
            <a:endParaRPr lang="en-US" sz="2400" b="1" dirty="0"/>
          </a:p>
        </p:txBody>
      </p:sp>
    </p:spTree>
    <p:extLst>
      <p:ext uri="{BB962C8B-B14F-4D97-AF65-F5344CB8AC3E}">
        <p14:creationId xmlns:p14="http://schemas.microsoft.com/office/powerpoint/2010/main" val="17844382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Actions</a:t>
            </a:r>
            <a:endParaRPr lang="en-US" dirty="0"/>
          </a:p>
        </p:txBody>
      </p:sp>
      <p:sp>
        <p:nvSpPr>
          <p:cNvPr id="5" name="Content Placeholder 2"/>
          <p:cNvSpPr>
            <a:spLocks noGrp="1"/>
          </p:cNvSpPr>
          <p:nvPr>
            <p:ph idx="1"/>
          </p:nvPr>
        </p:nvSpPr>
        <p:spPr>
          <a:xfrm>
            <a:off x="0" y="1523999"/>
            <a:ext cx="8991600" cy="5334001"/>
          </a:xfrm>
        </p:spPr>
        <p:txBody>
          <a:bodyPr>
            <a:normAutofit/>
          </a:bodyPr>
          <a:lstStyle/>
          <a:p>
            <a:r>
              <a:rPr lang="en-US" dirty="0" smtClean="0"/>
              <a:t>Actions are used to operate on resources</a:t>
            </a:r>
          </a:p>
          <a:p>
            <a:pPr marL="118872" indent="0">
              <a:buNone/>
            </a:pPr>
            <a:endParaRPr lang="en-US" dirty="0" smtClean="0"/>
          </a:p>
          <a:p>
            <a:r>
              <a:rPr lang="en-US" dirty="0" smtClean="0"/>
              <a:t>For example they can be used for</a:t>
            </a:r>
          </a:p>
          <a:p>
            <a:pPr lvl="1"/>
            <a:r>
              <a:rPr lang="en-US" dirty="0" smtClean="0"/>
              <a:t>Getting info about a movie</a:t>
            </a:r>
          </a:p>
          <a:p>
            <a:pPr lvl="1"/>
            <a:r>
              <a:rPr lang="en-US" dirty="0" smtClean="0"/>
              <a:t>Adding photo to Flicker</a:t>
            </a:r>
          </a:p>
          <a:p>
            <a:pPr lvl="1"/>
            <a:r>
              <a:rPr lang="en-US" dirty="0" smtClean="0"/>
              <a:t>Deleting a post from Facebook</a:t>
            </a:r>
          </a:p>
          <a:p>
            <a:pPr lvl="1"/>
            <a:r>
              <a:rPr lang="en-US" dirty="0" smtClean="0"/>
              <a:t>Updating Facebook status</a:t>
            </a:r>
          </a:p>
          <a:p>
            <a:pPr lvl="1"/>
            <a:endParaRPr lang="en-US" dirty="0"/>
          </a:p>
        </p:txBody>
      </p:sp>
    </p:spTree>
    <p:extLst>
      <p:ext uri="{BB962C8B-B14F-4D97-AF65-F5344CB8AC3E}">
        <p14:creationId xmlns:p14="http://schemas.microsoft.com/office/powerpoint/2010/main" val="2660248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Based Actions</a:t>
            </a:r>
            <a:endParaRPr lang="en-US" dirty="0"/>
          </a:p>
        </p:txBody>
      </p:sp>
      <p:sp>
        <p:nvSpPr>
          <p:cNvPr id="5" name="Content Placeholder 2"/>
          <p:cNvSpPr>
            <a:spLocks noGrp="1"/>
          </p:cNvSpPr>
          <p:nvPr>
            <p:ph idx="1"/>
          </p:nvPr>
        </p:nvSpPr>
        <p:spPr>
          <a:xfrm>
            <a:off x="0" y="1523999"/>
            <a:ext cx="8991600" cy="5334001"/>
          </a:xfrm>
        </p:spPr>
        <p:txBody>
          <a:bodyPr>
            <a:normAutofit/>
          </a:bodyPr>
          <a:lstStyle/>
          <a:p>
            <a:r>
              <a:rPr lang="en-US" dirty="0" smtClean="0"/>
              <a:t>Under </a:t>
            </a:r>
            <a:r>
              <a:rPr lang="en-US" dirty="0"/>
              <a:t>HTTP, actions are standard HTTP request</a:t>
            </a:r>
          </a:p>
          <a:p>
            <a:pPr lvl="1"/>
            <a:r>
              <a:rPr lang="en-US" dirty="0">
                <a:solidFill>
                  <a:schemeClr val="accent1"/>
                </a:solidFill>
              </a:rPr>
              <a:t>GET </a:t>
            </a:r>
            <a:r>
              <a:rPr lang="en-US" dirty="0"/>
              <a:t>– retrieve a resource</a:t>
            </a:r>
          </a:p>
          <a:p>
            <a:pPr lvl="1"/>
            <a:r>
              <a:rPr lang="en-US" dirty="0">
                <a:solidFill>
                  <a:schemeClr val="accent1"/>
                </a:solidFill>
              </a:rPr>
              <a:t>POST </a:t>
            </a:r>
            <a:r>
              <a:rPr lang="en-US" dirty="0"/>
              <a:t>– create a resource</a:t>
            </a:r>
          </a:p>
          <a:p>
            <a:pPr lvl="1"/>
            <a:r>
              <a:rPr lang="en-US" dirty="0">
                <a:solidFill>
                  <a:schemeClr val="accent1"/>
                </a:solidFill>
              </a:rPr>
              <a:t>PUT </a:t>
            </a:r>
            <a:r>
              <a:rPr lang="en-US" dirty="0"/>
              <a:t>– update a resource</a:t>
            </a:r>
          </a:p>
          <a:p>
            <a:pPr lvl="1"/>
            <a:r>
              <a:rPr lang="en-US" dirty="0">
                <a:solidFill>
                  <a:schemeClr val="accent1"/>
                </a:solidFill>
              </a:rPr>
              <a:t>DELETE </a:t>
            </a:r>
            <a:r>
              <a:rPr lang="en-US" dirty="0"/>
              <a:t>– delete a </a:t>
            </a:r>
            <a:r>
              <a:rPr lang="en-US" dirty="0" smtClean="0"/>
              <a:t>resource</a:t>
            </a:r>
            <a:endParaRPr lang="en-US" dirty="0"/>
          </a:p>
        </p:txBody>
      </p:sp>
    </p:spTree>
    <p:extLst>
      <p:ext uri="{BB962C8B-B14F-4D97-AF65-F5344CB8AC3E}">
        <p14:creationId xmlns:p14="http://schemas.microsoft.com/office/powerpoint/2010/main" val="29010184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Status Codes</a:t>
            </a:r>
            <a:endParaRPr lang="en-US" dirty="0"/>
          </a:p>
        </p:txBody>
      </p:sp>
      <p:sp>
        <p:nvSpPr>
          <p:cNvPr id="5" name="Content Placeholder 2"/>
          <p:cNvSpPr>
            <a:spLocks noGrp="1"/>
          </p:cNvSpPr>
          <p:nvPr>
            <p:ph idx="1"/>
          </p:nvPr>
        </p:nvSpPr>
        <p:spPr>
          <a:xfrm>
            <a:off x="0" y="1523999"/>
            <a:ext cx="8991600" cy="5334001"/>
          </a:xfrm>
        </p:spPr>
        <p:txBody>
          <a:bodyPr>
            <a:normAutofit/>
          </a:bodyPr>
          <a:lstStyle/>
          <a:p>
            <a:r>
              <a:rPr lang="en-US" dirty="0" smtClean="0"/>
              <a:t>REST services use HTTP status codes to return </a:t>
            </a:r>
            <a:r>
              <a:rPr lang="en-US" dirty="0" smtClean="0">
                <a:solidFill>
                  <a:schemeClr val="accent1"/>
                </a:solidFill>
              </a:rPr>
              <a:t>information about the response</a:t>
            </a:r>
          </a:p>
          <a:p>
            <a:pPr marL="118872" indent="0">
              <a:buNone/>
            </a:pPr>
            <a:r>
              <a:rPr lang="en-US" dirty="0" smtClean="0"/>
              <a:t> </a:t>
            </a:r>
          </a:p>
          <a:p>
            <a:pPr marL="118872" indent="0">
              <a:buNone/>
            </a:pPr>
            <a:endParaRPr lang="en-US" dirty="0"/>
          </a:p>
          <a:p>
            <a:pPr marL="118872" indent="0">
              <a:buNone/>
            </a:pPr>
            <a:endParaRPr lang="en-US" dirty="0"/>
          </a:p>
        </p:txBody>
      </p:sp>
      <p:pic>
        <p:nvPicPr>
          <p:cNvPr id="3" name="Picture 2"/>
          <p:cNvPicPr>
            <a:picLocks noChangeAspect="1"/>
          </p:cNvPicPr>
          <p:nvPr/>
        </p:nvPicPr>
        <p:blipFill>
          <a:blip r:embed="rId3"/>
          <a:stretch>
            <a:fillRect/>
          </a:stretch>
        </p:blipFill>
        <p:spPr>
          <a:xfrm>
            <a:off x="838200" y="3276600"/>
            <a:ext cx="7090707" cy="2819400"/>
          </a:xfrm>
          <a:prstGeom prst="rect">
            <a:avLst/>
          </a:prstGeom>
        </p:spPr>
      </p:pic>
    </p:spTree>
    <p:extLst>
      <p:ext uri="{BB962C8B-B14F-4D97-AF65-F5344CB8AC3E}">
        <p14:creationId xmlns:p14="http://schemas.microsoft.com/office/powerpoint/2010/main" val="214892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vs REST</a:t>
            </a:r>
            <a:endParaRPr lang="en-US" dirty="0"/>
          </a:p>
        </p:txBody>
      </p:sp>
      <p:sp>
        <p:nvSpPr>
          <p:cNvPr id="5" name="Content Placeholder 2"/>
          <p:cNvSpPr>
            <a:spLocks noGrp="1"/>
          </p:cNvSpPr>
          <p:nvPr>
            <p:ph idx="1"/>
          </p:nvPr>
        </p:nvSpPr>
        <p:spPr>
          <a:xfrm>
            <a:off x="0" y="1523999"/>
            <a:ext cx="4419600" cy="5334001"/>
          </a:xfrm>
        </p:spPr>
        <p:txBody>
          <a:bodyPr>
            <a:normAutofit/>
          </a:bodyPr>
          <a:lstStyle/>
          <a:p>
            <a:r>
              <a:rPr lang="en-US" dirty="0" smtClean="0"/>
              <a:t>REST</a:t>
            </a:r>
          </a:p>
          <a:p>
            <a:pPr lvl="1"/>
            <a:r>
              <a:rPr lang="en-US" sz="2400" dirty="0" smtClean="0"/>
              <a:t>Exposes RESOURCES which represent DATA</a:t>
            </a:r>
          </a:p>
          <a:p>
            <a:pPr lvl="1"/>
            <a:r>
              <a:rPr lang="en-US" sz="2400" dirty="0" smtClean="0"/>
              <a:t>Use HTTP Verbs (GET/POST/PUT/DELETE)</a:t>
            </a:r>
          </a:p>
          <a:p>
            <a:pPr lvl="1"/>
            <a:r>
              <a:rPr lang="en-US" sz="2400" dirty="0" smtClean="0"/>
              <a:t>Supports multiple data formats</a:t>
            </a:r>
            <a:endParaRPr lang="en-US" sz="2400" dirty="0"/>
          </a:p>
        </p:txBody>
      </p:sp>
      <p:sp>
        <p:nvSpPr>
          <p:cNvPr id="6" name="Content Placeholder 2"/>
          <p:cNvSpPr txBox="1">
            <a:spLocks/>
          </p:cNvSpPr>
          <p:nvPr/>
        </p:nvSpPr>
        <p:spPr>
          <a:xfrm>
            <a:off x="4453467" y="1523998"/>
            <a:ext cx="4804833" cy="53340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a:lstStyle>
          <a:p>
            <a:r>
              <a:rPr lang="en-US" dirty="0" smtClean="0"/>
              <a:t>SOAP</a:t>
            </a:r>
          </a:p>
          <a:p>
            <a:pPr lvl="1"/>
            <a:r>
              <a:rPr lang="en-US" sz="2400" dirty="0" smtClean="0"/>
              <a:t>Exposes OPERATIONS which represent LOGIC</a:t>
            </a:r>
          </a:p>
          <a:p>
            <a:pPr lvl="1"/>
            <a:r>
              <a:rPr lang="en-US" sz="2400" dirty="0" smtClean="0"/>
              <a:t>Use HTTP POST</a:t>
            </a:r>
          </a:p>
          <a:p>
            <a:pPr lvl="1"/>
            <a:r>
              <a:rPr lang="en-US" sz="2400" dirty="0" smtClean="0"/>
              <a:t>Supports only XML (and attachments)</a:t>
            </a:r>
            <a:endParaRPr lang="en-US" sz="2400" dirty="0"/>
          </a:p>
        </p:txBody>
      </p:sp>
    </p:spTree>
    <p:extLst>
      <p:ext uri="{BB962C8B-B14F-4D97-AF65-F5344CB8AC3E}">
        <p14:creationId xmlns:p14="http://schemas.microsoft.com/office/powerpoint/2010/main" val="36137250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vs REST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504950"/>
            <a:ext cx="5715000" cy="5353050"/>
          </a:xfrm>
          <a:prstGeom prst="rect">
            <a:avLst/>
          </a:prstGeom>
        </p:spPr>
      </p:pic>
    </p:spTree>
    <p:extLst>
      <p:ext uri="{BB962C8B-B14F-4D97-AF65-F5344CB8AC3E}">
        <p14:creationId xmlns:p14="http://schemas.microsoft.com/office/powerpoint/2010/main" val="30169325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vs REST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144000" cy="5060485"/>
          </a:xfrm>
          <a:prstGeom prst="rect">
            <a:avLst/>
          </a:prstGeom>
        </p:spPr>
      </p:pic>
    </p:spTree>
    <p:extLst>
      <p:ext uri="{BB962C8B-B14F-4D97-AF65-F5344CB8AC3E}">
        <p14:creationId xmlns:p14="http://schemas.microsoft.com/office/powerpoint/2010/main" val="16642650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Use REST?</a:t>
            </a:r>
            <a:endParaRPr lang="en-US" dirty="0"/>
          </a:p>
        </p:txBody>
      </p:sp>
      <p:pic>
        <p:nvPicPr>
          <p:cNvPr id="21" name="Picture 20"/>
          <p:cNvPicPr>
            <a:picLocks noChangeAspect="1"/>
          </p:cNvPicPr>
          <p:nvPr/>
        </p:nvPicPr>
        <p:blipFill>
          <a:blip r:embed="rId2"/>
          <a:stretch>
            <a:fillRect/>
          </a:stretch>
        </p:blipFill>
        <p:spPr>
          <a:xfrm>
            <a:off x="1063625" y="1752600"/>
            <a:ext cx="6777971" cy="4724400"/>
          </a:xfrm>
          <a:prstGeom prst="rect">
            <a:avLst/>
          </a:prstGeom>
        </p:spPr>
      </p:pic>
    </p:spTree>
    <p:extLst>
      <p:ext uri="{BB962C8B-B14F-4D97-AF65-F5344CB8AC3E}">
        <p14:creationId xmlns:p14="http://schemas.microsoft.com/office/powerpoint/2010/main" val="15660719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Prefer SOAP?</a:t>
            </a:r>
            <a:endParaRPr lang="en-US" dirty="0"/>
          </a:p>
        </p:txBody>
      </p:sp>
      <p:sp>
        <p:nvSpPr>
          <p:cNvPr id="5" name="Content Placeholder 2"/>
          <p:cNvSpPr>
            <a:spLocks noGrp="1"/>
          </p:cNvSpPr>
          <p:nvPr>
            <p:ph idx="1"/>
          </p:nvPr>
        </p:nvSpPr>
        <p:spPr>
          <a:xfrm>
            <a:off x="0" y="1524000"/>
            <a:ext cx="9144000" cy="5334000"/>
          </a:xfrm>
        </p:spPr>
        <p:txBody>
          <a:bodyPr>
            <a:normAutofit/>
          </a:bodyPr>
          <a:lstStyle/>
          <a:p>
            <a:r>
              <a:rPr lang="en-US" dirty="0" smtClean="0"/>
              <a:t>Big old companies</a:t>
            </a:r>
          </a:p>
          <a:p>
            <a:r>
              <a:rPr lang="en-US" dirty="0" smtClean="0"/>
              <a:t>Mission critical software systems</a:t>
            </a:r>
          </a:p>
        </p:txBody>
      </p:sp>
    </p:spTree>
    <p:extLst>
      <p:ext uri="{BB962C8B-B14F-4D97-AF65-F5344CB8AC3E}">
        <p14:creationId xmlns:p14="http://schemas.microsoft.com/office/powerpoint/2010/main" val="39515903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4" name="Content Placeholder 2"/>
          <p:cNvSpPr>
            <a:spLocks noGrp="1"/>
          </p:cNvSpPr>
          <p:nvPr>
            <p:ph idx="1"/>
          </p:nvPr>
        </p:nvSpPr>
        <p:spPr>
          <a:xfrm>
            <a:off x="0" y="1524000"/>
            <a:ext cx="9144000" cy="5334000"/>
          </a:xfrm>
        </p:spPr>
        <p:txBody>
          <a:bodyPr>
            <a:normAutofit/>
          </a:bodyPr>
          <a:lstStyle/>
          <a:p>
            <a:r>
              <a:rPr lang="en-US" dirty="0" smtClean="0"/>
              <a:t>SOAP Specification</a:t>
            </a:r>
          </a:p>
          <a:p>
            <a:pPr lvl="1"/>
            <a:r>
              <a:rPr lang="en-US" dirty="0">
                <a:hlinkClick r:id="rId3"/>
              </a:rPr>
              <a:t>http://www.w3.org/TR/2000/NOTE-SOAP-20000508</a:t>
            </a:r>
            <a:r>
              <a:rPr lang="en-US" dirty="0" smtClean="0">
                <a:hlinkClick r:id="rId3"/>
              </a:rPr>
              <a:t>/</a:t>
            </a:r>
            <a:endParaRPr lang="en-US" dirty="0"/>
          </a:p>
          <a:p>
            <a:pPr marL="457200" lvl="1" indent="0">
              <a:buNone/>
            </a:pPr>
            <a:endParaRPr lang="en-US" dirty="0"/>
          </a:p>
          <a:p>
            <a:r>
              <a:rPr lang="en-US" dirty="0" smtClean="0"/>
              <a:t>REST Articles</a:t>
            </a:r>
          </a:p>
          <a:p>
            <a:pPr lvl="1"/>
            <a:r>
              <a:rPr lang="en-US" dirty="0">
                <a:hlinkClick r:id="rId4"/>
              </a:rPr>
              <a:t>http://</a:t>
            </a:r>
            <a:r>
              <a:rPr lang="en-US" dirty="0" smtClean="0">
                <a:hlinkClick r:id="rId4"/>
              </a:rPr>
              <a:t>en.wikipedia.org/wiki/Representational_state_transfer</a:t>
            </a:r>
            <a:endParaRPr lang="en-US" dirty="0" smtClean="0"/>
          </a:p>
          <a:p>
            <a:pPr lvl="1"/>
            <a:r>
              <a:rPr lang="en-US" dirty="0">
                <a:hlinkClick r:id="rId5"/>
              </a:rPr>
              <a:t>http://www.ibm.com/developerworks/library/ws-restful</a:t>
            </a:r>
            <a:r>
              <a:rPr lang="en-US" dirty="0" smtClean="0">
                <a:hlinkClick r:id="rId5"/>
              </a:rPr>
              <a:t>/</a:t>
            </a:r>
            <a:endParaRPr lang="en-US" dirty="0" smtClean="0"/>
          </a:p>
          <a:p>
            <a:pPr lvl="1"/>
            <a:endParaRPr lang="en-US" dirty="0" smtClean="0"/>
          </a:p>
        </p:txBody>
      </p:sp>
    </p:spTree>
    <p:extLst>
      <p:ext uri="{BB962C8B-B14F-4D97-AF65-F5344CB8AC3E}">
        <p14:creationId xmlns:p14="http://schemas.microsoft.com/office/powerpoint/2010/main" val="867471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Services</a:t>
            </a:r>
            <a:endParaRPr lang="en-US" dirty="0"/>
          </a:p>
        </p:txBody>
      </p:sp>
      <p:sp>
        <p:nvSpPr>
          <p:cNvPr id="3" name="Content Placeholder 2"/>
          <p:cNvSpPr>
            <a:spLocks noGrp="1"/>
          </p:cNvSpPr>
          <p:nvPr>
            <p:ph idx="1"/>
          </p:nvPr>
        </p:nvSpPr>
        <p:spPr>
          <a:xfrm>
            <a:off x="0" y="1524000"/>
            <a:ext cx="9144000" cy="5334000"/>
          </a:xfrm>
        </p:spPr>
        <p:txBody>
          <a:bodyPr/>
          <a:lstStyle/>
          <a:p>
            <a:r>
              <a:rPr lang="en-US" dirty="0" smtClean="0"/>
              <a:t>Message Format</a:t>
            </a:r>
          </a:p>
          <a:p>
            <a:pPr lvl="1"/>
            <a:r>
              <a:rPr lang="en-US" dirty="0" smtClean="0"/>
              <a:t>XML</a:t>
            </a:r>
          </a:p>
          <a:p>
            <a:pPr lvl="1"/>
            <a:r>
              <a:rPr lang="en-US" dirty="0"/>
              <a:t>SOAP strictly defines message format in SOAP </a:t>
            </a:r>
            <a:r>
              <a:rPr lang="en-US" dirty="0" smtClean="0"/>
              <a:t>protocol</a:t>
            </a:r>
          </a:p>
          <a:p>
            <a:endParaRPr lang="en-US" dirty="0" smtClean="0"/>
          </a:p>
          <a:p>
            <a:r>
              <a:rPr lang="en-US" dirty="0" smtClean="0"/>
              <a:t>Transport</a:t>
            </a:r>
            <a:endParaRPr lang="en-US" dirty="0"/>
          </a:p>
          <a:p>
            <a:pPr lvl="1"/>
            <a:r>
              <a:rPr lang="en-US" dirty="0" smtClean="0"/>
              <a:t>HTTP, FTP, UDP</a:t>
            </a:r>
            <a:endParaRPr lang="en-US" dirty="0"/>
          </a:p>
        </p:txBody>
      </p:sp>
    </p:spTree>
    <p:extLst>
      <p:ext uri="{BB962C8B-B14F-4D97-AF65-F5344CB8AC3E}">
        <p14:creationId xmlns:p14="http://schemas.microsoft.com/office/powerpoint/2010/main" val="836002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3314" name="Picture 2" descr="http://www.8houradaptogens.com/images/questions-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91454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165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 Services</a:t>
            </a:r>
            <a:endParaRPr lang="en-US" dirty="0"/>
          </a:p>
        </p:txBody>
      </p:sp>
      <p:sp>
        <p:nvSpPr>
          <p:cNvPr id="3" name="Content Placeholder 2"/>
          <p:cNvSpPr>
            <a:spLocks noGrp="1"/>
          </p:cNvSpPr>
          <p:nvPr>
            <p:ph idx="1"/>
          </p:nvPr>
        </p:nvSpPr>
        <p:spPr>
          <a:xfrm>
            <a:off x="0" y="1524000"/>
            <a:ext cx="9144000" cy="5334000"/>
          </a:xfrm>
        </p:spPr>
        <p:txBody>
          <a:bodyPr/>
          <a:lstStyle/>
          <a:p>
            <a:r>
              <a:rPr lang="en-US" dirty="0" smtClean="0"/>
              <a:t>Message Format</a:t>
            </a:r>
          </a:p>
          <a:p>
            <a:pPr lvl="1"/>
            <a:r>
              <a:rPr lang="en-US" dirty="0"/>
              <a:t>XML, JSON, YAML, HTML, plain text</a:t>
            </a:r>
          </a:p>
          <a:p>
            <a:pPr lvl="1"/>
            <a:r>
              <a:rPr lang="en-US" dirty="0" smtClean="0"/>
              <a:t>Message can be anything we can transfer over the network</a:t>
            </a:r>
          </a:p>
          <a:p>
            <a:pPr lvl="1"/>
            <a:r>
              <a:rPr lang="en-US" dirty="0"/>
              <a:t>Data is send as it is (not enveloped</a:t>
            </a:r>
            <a:r>
              <a:rPr lang="en-US" dirty="0" smtClean="0"/>
              <a:t>)</a:t>
            </a:r>
          </a:p>
          <a:p>
            <a:pPr marL="457200" lvl="1" indent="0">
              <a:buNone/>
            </a:pPr>
            <a:endParaRPr lang="en-US" dirty="0" smtClean="0"/>
          </a:p>
          <a:p>
            <a:r>
              <a:rPr lang="en-US" dirty="0" smtClean="0"/>
              <a:t>Transport</a:t>
            </a:r>
            <a:endParaRPr lang="en-US" dirty="0"/>
          </a:p>
          <a:p>
            <a:pPr lvl="1"/>
            <a:r>
              <a:rPr lang="en-US" dirty="0" smtClean="0"/>
              <a:t>HTTP</a:t>
            </a:r>
            <a:endParaRPr lang="en-US" dirty="0"/>
          </a:p>
        </p:txBody>
      </p:sp>
    </p:spTree>
    <p:extLst>
      <p:ext uri="{BB962C8B-B14F-4D97-AF65-F5344CB8AC3E}">
        <p14:creationId xmlns:p14="http://schemas.microsoft.com/office/powerpoint/2010/main" val="500426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SOAP?</a:t>
            </a:r>
            <a:endParaRPr lang="en-US" dirty="0"/>
          </a:p>
        </p:txBody>
      </p:sp>
      <p:sp>
        <p:nvSpPr>
          <p:cNvPr id="7" name="Content Placeholder 2"/>
          <p:cNvSpPr>
            <a:spLocks noGrp="1"/>
          </p:cNvSpPr>
          <p:nvPr>
            <p:ph idx="1"/>
          </p:nvPr>
        </p:nvSpPr>
        <p:spPr>
          <a:xfrm>
            <a:off x="16933" y="1524000"/>
            <a:ext cx="9144000" cy="5334000"/>
          </a:xfrm>
        </p:spPr>
        <p:txBody>
          <a:bodyPr>
            <a:normAutofit lnSpcReduction="10000"/>
          </a:bodyPr>
          <a:lstStyle/>
          <a:p>
            <a:pPr>
              <a:lnSpc>
                <a:spcPct val="110000"/>
              </a:lnSpc>
            </a:pPr>
            <a:r>
              <a:rPr lang="en-US" sz="2800" dirty="0" smtClean="0">
                <a:latin typeface="Arial" pitchFamily="34" charset="0"/>
                <a:cs typeface="Arial" pitchFamily="34" charset="0"/>
              </a:rPr>
              <a:t>SOAP Services are based on SOAP protocol</a:t>
            </a:r>
          </a:p>
          <a:p>
            <a:pPr marL="438912" lvl="1" indent="-320040">
              <a:lnSpc>
                <a:spcPct val="110000"/>
              </a:lnSpc>
              <a:spcBef>
                <a:spcPts val="0"/>
              </a:spcBef>
              <a:buClr>
                <a:schemeClr val="accent1"/>
              </a:buClr>
              <a:buSzPct val="80000"/>
              <a:buFont typeface="Wingdings 2"/>
              <a:buChar char=""/>
            </a:pPr>
            <a:r>
              <a:rPr lang="en-US" dirty="0" smtClean="0">
                <a:latin typeface="Arial" pitchFamily="34" charset="0"/>
                <a:cs typeface="Arial" pitchFamily="34" charset="0"/>
              </a:rPr>
              <a:t>SOAP stands for Simple Object Access Protocol  </a:t>
            </a:r>
          </a:p>
          <a:p>
            <a:pPr>
              <a:lnSpc>
                <a:spcPct val="110000"/>
              </a:lnSpc>
            </a:pPr>
            <a:r>
              <a:rPr lang="en-US" sz="2800" dirty="0" smtClean="0"/>
              <a:t>SOAP is</a:t>
            </a:r>
          </a:p>
          <a:p>
            <a:pPr lvl="1">
              <a:lnSpc>
                <a:spcPct val="110000"/>
              </a:lnSpc>
            </a:pPr>
            <a:r>
              <a:rPr lang="en-US" dirty="0" smtClean="0"/>
              <a:t>A communication protocol  </a:t>
            </a:r>
          </a:p>
          <a:p>
            <a:pPr lvl="1">
              <a:lnSpc>
                <a:spcPct val="110000"/>
              </a:lnSpc>
            </a:pPr>
            <a:r>
              <a:rPr lang="en-US" dirty="0" smtClean="0"/>
              <a:t>A </a:t>
            </a:r>
            <a:r>
              <a:rPr lang="en-US" dirty="0"/>
              <a:t>format for sending messages </a:t>
            </a:r>
          </a:p>
          <a:p>
            <a:pPr lvl="1">
              <a:lnSpc>
                <a:spcPct val="110000"/>
              </a:lnSpc>
            </a:pPr>
            <a:r>
              <a:rPr lang="en-US" dirty="0"/>
              <a:t>Based on XML </a:t>
            </a:r>
          </a:p>
          <a:p>
            <a:pPr lvl="1">
              <a:lnSpc>
                <a:spcPct val="110000"/>
              </a:lnSpc>
            </a:pPr>
            <a:r>
              <a:rPr lang="en-US" dirty="0"/>
              <a:t>Platform independent </a:t>
            </a:r>
          </a:p>
          <a:p>
            <a:pPr lvl="1">
              <a:lnSpc>
                <a:spcPct val="110000"/>
              </a:lnSpc>
            </a:pPr>
            <a:r>
              <a:rPr lang="en-US" dirty="0"/>
              <a:t>Language independent </a:t>
            </a:r>
          </a:p>
          <a:p>
            <a:pPr lvl="1">
              <a:lnSpc>
                <a:spcPct val="110000"/>
              </a:lnSpc>
            </a:pPr>
            <a:r>
              <a:rPr lang="en-US" dirty="0"/>
              <a:t>Simple and extensible </a:t>
            </a:r>
          </a:p>
          <a:p>
            <a:pPr lvl="1">
              <a:lnSpc>
                <a:spcPct val="110000"/>
              </a:lnSpc>
            </a:pPr>
            <a:r>
              <a:rPr lang="en-US" dirty="0"/>
              <a:t>Will be developed as a W3C standard</a:t>
            </a:r>
            <a:endParaRPr lang="en-US" dirty="0" smtClean="0"/>
          </a:p>
          <a:p>
            <a:pPr lvl="1">
              <a:lnSpc>
                <a:spcPct val="110000"/>
              </a:lnSpc>
            </a:pPr>
            <a:endParaRPr lang="en-US" dirty="0" smtClean="0"/>
          </a:p>
        </p:txBody>
      </p:sp>
    </p:spTree>
    <p:extLst>
      <p:ext uri="{BB962C8B-B14F-4D97-AF65-F5344CB8AC3E}">
        <p14:creationId xmlns:p14="http://schemas.microsoft.com/office/powerpoint/2010/main" val="3882065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Services</a:t>
            </a:r>
            <a:endParaRPr lang="en-US" dirty="0"/>
          </a:p>
        </p:txBody>
      </p:sp>
      <p:sp>
        <p:nvSpPr>
          <p:cNvPr id="7" name="Content Placeholder 2"/>
          <p:cNvSpPr>
            <a:spLocks noGrp="1"/>
          </p:cNvSpPr>
          <p:nvPr>
            <p:ph idx="1"/>
          </p:nvPr>
        </p:nvSpPr>
        <p:spPr>
          <a:xfrm>
            <a:off x="16933" y="1524000"/>
            <a:ext cx="9144000" cy="4648200"/>
          </a:xfrm>
        </p:spPr>
        <p:txBody>
          <a:bodyPr>
            <a:normAutofit/>
          </a:bodyPr>
          <a:lstStyle/>
          <a:p>
            <a:pPr>
              <a:lnSpc>
                <a:spcPct val="110000"/>
              </a:lnSpc>
            </a:pPr>
            <a:r>
              <a:rPr lang="en-US" dirty="0" smtClean="0">
                <a:latin typeface="Arial" pitchFamily="34" charset="0"/>
                <a:cs typeface="Arial" pitchFamily="34" charset="0"/>
              </a:rPr>
              <a:t>In order to access the server client should know two things</a:t>
            </a:r>
          </a:p>
          <a:p>
            <a:pPr lvl="1">
              <a:lnSpc>
                <a:spcPct val="150000"/>
              </a:lnSpc>
            </a:pPr>
            <a:r>
              <a:rPr lang="en-US" dirty="0" smtClean="0">
                <a:latin typeface="Arial" pitchFamily="34" charset="0"/>
                <a:cs typeface="Arial" pitchFamily="34" charset="0"/>
              </a:rPr>
              <a:t>Location of the service (where the service is)</a:t>
            </a:r>
          </a:p>
          <a:p>
            <a:pPr lvl="1">
              <a:lnSpc>
                <a:spcPct val="150000"/>
              </a:lnSpc>
            </a:pPr>
            <a:r>
              <a:rPr lang="en-US" dirty="0" smtClean="0">
                <a:latin typeface="Arial" pitchFamily="34" charset="0"/>
                <a:cs typeface="Arial" pitchFamily="34" charset="0"/>
              </a:rPr>
              <a:t>Description of the service (what this service provides and how it works)</a:t>
            </a:r>
          </a:p>
          <a:p>
            <a:pPr lvl="2">
              <a:lnSpc>
                <a:spcPct val="150000"/>
              </a:lnSpc>
            </a:pPr>
            <a:r>
              <a:rPr lang="en-US" dirty="0" smtClean="0">
                <a:latin typeface="Arial" pitchFamily="34" charset="0"/>
                <a:cs typeface="Arial" pitchFamily="34" charset="0"/>
              </a:rPr>
              <a:t>Description is XML file know as WSDL</a:t>
            </a:r>
          </a:p>
          <a:p>
            <a:pPr lvl="2">
              <a:lnSpc>
                <a:spcPct val="150000"/>
              </a:lnSpc>
            </a:pPr>
            <a:r>
              <a:rPr lang="en-US" dirty="0">
                <a:latin typeface="Arial" pitchFamily="34" charset="0"/>
                <a:cs typeface="Arial" pitchFamily="34" charset="0"/>
              </a:rPr>
              <a:t>WSDL stands for “Web Services Description Language”</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801048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SOAP </a:t>
            </a:r>
            <a:r>
              <a:rPr lang="en-US" dirty="0" smtClean="0"/>
              <a:t>Services</a:t>
            </a:r>
            <a:endParaRPr lang="en-US" dirty="0"/>
          </a:p>
        </p:txBody>
      </p:sp>
      <p:sp>
        <p:nvSpPr>
          <p:cNvPr id="7" name="Content Placeholder 2"/>
          <p:cNvSpPr>
            <a:spLocks noGrp="1"/>
          </p:cNvSpPr>
          <p:nvPr>
            <p:ph idx="1"/>
          </p:nvPr>
        </p:nvSpPr>
        <p:spPr>
          <a:xfrm>
            <a:off x="16933" y="1403463"/>
            <a:ext cx="9144000" cy="5454538"/>
          </a:xfrm>
        </p:spPr>
        <p:txBody>
          <a:bodyPr>
            <a:normAutofit/>
          </a:bodyPr>
          <a:lstStyle/>
          <a:p>
            <a:pPr>
              <a:lnSpc>
                <a:spcPct val="150000"/>
              </a:lnSpc>
            </a:pPr>
            <a:r>
              <a:rPr lang="en-US" dirty="0" smtClean="0">
                <a:latin typeface="Arial" pitchFamily="34" charset="0"/>
                <a:cs typeface="Arial" pitchFamily="34" charset="0"/>
              </a:rPr>
              <a:t>How client locate the server</a:t>
            </a:r>
          </a:p>
          <a:p>
            <a:pPr lvl="1">
              <a:lnSpc>
                <a:spcPct val="150000"/>
              </a:lnSpc>
            </a:pPr>
            <a:r>
              <a:rPr lang="en-US" dirty="0" smtClean="0">
                <a:latin typeface="Arial" pitchFamily="34" charset="0"/>
                <a:cs typeface="Arial" pitchFamily="34" charset="0"/>
              </a:rPr>
              <a:t>Server knows the client and send him WSDL</a:t>
            </a:r>
          </a:p>
          <a:p>
            <a:pPr lvl="1">
              <a:lnSpc>
                <a:spcPct val="150000"/>
              </a:lnSpc>
            </a:pPr>
            <a:r>
              <a:rPr lang="en-US" dirty="0" smtClean="0">
                <a:latin typeface="Arial" pitchFamily="34" charset="0"/>
                <a:cs typeface="Arial" pitchFamily="34" charset="0"/>
              </a:rPr>
              <a:t>UDDI</a:t>
            </a:r>
          </a:p>
          <a:p>
            <a:pPr lvl="2">
              <a:lnSpc>
                <a:spcPct val="150000"/>
              </a:lnSpc>
            </a:pPr>
            <a:r>
              <a:rPr lang="en-US" dirty="0" smtClean="0">
                <a:latin typeface="Arial" pitchFamily="34" charset="0"/>
                <a:cs typeface="Arial" pitchFamily="34" charset="0"/>
              </a:rPr>
              <a:t>Place where service providers register their services</a:t>
            </a:r>
          </a:p>
          <a:p>
            <a:pPr lvl="2">
              <a:lnSpc>
                <a:spcPct val="150000"/>
              </a:lnSpc>
            </a:pPr>
            <a:r>
              <a:rPr lang="en-US" dirty="0" smtClean="0">
                <a:latin typeface="Arial" pitchFamily="34" charset="0"/>
                <a:cs typeface="Arial" pitchFamily="34" charset="0"/>
              </a:rPr>
              <a:t>UDDI stands for “</a:t>
            </a:r>
            <a:r>
              <a:rPr lang="en-US" dirty="0">
                <a:latin typeface="Arial" pitchFamily="34" charset="0"/>
                <a:cs typeface="Arial" pitchFamily="34" charset="0"/>
              </a:rPr>
              <a:t>Universal Description, Discovery and Integration</a:t>
            </a:r>
            <a:r>
              <a:rPr lang="en-US" dirty="0" smtClean="0">
                <a:latin typeface="Arial" pitchFamily="34" charset="0"/>
                <a:cs typeface="Arial" pitchFamily="34" charset="0"/>
              </a:rPr>
              <a:t>”</a:t>
            </a:r>
          </a:p>
        </p:txBody>
      </p:sp>
    </p:spTree>
    <p:extLst>
      <p:ext uri="{BB962C8B-B14F-4D97-AF65-F5344CB8AC3E}">
        <p14:creationId xmlns:p14="http://schemas.microsoft.com/office/powerpoint/2010/main" val="3853862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3062</TotalTime>
  <Words>2147</Words>
  <Application>Microsoft Office PowerPoint</Application>
  <PresentationFormat>On-screen Show (4:3)</PresentationFormat>
  <Paragraphs>399</Paragraphs>
  <Slides>50</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Consolas</vt:lpstr>
      <vt:lpstr>Corbel</vt:lpstr>
      <vt:lpstr>Monaco</vt:lpstr>
      <vt:lpstr>Wingdings</vt:lpstr>
      <vt:lpstr>Wingdings 2</vt:lpstr>
      <vt:lpstr>Wingdings 3</vt:lpstr>
      <vt:lpstr>Module</vt:lpstr>
      <vt:lpstr>SOAP and REST Web Services - Theory</vt:lpstr>
      <vt:lpstr>Content</vt:lpstr>
      <vt:lpstr>Web Service Types</vt:lpstr>
      <vt:lpstr>Web Service Types</vt:lpstr>
      <vt:lpstr>SOAP Services</vt:lpstr>
      <vt:lpstr>REST Services</vt:lpstr>
      <vt:lpstr>What is SOAP?</vt:lpstr>
      <vt:lpstr>SOAP Services</vt:lpstr>
      <vt:lpstr>SOAP Services</vt:lpstr>
      <vt:lpstr>SOAP Services</vt:lpstr>
      <vt:lpstr>SOAP Services</vt:lpstr>
      <vt:lpstr>What is WSDL?</vt:lpstr>
      <vt:lpstr>WSDL Structure</vt:lpstr>
      <vt:lpstr>WSDL Abstract Section</vt:lpstr>
      <vt:lpstr>WSDL Concrete Section</vt:lpstr>
      <vt:lpstr>WSDL Example</vt:lpstr>
      <vt:lpstr>SOAP Messages</vt:lpstr>
      <vt:lpstr>SOAP Messages</vt:lpstr>
      <vt:lpstr>SOAP Messages</vt:lpstr>
      <vt:lpstr>SOAP Message</vt:lpstr>
      <vt:lpstr>SOAP Envelope</vt:lpstr>
      <vt:lpstr>SOAP Header</vt:lpstr>
      <vt:lpstr>SOAP Header Attributes</vt:lpstr>
      <vt:lpstr>Role/Actor Attribute</vt:lpstr>
      <vt:lpstr>mustUnderstand Attribute</vt:lpstr>
      <vt:lpstr>Relay Attribute</vt:lpstr>
      <vt:lpstr>SOAP Body</vt:lpstr>
      <vt:lpstr>SOAP Fault</vt:lpstr>
      <vt:lpstr>SOAP Fault</vt:lpstr>
      <vt:lpstr>SOAP Faultcode Values</vt:lpstr>
      <vt:lpstr>SOAP Example</vt:lpstr>
      <vt:lpstr>What is REST?</vt:lpstr>
      <vt:lpstr>REST Concepts</vt:lpstr>
      <vt:lpstr>A RESTful System  Main Actors</vt:lpstr>
      <vt:lpstr>Resources</vt:lpstr>
      <vt:lpstr>Representations</vt:lpstr>
      <vt:lpstr>Representation Formats</vt:lpstr>
      <vt:lpstr>XML Format</vt:lpstr>
      <vt:lpstr>JSON Format</vt:lpstr>
      <vt:lpstr>JSON vs. XML</vt:lpstr>
      <vt:lpstr>Actions</vt:lpstr>
      <vt:lpstr>HTTP Based Actions</vt:lpstr>
      <vt:lpstr>HTTP Status Codes</vt:lpstr>
      <vt:lpstr>SOAP vs REST</vt:lpstr>
      <vt:lpstr>SOAP vs REST</vt:lpstr>
      <vt:lpstr>SOAP vs REST</vt:lpstr>
      <vt:lpstr>Who Use REST?</vt:lpstr>
      <vt:lpstr>Who Prefer SOAP?</vt:lpstr>
      <vt:lpstr>Additional 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dc:creator>Strahinski</dc:creator>
  <cp:lastModifiedBy>Mitaka_F1</cp:lastModifiedBy>
  <cp:revision>403</cp:revision>
  <dcterms:created xsi:type="dcterms:W3CDTF">2006-08-16T00:00:00Z</dcterms:created>
  <dcterms:modified xsi:type="dcterms:W3CDTF">2016-04-30T05:16:00Z</dcterms:modified>
</cp:coreProperties>
</file>