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58" r:id="rId3"/>
    <p:sldId id="303" r:id="rId4"/>
    <p:sldId id="370" r:id="rId5"/>
    <p:sldId id="372" r:id="rId6"/>
    <p:sldId id="373" r:id="rId7"/>
    <p:sldId id="295" r:id="rId8"/>
    <p:sldId id="336" r:id="rId9"/>
    <p:sldId id="362" r:id="rId10"/>
    <p:sldId id="363" r:id="rId11"/>
    <p:sldId id="364" r:id="rId12"/>
    <p:sldId id="365" r:id="rId13"/>
    <p:sldId id="366" r:id="rId14"/>
    <p:sldId id="343" r:id="rId15"/>
    <p:sldId id="345" r:id="rId16"/>
    <p:sldId id="346" r:id="rId17"/>
    <p:sldId id="337" r:id="rId18"/>
    <p:sldId id="359" r:id="rId19"/>
    <p:sldId id="368" r:id="rId20"/>
    <p:sldId id="369" r:id="rId21"/>
    <p:sldId id="338" r:id="rId22"/>
    <p:sldId id="357" r:id="rId23"/>
    <p:sldId id="358" r:id="rId24"/>
    <p:sldId id="339" r:id="rId25"/>
    <p:sldId id="340" r:id="rId26"/>
    <p:sldId id="367" r:id="rId27"/>
    <p:sldId id="348" r:id="rId28"/>
    <p:sldId id="349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296" r:id="rId37"/>
    <p:sldId id="347" r:id="rId38"/>
    <p:sldId id="355" r:id="rId39"/>
    <p:sldId id="356" r:id="rId40"/>
    <p:sldId id="354" r:id="rId41"/>
    <p:sldId id="352" r:id="rId42"/>
    <p:sldId id="353" r:id="rId43"/>
    <p:sldId id="37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302" autoAdjust="0"/>
  </p:normalViewPr>
  <p:slideViewPr>
    <p:cSldViewPr>
      <p:cViewPr varScale="1">
        <p:scale>
          <a:sx n="56" d="100"/>
          <a:sy n="56" d="100"/>
        </p:scale>
        <p:origin x="18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6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0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7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3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29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0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3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8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5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0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 above is interpreted like this: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name="note"&gt; defines the element called "note"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xs:complexType</a:t>
            </a:r>
            <a:r>
              <a:rPr lang="en-US" dirty="0" smtClean="0"/>
              <a:t>&gt; the "note" element is a complex type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xs:sequence</a:t>
            </a:r>
            <a:r>
              <a:rPr lang="en-US" dirty="0" smtClean="0"/>
              <a:t>&gt; the complex type is a sequence of elements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name="to" type="</a:t>
            </a:r>
            <a:r>
              <a:rPr lang="en-US" dirty="0" err="1" smtClean="0"/>
              <a:t>xs:string</a:t>
            </a:r>
            <a:r>
              <a:rPr lang="en-US" dirty="0" smtClean="0"/>
              <a:t>"&gt; the element "to" is of type string (text)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name="from" type="</a:t>
            </a:r>
            <a:r>
              <a:rPr lang="en-US" dirty="0" err="1" smtClean="0"/>
              <a:t>xs:string</a:t>
            </a:r>
            <a:r>
              <a:rPr lang="en-US" dirty="0" smtClean="0"/>
              <a:t>"&gt; the element "from" is of type string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name="heading" type="</a:t>
            </a:r>
            <a:r>
              <a:rPr lang="en-US" dirty="0" err="1" smtClean="0"/>
              <a:t>xs:string</a:t>
            </a:r>
            <a:r>
              <a:rPr lang="en-US" dirty="0" smtClean="0"/>
              <a:t>"&gt; the element "heading" is of type string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name="body" type="</a:t>
            </a:r>
            <a:r>
              <a:rPr lang="en-US" dirty="0" err="1" smtClean="0"/>
              <a:t>xs:string</a:t>
            </a:r>
            <a:r>
              <a:rPr lang="en-US" dirty="0" smtClean="0"/>
              <a:t>"&gt; the element "body" is of type string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7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3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27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5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94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1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on" TargetMode="External"/><Relationship Id="rId2" Type="http://schemas.openxmlformats.org/officeDocument/2006/relationships/hyperlink" Target="http://www.w3schools.com/x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formatter.com/" TargetMode="External"/><Relationship Id="rId2" Type="http://schemas.openxmlformats.org/officeDocument/2006/relationships/hyperlink" Target="http://jsonl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ris.photobooks.com/xml/default.ht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autify.org/Xpath-Tester" TargetMode="External"/><Relationship Id="rId7" Type="http://schemas.openxmlformats.org/officeDocument/2006/relationships/hyperlink" Target="http://www.freeformatter.com/xml-to-json-converter.html" TargetMode="External"/><Relationship Id="rId2" Type="http://schemas.openxmlformats.org/officeDocument/2006/relationships/hyperlink" Target="http://www.freeformat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tilities-online.info/xmltojson" TargetMode="External"/><Relationship Id="rId5" Type="http://schemas.openxmlformats.org/officeDocument/2006/relationships/hyperlink" Target="http://jsonselector.com/" TargetMode="External"/><Relationship Id="rId4" Type="http://schemas.openxmlformats.org/officeDocument/2006/relationships/hyperlink" Target="http://xmltoolbox.appspo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Lecture-03-ParentChild.x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Lecture-03-Bookstore.x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Lecture-03-Weather-5days.x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manuilslavov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077200" cy="19812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XML and JSON</a:t>
            </a:r>
            <a:br>
              <a:rPr lang="en-US" sz="6000" dirty="0" smtClean="0"/>
            </a:br>
            <a:r>
              <a:rPr lang="en-US" sz="6000" dirty="0" smtClean="0"/>
              <a:t>Theory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Topuzov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2015 </a:t>
            </a:r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 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XML </a:t>
            </a:r>
            <a:r>
              <a:rPr lang="en-US" dirty="0"/>
              <a:t>elements must follow these naming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Element </a:t>
            </a:r>
            <a:r>
              <a:rPr lang="en-US" dirty="0"/>
              <a:t>names are </a:t>
            </a:r>
            <a:r>
              <a:rPr lang="en-US" dirty="0">
                <a:solidFill>
                  <a:schemeClr val="accent1"/>
                </a:solidFill>
              </a:rPr>
              <a:t>case-sensitive</a:t>
            </a:r>
          </a:p>
          <a:p>
            <a:pPr lvl="1"/>
            <a:r>
              <a:rPr lang="en-US" dirty="0"/>
              <a:t>Element names </a:t>
            </a:r>
            <a:r>
              <a:rPr lang="en-US" dirty="0">
                <a:solidFill>
                  <a:schemeClr val="accent1"/>
                </a:solidFill>
              </a:rPr>
              <a:t>must start with a letter or underscore</a:t>
            </a:r>
          </a:p>
          <a:p>
            <a:pPr lvl="1"/>
            <a:r>
              <a:rPr lang="en-US" dirty="0"/>
              <a:t>Element names </a:t>
            </a:r>
            <a:r>
              <a:rPr lang="en-US" dirty="0">
                <a:solidFill>
                  <a:schemeClr val="accent1"/>
                </a:solidFill>
              </a:rPr>
              <a:t>cannot start with the letters xml </a:t>
            </a:r>
            <a:r>
              <a:rPr lang="en-US" dirty="0"/>
              <a:t>(or XML, or Xml,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Element names </a:t>
            </a:r>
            <a:r>
              <a:rPr lang="en-US" dirty="0">
                <a:solidFill>
                  <a:schemeClr val="accent1"/>
                </a:solidFill>
              </a:rPr>
              <a:t>can contain letters, digits, hyphens, underscores, and periods</a:t>
            </a:r>
          </a:p>
          <a:p>
            <a:pPr lvl="1"/>
            <a:r>
              <a:rPr lang="en-US" dirty="0"/>
              <a:t>Element names </a:t>
            </a:r>
            <a:r>
              <a:rPr lang="en-US" dirty="0">
                <a:solidFill>
                  <a:schemeClr val="accent1"/>
                </a:solidFill>
              </a:rPr>
              <a:t>cannot contain spaces</a:t>
            </a:r>
          </a:p>
        </p:txBody>
      </p:sp>
    </p:spTree>
    <p:extLst>
      <p:ext uri="{BB962C8B-B14F-4D97-AF65-F5344CB8AC3E}">
        <p14:creationId xmlns:p14="http://schemas.microsoft.com/office/powerpoint/2010/main" val="38016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 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3124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XML elements can have attributes, just like HTML.</a:t>
            </a:r>
          </a:p>
          <a:p>
            <a:pPr>
              <a:spcBef>
                <a:spcPts val="600"/>
              </a:spcBef>
            </a:pPr>
            <a:r>
              <a:rPr lang="en-US" dirty="0"/>
              <a:t>Attributes </a:t>
            </a:r>
            <a:r>
              <a:rPr lang="en-US" dirty="0">
                <a:solidFill>
                  <a:schemeClr val="accent1"/>
                </a:solidFill>
              </a:rPr>
              <a:t>provide additional information </a:t>
            </a:r>
            <a:r>
              <a:rPr lang="en-US" dirty="0"/>
              <a:t>about an </a:t>
            </a:r>
            <a:r>
              <a:rPr lang="en-US" dirty="0" smtClean="0"/>
              <a:t>element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4038600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"gif"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computer.gif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/file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84200" y="4584072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gender=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"female"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20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vs.</a:t>
            </a:r>
            <a:r>
              <a:rPr lang="en-US" dirty="0"/>
              <a:t> 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41716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gender=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"female"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/person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325556"/>
            <a:ext cx="91440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Gender as element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57200" y="3877894"/>
            <a:ext cx="533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/gender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/person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593714"/>
            <a:ext cx="9144000" cy="762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Gender as attribute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5510071"/>
            <a:ext cx="9144000" cy="7620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There are no rules about when to use attributes or when to use elements</a:t>
            </a:r>
          </a:p>
        </p:txBody>
      </p:sp>
    </p:spTree>
    <p:extLst>
      <p:ext uri="{BB962C8B-B14F-4D97-AF65-F5344CB8AC3E}">
        <p14:creationId xmlns:p14="http://schemas.microsoft.com/office/powerpoint/2010/main" val="19870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vs.</a:t>
            </a:r>
            <a:r>
              <a:rPr lang="en-US" dirty="0"/>
              <a:t> 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72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Avoid using Attributes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attributes </a:t>
            </a:r>
            <a:r>
              <a:rPr lang="en-US" dirty="0">
                <a:solidFill>
                  <a:schemeClr val="accent1"/>
                </a:solidFill>
              </a:rPr>
              <a:t>cannot contain multiple values </a:t>
            </a:r>
            <a:r>
              <a:rPr lang="en-US" dirty="0"/>
              <a:t>(elements can)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attributes </a:t>
            </a:r>
            <a:r>
              <a:rPr lang="en-US" dirty="0">
                <a:solidFill>
                  <a:schemeClr val="accent1"/>
                </a:solidFill>
              </a:rPr>
              <a:t>cannot contain tree structures </a:t>
            </a:r>
            <a:r>
              <a:rPr lang="en-US" dirty="0"/>
              <a:t>(elements can)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attributes </a:t>
            </a:r>
            <a:r>
              <a:rPr lang="en-US" dirty="0">
                <a:solidFill>
                  <a:schemeClr val="accent1"/>
                </a:solidFill>
              </a:rPr>
              <a:t>are not easily expandable </a:t>
            </a:r>
            <a:r>
              <a:rPr lang="en-US" dirty="0"/>
              <a:t>(for future changes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Use elements for </a:t>
            </a:r>
            <a:r>
              <a:rPr lang="en-US" dirty="0" smtClean="0"/>
              <a:t>data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Use </a:t>
            </a:r>
            <a:r>
              <a:rPr lang="en-US" dirty="0"/>
              <a:t>attributes for information that is not relevant to the </a:t>
            </a:r>
            <a:r>
              <a:rPr lang="en-US" dirty="0" smtClean="0"/>
              <a:t>data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Bad 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4033" y="5103674"/>
            <a:ext cx="525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day=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month=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year=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"2008"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to=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Tove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from=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Jani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heading=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"Reminder"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body=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"Don't forget me this weekend!"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/note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 </a:t>
            </a:r>
            <a:r>
              <a:rPr lang="en-US" dirty="0" smtClean="0"/>
              <a:t>Syntax (1)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XML Elements Must Have a Closing </a:t>
            </a:r>
            <a:r>
              <a:rPr lang="en-US" dirty="0" smtClean="0"/>
              <a:t>Tag</a:t>
            </a:r>
          </a:p>
          <a:p>
            <a:pPr lvl="2"/>
            <a:r>
              <a:rPr lang="en-US" dirty="0"/>
              <a:t>&lt;p&gt;This is a paragraph.&lt;/p</a:t>
            </a:r>
            <a:r>
              <a:rPr lang="en-US" dirty="0" smtClean="0"/>
              <a:t>&gt;</a:t>
            </a:r>
          </a:p>
          <a:p>
            <a:pPr marL="768096" lvl="2" indent="0">
              <a:buNone/>
            </a:pPr>
            <a:endParaRPr lang="en-US" dirty="0" smtClean="0"/>
          </a:p>
          <a:p>
            <a:r>
              <a:rPr lang="en-US" dirty="0"/>
              <a:t>XML Tags are Case </a:t>
            </a:r>
            <a:r>
              <a:rPr lang="en-US" dirty="0" smtClean="0"/>
              <a:t>Sensitive</a:t>
            </a:r>
          </a:p>
          <a:p>
            <a:pPr lvl="2"/>
            <a:r>
              <a:rPr lang="en-US" dirty="0"/>
              <a:t>The tag &lt;Letter&gt; is different from the tag &lt;letter</a:t>
            </a:r>
            <a:r>
              <a:rPr lang="en-US" dirty="0" smtClean="0"/>
              <a:t>&gt;</a:t>
            </a:r>
          </a:p>
          <a:p>
            <a:pPr lvl="2"/>
            <a:r>
              <a:rPr lang="en-US" dirty="0"/>
              <a:t>Opening and closing tags must be written with the same </a:t>
            </a:r>
            <a:r>
              <a:rPr lang="en-US" dirty="0" smtClean="0"/>
              <a:t>case</a:t>
            </a:r>
          </a:p>
          <a:p>
            <a:pPr lvl="2"/>
            <a:endParaRPr lang="en-US" dirty="0"/>
          </a:p>
          <a:p>
            <a:r>
              <a:rPr lang="en-US" dirty="0"/>
              <a:t>XML Elements Must be Properly </a:t>
            </a:r>
            <a:r>
              <a:rPr lang="en-US" dirty="0" smtClean="0"/>
              <a:t>Nested</a:t>
            </a:r>
          </a:p>
          <a:p>
            <a:pPr lvl="2"/>
            <a:r>
              <a:rPr lang="en-US" dirty="0" smtClean="0"/>
              <a:t>Wrong: </a:t>
            </a:r>
            <a:r>
              <a:rPr lang="en-US" dirty="0"/>
              <a:t>&lt;b&gt;&lt;</a:t>
            </a:r>
            <a:r>
              <a:rPr lang="en-US" dirty="0" err="1"/>
              <a:t>i</a:t>
            </a:r>
            <a:r>
              <a:rPr lang="en-US" dirty="0"/>
              <a:t>&gt;This text is bold and italic&lt;/b&gt;&lt;/</a:t>
            </a:r>
            <a:r>
              <a:rPr lang="en-US" dirty="0" err="1"/>
              <a:t>i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Correct: &lt;b&gt;&lt;</a:t>
            </a:r>
            <a:r>
              <a:rPr lang="en-US" dirty="0" err="1" smtClean="0"/>
              <a:t>i</a:t>
            </a:r>
            <a:r>
              <a:rPr lang="en-US" dirty="0" smtClean="0"/>
              <a:t>&gt;This text is bold and italic&lt;/</a:t>
            </a:r>
            <a:r>
              <a:rPr lang="en-US" dirty="0" err="1" smtClean="0"/>
              <a:t>i</a:t>
            </a:r>
            <a:r>
              <a:rPr lang="en-US" dirty="0" smtClean="0"/>
              <a:t>&gt;&lt;/b&gt;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Documents Must Have a Root </a:t>
            </a:r>
            <a:r>
              <a:rPr lang="en-US" dirty="0" smtClean="0"/>
              <a:t>Element</a:t>
            </a:r>
          </a:p>
          <a:p>
            <a:pPr lvl="2"/>
            <a:r>
              <a:rPr lang="en-US" dirty="0"/>
              <a:t>XML documents must contain one element that is the </a:t>
            </a:r>
            <a:r>
              <a:rPr lang="en-US" b="1" dirty="0"/>
              <a:t>parent</a:t>
            </a:r>
            <a:r>
              <a:rPr lang="en-US" dirty="0"/>
              <a:t> of all other </a:t>
            </a:r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 </a:t>
            </a:r>
            <a:r>
              <a:rPr lang="en-US" dirty="0" smtClean="0"/>
              <a:t>Syntax (2)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XML </a:t>
            </a:r>
            <a:r>
              <a:rPr lang="en-US" dirty="0"/>
              <a:t>Attribute Values Must be </a:t>
            </a:r>
            <a:r>
              <a:rPr lang="en-US" dirty="0" smtClean="0"/>
              <a:t>Quoted</a:t>
            </a:r>
          </a:p>
          <a:p>
            <a:pPr lvl="2"/>
            <a:r>
              <a:rPr lang="en-US" dirty="0" smtClean="0"/>
              <a:t>Wrong: </a:t>
            </a:r>
            <a:r>
              <a:rPr lang="en-US" dirty="0"/>
              <a:t>&lt;note date=12/11/2007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Correct: </a:t>
            </a:r>
            <a:r>
              <a:rPr lang="en-US" dirty="0"/>
              <a:t>&lt;note date="12/11/2007</a:t>
            </a:r>
            <a:r>
              <a:rPr lang="en-US" dirty="0" smtClean="0"/>
              <a:t>"&gt;</a:t>
            </a:r>
          </a:p>
          <a:p>
            <a:pPr lvl="2"/>
            <a:endParaRPr lang="en-US" dirty="0"/>
          </a:p>
          <a:p>
            <a:r>
              <a:rPr lang="en-US" dirty="0"/>
              <a:t>Entity </a:t>
            </a:r>
            <a:r>
              <a:rPr lang="en-US" dirty="0" smtClean="0"/>
              <a:t>References</a:t>
            </a:r>
          </a:p>
          <a:p>
            <a:pPr lvl="2"/>
            <a:r>
              <a:rPr lang="en-US" dirty="0" smtClean="0"/>
              <a:t>Wrong: </a:t>
            </a:r>
            <a:r>
              <a:rPr lang="en-US" dirty="0"/>
              <a:t>&lt;message&gt;if salary &lt; 1000 then&lt;/message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Correct: </a:t>
            </a:r>
            <a:r>
              <a:rPr lang="en-US" dirty="0"/>
              <a:t>&lt;message&gt;if salary &amp;</a:t>
            </a:r>
            <a:r>
              <a:rPr lang="en-US" dirty="0" err="1"/>
              <a:t>lt</a:t>
            </a:r>
            <a:r>
              <a:rPr lang="en-US" dirty="0"/>
              <a:t>; 1000 then&lt;/message</a:t>
            </a:r>
            <a:r>
              <a:rPr lang="en-US" dirty="0" smtClean="0"/>
              <a:t>&gt;</a:t>
            </a:r>
            <a:endParaRPr lang="en-US" dirty="0"/>
          </a:p>
          <a:p>
            <a:pPr marL="768096" lvl="2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10131"/>
              </p:ext>
            </p:extLst>
          </p:nvPr>
        </p:nvGraphicFramePr>
        <p:xfrm>
          <a:off x="1752600" y="4218405"/>
          <a:ext cx="4229100" cy="240792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&amp;</a:t>
                      </a:r>
                      <a:r>
                        <a:rPr lang="en-US" dirty="0" err="1">
                          <a:effectLst/>
                        </a:rPr>
                        <a:t>lt</a:t>
                      </a:r>
                      <a:r>
                        <a:rPr lang="en-US" dirty="0">
                          <a:effectLst/>
                        </a:rPr>
                        <a:t>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ampersand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&amp;apos;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apostrophe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&amp;quot;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quotation mark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 </a:t>
            </a:r>
            <a:r>
              <a:rPr lang="en-US" dirty="0" smtClean="0"/>
              <a:t>Syntax (3)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Comments in XML</a:t>
            </a:r>
          </a:p>
          <a:p>
            <a:pPr lvl="2"/>
            <a:r>
              <a:rPr lang="en-US" dirty="0"/>
              <a:t>&lt;!-- This is a comment --&gt;</a:t>
            </a:r>
          </a:p>
          <a:p>
            <a:r>
              <a:rPr lang="en-US" dirty="0"/>
              <a:t>Well Formed XML</a:t>
            </a:r>
          </a:p>
          <a:p>
            <a:pPr lvl="2"/>
            <a:r>
              <a:rPr lang="en-US" dirty="0"/>
              <a:t>XML documents that conform to the syntax rules above are said to be "Well Formed" XML documents.</a:t>
            </a:r>
          </a:p>
        </p:txBody>
      </p:sp>
    </p:spTree>
    <p:extLst>
      <p:ext uri="{BB962C8B-B14F-4D97-AF65-F5344CB8AC3E}">
        <p14:creationId xmlns:p14="http://schemas.microsoft.com/office/powerpoint/2010/main" val="10448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XPath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/>
              <a:t>XPath is a </a:t>
            </a:r>
            <a:r>
              <a:rPr lang="en-US" dirty="0">
                <a:solidFill>
                  <a:schemeClr val="accent1"/>
                </a:solidFill>
              </a:rPr>
              <a:t>syntax for defining parts of an XML </a:t>
            </a:r>
            <a:r>
              <a:rPr lang="en-US" dirty="0"/>
              <a:t>document</a:t>
            </a:r>
          </a:p>
          <a:p>
            <a:r>
              <a:rPr lang="en-US" dirty="0"/>
              <a:t>XPath </a:t>
            </a:r>
            <a:r>
              <a:rPr lang="en-US" dirty="0">
                <a:solidFill>
                  <a:schemeClr val="accent1"/>
                </a:solidFill>
              </a:rPr>
              <a:t>uses path expressions </a:t>
            </a:r>
            <a:r>
              <a:rPr lang="en-US" dirty="0"/>
              <a:t>to navigate in XML </a:t>
            </a:r>
            <a:r>
              <a:rPr lang="en-US" dirty="0" smtClean="0"/>
              <a:t>documents</a:t>
            </a:r>
          </a:p>
          <a:p>
            <a:r>
              <a:rPr lang="en-US" dirty="0"/>
              <a:t>XPath expressions can also be used in JavaScript, Java, XML Schema, PHP, Python, C and C++, and lots of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165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XPath </a:t>
            </a:r>
            <a:r>
              <a:rPr lang="en-US" dirty="0"/>
              <a:t>Syntax and </a:t>
            </a:r>
            <a:r>
              <a:rPr lang="en-US" dirty="0" smtClean="0"/>
              <a:t>Semantics (1)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nodes with the name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from the root node</a:t>
            </a:r>
          </a:p>
          <a:p>
            <a:pPr marL="0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3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nodes with the name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no matter where they are</a:t>
            </a:r>
          </a:p>
          <a:p>
            <a:pPr marL="0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the current node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US" sz="3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the parent of the current node</a:t>
            </a:r>
          </a:p>
          <a:p>
            <a:pPr marL="0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attributes</a:t>
            </a:r>
          </a:p>
        </p:txBody>
      </p:sp>
    </p:spTree>
    <p:extLst>
      <p:ext uri="{BB962C8B-B14F-4D97-AF65-F5344CB8AC3E}">
        <p14:creationId xmlns:p14="http://schemas.microsoft.com/office/powerpoint/2010/main" val="42163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XPath Syntax and Semantics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Selects first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nodes with the name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from the root node</a:t>
            </a:r>
          </a:p>
          <a:p>
            <a:pPr marL="0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[last()]</a:t>
            </a:r>
            <a:r>
              <a:rPr lang="en-US" sz="3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last of all nodes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name 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no matter where they are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3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[last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()-1]</a:t>
            </a:r>
            <a:r>
              <a:rPr lang="en-US" sz="3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last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one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nodes with the name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no matter where they are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[position()&lt;3]</a:t>
            </a:r>
            <a:r>
              <a:rPr lang="en-US" sz="3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first two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nodes with the name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no matter where they are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| /</a:t>
            </a:r>
            <a:r>
              <a:rPr lang="en-US" sz="3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[last()]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first AND last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all nodes with the name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from the root node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XML Theory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XML Tree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XML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XPath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XML Validation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 Theory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Comparison with XML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JSON Syntax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JSON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JavaScript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Demos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Tools for formatting XML and JSON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Syntax check tools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Tools for testing XPath expressions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Exercises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XPath Syntax and Semantics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/text()</a:t>
            </a:r>
            <a:endParaRPr lang="en-US" sz="3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Selects inner text of 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nodes with the name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from the root node</a:t>
            </a:r>
          </a:p>
          <a:p>
            <a:pPr marL="0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count(//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 of all nodes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name 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no matter where they are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um(//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/text())</a:t>
            </a:r>
            <a:endParaRPr lang="en-US" sz="3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 of all texts (assuming that text is number) of all nodes with name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matter where they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[contains(text</a:t>
            </a: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'XML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Selects nodes with name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which have text elements containing ‘XML’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3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[contains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(@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38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')]</a:t>
            </a:r>
            <a:endParaRPr lang="en-US" sz="3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name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which have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attribute containing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XPath Example (1)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00600" cy="53340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bookstore&gt;</a:t>
            </a:r>
            <a:br>
              <a:rPr lang="en-US" sz="2000" dirty="0"/>
            </a:b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&lt;book category="COOKING"&gt;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&lt;title </a:t>
            </a:r>
            <a:r>
              <a:rPr lang="en-US" sz="2000" dirty="0" err="1">
                <a:solidFill>
                  <a:schemeClr val="accent1"/>
                </a:solidFill>
              </a:rPr>
              <a:t>lang</a:t>
            </a:r>
            <a:r>
              <a:rPr lang="en-US" sz="2000" dirty="0">
                <a:solidFill>
                  <a:schemeClr val="accent1"/>
                </a:solidFill>
              </a:rPr>
              <a:t>="</a:t>
            </a:r>
            <a:r>
              <a:rPr lang="en-US" sz="2000" dirty="0" err="1">
                <a:solidFill>
                  <a:schemeClr val="accent1"/>
                </a:solidFill>
              </a:rPr>
              <a:t>en</a:t>
            </a:r>
            <a:r>
              <a:rPr lang="en-US" sz="2000" dirty="0">
                <a:solidFill>
                  <a:schemeClr val="accent1"/>
                </a:solidFill>
              </a:rPr>
              <a:t>"&gt;Everyday Italian&lt;/title&gt;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&lt;author&gt;Giada De </a:t>
            </a:r>
            <a:r>
              <a:rPr lang="en-US" sz="2000" dirty="0" err="1" smtClean="0">
                <a:solidFill>
                  <a:schemeClr val="accent1"/>
                </a:solidFill>
              </a:rPr>
              <a:t>Laurentiis</a:t>
            </a:r>
            <a:r>
              <a:rPr lang="en-US" sz="2000" dirty="0">
                <a:solidFill>
                  <a:schemeClr val="accent1"/>
                </a:solidFill>
              </a:rPr>
              <a:t>&lt;/author&gt;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&lt;year&gt;2005&lt;/year&gt;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&lt;price&gt;30.00&lt;/price&gt;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&lt;/book&gt;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accent6"/>
                </a:solidFill>
              </a:rPr>
              <a:t>&lt;book category="CHILDREN"&gt;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  &lt;title </a:t>
            </a:r>
            <a:r>
              <a:rPr lang="en-US" sz="2000" dirty="0" err="1">
                <a:solidFill>
                  <a:schemeClr val="accent6"/>
                </a:solidFill>
              </a:rPr>
              <a:t>lang</a:t>
            </a:r>
            <a:r>
              <a:rPr lang="en-US" sz="2000" dirty="0">
                <a:solidFill>
                  <a:schemeClr val="accent6"/>
                </a:solidFill>
              </a:rPr>
              <a:t>="</a:t>
            </a:r>
            <a:r>
              <a:rPr lang="en-US" sz="2000" dirty="0" err="1">
                <a:solidFill>
                  <a:schemeClr val="accent6"/>
                </a:solidFill>
              </a:rPr>
              <a:t>en</a:t>
            </a:r>
            <a:r>
              <a:rPr lang="en-US" sz="2000" dirty="0">
                <a:solidFill>
                  <a:schemeClr val="accent6"/>
                </a:solidFill>
              </a:rPr>
              <a:t>"&gt;Harry Potter&lt;/title&gt;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  &lt;author&gt;J K. Rowling&lt;/author&gt;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  &lt;year&gt;2005&lt;/year&gt;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  &lt;price&gt;29.99&lt;/price&gt;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&lt;/book&gt;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&lt;/bookstore&gt;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9" y="1437329"/>
            <a:ext cx="4563533" cy="53340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/bookstore/book[1]</a:t>
            </a:r>
          </a:p>
          <a:p>
            <a:pPr marL="118872" indent="0">
              <a:buNone/>
            </a:pPr>
            <a:endParaRPr lang="en-US" sz="2000" dirty="0"/>
          </a:p>
          <a:p>
            <a:pPr marL="118872" indent="0">
              <a:buNone/>
            </a:pPr>
            <a:r>
              <a:rPr lang="en-US" sz="2000" dirty="0"/>
              <a:t>Selects the first book element that is the child of the bookstore </a:t>
            </a:r>
            <a:r>
              <a:rPr lang="en-US" sz="2000" dirty="0" smtClean="0"/>
              <a:t>element</a:t>
            </a:r>
          </a:p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/bookstore/book[last</a:t>
            </a:r>
            <a:r>
              <a:rPr lang="en-US" sz="2000" dirty="0" smtClean="0">
                <a:solidFill>
                  <a:schemeClr val="accent6"/>
                </a:solidFill>
              </a:rPr>
              <a:t>()]</a:t>
            </a:r>
          </a:p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dirty="0"/>
              <a:t>Selects the last book element that is the child of the bookstore </a:t>
            </a:r>
            <a:r>
              <a:rPr lang="en-US" sz="2000" dirty="0" smtClean="0"/>
              <a:t>element</a:t>
            </a:r>
          </a:p>
          <a:p>
            <a:pPr marL="118872" indent="0">
              <a:buNone/>
            </a:pPr>
            <a:endParaRPr lang="en-US" sz="2000" dirty="0"/>
          </a:p>
          <a:p>
            <a:pPr marL="118872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/bookstore/book[last()-1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pPr marL="118872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18872" indent="0">
              <a:buNone/>
            </a:pPr>
            <a:r>
              <a:rPr lang="en-US" sz="2000" dirty="0"/>
              <a:t>Selects the last but one book element that is the child of the bookstore element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XPath Example (2)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00600" cy="53340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bookstore&gt;</a:t>
            </a:r>
            <a:br>
              <a:rPr lang="en-US" sz="2000" dirty="0"/>
            </a:b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&lt;book category="COOKING"&gt;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&lt;title </a:t>
            </a:r>
            <a:r>
              <a:rPr lang="en-US" sz="2000" dirty="0" err="1">
                <a:solidFill>
                  <a:schemeClr val="accent1"/>
                </a:solidFill>
              </a:rPr>
              <a:t>lang</a:t>
            </a:r>
            <a:r>
              <a:rPr lang="en-US" sz="2000" dirty="0">
                <a:solidFill>
                  <a:schemeClr val="accent1"/>
                </a:solidFill>
              </a:rPr>
              <a:t>="</a:t>
            </a:r>
            <a:r>
              <a:rPr lang="en-US" sz="2000" dirty="0" err="1">
                <a:solidFill>
                  <a:schemeClr val="accent1"/>
                </a:solidFill>
              </a:rPr>
              <a:t>en</a:t>
            </a:r>
            <a:r>
              <a:rPr lang="en-US" sz="2000" dirty="0">
                <a:solidFill>
                  <a:schemeClr val="accent1"/>
                </a:solidFill>
              </a:rPr>
              <a:t>"&gt;Everyday Italian&lt;/title&gt;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&lt;author&gt;Giada De </a:t>
            </a:r>
            <a:r>
              <a:rPr lang="en-US" sz="2000" dirty="0" err="1" smtClean="0">
                <a:solidFill>
                  <a:schemeClr val="accent1"/>
                </a:solidFill>
              </a:rPr>
              <a:t>Laurentiis</a:t>
            </a:r>
            <a:r>
              <a:rPr lang="en-US" sz="2000" dirty="0">
                <a:solidFill>
                  <a:schemeClr val="accent1"/>
                </a:solidFill>
              </a:rPr>
              <a:t>&lt;/author&gt;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&lt;year&gt;2005&lt;/year&gt;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&lt;price&gt;30.00&lt;/price&gt;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&lt;/book&gt;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&lt;book category="CHILDREN"&gt;</a:t>
            </a:r>
            <a:br>
              <a:rPr lang="en-US" sz="2000" dirty="0"/>
            </a:br>
            <a:r>
              <a:rPr lang="en-US" sz="2000" dirty="0"/>
              <a:t>  &lt;title 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"&gt;Harry Potter&lt;/title&gt;</a:t>
            </a:r>
            <a:br>
              <a:rPr lang="en-US" sz="2000" dirty="0"/>
            </a:br>
            <a:r>
              <a:rPr lang="en-US" sz="2000" dirty="0"/>
              <a:t>  &lt;author&gt;J K. Rowling&lt;/author&gt;</a:t>
            </a:r>
            <a:br>
              <a:rPr lang="en-US" sz="2000" dirty="0"/>
            </a:br>
            <a:r>
              <a:rPr lang="en-US" sz="2000" dirty="0"/>
              <a:t>  &lt;year&gt;2005&lt;/year&gt;</a:t>
            </a:r>
            <a:br>
              <a:rPr lang="en-US" sz="2000" dirty="0"/>
            </a:br>
            <a:r>
              <a:rPr lang="en-US" sz="2000" dirty="0"/>
              <a:t>  &lt;price&gt;29.99&lt;/price&gt;</a:t>
            </a:r>
            <a:br>
              <a:rPr lang="en-US" sz="2000" dirty="0"/>
            </a:br>
            <a:r>
              <a:rPr lang="en-US" sz="2000" dirty="0"/>
              <a:t>&lt;/book&gt;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&lt;/bookstore&gt;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9" y="1437329"/>
            <a:ext cx="4563533" cy="53340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/bookstore/book[position()&lt;2]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118872" indent="0">
              <a:buNone/>
            </a:pPr>
            <a:endParaRPr lang="en-US" sz="2000" dirty="0"/>
          </a:p>
          <a:p>
            <a:pPr marL="118872" indent="0">
              <a:buNone/>
            </a:pPr>
            <a:r>
              <a:rPr lang="en-US" sz="2000" dirty="0"/>
              <a:t>Selects </a:t>
            </a:r>
            <a:r>
              <a:rPr lang="en-US" sz="2000" dirty="0" smtClean="0"/>
              <a:t>book elements with position less than 2.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XPath Example (3)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00600" cy="53340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bookstore&gt;</a:t>
            </a:r>
            <a:br>
              <a:rPr lang="en-US" sz="2000" dirty="0"/>
            </a:b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&lt;book category="COOKING"&gt;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&lt;title </a:t>
            </a:r>
            <a:r>
              <a:rPr lang="en-US" sz="2000" dirty="0" err="1">
                <a:solidFill>
                  <a:schemeClr val="accent1"/>
                </a:solidFill>
              </a:rPr>
              <a:t>lang</a:t>
            </a:r>
            <a:r>
              <a:rPr lang="en-US" sz="2000" dirty="0">
                <a:solidFill>
                  <a:schemeClr val="accent1"/>
                </a:solidFill>
              </a:rPr>
              <a:t>="</a:t>
            </a:r>
            <a:r>
              <a:rPr lang="en-US" sz="2000" dirty="0" err="1">
                <a:solidFill>
                  <a:schemeClr val="accent1"/>
                </a:solidFill>
              </a:rPr>
              <a:t>en</a:t>
            </a:r>
            <a:r>
              <a:rPr lang="en-US" sz="2000" dirty="0">
                <a:solidFill>
                  <a:schemeClr val="accent1"/>
                </a:solidFill>
              </a:rPr>
              <a:t>"&gt;Everyday Italian&lt;/title&gt;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&lt;author&gt;Giada De </a:t>
            </a:r>
            <a:r>
              <a:rPr lang="en-US" sz="2000" dirty="0" err="1" smtClean="0">
                <a:solidFill>
                  <a:schemeClr val="accent1"/>
                </a:solidFill>
              </a:rPr>
              <a:t>Laurentiis</a:t>
            </a:r>
            <a:r>
              <a:rPr lang="en-US" sz="2000" dirty="0">
                <a:solidFill>
                  <a:schemeClr val="accent1"/>
                </a:solidFill>
              </a:rPr>
              <a:t>&lt;/author&gt;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&lt;year&gt;2005&lt;/year&gt;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&lt;price&gt;30.00&lt;/price&gt;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&lt;/book&gt;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&lt;book category="CHILDREN"&gt;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&lt;title </a:t>
            </a:r>
            <a:r>
              <a:rPr lang="en-US" sz="2000" dirty="0" err="1">
                <a:solidFill>
                  <a:schemeClr val="accent1"/>
                </a:solidFill>
              </a:rPr>
              <a:t>lang</a:t>
            </a:r>
            <a:r>
              <a:rPr lang="en-US" sz="2000" dirty="0">
                <a:solidFill>
                  <a:schemeClr val="accent1"/>
                </a:solidFill>
              </a:rPr>
              <a:t>="</a:t>
            </a:r>
            <a:r>
              <a:rPr lang="en-US" sz="2000" dirty="0" err="1">
                <a:solidFill>
                  <a:schemeClr val="accent1"/>
                </a:solidFill>
              </a:rPr>
              <a:t>en</a:t>
            </a:r>
            <a:r>
              <a:rPr lang="en-US" sz="2000" dirty="0">
                <a:solidFill>
                  <a:schemeClr val="accent1"/>
                </a:solidFill>
              </a:rPr>
              <a:t>"&gt;Harry Potter&lt;/title&gt;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&lt;author&gt;J K. Rowling&lt;/author&gt;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&lt;year&gt;2005&lt;/year&gt;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  &lt;price&gt;29.99&lt;/price&gt;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&lt;/book&gt;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&lt;/bookstore&gt;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9" y="1437329"/>
            <a:ext cx="4563533" cy="53340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/bookstore/book[position</a:t>
            </a:r>
            <a:r>
              <a:rPr lang="en-US" sz="2000" dirty="0" smtClean="0">
                <a:solidFill>
                  <a:schemeClr val="accent1"/>
                </a:solidFill>
              </a:rPr>
              <a:t>()&lt;3] </a:t>
            </a:r>
          </a:p>
          <a:p>
            <a:pPr marL="118872" indent="0">
              <a:buNone/>
            </a:pPr>
            <a:endParaRPr lang="en-US" sz="2000" dirty="0"/>
          </a:p>
          <a:p>
            <a:pPr marL="118872" indent="0">
              <a:buNone/>
            </a:pPr>
            <a:r>
              <a:rPr lang="en-US" sz="2000" dirty="0"/>
              <a:t>Selects </a:t>
            </a:r>
            <a:r>
              <a:rPr lang="en-US" sz="2000" dirty="0" smtClean="0"/>
              <a:t>book elements with position less than 3.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XPath Example (4)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00600" cy="53340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bookstore&gt;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&lt;book category="COOKING"&gt;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>
                <a:solidFill>
                  <a:schemeClr val="accent1"/>
                </a:solidFill>
              </a:rPr>
              <a:t>&lt;title </a:t>
            </a:r>
            <a:r>
              <a:rPr lang="en-US" sz="2000" dirty="0" err="1">
                <a:solidFill>
                  <a:schemeClr val="accent1"/>
                </a:solidFill>
              </a:rPr>
              <a:t>lang</a:t>
            </a:r>
            <a:r>
              <a:rPr lang="en-US" sz="2000" dirty="0">
                <a:solidFill>
                  <a:schemeClr val="accent1"/>
                </a:solidFill>
              </a:rPr>
              <a:t>="</a:t>
            </a:r>
            <a:r>
              <a:rPr lang="en-US" sz="2000" dirty="0" err="1">
                <a:solidFill>
                  <a:schemeClr val="accent1"/>
                </a:solidFill>
              </a:rPr>
              <a:t>en</a:t>
            </a:r>
            <a:r>
              <a:rPr lang="en-US" sz="2000" dirty="0">
                <a:solidFill>
                  <a:schemeClr val="accent1"/>
                </a:solidFill>
              </a:rPr>
              <a:t>"&gt;Everyday Italian&lt;/title&gt;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/>
              <a:t>  &lt;author&gt;Giada De </a:t>
            </a:r>
            <a:r>
              <a:rPr lang="en-US" sz="2000" dirty="0" err="1" smtClean="0"/>
              <a:t>Laurentiis</a:t>
            </a:r>
            <a:r>
              <a:rPr lang="en-US" sz="2000" dirty="0"/>
              <a:t>&lt;/author&gt;</a:t>
            </a:r>
            <a:br>
              <a:rPr lang="en-US" sz="2000" dirty="0"/>
            </a:br>
            <a:r>
              <a:rPr lang="en-US" sz="2000" dirty="0"/>
              <a:t>  &lt;year&gt;2005&lt;/year&gt;</a:t>
            </a:r>
            <a:br>
              <a:rPr lang="en-US" sz="2000" dirty="0"/>
            </a:br>
            <a:r>
              <a:rPr lang="en-US" sz="2000" dirty="0"/>
              <a:t>  &lt;price&gt;30.00&lt;/price&gt;</a:t>
            </a:r>
            <a:br>
              <a:rPr lang="en-US" sz="2000" dirty="0"/>
            </a:br>
            <a:r>
              <a:rPr lang="en-US" sz="2000" dirty="0"/>
              <a:t>&lt;/book&gt;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&lt;book category="CHILDREN"&gt;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>
                <a:solidFill>
                  <a:schemeClr val="accent1"/>
                </a:solidFill>
              </a:rPr>
              <a:t>&lt;title </a:t>
            </a:r>
            <a:r>
              <a:rPr lang="en-US" sz="2000" dirty="0" err="1">
                <a:solidFill>
                  <a:schemeClr val="accent1"/>
                </a:solidFill>
              </a:rPr>
              <a:t>lang</a:t>
            </a:r>
            <a:r>
              <a:rPr lang="en-US" sz="2000" dirty="0" smtClean="0">
                <a:solidFill>
                  <a:schemeClr val="accent1"/>
                </a:solidFill>
              </a:rPr>
              <a:t>=“</a:t>
            </a:r>
            <a:r>
              <a:rPr lang="en-US" sz="2000" dirty="0" err="1" smtClean="0">
                <a:solidFill>
                  <a:schemeClr val="accent1"/>
                </a:solidFill>
              </a:rPr>
              <a:t>bg</a:t>
            </a:r>
            <a:r>
              <a:rPr lang="en-US" sz="2000" dirty="0" smtClean="0">
                <a:solidFill>
                  <a:schemeClr val="accent1"/>
                </a:solidFill>
              </a:rPr>
              <a:t>"&gt;</a:t>
            </a:r>
            <a:r>
              <a:rPr lang="en-US" sz="2000" dirty="0">
                <a:solidFill>
                  <a:schemeClr val="accent1"/>
                </a:solidFill>
              </a:rPr>
              <a:t>Harry Potter&lt;/title&gt;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/>
              <a:t>  &lt;author&gt;J K. Rowling&lt;/author&gt;</a:t>
            </a:r>
            <a:br>
              <a:rPr lang="en-US" sz="2000" dirty="0"/>
            </a:br>
            <a:r>
              <a:rPr lang="en-US" sz="2000" dirty="0"/>
              <a:t>  &lt;year&gt;2005&lt;/year&gt;</a:t>
            </a:r>
            <a:br>
              <a:rPr lang="en-US" sz="2000" dirty="0"/>
            </a:br>
            <a:r>
              <a:rPr lang="en-US" sz="2000" dirty="0"/>
              <a:t>  &lt;price&gt;29.99&lt;/price&gt;</a:t>
            </a:r>
            <a:br>
              <a:rPr lang="en-US" sz="2000" dirty="0"/>
            </a:br>
            <a:r>
              <a:rPr lang="en-US" sz="2000" dirty="0"/>
              <a:t>&lt;/book&gt;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&lt;/bookstore&gt;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9" y="1437329"/>
            <a:ext cx="4563533" cy="53340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//title[@</a:t>
            </a:r>
            <a:r>
              <a:rPr lang="en-US" sz="2000" dirty="0" err="1">
                <a:solidFill>
                  <a:schemeClr val="accent1"/>
                </a:solidFill>
              </a:rPr>
              <a:t>lang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pPr marL="118872" indent="0">
              <a:buNone/>
            </a:pPr>
            <a:endParaRPr lang="en-US" sz="2000" dirty="0"/>
          </a:p>
          <a:p>
            <a:pPr marL="118872" indent="0">
              <a:buNone/>
            </a:pPr>
            <a:r>
              <a:rPr lang="en-US" sz="2000" dirty="0"/>
              <a:t>Selects all the title elements that have an attribute named </a:t>
            </a:r>
            <a:r>
              <a:rPr lang="en-US" sz="2000" dirty="0" err="1" smtClean="0"/>
              <a:t>lang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73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XPath Example (5)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00600" cy="53340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bookstore&gt;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&lt;book category="COOKING"&gt;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>
                <a:solidFill>
                  <a:schemeClr val="accent1"/>
                </a:solidFill>
              </a:rPr>
              <a:t>&lt;title </a:t>
            </a:r>
            <a:r>
              <a:rPr lang="en-US" sz="2000" dirty="0" err="1">
                <a:solidFill>
                  <a:schemeClr val="accent1"/>
                </a:solidFill>
              </a:rPr>
              <a:t>lang</a:t>
            </a:r>
            <a:r>
              <a:rPr lang="en-US" sz="2000" dirty="0">
                <a:solidFill>
                  <a:schemeClr val="accent1"/>
                </a:solidFill>
              </a:rPr>
              <a:t>="</a:t>
            </a:r>
            <a:r>
              <a:rPr lang="en-US" sz="2000" dirty="0" err="1">
                <a:solidFill>
                  <a:schemeClr val="accent1"/>
                </a:solidFill>
              </a:rPr>
              <a:t>en</a:t>
            </a:r>
            <a:r>
              <a:rPr lang="en-US" sz="2000" dirty="0">
                <a:solidFill>
                  <a:schemeClr val="accent1"/>
                </a:solidFill>
              </a:rPr>
              <a:t>"&gt;Everyday Italian&lt;/title&gt;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/>
              <a:t>  &lt;author&gt;Giada De </a:t>
            </a:r>
            <a:r>
              <a:rPr lang="en-US" sz="2000" dirty="0" err="1" smtClean="0"/>
              <a:t>Laurentiis</a:t>
            </a:r>
            <a:r>
              <a:rPr lang="en-US" sz="2000" dirty="0"/>
              <a:t>&lt;/author&gt;</a:t>
            </a:r>
            <a:br>
              <a:rPr lang="en-US" sz="2000" dirty="0"/>
            </a:br>
            <a:r>
              <a:rPr lang="en-US" sz="2000" dirty="0"/>
              <a:t>  &lt;year&gt;2005&lt;/year&gt;</a:t>
            </a:r>
            <a:br>
              <a:rPr lang="en-US" sz="2000" dirty="0"/>
            </a:br>
            <a:r>
              <a:rPr lang="en-US" sz="2000" dirty="0"/>
              <a:t>  &lt;price&gt;30.00&lt;/price&gt;</a:t>
            </a:r>
            <a:br>
              <a:rPr lang="en-US" sz="2000" dirty="0"/>
            </a:br>
            <a:r>
              <a:rPr lang="en-US" sz="2000" dirty="0"/>
              <a:t>&lt;/book&gt;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&lt;book category="CHILDREN"&gt;</a:t>
            </a:r>
            <a:br>
              <a:rPr lang="en-US" sz="2000" dirty="0"/>
            </a:br>
            <a:r>
              <a:rPr lang="en-US" sz="2000" dirty="0"/>
              <a:t>  &lt;title </a:t>
            </a:r>
            <a:r>
              <a:rPr lang="en-US" sz="2000" dirty="0" err="1"/>
              <a:t>lang</a:t>
            </a:r>
            <a:r>
              <a:rPr lang="en-US" sz="2000" dirty="0" smtClean="0"/>
              <a:t>=“</a:t>
            </a:r>
            <a:r>
              <a:rPr lang="en-US" sz="2000" dirty="0" err="1" smtClean="0"/>
              <a:t>bg</a:t>
            </a:r>
            <a:r>
              <a:rPr lang="en-US" sz="2000" dirty="0" smtClean="0"/>
              <a:t>"&gt;</a:t>
            </a:r>
            <a:r>
              <a:rPr lang="en-US" sz="2000" dirty="0"/>
              <a:t>Harry Potter&lt;/title&gt;</a:t>
            </a:r>
            <a:br>
              <a:rPr lang="en-US" sz="2000" dirty="0"/>
            </a:br>
            <a:r>
              <a:rPr lang="en-US" sz="2000" dirty="0"/>
              <a:t>  &lt;author&gt;J K. Rowling&lt;/author&gt;</a:t>
            </a:r>
            <a:br>
              <a:rPr lang="en-US" sz="2000" dirty="0"/>
            </a:br>
            <a:r>
              <a:rPr lang="en-US" sz="2000" dirty="0"/>
              <a:t>  &lt;year&gt;2005&lt;/year&gt;</a:t>
            </a:r>
            <a:br>
              <a:rPr lang="en-US" sz="2000" dirty="0"/>
            </a:br>
            <a:r>
              <a:rPr lang="en-US" sz="2000" dirty="0"/>
              <a:t>  &lt;price&gt;29.99&lt;/price&gt;</a:t>
            </a:r>
            <a:br>
              <a:rPr lang="en-US" sz="2000" dirty="0"/>
            </a:br>
            <a:r>
              <a:rPr lang="en-US" sz="2000" dirty="0"/>
              <a:t>&lt;/book&gt;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&lt;/bookstore&gt;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9" y="1437329"/>
            <a:ext cx="4563533" cy="53340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//title[@</a:t>
            </a:r>
            <a:r>
              <a:rPr lang="en-US" sz="2000" dirty="0" err="1">
                <a:solidFill>
                  <a:schemeClr val="accent1"/>
                </a:solidFill>
              </a:rPr>
              <a:t>lang</a:t>
            </a:r>
            <a:r>
              <a:rPr lang="en-US" sz="2000" dirty="0">
                <a:solidFill>
                  <a:schemeClr val="accent1"/>
                </a:solidFill>
              </a:rPr>
              <a:t>='</a:t>
            </a:r>
            <a:r>
              <a:rPr lang="en-US" sz="2000" dirty="0" err="1">
                <a:solidFill>
                  <a:schemeClr val="accent1"/>
                </a:solidFill>
              </a:rPr>
              <a:t>en</a:t>
            </a:r>
            <a:r>
              <a:rPr lang="en-US" sz="2000" dirty="0" smtClean="0">
                <a:solidFill>
                  <a:schemeClr val="accent1"/>
                </a:solidFill>
              </a:rPr>
              <a:t>']</a:t>
            </a:r>
          </a:p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dirty="0"/>
              <a:t>Selects all the title elements that have a "</a:t>
            </a:r>
            <a:r>
              <a:rPr lang="en-US" sz="2000" dirty="0" err="1"/>
              <a:t>lang</a:t>
            </a:r>
            <a:r>
              <a:rPr lang="en-US" sz="2000" dirty="0"/>
              <a:t>" attribute with a value of "</a:t>
            </a:r>
            <a:r>
              <a:rPr lang="en-US" sz="2000" dirty="0" err="1" smtClean="0"/>
              <a:t>en</a:t>
            </a:r>
            <a:r>
              <a:rPr lang="en-US" sz="2000" dirty="0" smtClean="0"/>
              <a:t>“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 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/>
              <a:t>XML validation is the process of </a:t>
            </a:r>
            <a:r>
              <a:rPr lang="en-US" dirty="0" smtClean="0"/>
              <a:t>checking if a document</a:t>
            </a:r>
          </a:p>
          <a:p>
            <a:pPr lvl="1"/>
            <a:r>
              <a:rPr lang="en-US" dirty="0" smtClean="0"/>
              <a:t>Is well-formed </a:t>
            </a:r>
          </a:p>
          <a:p>
            <a:pPr lvl="1"/>
            <a:r>
              <a:rPr lang="en-US" dirty="0" smtClean="0"/>
              <a:t>Follows </a:t>
            </a:r>
            <a:r>
              <a:rPr lang="en-US" dirty="0"/>
              <a:t>a defined </a:t>
            </a:r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6839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  Schema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XML Schema</a:t>
            </a:r>
          </a:p>
          <a:p>
            <a:pPr lvl="1"/>
            <a:r>
              <a:rPr lang="en-US" dirty="0"/>
              <a:t>An XML Schema </a:t>
            </a:r>
            <a:r>
              <a:rPr lang="en-US" dirty="0">
                <a:solidFill>
                  <a:schemeClr val="accent1"/>
                </a:solidFill>
              </a:rPr>
              <a:t>describes the structure of an XML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/>
              <a:t>An XML document with correct syntax is called "Well Formed</a:t>
            </a:r>
            <a:r>
              <a:rPr lang="en-US" dirty="0" smtClean="0"/>
              <a:t>".</a:t>
            </a:r>
          </a:p>
          <a:p>
            <a:pPr lvl="1"/>
            <a:r>
              <a:rPr lang="en-US" dirty="0"/>
              <a:t>An XML document validated against an XML Schema is both "Well Formed" and "</a:t>
            </a:r>
            <a:r>
              <a:rPr lang="en-US" dirty="0" smtClean="0"/>
              <a:t>Valid“</a:t>
            </a:r>
            <a:endParaRPr lang="en-US" dirty="0"/>
          </a:p>
          <a:p>
            <a:r>
              <a:rPr lang="en-US" dirty="0"/>
              <a:t>Why Use an XML Schema?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XML Schema, independent groups of people can agree on a standard for interchanging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5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Schema Example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XML Schema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8009185" cy="37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in Details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JSON stands for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JavaScript Object Notation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JSON is a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lightweight</a:t>
            </a:r>
            <a:r>
              <a:rPr lang="en-US" dirty="0">
                <a:latin typeface="Arial" pitchFamily="34" charset="0"/>
                <a:cs typeface="Arial" pitchFamily="34" charset="0"/>
              </a:rPr>
              <a:t> data-interchange format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JSON is language independent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JSON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uses JavaScript syntax</a:t>
            </a:r>
            <a:r>
              <a:rPr lang="en-US" dirty="0">
                <a:latin typeface="Arial" pitchFamily="34" charset="0"/>
                <a:cs typeface="Arial" pitchFamily="34" charset="0"/>
              </a:rPr>
              <a:t>, but the JSON format is text only, just like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XML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Text can be read and used as a data format by any programming language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JSON is "self-describing" and easy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understand</a:t>
            </a:r>
          </a:p>
        </p:txBody>
      </p:sp>
    </p:spTree>
    <p:extLst>
      <p:ext uri="{BB962C8B-B14F-4D97-AF65-F5344CB8AC3E}">
        <p14:creationId xmlns:p14="http://schemas.microsoft.com/office/powerpoint/2010/main" val="32069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already know…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a Web Service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the difference between SOAP and REST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How XML looks like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How JSON looks like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with XML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</a:t>
            </a:r>
            <a:r>
              <a:rPr lang="en-US" dirty="0" smtClean="0"/>
              <a:t>same</a:t>
            </a:r>
            <a:endParaRPr lang="en-US" dirty="0"/>
          </a:p>
          <a:p>
            <a:pPr lvl="1"/>
            <a:r>
              <a:rPr lang="en-US" dirty="0"/>
              <a:t>Both JSON and XML is </a:t>
            </a:r>
            <a:r>
              <a:rPr lang="en-US" dirty="0">
                <a:solidFill>
                  <a:schemeClr val="accent1"/>
                </a:solidFill>
              </a:rPr>
              <a:t>"self describing" </a:t>
            </a:r>
            <a:r>
              <a:rPr lang="en-US" dirty="0"/>
              <a:t>(human readable)</a:t>
            </a:r>
          </a:p>
          <a:p>
            <a:pPr lvl="1"/>
            <a:r>
              <a:rPr lang="en-US" dirty="0"/>
              <a:t>Both JSON and XML is </a:t>
            </a:r>
            <a:r>
              <a:rPr lang="en-US" dirty="0">
                <a:solidFill>
                  <a:schemeClr val="accent1"/>
                </a:solidFill>
              </a:rPr>
              <a:t>hierarchical</a:t>
            </a:r>
            <a:r>
              <a:rPr lang="en-US" dirty="0"/>
              <a:t> (values within values)</a:t>
            </a:r>
          </a:p>
          <a:p>
            <a:pPr lvl="1"/>
            <a:r>
              <a:rPr lang="en-US" dirty="0"/>
              <a:t>Both JSON and XML </a:t>
            </a:r>
            <a:r>
              <a:rPr lang="en-US" dirty="0">
                <a:solidFill>
                  <a:schemeClr val="accent1"/>
                </a:solidFill>
              </a:rPr>
              <a:t>can be parsed </a:t>
            </a:r>
            <a:r>
              <a:rPr lang="en-US" dirty="0"/>
              <a:t>and used by lots of programming languages</a:t>
            </a:r>
          </a:p>
          <a:p>
            <a:r>
              <a:rPr lang="en-US" dirty="0" smtClean="0"/>
              <a:t>This is different</a:t>
            </a:r>
          </a:p>
          <a:p>
            <a:pPr lvl="1"/>
            <a:r>
              <a:rPr lang="en-US" dirty="0" smtClean="0"/>
              <a:t>JSON </a:t>
            </a:r>
            <a:r>
              <a:rPr lang="en-US" dirty="0"/>
              <a:t>doesn't use end tag</a:t>
            </a:r>
          </a:p>
          <a:p>
            <a:pPr lvl="1"/>
            <a:r>
              <a:rPr lang="en-US" dirty="0"/>
              <a:t>JSON is shorter</a:t>
            </a:r>
          </a:p>
          <a:p>
            <a:pPr lvl="1"/>
            <a:r>
              <a:rPr lang="en-US" dirty="0"/>
              <a:t>JSON is quicker to read and write</a:t>
            </a:r>
          </a:p>
          <a:p>
            <a:pPr lvl="1"/>
            <a:r>
              <a:rPr lang="en-US" dirty="0"/>
              <a:t>JSON can use arrays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has to be parsed with an XML parser, JSON can be parsed by a standard JavaScript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 Syntax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JSON syntax is a subset of the JavaScript syntax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is in name/value pairs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is separated by commas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Curly braces hold objects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Square brackets hold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Data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name/value </a:t>
            </a:r>
            <a:r>
              <a:rPr lang="en-US" dirty="0" smtClean="0"/>
              <a:t>pair example: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":"</a:t>
            </a:r>
            <a:r>
              <a:rPr lang="en-US" dirty="0" smtClean="0"/>
              <a:t>John“</a:t>
            </a:r>
          </a:p>
          <a:p>
            <a:pPr>
              <a:lnSpc>
                <a:spcPct val="150000"/>
              </a:lnSpc>
            </a:pPr>
            <a:r>
              <a:rPr lang="en-US" dirty="0"/>
              <a:t>JSON </a:t>
            </a:r>
            <a:r>
              <a:rPr lang="en-US" dirty="0" smtClean="0"/>
              <a:t>Values:</a:t>
            </a:r>
            <a:endParaRPr lang="en-US" dirty="0"/>
          </a:p>
          <a:p>
            <a:pPr lvl="1"/>
            <a:r>
              <a:rPr lang="en-US" dirty="0"/>
              <a:t>A number (integer or floating point)</a:t>
            </a:r>
          </a:p>
          <a:p>
            <a:pPr lvl="1"/>
            <a:r>
              <a:rPr lang="en-US" dirty="0"/>
              <a:t>A string (in double quotes)</a:t>
            </a:r>
          </a:p>
          <a:p>
            <a:pPr lvl="1"/>
            <a:r>
              <a:rPr lang="en-US" dirty="0"/>
              <a:t>A Boolean (true or false)</a:t>
            </a:r>
          </a:p>
          <a:p>
            <a:pPr lvl="1"/>
            <a:r>
              <a:rPr lang="en-US" dirty="0"/>
              <a:t>An array (in square brackets)</a:t>
            </a:r>
          </a:p>
          <a:p>
            <a:pPr lvl="1"/>
            <a:r>
              <a:rPr lang="en-US" dirty="0"/>
              <a:t>An object (in curly braces)</a:t>
            </a:r>
          </a:p>
          <a:p>
            <a:pPr lvl="1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929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JSON objects are written inside curly </a:t>
            </a:r>
            <a:r>
              <a:rPr lang="en-US" dirty="0" smtClean="0"/>
              <a:t>braces</a:t>
            </a:r>
          </a:p>
          <a:p>
            <a:pPr>
              <a:lnSpc>
                <a:spcPct val="150000"/>
              </a:lnSpc>
            </a:pPr>
            <a:r>
              <a:rPr lang="en-US" dirty="0"/>
              <a:t>JSON objects can contain multiple name/values pairs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JSON </a:t>
            </a:r>
            <a:r>
              <a:rPr lang="en-US" dirty="0" smtClean="0"/>
              <a:t>objects example: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</a:t>
            </a:r>
            <a:r>
              <a:rPr lang="en-US" dirty="0" smtClean="0"/>
              <a:t>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JSON arrays are written inside square brackets.</a:t>
            </a:r>
          </a:p>
          <a:p>
            <a:r>
              <a:rPr lang="en-US" dirty="0" smtClean="0"/>
              <a:t>JSON </a:t>
            </a:r>
            <a:r>
              <a:rPr lang="en-US" dirty="0"/>
              <a:t>array can contain multiple objects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JSON array example</a:t>
            </a:r>
          </a:p>
          <a:p>
            <a:pPr marL="676656" lvl="2" indent="0">
              <a:lnSpc>
                <a:spcPct val="150000"/>
              </a:lnSpc>
              <a:buNone/>
            </a:pPr>
            <a:r>
              <a:rPr lang="en-US" dirty="0" smtClean="0"/>
              <a:t>"</a:t>
            </a:r>
            <a:r>
              <a:rPr lang="en-US" dirty="0"/>
              <a:t>employees":[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":"Doe"}, 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":"Smith"}, 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":"Peter","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  <a:br>
              <a:rPr lang="en-US" dirty="0"/>
            </a:b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/>
              <a:t>In the example above, the object "employees" is an array containing three objects. Each object is a record of a person (with a first name and a last name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smtClean="0"/>
              <a:t>And JavaScript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JSON </a:t>
            </a:r>
            <a:r>
              <a:rPr lang="en-US" dirty="0"/>
              <a:t>syntax is derived from JavaScript object </a:t>
            </a:r>
            <a:r>
              <a:rPr lang="en-US" dirty="0" smtClean="0"/>
              <a:t>notation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little extra software is needed to work with JSON within JavaScript.</a:t>
            </a:r>
          </a:p>
          <a:p>
            <a:r>
              <a:rPr lang="en-US" dirty="0" smtClean="0"/>
              <a:t>With JavaScript you </a:t>
            </a:r>
            <a:r>
              <a:rPr lang="en-US" dirty="0"/>
              <a:t>can create an array of objects </a:t>
            </a:r>
            <a:r>
              <a:rPr lang="en-US" dirty="0" smtClean="0"/>
              <a:t>and </a:t>
            </a:r>
            <a:r>
              <a:rPr lang="en-US" dirty="0"/>
              <a:t>assign data to it, like this</a:t>
            </a:r>
            <a:r>
              <a:rPr lang="en-US" dirty="0" smtClean="0"/>
              <a:t>:</a:t>
            </a:r>
          </a:p>
          <a:p>
            <a:pPr marL="676656" lvl="2" indent="0">
              <a:buNone/>
            </a:pPr>
            <a:r>
              <a:rPr lang="en-US" dirty="0" err="1"/>
              <a:t>var</a:t>
            </a:r>
            <a:r>
              <a:rPr lang="en-US" dirty="0"/>
              <a:t> employees = [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":"Doe"},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":"Smith"},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":"Peter","</a:t>
            </a:r>
            <a:r>
              <a:rPr lang="en-US" dirty="0" err="1"/>
              <a:t>lastName</a:t>
            </a:r>
            <a:r>
              <a:rPr lang="en-US" dirty="0"/>
              <a:t>": "Jones"}</a:t>
            </a:r>
            <a:br>
              <a:rPr lang="en-US" dirty="0"/>
            </a:br>
            <a:r>
              <a:rPr lang="en-US" dirty="0" smtClean="0"/>
              <a:t>];</a:t>
            </a:r>
          </a:p>
          <a:p>
            <a:r>
              <a:rPr lang="en-US" dirty="0"/>
              <a:t>JavaScript object array can be accessed like </a:t>
            </a:r>
            <a:r>
              <a:rPr lang="en-US" dirty="0" smtClean="0"/>
              <a:t>this:</a:t>
            </a:r>
          </a:p>
          <a:p>
            <a:pPr marL="676656" lvl="2" indent="0">
              <a:buNone/>
            </a:pPr>
            <a:r>
              <a:rPr lang="en-US" dirty="0">
                <a:solidFill>
                  <a:schemeClr val="accent4"/>
                </a:solidFill>
              </a:rPr>
              <a:t>// </a:t>
            </a:r>
            <a:r>
              <a:rPr lang="en-US" dirty="0" smtClean="0">
                <a:solidFill>
                  <a:schemeClr val="accent4"/>
                </a:solidFill>
              </a:rPr>
              <a:t>Returns </a:t>
            </a:r>
            <a:r>
              <a:rPr lang="en-US" dirty="0">
                <a:solidFill>
                  <a:schemeClr val="accent4"/>
                </a:solidFill>
              </a:rPr>
              <a:t>John Doe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/>
              <a:t>employees[0].</a:t>
            </a:r>
            <a:r>
              <a:rPr lang="en-US" dirty="0" err="1"/>
              <a:t>firstName</a:t>
            </a:r>
            <a:r>
              <a:rPr lang="en-US" dirty="0"/>
              <a:t> + " " + employees[0].</a:t>
            </a:r>
            <a:r>
              <a:rPr lang="en-US" dirty="0" err="1"/>
              <a:t>lastName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Data can be modified like </a:t>
            </a:r>
            <a:r>
              <a:rPr lang="en-US" dirty="0" smtClean="0"/>
              <a:t>this</a:t>
            </a:r>
            <a:endParaRPr lang="en-US" dirty="0"/>
          </a:p>
          <a:p>
            <a:pPr marL="676656" lvl="2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// Modify </a:t>
            </a:r>
            <a:r>
              <a:rPr lang="en-US" dirty="0" err="1" smtClean="0">
                <a:solidFill>
                  <a:schemeClr val="accent4"/>
                </a:solidFill>
              </a:rPr>
              <a:t>Johnto</a:t>
            </a:r>
            <a:r>
              <a:rPr lang="en-US" dirty="0" smtClean="0">
                <a:solidFill>
                  <a:schemeClr val="accent4"/>
                </a:solidFill>
              </a:rPr>
              <a:t> Gilbert</a:t>
            </a:r>
            <a:endParaRPr lang="en-US" dirty="0" smtClean="0"/>
          </a:p>
          <a:p>
            <a:pPr marL="676656" lvl="2" indent="0">
              <a:buNone/>
            </a:pPr>
            <a:r>
              <a:rPr lang="en-US" dirty="0" smtClean="0"/>
              <a:t>employees[0].</a:t>
            </a:r>
            <a:r>
              <a:rPr lang="en-US" dirty="0" err="1" smtClean="0"/>
              <a:t>firstName</a:t>
            </a:r>
            <a:r>
              <a:rPr lang="en-US" dirty="0" smtClean="0"/>
              <a:t> = "Gilbert";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www.w3schools.com/xml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JSON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9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Tools for formation JSON/XML and syntax check</a:t>
            </a:r>
          </a:p>
          <a:p>
            <a:pPr lvl="1"/>
            <a:r>
              <a:rPr lang="en-US" dirty="0">
                <a:hlinkClick r:id="rId2"/>
              </a:rPr>
              <a:t>http://jsonlint.com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http://www.freeformatter.com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chris.photobooks.com/xml/default.htm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6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Online XPath tester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://www.freeformatter.com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codebeautify.org/Xpath-Tester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Online XPath </a:t>
            </a:r>
            <a:r>
              <a:rPr lang="en-US" dirty="0" smtClean="0"/>
              <a:t>generator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http://xmltoolbox.appspot.com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Online </a:t>
            </a:r>
            <a:r>
              <a:rPr lang="en-US" dirty="0" smtClean="0"/>
              <a:t>JSON selector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http://jsonselector.com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Online </a:t>
            </a:r>
            <a:r>
              <a:rPr lang="en-US" dirty="0" smtClean="0"/>
              <a:t>JSON to XML and XML to JSON convertors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www.utilities-online.info/xmltojson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www.freeformatter.com/xml-to-json-converter.html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already know…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676400"/>
            <a:ext cx="708660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&lt;employees&gt;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&gt;John&lt;/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&gt;Doe&lt;/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&gt;Anna&lt;/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&gt;Smith&lt;/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&gt;Peter&lt;/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&gt;Jones&lt;/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&lt;/employees&gt;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5088659"/>
            <a:ext cx="7086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{"employees":[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":"Doe"},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":"Smith"},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  <a:br>
              <a:rPr lang="en-US" dirty="0"/>
            </a:br>
            <a:r>
              <a:rPr lang="en-US" dirty="0"/>
              <a:t>]}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133" y="301522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XML</a:t>
            </a:r>
          </a:p>
        </p:txBody>
      </p:sp>
      <p:sp>
        <p:nvSpPr>
          <p:cNvPr id="9" name="Rectangle 8"/>
          <p:cNvSpPr/>
          <p:nvPr/>
        </p:nvSpPr>
        <p:spPr>
          <a:xfrm>
            <a:off x="474133" y="5596490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JSON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19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Define XML and JSON objects with data for several cars</a:t>
            </a:r>
          </a:p>
          <a:p>
            <a:pPr lvl="1"/>
            <a:r>
              <a:rPr lang="en-US" dirty="0" smtClean="0"/>
              <a:t>Car object should contain following info</a:t>
            </a:r>
          </a:p>
          <a:p>
            <a:pPr lvl="2"/>
            <a:r>
              <a:rPr lang="en-US" dirty="0" smtClean="0"/>
              <a:t>Make</a:t>
            </a:r>
          </a:p>
          <a:p>
            <a:pPr lvl="2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Year</a:t>
            </a:r>
          </a:p>
          <a:p>
            <a:pPr lvl="2"/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Engine object should contain following info</a:t>
            </a:r>
          </a:p>
          <a:p>
            <a:pPr lvl="2"/>
            <a:r>
              <a:rPr lang="en-US" dirty="0" err="1" smtClean="0"/>
              <a:t>FuelType</a:t>
            </a:r>
            <a:endParaRPr lang="en-US" dirty="0" smtClean="0"/>
          </a:p>
          <a:p>
            <a:pPr lvl="2"/>
            <a:r>
              <a:rPr lang="en-US" dirty="0" smtClean="0"/>
              <a:t>Cylinders</a:t>
            </a:r>
          </a:p>
          <a:p>
            <a:pPr lvl="2"/>
            <a:r>
              <a:rPr lang="en-US" dirty="0" smtClean="0"/>
              <a:t>Displacement</a:t>
            </a:r>
          </a:p>
        </p:txBody>
      </p:sp>
    </p:spTree>
    <p:extLst>
      <p:ext uri="{BB962C8B-B14F-4D97-AF65-F5344CB8AC3E}">
        <p14:creationId xmlns:p14="http://schemas.microsoft.com/office/powerpoint/2010/main" val="6150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Locate following items in </a:t>
            </a:r>
            <a:r>
              <a:rPr lang="en-US" dirty="0" smtClean="0">
                <a:hlinkClick r:id="rId2" action="ppaction://hlinkpres?slideindex=1&amp;slidetitle="/>
              </a:rPr>
              <a:t>Lecture-03-ParentChild.xml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All 'child'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All child elements with name </a:t>
            </a:r>
            <a:r>
              <a:rPr lang="en-US" dirty="0" smtClean="0"/>
              <a:t>'Child_1‘</a:t>
            </a:r>
          </a:p>
          <a:p>
            <a:pPr lvl="1"/>
            <a:r>
              <a:rPr lang="en-US" dirty="0"/>
              <a:t>All 'child' elements with id &lt;=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Texts </a:t>
            </a:r>
            <a:r>
              <a:rPr lang="en-US" dirty="0"/>
              <a:t>of all 'child'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Text </a:t>
            </a:r>
            <a:r>
              <a:rPr lang="en-US" dirty="0"/>
              <a:t>of first 'child' of last 'Parent'</a:t>
            </a:r>
            <a:endParaRPr lang="en-US" dirty="0" smtClean="0"/>
          </a:p>
          <a:p>
            <a:pPr lvl="1"/>
            <a:r>
              <a:rPr lang="en-US" dirty="0" smtClean="0"/>
              <a:t>Text </a:t>
            </a:r>
            <a:r>
              <a:rPr lang="en-US" dirty="0"/>
              <a:t>of last 'child' of last </a:t>
            </a:r>
            <a:r>
              <a:rPr lang="en-US" dirty="0" smtClean="0"/>
              <a:t>'Parent</a:t>
            </a:r>
            <a:r>
              <a:rPr lang="en-US" dirty="0"/>
              <a:t> '</a:t>
            </a:r>
            <a:endParaRPr lang="en-US" dirty="0" smtClean="0"/>
          </a:p>
          <a:p>
            <a:pPr lvl="1"/>
            <a:r>
              <a:rPr lang="en-US" dirty="0" smtClean="0"/>
              <a:t>Texts of first and </a:t>
            </a:r>
            <a:r>
              <a:rPr lang="en-US" dirty="0"/>
              <a:t>last </a:t>
            </a:r>
            <a:r>
              <a:rPr lang="en-US" dirty="0" smtClean="0"/>
              <a:t>'child </a:t>
            </a:r>
            <a:r>
              <a:rPr lang="en-US" dirty="0"/>
              <a:t>' under first </a:t>
            </a:r>
            <a:r>
              <a:rPr lang="en-US" dirty="0" smtClean="0"/>
              <a:t>'Parent'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4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Locate following items in </a:t>
            </a:r>
            <a:r>
              <a:rPr lang="en-US" dirty="0" smtClean="0">
                <a:hlinkClick r:id="rId2" action="ppaction://hlinkpres?slideindex=1&amp;slidetitle="/>
              </a:rPr>
              <a:t>Lecture-03-Bookstore.xml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Price of books</a:t>
            </a:r>
          </a:p>
          <a:p>
            <a:pPr lvl="1"/>
            <a:r>
              <a:rPr lang="en-US" dirty="0" smtClean="0"/>
              <a:t>Count of book elements</a:t>
            </a:r>
          </a:p>
          <a:p>
            <a:pPr lvl="1"/>
            <a:r>
              <a:rPr lang="en-US" dirty="0" smtClean="0"/>
              <a:t>Sum of prices of all books</a:t>
            </a:r>
          </a:p>
          <a:p>
            <a:pPr lvl="1"/>
            <a:r>
              <a:rPr lang="en-US" dirty="0"/>
              <a:t>Title of books which contains 'XML'</a:t>
            </a:r>
            <a:endParaRPr lang="en-US" dirty="0" smtClean="0"/>
          </a:p>
          <a:p>
            <a:pPr lvl="1"/>
            <a:r>
              <a:rPr lang="en-US" dirty="0"/>
              <a:t>Books with Bulgarian edition (</a:t>
            </a:r>
            <a:r>
              <a:rPr lang="en-US" dirty="0" err="1"/>
              <a:t>lang</a:t>
            </a:r>
            <a:r>
              <a:rPr lang="en-US" dirty="0"/>
              <a:t> attribute contains </a:t>
            </a:r>
            <a:r>
              <a:rPr lang="en-US" dirty="0" err="1"/>
              <a:t>bg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0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/>
              <a:t>Locate following items in </a:t>
            </a:r>
            <a:r>
              <a:rPr lang="en-US" dirty="0" smtClean="0">
                <a:hlinkClick r:id="rId2" action="ppaction://hlinkpres?slideindex=1&amp;slidetitle="/>
              </a:rPr>
              <a:t>Lecture-03-Weather-5days</a:t>
            </a:r>
            <a:r>
              <a:rPr lang="en-US" dirty="0" smtClean="0"/>
              <a:t> file:</a:t>
            </a:r>
            <a:endParaRPr lang="en-US" dirty="0"/>
          </a:p>
          <a:p>
            <a:pPr lvl="1"/>
            <a:r>
              <a:rPr lang="en-US" dirty="0"/>
              <a:t>&lt;country&gt; element</a:t>
            </a:r>
          </a:p>
          <a:p>
            <a:pPr lvl="1"/>
            <a:r>
              <a:rPr lang="en-US" dirty="0"/>
              <a:t>Text of &lt;country&gt; element</a:t>
            </a:r>
          </a:p>
          <a:p>
            <a:pPr lvl="1"/>
            <a:r>
              <a:rPr lang="en-US" dirty="0"/>
              <a:t>Periods &lt;time&gt; elements when </a:t>
            </a:r>
            <a:r>
              <a:rPr lang="en-US" dirty="0" err="1"/>
              <a:t>windSpeed</a:t>
            </a:r>
            <a:r>
              <a:rPr lang="en-US" dirty="0"/>
              <a:t> will be "Light breeze"</a:t>
            </a:r>
          </a:p>
          <a:p>
            <a:pPr lvl="1"/>
            <a:r>
              <a:rPr lang="en-US" dirty="0" err="1"/>
              <a:t>mps</a:t>
            </a:r>
            <a:r>
              <a:rPr lang="en-US" dirty="0"/>
              <a:t> attributes of all </a:t>
            </a:r>
            <a:r>
              <a:rPr lang="en-US" dirty="0" err="1"/>
              <a:t>windSpeed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sum of </a:t>
            </a:r>
            <a:r>
              <a:rPr lang="en-US" dirty="0" err="1"/>
              <a:t>mps</a:t>
            </a:r>
            <a:r>
              <a:rPr lang="en-US" dirty="0"/>
              <a:t> attribute values of all </a:t>
            </a:r>
            <a:r>
              <a:rPr lang="en-US" dirty="0" err="1"/>
              <a:t>windSpeed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count of </a:t>
            </a:r>
            <a:r>
              <a:rPr lang="en-US" dirty="0" err="1"/>
              <a:t>mps</a:t>
            </a:r>
            <a:r>
              <a:rPr lang="en-US" dirty="0"/>
              <a:t> attribute values of all </a:t>
            </a:r>
            <a:r>
              <a:rPr lang="en-US" dirty="0" err="1"/>
              <a:t>windSpeed</a:t>
            </a:r>
            <a:r>
              <a:rPr lang="en-US" dirty="0"/>
              <a:t>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already know…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Why we test at Web Service level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http://martinfowler.com/bliki/images/testPyramid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07455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9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Offtopic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Great resources I found this week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Emanuil </a:t>
            </a:r>
            <a:r>
              <a:rPr lang="en-US" dirty="0" err="1" smtClean="0">
                <a:latin typeface="Arial" pitchFamily="34" charset="0"/>
                <a:cs typeface="Arial" pitchFamily="34" charset="0"/>
                <a:hlinkClick r:id="rId2"/>
              </a:rPr>
              <a:t>Slavov’s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 blog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b="1" dirty="0"/>
              <a:t>The Three Pillars of Automated Testing</a:t>
            </a:r>
          </a:p>
          <a:p>
            <a:pPr lvl="2"/>
            <a:r>
              <a:rPr lang="en-US" b="1" dirty="0"/>
              <a:t>Fix Your Unstable Automated UI </a:t>
            </a:r>
            <a:r>
              <a:rPr lang="en-US" b="1" dirty="0" smtClean="0"/>
              <a:t>Tests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XML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XML </a:t>
            </a:r>
            <a:r>
              <a:rPr lang="en-US" dirty="0"/>
              <a:t>stands for </a:t>
            </a:r>
            <a:r>
              <a:rPr lang="en-US" dirty="0" smtClean="0">
                <a:solidFill>
                  <a:schemeClr val="accent1"/>
                </a:solidFill>
              </a:rPr>
              <a:t>Extensible </a:t>
            </a:r>
            <a:r>
              <a:rPr lang="en-US" dirty="0">
                <a:solidFill>
                  <a:schemeClr val="accent1"/>
                </a:solidFill>
              </a:rPr>
              <a:t>Markup Language</a:t>
            </a:r>
          </a:p>
          <a:p>
            <a:r>
              <a:rPr lang="en-US" dirty="0" smtClean="0"/>
              <a:t>XML was designed to </a:t>
            </a:r>
            <a:r>
              <a:rPr lang="en-US" dirty="0" smtClean="0">
                <a:solidFill>
                  <a:schemeClr val="accent1"/>
                </a:solidFill>
              </a:rPr>
              <a:t>describe data</a:t>
            </a:r>
            <a:r>
              <a:rPr lang="en-US" dirty="0" smtClean="0"/>
              <a:t>, not to display data</a:t>
            </a:r>
          </a:p>
          <a:p>
            <a:r>
              <a:rPr lang="en-US" dirty="0" smtClean="0"/>
              <a:t>XML </a:t>
            </a:r>
            <a:r>
              <a:rPr lang="en-US" dirty="0">
                <a:solidFill>
                  <a:schemeClr val="accent1"/>
                </a:solidFill>
              </a:rPr>
              <a:t>tags are not predefined</a:t>
            </a:r>
            <a:r>
              <a:rPr lang="en-US" dirty="0"/>
              <a:t>. You must define your own tags</a:t>
            </a:r>
          </a:p>
          <a:p>
            <a:r>
              <a:rPr lang="en-US" dirty="0"/>
              <a:t>XML is designed to be </a:t>
            </a:r>
            <a:r>
              <a:rPr lang="en-US" dirty="0">
                <a:solidFill>
                  <a:schemeClr val="accent1"/>
                </a:solidFill>
              </a:rPr>
              <a:t>self-descriptive</a:t>
            </a:r>
          </a:p>
          <a:p>
            <a:r>
              <a:rPr lang="en-US" dirty="0"/>
              <a:t>XML is a W3C </a:t>
            </a:r>
            <a:r>
              <a:rPr lang="en-US" dirty="0" smtClean="0"/>
              <a:t>Recommendation</a:t>
            </a:r>
          </a:p>
          <a:p>
            <a:r>
              <a:rPr lang="en-US" dirty="0"/>
              <a:t>XML </a:t>
            </a:r>
            <a:r>
              <a:rPr lang="en-US" dirty="0">
                <a:solidFill>
                  <a:schemeClr val="accent1"/>
                </a:solidFill>
              </a:rPr>
              <a:t>Does Not DO Anything</a:t>
            </a:r>
          </a:p>
          <a:p>
            <a:pPr lvl="1"/>
            <a:r>
              <a:rPr lang="en-US" dirty="0"/>
              <a:t>It is just information wrapped in tags. Someone must write a piece of software to send, receive or display it.</a:t>
            </a:r>
          </a:p>
        </p:txBody>
      </p:sp>
    </p:spTree>
    <p:extLst>
      <p:ext uri="{BB962C8B-B14F-4D97-AF65-F5344CB8AC3E}">
        <p14:creationId xmlns:p14="http://schemas.microsoft.com/office/powerpoint/2010/main" val="9622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 Tree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Sample XML</a:t>
            </a:r>
          </a:p>
          <a:p>
            <a:pPr marL="676656" lvl="2" indent="0">
              <a:lnSpc>
                <a:spcPct val="150000"/>
              </a:lnSpc>
              <a:buNone/>
            </a:pPr>
            <a:r>
              <a:rPr lang="en-US" dirty="0"/>
              <a:t>&lt;root&gt;</a:t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child&gt;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&lt;subchild1&gt;.....&lt;/subchild1&gt;</a:t>
            </a:r>
          </a:p>
          <a:p>
            <a:pPr marL="676656" lvl="2" indent="0">
              <a:lnSpc>
                <a:spcPct val="150000"/>
              </a:lnSpc>
              <a:buNone/>
            </a:pPr>
            <a:r>
              <a:rPr lang="en-US" dirty="0" smtClean="0"/>
              <a:t>		&lt;subchild2&gt;.....&lt;/subchild2&gt;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child&gt;</a:t>
            </a:r>
            <a:br>
              <a:rPr lang="en-US" dirty="0"/>
            </a:br>
            <a:r>
              <a:rPr lang="en-US" dirty="0"/>
              <a:t>&lt;/root&gt;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The terms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parent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child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sibling</a:t>
            </a:r>
            <a:r>
              <a:rPr lang="en-US" dirty="0">
                <a:latin typeface="Arial" pitchFamily="34" charset="0"/>
                <a:cs typeface="Arial" pitchFamily="34" charset="0"/>
              </a:rPr>
              <a:t> are used to describe the relationships between elements.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Parent</a:t>
            </a:r>
            <a:r>
              <a:rPr lang="en-US" dirty="0">
                <a:latin typeface="Arial" pitchFamily="34" charset="0"/>
                <a:cs typeface="Arial" pitchFamily="34" charset="0"/>
              </a:rPr>
              <a:t> elements have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children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Children</a:t>
            </a:r>
            <a:r>
              <a:rPr lang="en-US" dirty="0">
                <a:latin typeface="Arial" pitchFamily="34" charset="0"/>
                <a:cs typeface="Arial" pitchFamily="34" charset="0"/>
              </a:rPr>
              <a:t> on the same level are called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siblings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 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/>
              <a:t>An XML element is everything from (including) the </a:t>
            </a:r>
            <a:r>
              <a:rPr lang="en-US" dirty="0" smtClean="0"/>
              <a:t>element's start tag to (including) the element's end tag.</a:t>
            </a:r>
          </a:p>
          <a:p>
            <a:r>
              <a:rPr lang="en-US" dirty="0"/>
              <a:t>An element can contain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elements</a:t>
            </a:r>
          </a:p>
          <a:p>
            <a:pPr lvl="1"/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 smtClean="0"/>
              <a:t>Or </a:t>
            </a:r>
            <a:r>
              <a:rPr lang="en-US" dirty="0"/>
              <a:t>a mix of all of the above</a:t>
            </a:r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2864</TotalTime>
  <Words>1576</Words>
  <Application>Microsoft Office PowerPoint</Application>
  <PresentationFormat>On-screen Show (4:3)</PresentationFormat>
  <Paragraphs>389</Paragraphs>
  <Slides>43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XML and JSON Theory</vt:lpstr>
      <vt:lpstr>Content</vt:lpstr>
      <vt:lpstr>We already know…</vt:lpstr>
      <vt:lpstr>We already know…</vt:lpstr>
      <vt:lpstr>We already know…</vt:lpstr>
      <vt:lpstr>Offtopic </vt:lpstr>
      <vt:lpstr>What is XML</vt:lpstr>
      <vt:lpstr>XML Tree</vt:lpstr>
      <vt:lpstr>XML Elements</vt:lpstr>
      <vt:lpstr>XML Elements</vt:lpstr>
      <vt:lpstr>XML Attributes</vt:lpstr>
      <vt:lpstr>Elements vs. Attributes</vt:lpstr>
      <vt:lpstr>Elements vs. Attributes</vt:lpstr>
      <vt:lpstr>XML Syntax (1)</vt:lpstr>
      <vt:lpstr>XML Syntax (2)</vt:lpstr>
      <vt:lpstr>XML Syntax (3)</vt:lpstr>
      <vt:lpstr>XPath</vt:lpstr>
      <vt:lpstr>XPath Syntax and Semantics (1)</vt:lpstr>
      <vt:lpstr>XPath Syntax and Semantics (2)</vt:lpstr>
      <vt:lpstr>XPath Syntax and Semantics (3)</vt:lpstr>
      <vt:lpstr>XPath Example (1)</vt:lpstr>
      <vt:lpstr>XPath Example (2)</vt:lpstr>
      <vt:lpstr>XPath Example (3)</vt:lpstr>
      <vt:lpstr>XPath Example (4)</vt:lpstr>
      <vt:lpstr>XPath Example (5)</vt:lpstr>
      <vt:lpstr>XML Validation</vt:lpstr>
      <vt:lpstr>XML  Schema</vt:lpstr>
      <vt:lpstr>XML Schema Example</vt:lpstr>
      <vt:lpstr>JSON in Details</vt:lpstr>
      <vt:lpstr>Comparison with XML</vt:lpstr>
      <vt:lpstr>JSON Syntax</vt:lpstr>
      <vt:lpstr>JSON Data</vt:lpstr>
      <vt:lpstr>JSON Objects</vt:lpstr>
      <vt:lpstr>JSON Arrays</vt:lpstr>
      <vt:lpstr>JSON And JavaScript</vt:lpstr>
      <vt:lpstr>Additional Resources</vt:lpstr>
      <vt:lpstr>Questions</vt:lpstr>
      <vt:lpstr>Demos</vt:lpstr>
      <vt:lpstr>Demos</vt:lpstr>
      <vt:lpstr>Exercises</vt:lpstr>
      <vt:lpstr>Exercises</vt:lpstr>
      <vt:lpstr>Exercises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430</cp:revision>
  <dcterms:created xsi:type="dcterms:W3CDTF">2006-08-16T00:00:00Z</dcterms:created>
  <dcterms:modified xsi:type="dcterms:W3CDTF">2016-05-08T13:09:19Z</dcterms:modified>
</cp:coreProperties>
</file>