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58" r:id="rId3"/>
    <p:sldId id="303" r:id="rId4"/>
    <p:sldId id="362" r:id="rId5"/>
    <p:sldId id="361" r:id="rId6"/>
    <p:sldId id="363" r:id="rId7"/>
    <p:sldId id="368" r:id="rId8"/>
    <p:sldId id="369" r:id="rId9"/>
    <p:sldId id="372" r:id="rId10"/>
    <p:sldId id="374" r:id="rId11"/>
    <p:sldId id="373" r:id="rId12"/>
    <p:sldId id="371" r:id="rId13"/>
    <p:sldId id="364" r:id="rId14"/>
    <p:sldId id="365" r:id="rId15"/>
    <p:sldId id="353" r:id="rId16"/>
    <p:sldId id="367" r:id="rId17"/>
    <p:sldId id="366" r:id="rId18"/>
    <p:sldId id="370" r:id="rId19"/>
    <p:sldId id="352" r:id="rId20"/>
    <p:sldId id="375" r:id="rId21"/>
    <p:sldId id="358" r:id="rId22"/>
    <p:sldId id="351" r:id="rId23"/>
    <p:sldId id="354" r:id="rId24"/>
    <p:sldId id="357" r:id="rId25"/>
    <p:sldId id="359" r:id="rId26"/>
    <p:sldId id="350" r:id="rId27"/>
    <p:sldId id="360" r:id="rId28"/>
    <p:sldId id="347" r:id="rId29"/>
    <p:sldId id="3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585" autoAdjust="0"/>
  </p:normalViewPr>
  <p:slideViewPr>
    <p:cSldViewPr>
      <p:cViewPr varScale="1">
        <p:scale>
          <a:sx n="61" d="100"/>
          <a:sy n="61" d="100"/>
        </p:scale>
        <p:origin x="16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extLst>
      <p:ext uri="{BB962C8B-B14F-4D97-AF65-F5344CB8AC3E}">
        <p14:creationId xmlns:p14="http://schemas.microsoft.com/office/powerpoint/2010/main" val="3521025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a:t>
            </a:r>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15</a:t>
            </a:fld>
            <a:endParaRPr lang="en-US"/>
          </a:p>
        </p:txBody>
      </p:sp>
    </p:spTree>
    <p:extLst>
      <p:ext uri="{BB962C8B-B14F-4D97-AF65-F5344CB8AC3E}">
        <p14:creationId xmlns:p14="http://schemas.microsoft.com/office/powerpoint/2010/main" val="2200109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a:t>
            </a:r>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16</a:t>
            </a:fld>
            <a:endParaRPr lang="en-US"/>
          </a:p>
        </p:txBody>
      </p:sp>
    </p:spTree>
    <p:extLst>
      <p:ext uri="{BB962C8B-B14F-4D97-AF65-F5344CB8AC3E}">
        <p14:creationId xmlns:p14="http://schemas.microsoft.com/office/powerpoint/2010/main" val="102990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a:t>
            </a:r>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17</a:t>
            </a:fld>
            <a:endParaRPr lang="en-US"/>
          </a:p>
        </p:txBody>
      </p:sp>
    </p:spTree>
    <p:extLst>
      <p:ext uri="{BB962C8B-B14F-4D97-AF65-F5344CB8AC3E}">
        <p14:creationId xmlns:p14="http://schemas.microsoft.com/office/powerpoint/2010/main" val="134739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19</a:t>
            </a:fld>
            <a:endParaRPr lang="en-US"/>
          </a:p>
        </p:txBody>
      </p:sp>
    </p:spTree>
    <p:extLst>
      <p:ext uri="{BB962C8B-B14F-4D97-AF65-F5344CB8AC3E}">
        <p14:creationId xmlns:p14="http://schemas.microsoft.com/office/powerpoint/2010/main" val="59758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slogan-330.png"/>
          <p:cNvPicPr>
            <a:picLocks noChangeAspect="1"/>
          </p:cNvPicPr>
          <p:nvPr userDrawn="1"/>
        </p:nvPicPr>
        <p:blipFill>
          <a:blip r:embed="rId2" cstate="print"/>
          <a:stretch>
            <a:fillRect/>
          </a:stretch>
        </p:blipFill>
        <p:spPr>
          <a:xfrm>
            <a:off x="6477000" y="381000"/>
            <a:ext cx="2667000" cy="937491"/>
          </a:xfrm>
          <a:prstGeom prst="rect">
            <a:avLst/>
          </a:prstGeom>
        </p:spPr>
      </p:pic>
      <p:sp>
        <p:nvSpPr>
          <p:cNvPr id="8" name="Title Placeholder 1"/>
          <p:cNvSpPr>
            <a:spLocks noGrp="1"/>
          </p:cNvSpPr>
          <p:nvPr>
            <p:ph type="title"/>
          </p:nvPr>
        </p:nvSpPr>
        <p:spPr>
          <a:xfrm>
            <a:off x="457200" y="152400"/>
            <a:ext cx="6019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9" name="Content Placeholder 2"/>
          <p:cNvSpPr txBox="1">
            <a:spLocks/>
          </p:cNvSpPr>
          <p:nvPr userDrawn="1"/>
        </p:nvSpPr>
        <p:spPr>
          <a:xfrm>
            <a:off x="457200" y="1775191"/>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381000" y="1676400"/>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9144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Title Placeholder 1"/>
          <p:cNvSpPr txBox="1">
            <a:spLocks/>
          </p:cNvSpPr>
          <p:nvPr userDrawn="1"/>
        </p:nvSpPr>
        <p:spPr>
          <a:xfrm>
            <a:off x="6400800" y="0"/>
            <a:ext cx="2743200" cy="412862"/>
          </a:xfrm>
          <a:prstGeom prst="rect">
            <a:avLst/>
          </a:prstGeom>
        </p:spPr>
        <p:txBody>
          <a:bodyPr vert="horz" lIns="91440" rIns="45720" rtlCol="0" anchor="ctr">
            <a:normAutofit fontScale="47500" lnSpcReduction="200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www.pragmatic.bg</a:t>
            </a:r>
            <a:endParaRPr kumimoji="0" lang="en-US" sz="4500" b="1"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5/10/2016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5/10/2016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g.linkedin.com/pub/dimitar-topuzov/18/470/833/e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zabbix.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sf.cdyne.com/WeatherWS/Weather.asmx?WSD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soapclient.com/" TargetMode="External"/><Relationship Id="rId4" Type="http://schemas.openxmlformats.org/officeDocument/2006/relationships/hyperlink" Target="http://www.mapsofworld.com/usa/zipcod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it-ebooks-api.inf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p.jsontest.com/" TargetMode="External"/><Relationship Id="rId2" Type="http://schemas.openxmlformats.org/officeDocument/2006/relationships/hyperlink" Target="http://www.jsontest.com/" TargetMode="External"/><Relationship Id="rId1" Type="http://schemas.openxmlformats.org/officeDocument/2006/relationships/slideLayout" Target="../slideLayouts/slideLayout2.xml"/><Relationship Id="rId4" Type="http://schemas.openxmlformats.org/officeDocument/2006/relationships/hyperlink" Target="http://date.jsontest.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sdlbrows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0"/>
            <a:ext cx="8077200" cy="1981200"/>
          </a:xfrm>
        </p:spPr>
        <p:txBody>
          <a:bodyPr>
            <a:noAutofit/>
          </a:bodyPr>
          <a:lstStyle/>
          <a:p>
            <a:pPr algn="ctr"/>
            <a:r>
              <a:rPr lang="en-US" sz="6000" dirty="0" smtClean="0"/>
              <a:t>Tools for Testing </a:t>
            </a:r>
            <a:br>
              <a:rPr lang="en-US" sz="6000" dirty="0" smtClean="0"/>
            </a:br>
            <a:r>
              <a:rPr lang="en-US" sz="6000" dirty="0" smtClean="0"/>
              <a:t>Web Services</a:t>
            </a:r>
            <a:endParaRPr lang="en-US" sz="6000" dirty="0"/>
          </a:p>
        </p:txBody>
      </p:sp>
      <p:sp>
        <p:nvSpPr>
          <p:cNvPr id="5" name="Subtitle 4"/>
          <p:cNvSpPr>
            <a:spLocks noGrp="1"/>
          </p:cNvSpPr>
          <p:nvPr>
            <p:ph type="subTitle" idx="1"/>
          </p:nvPr>
        </p:nvSpPr>
        <p:spPr>
          <a:xfrm>
            <a:off x="457200" y="5358384"/>
            <a:ext cx="8077200" cy="1499616"/>
          </a:xfrm>
        </p:spPr>
        <p:txBody>
          <a:bodyPr>
            <a:normAutofit fontScale="92500" lnSpcReduction="20000"/>
          </a:bodyPr>
          <a:lstStyle/>
          <a:p>
            <a:r>
              <a:rPr lang="en-US" dirty="0" smtClean="0"/>
              <a:t>Lector: </a:t>
            </a:r>
            <a:r>
              <a:rPr lang="en-US" dirty="0" err="1" smtClean="0"/>
              <a:t>Dimitar</a:t>
            </a:r>
            <a:r>
              <a:rPr lang="en-US" dirty="0" smtClean="0"/>
              <a:t> </a:t>
            </a:r>
            <a:r>
              <a:rPr lang="en-US" dirty="0" err="1" smtClean="0"/>
              <a:t>Topuzov</a:t>
            </a:r>
            <a:endParaRPr lang="en-US" dirty="0" smtClean="0"/>
          </a:p>
          <a:p>
            <a:endParaRPr lang="en-US" dirty="0" smtClean="0"/>
          </a:p>
          <a:p>
            <a:r>
              <a:rPr lang="en-US" dirty="0" smtClean="0"/>
              <a:t>E-mail: dtopuzov@gmail.com</a:t>
            </a:r>
          </a:p>
          <a:p>
            <a:r>
              <a:rPr lang="en-US" dirty="0" smtClean="0"/>
              <a:t>LinkedIn: </a:t>
            </a:r>
            <a:r>
              <a:rPr lang="en-US" dirty="0" smtClean="0">
                <a:hlinkClick r:id="rId2"/>
              </a:rPr>
              <a:t>http://bg.linkedin.com/pub/dimitar-topuzov/18/470/833/en</a:t>
            </a:r>
            <a:endParaRPr lang="en-US" dirty="0" smtClean="0"/>
          </a:p>
          <a:p>
            <a:endParaRPr lang="en-US" dirty="0" smtClean="0"/>
          </a:p>
          <a:p>
            <a:r>
              <a:rPr lang="en-US" dirty="0" smtClean="0"/>
              <a:t>Copyright © Pragmatic LLC 				2015 </a:t>
            </a:r>
          </a:p>
          <a:p>
            <a:endParaRPr lang="en-US" dirty="0"/>
          </a:p>
        </p:txBody>
      </p:sp>
      <p:pic>
        <p:nvPicPr>
          <p:cNvPr id="7" name="Picture 6" descr="logo-slogan-330.png"/>
          <p:cNvPicPr>
            <a:picLocks noChangeAspect="1"/>
          </p:cNvPicPr>
          <p:nvPr/>
        </p:nvPicPr>
        <p:blipFill>
          <a:blip r:embed="rId3" cstate="print"/>
          <a:stretch>
            <a:fillRect/>
          </a:stretch>
        </p:blipFill>
        <p:spPr>
          <a:xfrm>
            <a:off x="2057400" y="2895600"/>
            <a:ext cx="5202620" cy="1828800"/>
          </a:xfrm>
          <a:prstGeom prst="rect">
            <a:avLst/>
          </a:prstGeom>
        </p:spPr>
      </p:pic>
      <p:sp>
        <p:nvSpPr>
          <p:cNvPr id="8" name="Title 1"/>
          <p:cNvSpPr txBox="1">
            <a:spLocks/>
          </p:cNvSpPr>
          <p:nvPr/>
        </p:nvSpPr>
        <p:spPr>
          <a:xfrm>
            <a:off x="5257800" y="5105400"/>
            <a:ext cx="58674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fontScale="92500" lnSpcReduction="10000"/>
          </a:bodyPr>
          <a:lstStyle/>
          <a:p>
            <a:pPr>
              <a:spcBef>
                <a:spcPts val="600"/>
              </a:spcBef>
            </a:pPr>
            <a:r>
              <a:rPr lang="en-US" sz="3600" dirty="0" smtClean="0">
                <a:cs typeface="Arial" pitchFamily="34" charset="0"/>
              </a:rPr>
              <a:t>Tools for testing web services are not the only tools you need</a:t>
            </a:r>
          </a:p>
          <a:p>
            <a:pPr lvl="1">
              <a:spcBef>
                <a:spcPts val="600"/>
              </a:spcBef>
            </a:pPr>
            <a:r>
              <a:rPr lang="en-US" dirty="0" smtClean="0">
                <a:cs typeface="Arial" pitchFamily="34" charset="0"/>
              </a:rPr>
              <a:t>Allays think about </a:t>
            </a:r>
            <a:r>
              <a:rPr lang="en-US" dirty="0">
                <a:cs typeface="Arial" pitchFamily="34" charset="0"/>
              </a:rPr>
              <a:t>the Continuous Integration </a:t>
            </a:r>
            <a:r>
              <a:rPr lang="en-US" dirty="0" smtClean="0">
                <a:cs typeface="Arial" pitchFamily="34" charset="0"/>
              </a:rPr>
              <a:t>or even Continuous Deployment/Delivery</a:t>
            </a:r>
          </a:p>
          <a:p>
            <a:pPr lvl="2">
              <a:spcBef>
                <a:spcPts val="600"/>
              </a:spcBef>
            </a:pPr>
            <a:r>
              <a:rPr lang="en-US" dirty="0">
                <a:cs typeface="Arial" pitchFamily="34" charset="0"/>
              </a:rPr>
              <a:t>Make sure you execute tests regularly (on each commit)</a:t>
            </a:r>
          </a:p>
          <a:p>
            <a:pPr lvl="1">
              <a:spcBef>
                <a:spcPts val="600"/>
              </a:spcBef>
            </a:pPr>
            <a:r>
              <a:rPr lang="en-US" dirty="0">
                <a:cs typeface="Arial" pitchFamily="34" charset="0"/>
              </a:rPr>
              <a:t>If full test suite is too big then define a smoke suite which runs on each commit</a:t>
            </a:r>
          </a:p>
          <a:p>
            <a:pPr lvl="2">
              <a:spcBef>
                <a:spcPts val="600"/>
              </a:spcBef>
            </a:pPr>
            <a:r>
              <a:rPr lang="en-US" dirty="0">
                <a:cs typeface="Arial" pitchFamily="34" charset="0"/>
              </a:rPr>
              <a:t>Fast feedback is very </a:t>
            </a:r>
            <a:r>
              <a:rPr lang="en-US" dirty="0" smtClean="0">
                <a:cs typeface="Arial" pitchFamily="34" charset="0"/>
              </a:rPr>
              <a:t>important</a:t>
            </a:r>
          </a:p>
          <a:p>
            <a:pPr lvl="2">
              <a:spcBef>
                <a:spcPts val="600"/>
              </a:spcBef>
            </a:pPr>
            <a:r>
              <a:rPr lang="en-US" dirty="0" smtClean="0">
                <a:cs typeface="Arial" pitchFamily="34" charset="0"/>
              </a:rPr>
              <a:t>If you a developers knows he broke something in 5 min then it will be much easier for him to fix it</a:t>
            </a:r>
            <a:endParaRPr lang="en-US" dirty="0">
              <a:cs typeface="Arial" pitchFamily="34" charset="0"/>
            </a:endParaRPr>
          </a:p>
          <a:p>
            <a:pPr lvl="1">
              <a:spcBef>
                <a:spcPts val="600"/>
              </a:spcBef>
            </a:pPr>
            <a:r>
              <a:rPr lang="en-US" dirty="0">
                <a:cs typeface="Arial" pitchFamily="34" charset="0"/>
              </a:rPr>
              <a:t>Make sure you have easy to understand reports</a:t>
            </a:r>
          </a:p>
          <a:p>
            <a:pPr lvl="2">
              <a:spcBef>
                <a:spcPts val="600"/>
              </a:spcBef>
            </a:pPr>
            <a:r>
              <a:rPr lang="en-US" dirty="0">
                <a:cs typeface="Arial" pitchFamily="34" charset="0"/>
              </a:rPr>
              <a:t>Developers should be aware where to find results and how to read them (how to see what is the problem</a:t>
            </a:r>
            <a:r>
              <a:rPr lang="en-US" dirty="0" smtClean="0">
                <a:cs typeface="Arial" pitchFamily="34" charset="0"/>
              </a:rPr>
              <a:t>)</a:t>
            </a:r>
          </a:p>
        </p:txBody>
      </p:sp>
    </p:spTree>
    <p:extLst>
      <p:ext uri="{BB962C8B-B14F-4D97-AF65-F5344CB8AC3E}">
        <p14:creationId xmlns:p14="http://schemas.microsoft.com/office/powerpoint/2010/main" val="1498839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pPr>
              <a:spcBef>
                <a:spcPts val="600"/>
              </a:spcBef>
            </a:pPr>
            <a:r>
              <a:rPr lang="en-US" sz="3600" dirty="0" smtClean="0">
                <a:cs typeface="Arial" pitchFamily="34" charset="0"/>
              </a:rPr>
              <a:t>Smoke tests for Live systems</a:t>
            </a:r>
          </a:p>
          <a:p>
            <a:pPr lvl="1">
              <a:spcBef>
                <a:spcPts val="600"/>
              </a:spcBef>
            </a:pPr>
            <a:r>
              <a:rPr lang="en-US" dirty="0" smtClean="0">
                <a:cs typeface="Arial" pitchFamily="34" charset="0"/>
              </a:rPr>
              <a:t>Smoke tests for Live systems will reduce manual effort for sanity check after deploy on live</a:t>
            </a:r>
          </a:p>
          <a:p>
            <a:pPr lvl="1">
              <a:spcBef>
                <a:spcPts val="600"/>
              </a:spcBef>
            </a:pPr>
            <a:r>
              <a:rPr lang="en-US" dirty="0" smtClean="0">
                <a:cs typeface="Arial" pitchFamily="34" charset="0"/>
              </a:rPr>
              <a:t>Smoke tests for Live systems can be used in combination with monitoring tools (like </a:t>
            </a:r>
            <a:r>
              <a:rPr lang="en-US" dirty="0" smtClean="0">
                <a:cs typeface="Arial" pitchFamily="34" charset="0"/>
                <a:hlinkClick r:id="rId2"/>
              </a:rPr>
              <a:t>Zabbix</a:t>
            </a:r>
            <a:r>
              <a:rPr lang="en-US" dirty="0" smtClean="0">
                <a:cs typeface="Arial" pitchFamily="34" charset="0"/>
              </a:rPr>
              <a:t> for example) to make sure your live system operates properly</a:t>
            </a:r>
          </a:p>
        </p:txBody>
      </p:sp>
    </p:spTree>
    <p:extLst>
      <p:ext uri="{BB962C8B-B14F-4D97-AF65-F5344CB8AC3E}">
        <p14:creationId xmlns:p14="http://schemas.microsoft.com/office/powerpoint/2010/main" val="3931927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pPr>
              <a:spcBef>
                <a:spcPts val="600"/>
              </a:spcBef>
            </a:pPr>
            <a:r>
              <a:rPr lang="en-US" sz="3600" dirty="0" smtClean="0">
                <a:cs typeface="Arial" pitchFamily="34" charset="0"/>
              </a:rPr>
              <a:t>Testing is not enough for creating a good web service</a:t>
            </a:r>
          </a:p>
          <a:p>
            <a:pPr lvl="1">
              <a:spcBef>
                <a:spcPts val="600"/>
              </a:spcBef>
            </a:pPr>
            <a:r>
              <a:rPr lang="en-US" dirty="0" smtClean="0">
                <a:cs typeface="Arial" pitchFamily="34" charset="0"/>
              </a:rPr>
              <a:t>Logging and monitoring is important</a:t>
            </a:r>
          </a:p>
          <a:p>
            <a:pPr lvl="2">
              <a:spcBef>
                <a:spcPts val="600"/>
              </a:spcBef>
            </a:pPr>
            <a:r>
              <a:rPr lang="en-US" dirty="0" smtClean="0">
                <a:cs typeface="Arial" pitchFamily="34" charset="0"/>
              </a:rPr>
              <a:t>If you log each request handled by the service (or at least unexpected errors) you can see what are the real problems for your clients</a:t>
            </a:r>
          </a:p>
          <a:p>
            <a:pPr lvl="2">
              <a:spcBef>
                <a:spcPts val="600"/>
              </a:spcBef>
            </a:pPr>
            <a:r>
              <a:rPr lang="en-US" dirty="0" smtClean="0">
                <a:cs typeface="Arial" pitchFamily="34" charset="0"/>
              </a:rPr>
              <a:t>Feature usage tracking can help you to prioritize testing effort </a:t>
            </a:r>
          </a:p>
          <a:p>
            <a:pPr lvl="3">
              <a:spcBef>
                <a:spcPts val="600"/>
              </a:spcBef>
            </a:pPr>
            <a:r>
              <a:rPr lang="en-US" dirty="0" smtClean="0">
                <a:cs typeface="Arial" pitchFamily="34" charset="0"/>
              </a:rPr>
              <a:t>First test/automate the most used features</a:t>
            </a:r>
          </a:p>
          <a:p>
            <a:pPr lvl="3">
              <a:spcBef>
                <a:spcPts val="600"/>
              </a:spcBef>
            </a:pPr>
            <a:r>
              <a:rPr lang="en-US" dirty="0" smtClean="0">
                <a:cs typeface="Arial" pitchFamily="34" charset="0"/>
              </a:rPr>
              <a:t>When plan a load test workflow use data for real world usage</a:t>
            </a:r>
          </a:p>
        </p:txBody>
      </p:sp>
    </p:spTree>
    <p:extLst>
      <p:ext uri="{BB962C8B-B14F-4D97-AF65-F5344CB8AC3E}">
        <p14:creationId xmlns:p14="http://schemas.microsoft.com/office/powerpoint/2010/main" val="2651253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 Tools</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pPr>
              <a:spcBef>
                <a:spcPts val="600"/>
              </a:spcBef>
            </a:pPr>
            <a:r>
              <a:rPr lang="en-US" sz="3600" dirty="0" smtClean="0">
                <a:cs typeface="Arial" pitchFamily="34" charset="0"/>
              </a:rPr>
              <a:t>Always do a short research before implementing automation via some tool</a:t>
            </a:r>
          </a:p>
          <a:p>
            <a:pPr lvl="1">
              <a:spcBef>
                <a:spcPts val="600"/>
              </a:spcBef>
            </a:pPr>
            <a:r>
              <a:rPr lang="en-US" dirty="0" smtClean="0">
                <a:cs typeface="Arial" pitchFamily="34" charset="0"/>
              </a:rPr>
              <a:t>IT industry, services and tools change a lot</a:t>
            </a:r>
          </a:p>
          <a:p>
            <a:pPr lvl="1">
              <a:spcBef>
                <a:spcPts val="600"/>
              </a:spcBef>
            </a:pPr>
            <a:r>
              <a:rPr lang="en-US" dirty="0" smtClean="0">
                <a:cs typeface="Arial" pitchFamily="34" charset="0"/>
              </a:rPr>
              <a:t>Do not apply knowledge form the past for current projects</a:t>
            </a:r>
          </a:p>
          <a:p>
            <a:pPr lvl="1">
              <a:spcBef>
                <a:spcPts val="600"/>
              </a:spcBef>
            </a:pPr>
            <a:r>
              <a:rPr lang="en-US" dirty="0" smtClean="0">
                <a:cs typeface="Arial" pitchFamily="34" charset="0"/>
              </a:rPr>
              <a:t>Before two years Postman was a simple browser app for sending requests</a:t>
            </a:r>
          </a:p>
          <a:p>
            <a:pPr lvl="1">
              <a:spcBef>
                <a:spcPts val="600"/>
              </a:spcBef>
            </a:pPr>
            <a:r>
              <a:rPr lang="en-US" dirty="0" smtClean="0">
                <a:cs typeface="Arial" pitchFamily="34" charset="0"/>
              </a:rPr>
              <a:t>Now Postman together </a:t>
            </a:r>
            <a:r>
              <a:rPr lang="en-US" smtClean="0">
                <a:cs typeface="Arial" pitchFamily="34" charset="0"/>
              </a:rPr>
              <a:t>with </a:t>
            </a:r>
            <a:r>
              <a:rPr lang="en-US" smtClean="0">
                <a:cs typeface="Arial" pitchFamily="34" charset="0"/>
              </a:rPr>
              <a:t>Newman looks </a:t>
            </a:r>
            <a:r>
              <a:rPr lang="en-US" dirty="0" smtClean="0">
                <a:cs typeface="Arial" pitchFamily="34" charset="0"/>
              </a:rPr>
              <a:t>like great alternative of </a:t>
            </a:r>
            <a:r>
              <a:rPr lang="en-US" dirty="0" err="1" smtClean="0">
                <a:cs typeface="Arial" pitchFamily="34" charset="0"/>
              </a:rPr>
              <a:t>SoapUI</a:t>
            </a:r>
            <a:endParaRPr lang="en-US" dirty="0" smtClean="0">
              <a:cs typeface="Arial" pitchFamily="34" charset="0"/>
            </a:endParaRPr>
          </a:p>
        </p:txBody>
      </p:sp>
    </p:spTree>
    <p:extLst>
      <p:ext uri="{BB962C8B-B14F-4D97-AF65-F5344CB8AC3E}">
        <p14:creationId xmlns:p14="http://schemas.microsoft.com/office/powerpoint/2010/main" val="4022338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Preferences</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pPr>
              <a:spcBef>
                <a:spcPts val="600"/>
              </a:spcBef>
            </a:pPr>
            <a:r>
              <a:rPr lang="en-US" sz="3600" dirty="0" smtClean="0">
                <a:cs typeface="Arial" pitchFamily="34" charset="0"/>
              </a:rPr>
              <a:t>SOAP</a:t>
            </a:r>
          </a:p>
          <a:p>
            <a:pPr lvl="1">
              <a:spcBef>
                <a:spcPts val="600"/>
              </a:spcBef>
            </a:pPr>
            <a:r>
              <a:rPr lang="en-US" dirty="0" err="1" smtClean="0">
                <a:cs typeface="Arial" pitchFamily="34" charset="0"/>
              </a:rPr>
              <a:t>SoapUI</a:t>
            </a:r>
            <a:endParaRPr lang="en-US" dirty="0" smtClean="0">
              <a:cs typeface="Arial" pitchFamily="34" charset="0"/>
            </a:endParaRPr>
          </a:p>
          <a:p>
            <a:pPr>
              <a:spcBef>
                <a:spcPts val="600"/>
              </a:spcBef>
            </a:pPr>
            <a:r>
              <a:rPr lang="en-US" sz="3600" dirty="0" smtClean="0">
                <a:cs typeface="Arial" pitchFamily="34" charset="0"/>
              </a:rPr>
              <a:t>REST</a:t>
            </a:r>
          </a:p>
          <a:p>
            <a:pPr lvl="1">
              <a:spcBef>
                <a:spcPts val="600"/>
              </a:spcBef>
            </a:pPr>
            <a:r>
              <a:rPr lang="en-US" dirty="0" smtClean="0">
                <a:cs typeface="Arial" pitchFamily="34" charset="0"/>
              </a:rPr>
              <a:t>Try to avoid </a:t>
            </a:r>
            <a:r>
              <a:rPr lang="en-US" dirty="0" err="1" smtClean="0">
                <a:cs typeface="Arial" pitchFamily="34" charset="0"/>
              </a:rPr>
              <a:t>SoapUI</a:t>
            </a:r>
            <a:endParaRPr lang="en-US" dirty="0" smtClean="0">
              <a:cs typeface="Arial" pitchFamily="34" charset="0"/>
            </a:endParaRPr>
          </a:p>
          <a:p>
            <a:pPr lvl="1">
              <a:spcBef>
                <a:spcPts val="600"/>
              </a:spcBef>
            </a:pPr>
            <a:r>
              <a:rPr lang="en-US" dirty="0" smtClean="0">
                <a:cs typeface="Arial" pitchFamily="34" charset="0"/>
              </a:rPr>
              <a:t>Try Postman</a:t>
            </a:r>
          </a:p>
          <a:p>
            <a:pPr lvl="1">
              <a:spcBef>
                <a:spcPts val="600"/>
              </a:spcBef>
            </a:pPr>
            <a:r>
              <a:rPr lang="en-US" dirty="0" smtClean="0">
                <a:cs typeface="Arial" pitchFamily="34" charset="0"/>
              </a:rPr>
              <a:t>Better go with some coded solutions using your favorite programing language</a:t>
            </a:r>
          </a:p>
        </p:txBody>
      </p:sp>
    </p:spTree>
    <p:extLst>
      <p:ext uri="{BB962C8B-B14F-4D97-AF65-F5344CB8AC3E}">
        <p14:creationId xmlns:p14="http://schemas.microsoft.com/office/powerpoint/2010/main" val="2279300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Load Testing </a:t>
            </a:r>
            <a:r>
              <a:rPr lang="en-US" sz="3600" dirty="0">
                <a:latin typeface="Arial" pitchFamily="34" charset="0"/>
                <a:cs typeface="Arial" pitchFamily="34" charset="0"/>
              </a:rPr>
              <a:t>Tools</a:t>
            </a:r>
          </a:p>
        </p:txBody>
      </p:sp>
      <p:sp>
        <p:nvSpPr>
          <p:cNvPr id="10" name="Content Placeholder 2"/>
          <p:cNvSpPr>
            <a:spLocks noGrp="1"/>
          </p:cNvSpPr>
          <p:nvPr>
            <p:ph idx="1"/>
          </p:nvPr>
        </p:nvSpPr>
        <p:spPr>
          <a:xfrm>
            <a:off x="0" y="1524000"/>
            <a:ext cx="9144000" cy="5334000"/>
          </a:xfrm>
        </p:spPr>
        <p:txBody>
          <a:bodyPr>
            <a:normAutofit/>
          </a:bodyPr>
          <a:lstStyle/>
          <a:p>
            <a:r>
              <a:rPr lang="en-US" dirty="0" err="1" smtClean="0">
                <a:cs typeface="Arial" pitchFamily="34" charset="0"/>
              </a:rPr>
              <a:t>SmartBear</a:t>
            </a:r>
            <a:r>
              <a:rPr lang="en-US" dirty="0" smtClean="0">
                <a:cs typeface="Arial" pitchFamily="34" charset="0"/>
              </a:rPr>
              <a:t> offering</a:t>
            </a:r>
          </a:p>
          <a:p>
            <a:pPr lvl="1"/>
            <a:r>
              <a:rPr lang="en-US" dirty="0" err="1" smtClean="0">
                <a:cs typeface="Arial" pitchFamily="34" charset="0"/>
              </a:rPr>
              <a:t>SoapUI</a:t>
            </a:r>
            <a:endParaRPr lang="en-US" dirty="0" smtClean="0">
              <a:cs typeface="Arial" pitchFamily="34" charset="0"/>
            </a:endParaRPr>
          </a:p>
          <a:p>
            <a:pPr lvl="2"/>
            <a:r>
              <a:rPr lang="en-US" dirty="0" smtClean="0">
                <a:cs typeface="Arial" pitchFamily="34" charset="0"/>
              </a:rPr>
              <a:t>Can be used only for simple scenarios </a:t>
            </a:r>
          </a:p>
          <a:p>
            <a:pPr lvl="2"/>
            <a:r>
              <a:rPr lang="en-US" dirty="0" smtClean="0">
                <a:cs typeface="Arial" pitchFamily="34" charset="0"/>
              </a:rPr>
              <a:t>Does not support distributed load testing</a:t>
            </a:r>
          </a:p>
          <a:p>
            <a:pPr lvl="1"/>
            <a:r>
              <a:rPr lang="en-US" dirty="0" err="1">
                <a:cs typeface="Arial" pitchFamily="34" charset="0"/>
              </a:rPr>
              <a:t>SoapUI</a:t>
            </a:r>
            <a:endParaRPr lang="en-US" dirty="0">
              <a:cs typeface="Arial" pitchFamily="34" charset="0"/>
            </a:endParaRPr>
          </a:p>
          <a:p>
            <a:pPr lvl="2"/>
            <a:r>
              <a:rPr lang="en-US" dirty="0" smtClean="0">
                <a:cs typeface="Arial" pitchFamily="34" charset="0"/>
              </a:rPr>
              <a:t>Free edition with virtual user limit</a:t>
            </a:r>
          </a:p>
          <a:p>
            <a:pPr lvl="2"/>
            <a:r>
              <a:rPr lang="en-US" dirty="0" smtClean="0">
                <a:cs typeface="Arial" pitchFamily="34" charset="0"/>
              </a:rPr>
              <a:t>PRO version for serious load testing</a:t>
            </a:r>
          </a:p>
          <a:p>
            <a:pPr lvl="2"/>
            <a:r>
              <a:rPr lang="en-US" dirty="0">
                <a:cs typeface="Arial" pitchFamily="34" charset="0"/>
              </a:rPr>
              <a:t>Support distributed load </a:t>
            </a:r>
            <a:r>
              <a:rPr lang="en-US" dirty="0" smtClean="0">
                <a:cs typeface="Arial" pitchFamily="34" charset="0"/>
              </a:rPr>
              <a:t>testing</a:t>
            </a:r>
          </a:p>
        </p:txBody>
      </p:sp>
    </p:spTree>
    <p:extLst>
      <p:ext uri="{BB962C8B-B14F-4D97-AF65-F5344CB8AC3E}">
        <p14:creationId xmlns:p14="http://schemas.microsoft.com/office/powerpoint/2010/main" val="2936889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Load Testing </a:t>
            </a:r>
            <a:r>
              <a:rPr lang="en-US" sz="3600" dirty="0">
                <a:latin typeface="Arial" pitchFamily="34" charset="0"/>
                <a:cs typeface="Arial" pitchFamily="34" charset="0"/>
              </a:rPr>
              <a:t>Tools</a:t>
            </a:r>
          </a:p>
        </p:txBody>
      </p:sp>
      <p:sp>
        <p:nvSpPr>
          <p:cNvPr id="10" name="Content Placeholder 2"/>
          <p:cNvSpPr>
            <a:spLocks noGrp="1"/>
          </p:cNvSpPr>
          <p:nvPr>
            <p:ph idx="1"/>
          </p:nvPr>
        </p:nvSpPr>
        <p:spPr>
          <a:xfrm>
            <a:off x="0" y="1524000"/>
            <a:ext cx="9144000" cy="5334000"/>
          </a:xfrm>
        </p:spPr>
        <p:txBody>
          <a:bodyPr>
            <a:normAutofit/>
          </a:bodyPr>
          <a:lstStyle/>
          <a:p>
            <a:r>
              <a:rPr lang="en-US" dirty="0" err="1" smtClean="0">
                <a:cs typeface="Arial" pitchFamily="34" charset="0"/>
              </a:rPr>
              <a:t>Jmeter</a:t>
            </a:r>
            <a:endParaRPr lang="en-US" dirty="0">
              <a:cs typeface="Arial" pitchFamily="34" charset="0"/>
            </a:endParaRPr>
          </a:p>
          <a:p>
            <a:pPr lvl="1"/>
            <a:r>
              <a:rPr lang="en-US" dirty="0" smtClean="0">
                <a:cs typeface="Arial" pitchFamily="34" charset="0"/>
              </a:rPr>
              <a:t>Free</a:t>
            </a:r>
          </a:p>
          <a:p>
            <a:pPr lvl="1"/>
            <a:r>
              <a:rPr lang="en-US" dirty="0" smtClean="0">
                <a:cs typeface="Arial" pitchFamily="34" charset="0"/>
              </a:rPr>
              <a:t>Support a lot of protocols</a:t>
            </a:r>
          </a:p>
          <a:p>
            <a:pPr lvl="2"/>
            <a:r>
              <a:rPr lang="en-US" dirty="0"/>
              <a:t>HTTP, SMTP, POP3, LDAP, JDBC, FTP, JMS, SOAP, TCP</a:t>
            </a:r>
            <a:endParaRPr lang="en-US" dirty="0" smtClean="0">
              <a:cs typeface="Arial" pitchFamily="34" charset="0"/>
            </a:endParaRPr>
          </a:p>
          <a:p>
            <a:pPr lvl="1"/>
            <a:r>
              <a:rPr lang="en-US" dirty="0" smtClean="0">
                <a:cs typeface="Arial" pitchFamily="34" charset="0"/>
              </a:rPr>
              <a:t>Support distributed load testing</a:t>
            </a:r>
          </a:p>
          <a:p>
            <a:pPr lvl="1"/>
            <a:r>
              <a:rPr lang="en-US" dirty="0" smtClean="0">
                <a:cs typeface="Arial" pitchFamily="34" charset="0"/>
              </a:rPr>
              <a:t>There are services which can run your </a:t>
            </a:r>
            <a:r>
              <a:rPr lang="en-US" dirty="0" err="1" smtClean="0">
                <a:cs typeface="Arial" pitchFamily="34" charset="0"/>
              </a:rPr>
              <a:t>Jmeter</a:t>
            </a:r>
            <a:r>
              <a:rPr lang="en-US" dirty="0" smtClean="0">
                <a:cs typeface="Arial" pitchFamily="34" charset="0"/>
              </a:rPr>
              <a:t> tests from the cloud</a:t>
            </a:r>
          </a:p>
        </p:txBody>
      </p:sp>
    </p:spTree>
    <p:extLst>
      <p:ext uri="{BB962C8B-B14F-4D97-AF65-F5344CB8AC3E}">
        <p14:creationId xmlns:p14="http://schemas.microsoft.com/office/powerpoint/2010/main" val="4055373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Load Testing </a:t>
            </a:r>
            <a:r>
              <a:rPr lang="en-US" sz="3600" dirty="0">
                <a:latin typeface="Arial" pitchFamily="34" charset="0"/>
                <a:cs typeface="Arial" pitchFamily="34" charset="0"/>
              </a:rPr>
              <a:t>Tools</a:t>
            </a:r>
          </a:p>
        </p:txBody>
      </p:sp>
      <p:sp>
        <p:nvSpPr>
          <p:cNvPr id="10" name="Content Placeholder 2"/>
          <p:cNvSpPr>
            <a:spLocks noGrp="1"/>
          </p:cNvSpPr>
          <p:nvPr>
            <p:ph idx="1"/>
          </p:nvPr>
        </p:nvSpPr>
        <p:spPr>
          <a:xfrm>
            <a:off x="0" y="1524000"/>
            <a:ext cx="9144000" cy="5334000"/>
          </a:xfrm>
        </p:spPr>
        <p:txBody>
          <a:bodyPr>
            <a:normAutofit fontScale="85000" lnSpcReduction="20000"/>
          </a:bodyPr>
          <a:lstStyle/>
          <a:p>
            <a:r>
              <a:rPr lang="en-US" dirty="0" smtClean="0">
                <a:cs typeface="Arial" pitchFamily="34" charset="0"/>
              </a:rPr>
              <a:t>High-end commercial products</a:t>
            </a:r>
          </a:p>
          <a:p>
            <a:pPr lvl="1"/>
            <a:r>
              <a:rPr lang="en-US" dirty="0" smtClean="0">
                <a:cs typeface="Arial" pitchFamily="34" charset="0"/>
              </a:rPr>
              <a:t>Borland Silk performer</a:t>
            </a:r>
          </a:p>
          <a:p>
            <a:pPr lvl="1"/>
            <a:r>
              <a:rPr lang="en-US" dirty="0" smtClean="0">
                <a:cs typeface="Arial" pitchFamily="34" charset="0"/>
              </a:rPr>
              <a:t>HP Load Runner</a:t>
            </a:r>
          </a:p>
          <a:p>
            <a:pPr lvl="1"/>
            <a:r>
              <a:rPr lang="en-US" dirty="0">
                <a:cs typeface="Arial" pitchFamily="34" charset="0"/>
              </a:rPr>
              <a:t>IBM Rational Performance Tester</a:t>
            </a:r>
            <a:endParaRPr lang="en-US" dirty="0" smtClean="0">
              <a:cs typeface="Arial" pitchFamily="34" charset="0"/>
            </a:endParaRPr>
          </a:p>
          <a:p>
            <a:pPr lvl="1"/>
            <a:r>
              <a:rPr lang="en-US" dirty="0" smtClean="0">
                <a:cs typeface="Arial" pitchFamily="34" charset="0"/>
              </a:rPr>
              <a:t>Visual Studio Load Testing Tools</a:t>
            </a:r>
          </a:p>
          <a:p>
            <a:r>
              <a:rPr lang="en-US" dirty="0" smtClean="0">
                <a:cs typeface="Arial" pitchFamily="34" charset="0"/>
              </a:rPr>
              <a:t>Benefits</a:t>
            </a:r>
            <a:endParaRPr lang="en-US" dirty="0">
              <a:cs typeface="Arial" pitchFamily="34" charset="0"/>
            </a:endParaRPr>
          </a:p>
          <a:p>
            <a:pPr lvl="1"/>
            <a:r>
              <a:rPr lang="en-US" dirty="0" smtClean="0">
                <a:cs typeface="Arial" pitchFamily="34" charset="0"/>
              </a:rPr>
              <a:t>All provide distributed load testing</a:t>
            </a:r>
          </a:p>
          <a:p>
            <a:pPr lvl="1"/>
            <a:r>
              <a:rPr lang="en-US" dirty="0" smtClean="0">
                <a:cs typeface="Arial" pitchFamily="34" charset="0"/>
              </a:rPr>
              <a:t>Most of them provide load testing from the cloud</a:t>
            </a:r>
          </a:p>
          <a:p>
            <a:pPr lvl="1"/>
            <a:r>
              <a:rPr lang="en-US" dirty="0" smtClean="0">
                <a:cs typeface="Arial" pitchFamily="34" charset="0"/>
              </a:rPr>
              <a:t>Support load testing of almost everything that can be load tested (not only web services)</a:t>
            </a:r>
          </a:p>
          <a:p>
            <a:r>
              <a:rPr lang="en-US" dirty="0" smtClean="0">
                <a:cs typeface="Arial" pitchFamily="34" charset="0"/>
              </a:rPr>
              <a:t>Disadvantages</a:t>
            </a:r>
            <a:endParaRPr lang="en-US" dirty="0">
              <a:cs typeface="Arial" pitchFamily="34" charset="0"/>
            </a:endParaRPr>
          </a:p>
          <a:p>
            <a:pPr lvl="1"/>
            <a:r>
              <a:rPr lang="en-US" dirty="0" smtClean="0">
                <a:cs typeface="Arial" pitchFamily="34" charset="0"/>
              </a:rPr>
              <a:t>The price</a:t>
            </a:r>
          </a:p>
          <a:p>
            <a:pPr lvl="1"/>
            <a:r>
              <a:rPr lang="en-US" dirty="0" smtClean="0">
                <a:cs typeface="Arial" pitchFamily="34" charset="0"/>
              </a:rPr>
              <a:t>Might be a bit hard to learn</a:t>
            </a:r>
          </a:p>
          <a:p>
            <a:pPr lvl="1"/>
            <a:r>
              <a:rPr lang="en-US" dirty="0" smtClean="0">
                <a:cs typeface="Arial" pitchFamily="34" charset="0"/>
              </a:rPr>
              <a:t>Proprietary technologies</a:t>
            </a:r>
            <a:endParaRPr lang="en-US" dirty="0">
              <a:cs typeface="Arial" pitchFamily="34" charset="0"/>
            </a:endParaRPr>
          </a:p>
          <a:p>
            <a:pPr lvl="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514569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WSDL Browser</a:t>
            </a:r>
          </a:p>
        </p:txBody>
      </p:sp>
      <p:sp>
        <p:nvSpPr>
          <p:cNvPr id="10" name="Content Placeholder 2"/>
          <p:cNvSpPr>
            <a:spLocks noGrp="1"/>
          </p:cNvSpPr>
          <p:nvPr>
            <p:ph idx="1"/>
          </p:nvPr>
        </p:nvSpPr>
        <p:spPr>
          <a:xfrm>
            <a:off x="0" y="1524000"/>
            <a:ext cx="9144000" cy="5334000"/>
          </a:xfrm>
        </p:spPr>
        <p:txBody>
          <a:bodyPr>
            <a:normAutofit/>
          </a:bodyPr>
          <a:lstStyle/>
          <a:p>
            <a:r>
              <a:rPr lang="en-US" dirty="0">
                <a:cs typeface="Arial" pitchFamily="34" charset="0"/>
              </a:rPr>
              <a:t>Web based SOAP client</a:t>
            </a:r>
          </a:p>
          <a:p>
            <a:r>
              <a:rPr lang="en-US" dirty="0">
                <a:cs typeface="Arial" pitchFamily="34" charset="0"/>
              </a:rPr>
              <a:t>The tool allows you to</a:t>
            </a:r>
          </a:p>
          <a:p>
            <a:pPr lvl="1"/>
            <a:r>
              <a:rPr lang="en-US" dirty="0">
                <a:cs typeface="Arial" pitchFamily="34" charset="0"/>
              </a:rPr>
              <a:t>View the list of functions</a:t>
            </a:r>
          </a:p>
          <a:p>
            <a:pPr lvl="1"/>
            <a:r>
              <a:rPr lang="en-US" dirty="0">
                <a:cs typeface="Arial" pitchFamily="34" charset="0"/>
              </a:rPr>
              <a:t>See what XML needs to be sent to each one</a:t>
            </a:r>
          </a:p>
          <a:p>
            <a:pPr lvl="1"/>
            <a:r>
              <a:rPr lang="en-US" dirty="0">
                <a:cs typeface="Arial" pitchFamily="34" charset="0"/>
              </a:rPr>
              <a:t>Customize it, send it and get the </a:t>
            </a:r>
            <a:r>
              <a:rPr lang="en-US" dirty="0" smtClean="0">
                <a:cs typeface="Arial" pitchFamily="34" charset="0"/>
              </a:rPr>
              <a:t>response</a:t>
            </a:r>
          </a:p>
          <a:p>
            <a:r>
              <a:rPr lang="en-US" dirty="0" smtClean="0">
                <a:cs typeface="Arial" pitchFamily="34" charset="0"/>
              </a:rPr>
              <a:t>Demo</a:t>
            </a:r>
            <a:endParaRPr lang="en-US" dirty="0">
              <a:cs typeface="Arial" pitchFamily="34" charset="0"/>
            </a:endParaRPr>
          </a:p>
          <a:p>
            <a:pPr lvl="1"/>
            <a:r>
              <a:rPr lang="en-US" dirty="0">
                <a:cs typeface="Arial" pitchFamily="34" charset="0"/>
              </a:rPr>
              <a:t>Use </a:t>
            </a:r>
            <a:r>
              <a:rPr lang="en-US" dirty="0" smtClean="0">
                <a:cs typeface="Arial" pitchFamily="34" charset="0"/>
                <a:hlinkClick r:id="rId3"/>
              </a:rPr>
              <a:t>WeatherWS</a:t>
            </a:r>
            <a:r>
              <a:rPr lang="en-US" dirty="0" smtClean="0">
                <a:cs typeface="Arial" pitchFamily="34" charset="0"/>
              </a:rPr>
              <a:t> SOAP Service</a:t>
            </a:r>
          </a:p>
          <a:p>
            <a:pPr lvl="1"/>
            <a:r>
              <a:rPr lang="en-US" dirty="0" smtClean="0">
                <a:cs typeface="Arial" pitchFamily="34" charset="0"/>
              </a:rPr>
              <a:t>Use </a:t>
            </a:r>
            <a:r>
              <a:rPr lang="en-US" dirty="0" smtClean="0">
                <a:cs typeface="Arial" pitchFamily="34" charset="0"/>
                <a:hlinkClick r:id="rId4"/>
              </a:rPr>
              <a:t>this </a:t>
            </a:r>
            <a:r>
              <a:rPr lang="en-US" dirty="0" smtClean="0">
                <a:cs typeface="Arial" pitchFamily="34" charset="0"/>
              </a:rPr>
              <a:t>web site to get US zip codes</a:t>
            </a:r>
            <a:endParaRPr lang="en-US" dirty="0">
              <a:cs typeface="Arial" pitchFamily="34" charset="0"/>
            </a:endParaRPr>
          </a:p>
          <a:p>
            <a:r>
              <a:rPr lang="en-US" dirty="0" smtClean="0">
                <a:cs typeface="Arial" pitchFamily="34" charset="0"/>
              </a:rPr>
              <a:t>Similar tools</a:t>
            </a:r>
            <a:endParaRPr lang="en-US" dirty="0">
              <a:cs typeface="Arial" pitchFamily="34" charset="0"/>
            </a:endParaRPr>
          </a:p>
          <a:p>
            <a:pPr lvl="1"/>
            <a:r>
              <a:rPr lang="en-US" dirty="0" smtClean="0">
                <a:cs typeface="Arial" pitchFamily="34" charset="0"/>
                <a:hlinkClick r:id="rId5"/>
              </a:rPr>
              <a:t>www.soapclient.com</a:t>
            </a:r>
            <a:endParaRPr lang="en-US" dirty="0">
              <a:cs typeface="Arial" pitchFamily="34" charset="0"/>
            </a:endParaRPr>
          </a:p>
        </p:txBody>
      </p:sp>
    </p:spTree>
    <p:extLst>
      <p:ext uri="{BB962C8B-B14F-4D97-AF65-F5344CB8AC3E}">
        <p14:creationId xmlns:p14="http://schemas.microsoft.com/office/powerpoint/2010/main" val="1564871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cs typeface="Arial" pitchFamily="34" charset="0"/>
              </a:rPr>
              <a:t>Review of tools for testing Web Services</a:t>
            </a:r>
          </a:p>
          <a:p>
            <a:pPr lvl="1"/>
            <a:r>
              <a:rPr lang="en-US" dirty="0" smtClean="0">
                <a:cs typeface="Arial" pitchFamily="34" charset="0"/>
              </a:rPr>
              <a:t>Functional Testing Tools</a:t>
            </a:r>
          </a:p>
          <a:p>
            <a:pPr lvl="2"/>
            <a:r>
              <a:rPr lang="en-US" dirty="0" smtClean="0">
                <a:cs typeface="Arial" pitchFamily="34" charset="0"/>
              </a:rPr>
              <a:t>Lightweight browser based apps</a:t>
            </a:r>
          </a:p>
          <a:p>
            <a:pPr lvl="2"/>
            <a:r>
              <a:rPr lang="en-US" dirty="0" err="1" smtClean="0">
                <a:cs typeface="Arial" pitchFamily="34" charset="0"/>
              </a:rPr>
              <a:t>SoapUI</a:t>
            </a:r>
            <a:endParaRPr lang="en-US" dirty="0" smtClean="0">
              <a:cs typeface="Arial" pitchFamily="34" charset="0"/>
            </a:endParaRPr>
          </a:p>
          <a:p>
            <a:pPr lvl="2"/>
            <a:r>
              <a:rPr lang="en-US" dirty="0" smtClean="0">
                <a:cs typeface="Arial" pitchFamily="34" charset="0"/>
              </a:rPr>
              <a:t>Custom solutions based on code</a:t>
            </a:r>
          </a:p>
          <a:p>
            <a:pPr lvl="1"/>
            <a:r>
              <a:rPr lang="en-US" dirty="0" smtClean="0">
                <a:cs typeface="Arial" pitchFamily="34" charset="0"/>
              </a:rPr>
              <a:t>Tips on Functional Testing and Tools</a:t>
            </a:r>
          </a:p>
          <a:p>
            <a:pPr lvl="1"/>
            <a:r>
              <a:rPr lang="en-US" dirty="0" smtClean="0">
                <a:cs typeface="Arial" pitchFamily="34" charset="0"/>
              </a:rPr>
              <a:t>Load Testing Tools</a:t>
            </a:r>
          </a:p>
          <a:p>
            <a:pPr marL="457200" lvl="1" indent="0">
              <a:buNone/>
            </a:pPr>
            <a:endParaRPr lang="en-US" dirty="0" smtClean="0">
              <a:cs typeface="Arial" pitchFamily="34" charset="0"/>
            </a:endParaRPr>
          </a:p>
          <a:p>
            <a:r>
              <a:rPr lang="en-US" dirty="0" smtClean="0">
                <a:cs typeface="Arial" pitchFamily="34" charset="0"/>
              </a:rPr>
              <a:t>Demos and practice with</a:t>
            </a:r>
          </a:p>
          <a:p>
            <a:pPr lvl="1"/>
            <a:r>
              <a:rPr lang="en-US" dirty="0" smtClean="0">
                <a:cs typeface="Arial" pitchFamily="34" charset="0"/>
              </a:rPr>
              <a:t>WSDL Browser</a:t>
            </a:r>
          </a:p>
          <a:p>
            <a:pPr lvl="1"/>
            <a:r>
              <a:rPr lang="en-US" dirty="0" smtClean="0">
                <a:cs typeface="Arial" pitchFamily="34" charset="0"/>
              </a:rPr>
              <a:t>Advanced Rest Client</a:t>
            </a:r>
          </a:p>
          <a:p>
            <a:pPr lvl="1"/>
            <a:r>
              <a:rPr lang="en-US" dirty="0" smtClean="0">
                <a:cs typeface="Arial" pitchFamily="34" charset="0"/>
              </a:rPr>
              <a:t>Postman</a:t>
            </a:r>
          </a:p>
          <a:p>
            <a:pPr lvl="1"/>
            <a:r>
              <a:rPr lang="en-US" dirty="0" smtClean="0">
                <a:cs typeface="Arial" pitchFamily="34" charset="0"/>
              </a:rPr>
              <a:t>Fiddler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Advanced Rest Client</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r>
              <a:rPr lang="en-US" dirty="0">
                <a:cs typeface="Arial" pitchFamily="34" charset="0"/>
              </a:rPr>
              <a:t>Features:</a:t>
            </a:r>
          </a:p>
          <a:p>
            <a:pPr lvl="1"/>
            <a:r>
              <a:rPr lang="en-US" dirty="0">
                <a:cs typeface="Arial" pitchFamily="34" charset="0"/>
              </a:rPr>
              <a:t>Integrated with Google </a:t>
            </a:r>
            <a:r>
              <a:rPr lang="en-US" dirty="0" smtClean="0">
                <a:cs typeface="Arial" pitchFamily="34" charset="0"/>
              </a:rPr>
              <a:t>Drive</a:t>
            </a:r>
          </a:p>
          <a:p>
            <a:pPr lvl="1"/>
            <a:r>
              <a:rPr lang="en-US" dirty="0">
                <a:cs typeface="Arial" pitchFamily="34" charset="0"/>
              </a:rPr>
              <a:t>Make a HTTP </a:t>
            </a:r>
            <a:r>
              <a:rPr lang="en-US" dirty="0" smtClean="0">
                <a:cs typeface="Arial" pitchFamily="34" charset="0"/>
              </a:rPr>
              <a:t>requests</a:t>
            </a:r>
            <a:endParaRPr lang="en-US" dirty="0">
              <a:cs typeface="Arial" pitchFamily="34" charset="0"/>
            </a:endParaRPr>
          </a:p>
          <a:p>
            <a:pPr lvl="1"/>
            <a:r>
              <a:rPr lang="en-US" dirty="0" smtClean="0">
                <a:cs typeface="Arial" pitchFamily="34" charset="0"/>
              </a:rPr>
              <a:t>Convenient </a:t>
            </a:r>
            <a:r>
              <a:rPr lang="en-US" dirty="0">
                <a:cs typeface="Arial" pitchFamily="34" charset="0"/>
              </a:rPr>
              <a:t>HTTP headers and payload editor</a:t>
            </a:r>
          </a:p>
          <a:p>
            <a:pPr lvl="1"/>
            <a:r>
              <a:rPr lang="en-US" dirty="0" smtClean="0">
                <a:cs typeface="Arial" pitchFamily="34" charset="0"/>
              </a:rPr>
              <a:t>JSON </a:t>
            </a:r>
            <a:r>
              <a:rPr lang="en-US" dirty="0">
                <a:cs typeface="Arial" pitchFamily="34" charset="0"/>
              </a:rPr>
              <a:t>response viewer</a:t>
            </a:r>
          </a:p>
          <a:p>
            <a:pPr lvl="1"/>
            <a:r>
              <a:rPr lang="en-US" dirty="0">
                <a:cs typeface="Arial" pitchFamily="34" charset="0"/>
              </a:rPr>
              <a:t>XML response viewer</a:t>
            </a:r>
          </a:p>
          <a:p>
            <a:pPr lvl="1"/>
            <a:r>
              <a:rPr lang="en-US" dirty="0" smtClean="0">
                <a:cs typeface="Arial" pitchFamily="34" charset="0"/>
              </a:rPr>
              <a:t>History </a:t>
            </a:r>
            <a:r>
              <a:rPr lang="en-US" dirty="0">
                <a:cs typeface="Arial" pitchFamily="34" charset="0"/>
              </a:rPr>
              <a:t>support</a:t>
            </a:r>
          </a:p>
          <a:p>
            <a:pPr lvl="1"/>
            <a:r>
              <a:rPr lang="en-US" dirty="0">
                <a:cs typeface="Arial" pitchFamily="34" charset="0"/>
              </a:rPr>
              <a:t>Data import/export</a:t>
            </a:r>
            <a:endParaRPr lang="en-US" dirty="0" smtClean="0">
              <a:cs typeface="Arial" pitchFamily="34" charset="0"/>
            </a:endParaRPr>
          </a:p>
        </p:txBody>
      </p:sp>
    </p:spTree>
    <p:extLst>
      <p:ext uri="{BB962C8B-B14F-4D97-AF65-F5344CB8AC3E}">
        <p14:creationId xmlns:p14="http://schemas.microsoft.com/office/powerpoint/2010/main" val="3141584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Advanced Rest Client Demo</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r>
              <a:rPr lang="en-US" dirty="0" smtClean="0">
                <a:cs typeface="Arial" pitchFamily="34" charset="0"/>
              </a:rPr>
              <a:t>Demo </a:t>
            </a:r>
            <a:r>
              <a:rPr lang="en-US" dirty="0">
                <a:cs typeface="Arial" pitchFamily="34" charset="0"/>
              </a:rPr>
              <a:t>with </a:t>
            </a:r>
            <a:r>
              <a:rPr lang="en-US" dirty="0" smtClean="0">
                <a:cs typeface="Arial" pitchFamily="34" charset="0"/>
                <a:hlinkClick r:id="rId2"/>
              </a:rPr>
              <a:t>it-</a:t>
            </a:r>
            <a:r>
              <a:rPr lang="en-US" dirty="0" err="1" smtClean="0">
                <a:cs typeface="Arial" pitchFamily="34" charset="0"/>
                <a:hlinkClick r:id="rId2"/>
              </a:rPr>
              <a:t>ebooks</a:t>
            </a:r>
            <a:r>
              <a:rPr lang="en-US" dirty="0" smtClean="0">
                <a:cs typeface="Arial" pitchFamily="34" charset="0"/>
                <a:hlinkClick r:id="rId2"/>
              </a:rPr>
              <a:t>-</a:t>
            </a:r>
            <a:r>
              <a:rPr lang="en-US" dirty="0" err="1" smtClean="0">
                <a:cs typeface="Arial" pitchFamily="34" charset="0"/>
                <a:hlinkClick r:id="rId2"/>
              </a:rPr>
              <a:t>api</a:t>
            </a:r>
            <a:endParaRPr lang="en-US" dirty="0">
              <a:cs typeface="Arial" pitchFamily="34" charset="0"/>
            </a:endParaRPr>
          </a:p>
          <a:p>
            <a:pPr lvl="1"/>
            <a:r>
              <a:rPr lang="en-US" dirty="0" smtClean="0">
                <a:cs typeface="Arial" pitchFamily="34" charset="0"/>
              </a:rPr>
              <a:t>Define test cases</a:t>
            </a:r>
          </a:p>
          <a:p>
            <a:pPr lvl="2"/>
            <a:r>
              <a:rPr lang="en-US" dirty="0" smtClean="0">
                <a:cs typeface="Arial" pitchFamily="34" charset="0"/>
              </a:rPr>
              <a:t>Book search</a:t>
            </a:r>
          </a:p>
          <a:p>
            <a:pPr lvl="2"/>
            <a:r>
              <a:rPr lang="en-US" dirty="0" smtClean="0">
                <a:cs typeface="Arial" pitchFamily="34" charset="0"/>
              </a:rPr>
              <a:t>Book details</a:t>
            </a:r>
          </a:p>
          <a:p>
            <a:pPr lvl="1"/>
            <a:r>
              <a:rPr lang="en-US" dirty="0" smtClean="0">
                <a:cs typeface="Arial" pitchFamily="34" charset="0"/>
              </a:rPr>
              <a:t>Create requests for test cases</a:t>
            </a:r>
          </a:p>
        </p:txBody>
      </p:sp>
    </p:spTree>
    <p:extLst>
      <p:ext uri="{BB962C8B-B14F-4D97-AF65-F5344CB8AC3E}">
        <p14:creationId xmlns:p14="http://schemas.microsoft.com/office/powerpoint/2010/main" val="4005105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Postman Offering</a:t>
            </a:r>
            <a:endParaRPr lang="en-US" sz="3600" dirty="0">
              <a:latin typeface="Arial" pitchFamily="34" charset="0"/>
              <a:cs typeface="Arial" pitchFamily="34" charset="0"/>
            </a:endParaRPr>
          </a:p>
        </p:txBody>
      </p:sp>
      <p:sp>
        <p:nvSpPr>
          <p:cNvPr id="6" name="Content Placeholder 5"/>
          <p:cNvSpPr>
            <a:spLocks noGrp="1"/>
          </p:cNvSpPr>
          <p:nvPr>
            <p:ph idx="1"/>
          </p:nvPr>
        </p:nvSpPr>
        <p:spPr/>
        <p:txBody>
          <a:bodyPr>
            <a:normAutofit/>
          </a:bodyPr>
          <a:lstStyle/>
          <a:p>
            <a:r>
              <a:rPr lang="en-US" dirty="0"/>
              <a:t>Free Chrome and Mac apps</a:t>
            </a:r>
          </a:p>
          <a:p>
            <a:pPr lvl="1"/>
            <a:r>
              <a:rPr lang="en-US" dirty="0"/>
              <a:t>Can send requests and show responses</a:t>
            </a:r>
          </a:p>
          <a:p>
            <a:pPr lvl="1"/>
            <a:r>
              <a:rPr lang="en-US" dirty="0"/>
              <a:t>Provide a list of nice features that makes your life easier</a:t>
            </a:r>
          </a:p>
          <a:p>
            <a:pPr lvl="1"/>
            <a:r>
              <a:rPr lang="en-US" dirty="0"/>
              <a:t>Build, chain, test requests and view responses</a:t>
            </a:r>
          </a:p>
          <a:p>
            <a:pPr lvl="1"/>
            <a:r>
              <a:rPr lang="en-US" dirty="0"/>
              <a:t>Full testing suite and JS sandbox</a:t>
            </a:r>
          </a:p>
          <a:p>
            <a:pPr lvl="1"/>
            <a:r>
              <a:rPr lang="en-US" dirty="0"/>
              <a:t>Command line workflow integration</a:t>
            </a:r>
          </a:p>
          <a:p>
            <a:pPr lvl="1"/>
            <a:r>
              <a:rPr lang="en-US" dirty="0"/>
              <a:t>OAuth 2 and </a:t>
            </a:r>
            <a:r>
              <a:rPr lang="en-US" dirty="0" err="1"/>
              <a:t>Auth</a:t>
            </a:r>
            <a:r>
              <a:rPr lang="en-US" dirty="0"/>
              <a:t> helpers</a:t>
            </a:r>
          </a:p>
          <a:p>
            <a:pPr lvl="1"/>
            <a:r>
              <a:rPr lang="en-US" dirty="0"/>
              <a:t>Environments and helper libraries</a:t>
            </a:r>
          </a:p>
        </p:txBody>
      </p:sp>
    </p:spTree>
    <p:extLst>
      <p:ext uri="{BB962C8B-B14F-4D97-AF65-F5344CB8AC3E}">
        <p14:creationId xmlns:p14="http://schemas.microsoft.com/office/powerpoint/2010/main" val="3792553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Postman Offering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lnSpcReduction="10000"/>
          </a:bodyPr>
          <a:lstStyle/>
          <a:p>
            <a:r>
              <a:rPr lang="en-US" dirty="0" smtClean="0"/>
              <a:t>Newman (Free)</a:t>
            </a:r>
            <a:endParaRPr lang="en-US" dirty="0"/>
          </a:p>
          <a:p>
            <a:pPr lvl="1"/>
            <a:r>
              <a:rPr lang="en-US" dirty="0" smtClean="0">
                <a:cs typeface="Arial" pitchFamily="34" charset="0"/>
              </a:rPr>
              <a:t>Command line tools for CI integration</a:t>
            </a:r>
          </a:p>
          <a:p>
            <a:r>
              <a:rPr lang="en-US" dirty="0" smtClean="0"/>
              <a:t>Interceptor </a:t>
            </a:r>
            <a:r>
              <a:rPr lang="en-US" dirty="0"/>
              <a:t>(Free)</a:t>
            </a:r>
          </a:p>
          <a:p>
            <a:pPr lvl="1"/>
            <a:r>
              <a:rPr lang="en-US" dirty="0" smtClean="0"/>
              <a:t>Capture </a:t>
            </a:r>
            <a:r>
              <a:rPr lang="en-US" dirty="0"/>
              <a:t>requests being sent from Chrome and import them into </a:t>
            </a:r>
            <a:r>
              <a:rPr lang="en-US" dirty="0" smtClean="0"/>
              <a:t>Postman</a:t>
            </a:r>
            <a:endParaRPr lang="en-US" dirty="0" smtClean="0">
              <a:cs typeface="Arial" pitchFamily="34" charset="0"/>
            </a:endParaRPr>
          </a:p>
          <a:p>
            <a:r>
              <a:rPr lang="en-US" dirty="0" smtClean="0">
                <a:cs typeface="Arial" pitchFamily="34" charset="0"/>
              </a:rPr>
              <a:t>Paid Features</a:t>
            </a:r>
          </a:p>
          <a:p>
            <a:pPr lvl="1"/>
            <a:r>
              <a:rPr lang="en-US" dirty="0" smtClean="0"/>
              <a:t>Real-time </a:t>
            </a:r>
            <a:r>
              <a:rPr lang="en-US" dirty="0"/>
              <a:t>team collaboration</a:t>
            </a:r>
          </a:p>
          <a:p>
            <a:pPr lvl="1"/>
            <a:r>
              <a:rPr lang="en-US" dirty="0" smtClean="0"/>
              <a:t>Team </a:t>
            </a:r>
            <a:r>
              <a:rPr lang="en-US" dirty="0"/>
              <a:t>Management</a:t>
            </a:r>
          </a:p>
          <a:p>
            <a:pPr lvl="1"/>
            <a:r>
              <a:rPr lang="en-US" dirty="0" smtClean="0"/>
              <a:t>Priority </a:t>
            </a:r>
            <a:r>
              <a:rPr lang="en-US" dirty="0"/>
              <a:t>email support</a:t>
            </a:r>
          </a:p>
          <a:p>
            <a:r>
              <a:rPr lang="en-US" dirty="0" smtClean="0">
                <a:cs typeface="Arial" pitchFamily="34" charset="0"/>
              </a:rPr>
              <a:t>Resources</a:t>
            </a:r>
            <a:r>
              <a:rPr lang="en-US" dirty="0">
                <a:cs typeface="Arial" pitchFamily="34" charset="0"/>
              </a:rPr>
              <a:t>:</a:t>
            </a:r>
          </a:p>
          <a:p>
            <a:pPr lvl="1"/>
            <a:r>
              <a:rPr lang="en-US" dirty="0">
                <a:cs typeface="Arial" pitchFamily="34" charset="0"/>
                <a:hlinkClick r:id="rId2"/>
              </a:rPr>
              <a:t>https://</a:t>
            </a:r>
            <a:r>
              <a:rPr lang="en-US" dirty="0" smtClean="0">
                <a:cs typeface="Arial" pitchFamily="34" charset="0"/>
                <a:hlinkClick r:id="rId2"/>
              </a:rPr>
              <a:t>www.getpostman.com</a:t>
            </a:r>
            <a:endParaRPr lang="en-US" dirty="0" smtClean="0">
              <a:cs typeface="Arial" pitchFamily="34" charset="0"/>
            </a:endParaRPr>
          </a:p>
        </p:txBody>
      </p:sp>
    </p:spTree>
    <p:extLst>
      <p:ext uri="{BB962C8B-B14F-4D97-AF65-F5344CB8AC3E}">
        <p14:creationId xmlns:p14="http://schemas.microsoft.com/office/powerpoint/2010/main" val="2652696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Postman Clients</a:t>
            </a:r>
            <a:endParaRPr lang="en-US" sz="3600" dirty="0">
              <a:latin typeface="Arial" pitchFamily="34" charset="0"/>
              <a:cs typeface="Arial" pitchFamily="34" charset="0"/>
            </a:endParaRPr>
          </a:p>
        </p:txBody>
      </p:sp>
      <p:pic>
        <p:nvPicPr>
          <p:cNvPr id="5" name="Picture 4"/>
          <p:cNvPicPr>
            <a:picLocks noChangeAspect="1"/>
          </p:cNvPicPr>
          <p:nvPr/>
        </p:nvPicPr>
        <p:blipFill>
          <a:blip r:embed="rId2"/>
          <a:stretch>
            <a:fillRect/>
          </a:stretch>
        </p:blipFill>
        <p:spPr>
          <a:xfrm>
            <a:off x="3717" y="3352800"/>
            <a:ext cx="9067800" cy="1686645"/>
          </a:xfrm>
          <a:prstGeom prst="rect">
            <a:avLst/>
          </a:prstGeom>
        </p:spPr>
      </p:pic>
    </p:spTree>
    <p:extLst>
      <p:ext uri="{BB962C8B-B14F-4D97-AF65-F5344CB8AC3E}">
        <p14:creationId xmlns:p14="http://schemas.microsoft.com/office/powerpoint/2010/main" val="638292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Postman Demo</a:t>
            </a:r>
            <a:endParaRPr lang="en-US" sz="3600" dirty="0">
              <a:latin typeface="Arial" pitchFamily="34" charset="0"/>
              <a:cs typeface="Arial" pitchFamily="34" charset="0"/>
            </a:endParaRPr>
          </a:p>
        </p:txBody>
      </p:sp>
      <p:sp>
        <p:nvSpPr>
          <p:cNvPr id="5" name="Content Placeholder 2"/>
          <p:cNvSpPr>
            <a:spLocks noGrp="1"/>
          </p:cNvSpPr>
          <p:nvPr>
            <p:ph idx="1"/>
          </p:nvPr>
        </p:nvSpPr>
        <p:spPr>
          <a:xfrm>
            <a:off x="0" y="1524000"/>
            <a:ext cx="9144000" cy="5334000"/>
          </a:xfrm>
        </p:spPr>
        <p:txBody>
          <a:bodyPr>
            <a:normAutofit/>
          </a:bodyPr>
          <a:lstStyle/>
          <a:p>
            <a:r>
              <a:rPr lang="en-US" dirty="0" smtClean="0">
                <a:cs typeface="Arial" pitchFamily="34" charset="0"/>
              </a:rPr>
              <a:t>Demo </a:t>
            </a:r>
            <a:r>
              <a:rPr lang="en-US" dirty="0">
                <a:cs typeface="Arial" pitchFamily="34" charset="0"/>
              </a:rPr>
              <a:t>with </a:t>
            </a:r>
            <a:r>
              <a:rPr lang="en-US" dirty="0">
                <a:cs typeface="Arial" pitchFamily="34" charset="0"/>
                <a:hlinkClick r:id="rId2"/>
              </a:rPr>
              <a:t>http://www.jsontest.com</a:t>
            </a:r>
            <a:r>
              <a:rPr lang="en-US" dirty="0" smtClean="0">
                <a:cs typeface="Arial" pitchFamily="34" charset="0"/>
                <a:hlinkClick r:id="rId2"/>
              </a:rPr>
              <a:t>/</a:t>
            </a:r>
            <a:endParaRPr lang="en-US" dirty="0" smtClean="0">
              <a:cs typeface="Arial" pitchFamily="34" charset="0"/>
            </a:endParaRPr>
          </a:p>
          <a:p>
            <a:pPr lvl="1"/>
            <a:r>
              <a:rPr lang="en-US" dirty="0">
                <a:cs typeface="Arial" pitchFamily="34" charset="0"/>
              </a:rPr>
              <a:t>See </a:t>
            </a:r>
            <a:r>
              <a:rPr lang="en-US" dirty="0">
                <a:cs typeface="Arial" pitchFamily="34" charset="0"/>
                <a:hlinkClick r:id="rId3"/>
              </a:rPr>
              <a:t>http://ip.jsontest.com</a:t>
            </a:r>
            <a:r>
              <a:rPr lang="en-US" dirty="0" smtClean="0">
                <a:cs typeface="Arial" pitchFamily="34" charset="0"/>
                <a:hlinkClick r:id="rId3"/>
              </a:rPr>
              <a:t>/</a:t>
            </a:r>
            <a:endParaRPr lang="en-US" dirty="0" smtClean="0">
              <a:cs typeface="Arial" pitchFamily="34" charset="0"/>
            </a:endParaRPr>
          </a:p>
          <a:p>
            <a:pPr lvl="1"/>
            <a:r>
              <a:rPr lang="en-US" dirty="0" smtClean="0">
                <a:cs typeface="Arial" pitchFamily="34" charset="0"/>
              </a:rPr>
              <a:t>Create request and play it</a:t>
            </a:r>
          </a:p>
          <a:p>
            <a:pPr lvl="1"/>
            <a:r>
              <a:rPr lang="en-US" dirty="0" smtClean="0">
                <a:cs typeface="Arial" pitchFamily="34" charset="0"/>
              </a:rPr>
              <a:t>Add to suite</a:t>
            </a:r>
          </a:p>
          <a:p>
            <a:pPr lvl="1"/>
            <a:r>
              <a:rPr lang="en-US" dirty="0" smtClean="0">
                <a:cs typeface="Arial" pitchFamily="34" charset="0"/>
              </a:rPr>
              <a:t>Add verifications</a:t>
            </a:r>
          </a:p>
          <a:p>
            <a:r>
              <a:rPr lang="en-US" dirty="0" smtClean="0">
                <a:cs typeface="Arial" pitchFamily="34" charset="0"/>
              </a:rPr>
              <a:t>Class work</a:t>
            </a:r>
            <a:endParaRPr lang="en-US" dirty="0">
              <a:cs typeface="Arial" pitchFamily="34" charset="0"/>
            </a:endParaRPr>
          </a:p>
          <a:p>
            <a:pPr lvl="1"/>
            <a:r>
              <a:rPr lang="en-US" dirty="0">
                <a:cs typeface="Arial" pitchFamily="34" charset="0"/>
              </a:rPr>
              <a:t>See </a:t>
            </a:r>
            <a:r>
              <a:rPr lang="en-US" dirty="0">
                <a:cs typeface="Arial" pitchFamily="34" charset="0"/>
                <a:hlinkClick r:id="rId4"/>
              </a:rPr>
              <a:t>http://date.jsontest.com/</a:t>
            </a:r>
            <a:endParaRPr lang="en-US" dirty="0">
              <a:cs typeface="Arial" pitchFamily="34" charset="0"/>
            </a:endParaRPr>
          </a:p>
          <a:p>
            <a:pPr lvl="1"/>
            <a:r>
              <a:rPr lang="en-US" dirty="0">
                <a:cs typeface="Arial" pitchFamily="34" charset="0"/>
              </a:rPr>
              <a:t>Create </a:t>
            </a:r>
            <a:r>
              <a:rPr lang="en-US" dirty="0" smtClean="0">
                <a:cs typeface="Arial" pitchFamily="34" charset="0"/>
              </a:rPr>
              <a:t>request, play it, save to suite, add verifications</a:t>
            </a:r>
          </a:p>
        </p:txBody>
      </p:sp>
    </p:spTree>
    <p:extLst>
      <p:ext uri="{BB962C8B-B14F-4D97-AF65-F5344CB8AC3E}">
        <p14:creationId xmlns:p14="http://schemas.microsoft.com/office/powerpoint/2010/main" val="538508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Fiddler</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lnSpcReduction="10000"/>
          </a:bodyPr>
          <a:lstStyle/>
          <a:p>
            <a:r>
              <a:rPr lang="en-US" dirty="0">
                <a:cs typeface="Arial" panose="020B0604020202020204" pitchFamily="34" charset="0"/>
              </a:rPr>
              <a:t>The free </a:t>
            </a:r>
            <a:r>
              <a:rPr lang="en-US" dirty="0">
                <a:solidFill>
                  <a:schemeClr val="accent1"/>
                </a:solidFill>
                <a:cs typeface="Arial" panose="020B0604020202020204" pitchFamily="34" charset="0"/>
              </a:rPr>
              <a:t>web debugging proxy </a:t>
            </a:r>
            <a:r>
              <a:rPr lang="en-US" dirty="0">
                <a:cs typeface="Arial" panose="020B0604020202020204" pitchFamily="34" charset="0"/>
              </a:rPr>
              <a:t/>
            </a:r>
            <a:br>
              <a:rPr lang="en-US" dirty="0">
                <a:cs typeface="Arial" panose="020B0604020202020204" pitchFamily="34" charset="0"/>
              </a:rPr>
            </a:br>
            <a:r>
              <a:rPr lang="en-US" dirty="0">
                <a:cs typeface="Arial" panose="020B0604020202020204" pitchFamily="34" charset="0"/>
              </a:rPr>
              <a:t>for any browser, system or </a:t>
            </a:r>
            <a:r>
              <a:rPr lang="en-US" dirty="0" smtClean="0">
                <a:cs typeface="Arial" panose="020B0604020202020204" pitchFamily="34" charset="0"/>
              </a:rPr>
              <a:t>platform</a:t>
            </a:r>
          </a:p>
          <a:p>
            <a:r>
              <a:rPr lang="en-US" dirty="0" smtClean="0">
                <a:cs typeface="Arial" panose="020B0604020202020204" pitchFamily="34" charset="0"/>
              </a:rPr>
              <a:t>Features</a:t>
            </a:r>
          </a:p>
          <a:p>
            <a:pPr lvl="1"/>
            <a:r>
              <a:rPr lang="en-US" dirty="0">
                <a:cs typeface="Arial" panose="020B0604020202020204" pitchFamily="34" charset="0"/>
              </a:rPr>
              <a:t>Debug </a:t>
            </a:r>
            <a:r>
              <a:rPr lang="en-US" dirty="0" smtClean="0">
                <a:cs typeface="Arial" panose="020B0604020202020204" pitchFamily="34" charset="0"/>
              </a:rPr>
              <a:t>HTTP traffic </a:t>
            </a:r>
            <a:r>
              <a:rPr lang="en-US" dirty="0">
                <a:cs typeface="Arial" panose="020B0604020202020204" pitchFamily="34" charset="0"/>
              </a:rPr>
              <a:t>from PC, Mac or Linux systems and mobile </a:t>
            </a:r>
            <a:r>
              <a:rPr lang="en-US" dirty="0" smtClean="0">
                <a:cs typeface="Arial" panose="020B0604020202020204" pitchFamily="34" charset="0"/>
              </a:rPr>
              <a:t>devices</a:t>
            </a:r>
          </a:p>
          <a:p>
            <a:pPr lvl="1"/>
            <a:r>
              <a:rPr lang="en-US" dirty="0" smtClean="0">
                <a:cs typeface="Arial" panose="020B0604020202020204" pitchFamily="34" charset="0"/>
              </a:rPr>
              <a:t>Monitor requests size and processing time</a:t>
            </a:r>
          </a:p>
          <a:p>
            <a:pPr lvl="1"/>
            <a:r>
              <a:rPr lang="en-US" dirty="0" smtClean="0">
                <a:cs typeface="Arial" panose="020B0604020202020204" pitchFamily="34" charset="0"/>
              </a:rPr>
              <a:t>Record HTTP traffic</a:t>
            </a:r>
          </a:p>
          <a:p>
            <a:pPr lvl="1"/>
            <a:r>
              <a:rPr lang="en-US" dirty="0" smtClean="0">
                <a:cs typeface="Arial" panose="020B0604020202020204" pitchFamily="34" charset="0"/>
              </a:rPr>
              <a:t>Replay HTTP requests</a:t>
            </a:r>
          </a:p>
          <a:p>
            <a:pPr lvl="1"/>
            <a:r>
              <a:rPr lang="en-US" dirty="0" smtClean="0">
                <a:cs typeface="Arial" panose="020B0604020202020204" pitchFamily="34" charset="0"/>
              </a:rPr>
              <a:t>Compose HTTP Requests</a:t>
            </a:r>
          </a:p>
          <a:p>
            <a:r>
              <a:rPr lang="en-US" dirty="0" err="1" smtClean="0">
                <a:cs typeface="Arial" pitchFamily="34" charset="0"/>
              </a:rPr>
              <a:t>FiddlerCore</a:t>
            </a:r>
            <a:endParaRPr lang="en-US" dirty="0" smtClean="0">
              <a:cs typeface="Arial" pitchFamily="34" charset="0"/>
            </a:endParaRPr>
          </a:p>
          <a:p>
            <a:pPr lvl="1"/>
            <a:r>
              <a:rPr lang="en-US" dirty="0" smtClean="0">
                <a:cs typeface="Arial" pitchFamily="34" charset="0"/>
              </a:rPr>
              <a:t>.</a:t>
            </a:r>
            <a:r>
              <a:rPr lang="en-US" dirty="0">
                <a:cs typeface="Arial" panose="020B0604020202020204" pitchFamily="34" charset="0"/>
              </a:rPr>
              <a:t>NET Class library you can integrate into </a:t>
            </a:r>
            <a:r>
              <a:rPr lang="en-US" dirty="0" smtClean="0">
                <a:cs typeface="Arial" panose="020B0604020202020204" pitchFamily="34" charset="0"/>
              </a:rPr>
              <a:t>your projects</a:t>
            </a:r>
          </a:p>
        </p:txBody>
      </p:sp>
    </p:spTree>
    <p:extLst>
      <p:ext uri="{BB962C8B-B14F-4D97-AF65-F5344CB8AC3E}">
        <p14:creationId xmlns:p14="http://schemas.microsoft.com/office/powerpoint/2010/main" val="1393281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Fiddler Demo</a:t>
            </a:r>
            <a:endParaRPr lang="en-US" sz="3600" dirty="0">
              <a:latin typeface="Arial" pitchFamily="34" charset="0"/>
              <a:cs typeface="Arial" pitchFamily="34" charset="0"/>
            </a:endParaRPr>
          </a:p>
        </p:txBody>
      </p:sp>
      <p:sp>
        <p:nvSpPr>
          <p:cNvPr id="5" name="Content Placeholder 2"/>
          <p:cNvSpPr>
            <a:spLocks noGrp="1"/>
          </p:cNvSpPr>
          <p:nvPr>
            <p:ph idx="1"/>
          </p:nvPr>
        </p:nvSpPr>
        <p:spPr>
          <a:xfrm>
            <a:off x="0" y="1524000"/>
            <a:ext cx="9144000" cy="5334000"/>
          </a:xfrm>
        </p:spPr>
        <p:txBody>
          <a:bodyPr>
            <a:normAutofit/>
          </a:bodyPr>
          <a:lstStyle/>
          <a:p>
            <a:r>
              <a:rPr lang="en-US" dirty="0" smtClean="0">
                <a:cs typeface="Arial" pitchFamily="34" charset="0"/>
              </a:rPr>
              <a:t>Monitor network traffic</a:t>
            </a:r>
          </a:p>
          <a:p>
            <a:r>
              <a:rPr lang="en-US" dirty="0" smtClean="0">
                <a:cs typeface="Arial" pitchFamily="34" charset="0"/>
              </a:rPr>
              <a:t>Demo requests</a:t>
            </a:r>
          </a:p>
        </p:txBody>
      </p:sp>
    </p:spTree>
    <p:extLst>
      <p:ext uri="{BB962C8B-B14F-4D97-AF65-F5344CB8AC3E}">
        <p14:creationId xmlns:p14="http://schemas.microsoft.com/office/powerpoint/2010/main" val="223954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7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5" name="Content Placeholder 2"/>
          <p:cNvSpPr>
            <a:spLocks noGrp="1"/>
          </p:cNvSpPr>
          <p:nvPr>
            <p:ph idx="1"/>
          </p:nvPr>
        </p:nvSpPr>
        <p:spPr>
          <a:xfrm>
            <a:off x="0" y="1524000"/>
            <a:ext cx="9144000" cy="5334000"/>
          </a:xfrm>
        </p:spPr>
        <p:txBody>
          <a:bodyPr>
            <a:normAutofit/>
          </a:bodyPr>
          <a:lstStyle/>
          <a:p>
            <a:r>
              <a:rPr lang="en-US" dirty="0">
                <a:cs typeface="Arial" pitchFamily="34" charset="0"/>
              </a:rPr>
              <a:t>See </a:t>
            </a:r>
            <a:r>
              <a:rPr lang="en-US" dirty="0" smtClean="0">
                <a:cs typeface="Arial" pitchFamily="34" charset="0"/>
              </a:rPr>
              <a:t>“Lecture-04-03-Everlive.txt” </a:t>
            </a:r>
          </a:p>
        </p:txBody>
      </p:sp>
    </p:spTree>
    <p:extLst>
      <p:ext uri="{BB962C8B-B14F-4D97-AF65-F5344CB8AC3E}">
        <p14:creationId xmlns:p14="http://schemas.microsoft.com/office/powerpoint/2010/main" val="1835602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Functional Testing Tools</a:t>
            </a:r>
          </a:p>
        </p:txBody>
      </p:sp>
      <p:sp>
        <p:nvSpPr>
          <p:cNvPr id="10" name="Content Placeholder 2"/>
          <p:cNvSpPr>
            <a:spLocks noGrp="1"/>
          </p:cNvSpPr>
          <p:nvPr>
            <p:ph idx="1"/>
          </p:nvPr>
        </p:nvSpPr>
        <p:spPr>
          <a:xfrm>
            <a:off x="0" y="1524000"/>
            <a:ext cx="9144000" cy="5334000"/>
          </a:xfrm>
        </p:spPr>
        <p:txBody>
          <a:bodyPr>
            <a:normAutofit fontScale="92500" lnSpcReduction="20000"/>
          </a:bodyPr>
          <a:lstStyle/>
          <a:p>
            <a:pPr marL="438912" lvl="1" indent="-320040">
              <a:spcBef>
                <a:spcPts val="1200"/>
              </a:spcBef>
              <a:buClr>
                <a:schemeClr val="accent1"/>
              </a:buClr>
              <a:buSzPct val="80000"/>
              <a:buFont typeface="Wingdings 2"/>
              <a:buChar char=""/>
            </a:pPr>
            <a:r>
              <a:rPr lang="en-US" sz="3500" dirty="0">
                <a:cs typeface="Arial" pitchFamily="34" charset="0"/>
              </a:rPr>
              <a:t>Lightweight browser </a:t>
            </a:r>
            <a:r>
              <a:rPr lang="en-US" sz="3500" dirty="0" smtClean="0">
                <a:cs typeface="Arial" pitchFamily="34" charset="0"/>
              </a:rPr>
              <a:t>applications or web sites</a:t>
            </a:r>
            <a:endParaRPr lang="en-US" sz="3500" dirty="0">
              <a:cs typeface="Arial" pitchFamily="34" charset="0"/>
            </a:endParaRPr>
          </a:p>
          <a:p>
            <a:pPr lvl="1">
              <a:spcBef>
                <a:spcPts val="600"/>
              </a:spcBef>
            </a:pPr>
            <a:r>
              <a:rPr lang="en-US" dirty="0">
                <a:cs typeface="Arial" pitchFamily="34" charset="0"/>
              </a:rPr>
              <a:t>Usually Free</a:t>
            </a:r>
          </a:p>
          <a:p>
            <a:pPr lvl="1">
              <a:spcBef>
                <a:spcPts val="600"/>
              </a:spcBef>
            </a:pPr>
            <a:r>
              <a:rPr lang="en-US" dirty="0">
                <a:cs typeface="Arial" pitchFamily="34" charset="0"/>
              </a:rPr>
              <a:t>Easy to use, no installation required</a:t>
            </a:r>
          </a:p>
          <a:p>
            <a:pPr lvl="1">
              <a:spcBef>
                <a:spcPts val="600"/>
              </a:spcBef>
            </a:pPr>
            <a:r>
              <a:rPr lang="en-US" dirty="0">
                <a:cs typeface="Arial" pitchFamily="34" charset="0"/>
              </a:rPr>
              <a:t>Usually support only </a:t>
            </a:r>
            <a:r>
              <a:rPr lang="en-US" dirty="0" smtClean="0">
                <a:cs typeface="Arial" pitchFamily="34" charset="0"/>
              </a:rPr>
              <a:t>REST</a:t>
            </a:r>
          </a:p>
          <a:p>
            <a:pPr lvl="1">
              <a:spcBef>
                <a:spcPts val="600"/>
              </a:spcBef>
            </a:pPr>
            <a:r>
              <a:rPr lang="en-US" dirty="0" smtClean="0">
                <a:cs typeface="Arial" pitchFamily="34" charset="0"/>
              </a:rPr>
              <a:t>Usually can be used only for manual testing</a:t>
            </a:r>
          </a:p>
          <a:p>
            <a:pPr lvl="1">
              <a:spcBef>
                <a:spcPts val="600"/>
              </a:spcBef>
            </a:pPr>
            <a:r>
              <a:rPr lang="en-US" dirty="0" smtClean="0">
                <a:cs typeface="Arial" pitchFamily="34" charset="0"/>
              </a:rPr>
              <a:t>Good option if you test mostly on UI Layer and sometimes you need to check something on Service Layer</a:t>
            </a:r>
          </a:p>
          <a:p>
            <a:pPr marL="438912" lvl="1" indent="-320040">
              <a:spcBef>
                <a:spcPts val="1200"/>
              </a:spcBef>
              <a:buClr>
                <a:schemeClr val="accent1"/>
              </a:buClr>
              <a:buSzPct val="80000"/>
              <a:buFont typeface="Wingdings 2"/>
              <a:buChar char=""/>
            </a:pPr>
            <a:r>
              <a:rPr lang="en-US" sz="3500" dirty="0" smtClean="0">
                <a:cs typeface="Arial" pitchFamily="34" charset="0"/>
              </a:rPr>
              <a:t>Tools in this category</a:t>
            </a:r>
            <a:endParaRPr lang="en-US" sz="3500" dirty="0">
              <a:cs typeface="Arial" pitchFamily="34" charset="0"/>
            </a:endParaRPr>
          </a:p>
          <a:p>
            <a:pPr lvl="1">
              <a:spcBef>
                <a:spcPts val="600"/>
              </a:spcBef>
            </a:pPr>
            <a:r>
              <a:rPr lang="en-US" dirty="0" smtClean="0">
                <a:cs typeface="Arial" pitchFamily="34" charset="0"/>
              </a:rPr>
              <a:t>Advanced REST Client (Chrome)</a:t>
            </a:r>
          </a:p>
          <a:p>
            <a:pPr lvl="1">
              <a:spcBef>
                <a:spcPts val="600"/>
              </a:spcBef>
            </a:pPr>
            <a:r>
              <a:rPr lang="en-US" dirty="0" smtClean="0">
                <a:cs typeface="Arial" pitchFamily="34" charset="0"/>
              </a:rPr>
              <a:t>Postman (Chrome)</a:t>
            </a:r>
          </a:p>
          <a:p>
            <a:pPr lvl="1">
              <a:spcBef>
                <a:spcPts val="600"/>
              </a:spcBef>
            </a:pPr>
            <a:r>
              <a:rPr lang="en-US" dirty="0" err="1" smtClean="0">
                <a:cs typeface="Arial" pitchFamily="34" charset="0"/>
              </a:rPr>
              <a:t>RESTClient</a:t>
            </a:r>
            <a:r>
              <a:rPr lang="en-US" dirty="0" smtClean="0">
                <a:cs typeface="Arial" panose="020B0604020202020204" pitchFamily="34" charset="0"/>
              </a:rPr>
              <a:t> (Firefox)</a:t>
            </a:r>
          </a:p>
          <a:p>
            <a:pPr lvl="1">
              <a:spcBef>
                <a:spcPts val="600"/>
              </a:spcBef>
            </a:pPr>
            <a:r>
              <a:rPr lang="en-US" dirty="0" err="1" smtClean="0">
                <a:cs typeface="Arial" panose="020B0604020202020204" pitchFamily="34" charset="0"/>
                <a:hlinkClick r:id="rId2"/>
              </a:rPr>
              <a:t>WSDLBrowser</a:t>
            </a:r>
            <a:r>
              <a:rPr lang="en-US" dirty="0" smtClean="0">
                <a:cs typeface="Arial" panose="020B0604020202020204" pitchFamily="34" charset="0"/>
              </a:rPr>
              <a:t> </a:t>
            </a:r>
            <a:endParaRPr lang="en-US" dirty="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438912" lvl="1" indent="-320040">
              <a:spcBef>
                <a:spcPts val="0"/>
              </a:spcBef>
              <a:buClr>
                <a:schemeClr val="accent1"/>
              </a:buClr>
              <a:buSzPct val="80000"/>
              <a:buFont typeface="Wingdings 2"/>
              <a:buChar char=""/>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634644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Functional Testing Tools</a:t>
            </a:r>
          </a:p>
        </p:txBody>
      </p:sp>
      <p:sp>
        <p:nvSpPr>
          <p:cNvPr id="10" name="Content Placeholder 2"/>
          <p:cNvSpPr>
            <a:spLocks noGrp="1"/>
          </p:cNvSpPr>
          <p:nvPr>
            <p:ph idx="1"/>
          </p:nvPr>
        </p:nvSpPr>
        <p:spPr>
          <a:xfrm>
            <a:off x="0" y="1524000"/>
            <a:ext cx="9144000" cy="5334000"/>
          </a:xfrm>
        </p:spPr>
        <p:txBody>
          <a:bodyPr>
            <a:normAutofit/>
          </a:bodyPr>
          <a:lstStyle/>
          <a:p>
            <a:r>
              <a:rPr lang="en-US" sz="3600" dirty="0" err="1" smtClean="0">
                <a:cs typeface="Arial" pitchFamily="34" charset="0"/>
              </a:rPr>
              <a:t>SoapUI</a:t>
            </a:r>
            <a:endParaRPr lang="en-US" sz="3600" dirty="0" smtClean="0">
              <a:cs typeface="Arial" pitchFamily="34" charset="0"/>
            </a:endParaRPr>
          </a:p>
          <a:p>
            <a:pPr lvl="1"/>
            <a:r>
              <a:rPr lang="en-US" dirty="0">
                <a:cs typeface="Arial" panose="020B0604020202020204" pitchFamily="34" charset="0"/>
              </a:rPr>
              <a:t>The Swiss-Army Knife of </a:t>
            </a:r>
            <a:r>
              <a:rPr lang="en-US" dirty="0" smtClean="0">
                <a:cs typeface="Arial" panose="020B0604020202020204" pitchFamily="34" charset="0"/>
              </a:rPr>
              <a:t>Testing Web </a:t>
            </a:r>
            <a:r>
              <a:rPr lang="en-US" dirty="0" err="1" smtClean="0">
                <a:cs typeface="Arial" panose="020B0604020202020204" pitchFamily="34" charset="0"/>
              </a:rPr>
              <a:t>Serivices</a:t>
            </a:r>
            <a:endParaRPr lang="en-US" dirty="0" smtClean="0">
              <a:cs typeface="Arial" pitchFamily="34" charset="0"/>
            </a:endParaRPr>
          </a:p>
          <a:p>
            <a:pPr lvl="1"/>
            <a:r>
              <a:rPr lang="en-US" dirty="0" smtClean="0">
                <a:cs typeface="Arial" pitchFamily="34" charset="0"/>
              </a:rPr>
              <a:t>The most popular tool for testing Web Services</a:t>
            </a:r>
          </a:p>
          <a:p>
            <a:pPr lvl="1"/>
            <a:r>
              <a:rPr lang="en-US" dirty="0" smtClean="0">
                <a:cs typeface="Arial" pitchFamily="34" charset="0"/>
              </a:rPr>
              <a:t>Java based standalone desktop tool</a:t>
            </a:r>
          </a:p>
          <a:p>
            <a:pPr lvl="1"/>
            <a:r>
              <a:rPr lang="en-US" dirty="0" smtClean="0">
                <a:cs typeface="Arial" pitchFamily="34" charset="0"/>
              </a:rPr>
              <a:t>Basic security and performance/load testing features</a:t>
            </a:r>
          </a:p>
          <a:p>
            <a:pPr lvl="1"/>
            <a:r>
              <a:rPr lang="en-US" dirty="0" smtClean="0">
                <a:cs typeface="Arial" pitchFamily="34" charset="0"/>
              </a:rPr>
              <a:t>Free edition with base features</a:t>
            </a:r>
          </a:p>
          <a:p>
            <a:pPr lvl="1"/>
            <a:r>
              <a:rPr lang="en-US" dirty="0" smtClean="0">
                <a:cs typeface="Arial" pitchFamily="34" charset="0"/>
              </a:rPr>
              <a:t>PRO edition with some extras</a:t>
            </a:r>
          </a:p>
          <a:p>
            <a:pPr lvl="2"/>
            <a:r>
              <a:rPr lang="en-US" dirty="0" smtClean="0">
                <a:cs typeface="Arial" pitchFamily="34" charset="0"/>
              </a:rPr>
              <a:t>~ $ 500 per seat</a:t>
            </a:r>
          </a:p>
        </p:txBody>
      </p:sp>
    </p:spTree>
    <p:extLst>
      <p:ext uri="{BB962C8B-B14F-4D97-AF65-F5344CB8AC3E}">
        <p14:creationId xmlns:p14="http://schemas.microsoft.com/office/powerpoint/2010/main" val="3861694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Functional Testing Tools</a:t>
            </a:r>
          </a:p>
        </p:txBody>
      </p:sp>
      <p:sp>
        <p:nvSpPr>
          <p:cNvPr id="10" name="Content Placeholder 2"/>
          <p:cNvSpPr>
            <a:spLocks noGrp="1"/>
          </p:cNvSpPr>
          <p:nvPr>
            <p:ph idx="1"/>
          </p:nvPr>
        </p:nvSpPr>
        <p:spPr>
          <a:xfrm>
            <a:off x="0" y="1524000"/>
            <a:ext cx="9144000" cy="5334000"/>
          </a:xfrm>
        </p:spPr>
        <p:txBody>
          <a:bodyPr>
            <a:normAutofit/>
          </a:bodyPr>
          <a:lstStyle/>
          <a:p>
            <a:r>
              <a:rPr lang="en-US" sz="3600" dirty="0" smtClean="0">
                <a:cs typeface="Arial" pitchFamily="34" charset="0"/>
              </a:rPr>
              <a:t>Coded solutions</a:t>
            </a:r>
            <a:endParaRPr lang="en-US" sz="3600" dirty="0">
              <a:cs typeface="Arial" pitchFamily="34" charset="0"/>
            </a:endParaRPr>
          </a:p>
          <a:p>
            <a:pPr lvl="1"/>
            <a:r>
              <a:rPr lang="en-US" dirty="0" smtClean="0">
                <a:cs typeface="Arial" pitchFamily="34" charset="0"/>
              </a:rPr>
              <a:t>All modern languages have some libraries which enable you to communicate with Web Services</a:t>
            </a:r>
          </a:p>
          <a:p>
            <a:pPr lvl="1"/>
            <a:r>
              <a:rPr lang="en-US" dirty="0" smtClean="0">
                <a:cs typeface="Arial" pitchFamily="34" charset="0"/>
              </a:rPr>
              <a:t>Require some codding skills</a:t>
            </a:r>
          </a:p>
          <a:p>
            <a:pPr lvl="1"/>
            <a:r>
              <a:rPr lang="en-US" dirty="0" smtClean="0">
                <a:cs typeface="Arial" pitchFamily="34" charset="0"/>
              </a:rPr>
              <a:t>Usually it takes a bit more time to start</a:t>
            </a:r>
          </a:p>
          <a:p>
            <a:pPr lvl="1"/>
            <a:r>
              <a:rPr lang="en-US" dirty="0" smtClean="0">
                <a:cs typeface="Arial" pitchFamily="34" charset="0"/>
              </a:rPr>
              <a:t>Usually it is more flexible compared to traditional tooling</a:t>
            </a:r>
          </a:p>
          <a:p>
            <a:pPr lvl="2"/>
            <a:r>
              <a:rPr lang="en-US" dirty="0" smtClean="0">
                <a:cs typeface="Arial" pitchFamily="34" charset="0"/>
              </a:rPr>
              <a:t>You can define more robust logic and flows in tests</a:t>
            </a:r>
          </a:p>
          <a:p>
            <a:pPr lvl="2"/>
            <a:r>
              <a:rPr lang="en-US" dirty="0" smtClean="0">
                <a:cs typeface="Arial" pitchFamily="34" charset="0"/>
              </a:rPr>
              <a:t>Can be integrated with tests for UI Layer</a:t>
            </a:r>
          </a:p>
        </p:txBody>
      </p:sp>
    </p:spTree>
    <p:extLst>
      <p:ext uri="{BB962C8B-B14F-4D97-AF65-F5344CB8AC3E}">
        <p14:creationId xmlns:p14="http://schemas.microsoft.com/office/powerpoint/2010/main" val="4219261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fontScale="92500" lnSpcReduction="20000"/>
          </a:bodyPr>
          <a:lstStyle/>
          <a:p>
            <a:pPr>
              <a:spcBef>
                <a:spcPts val="1200"/>
              </a:spcBef>
            </a:pPr>
            <a:r>
              <a:rPr lang="en-US" sz="3600" dirty="0" smtClean="0">
                <a:cs typeface="Arial" pitchFamily="34" charset="0"/>
              </a:rPr>
              <a:t>When selecting a tool always keep in mind you select tool for a team</a:t>
            </a:r>
          </a:p>
          <a:p>
            <a:pPr lvl="1">
              <a:spcBef>
                <a:spcPts val="1200"/>
              </a:spcBef>
            </a:pPr>
            <a:r>
              <a:rPr lang="en-US" dirty="0" smtClean="0">
                <a:cs typeface="Arial" pitchFamily="34" charset="0"/>
              </a:rPr>
              <a:t>Selecting coded solution for team where no one have codding skills is not a good option</a:t>
            </a:r>
          </a:p>
          <a:p>
            <a:pPr lvl="1">
              <a:spcBef>
                <a:spcPts val="1200"/>
              </a:spcBef>
            </a:pPr>
            <a:r>
              <a:rPr lang="en-US" dirty="0" smtClean="0">
                <a:cs typeface="Arial" pitchFamily="34" charset="0"/>
              </a:rPr>
              <a:t>Everyone in the team must be comfortable with selected tools</a:t>
            </a:r>
          </a:p>
          <a:p>
            <a:pPr>
              <a:spcBef>
                <a:spcPts val="1200"/>
              </a:spcBef>
            </a:pPr>
            <a:r>
              <a:rPr lang="en-US" sz="3600" dirty="0" smtClean="0">
                <a:cs typeface="Arial" pitchFamily="34" charset="0"/>
              </a:rPr>
              <a:t>Team is more important than the tool</a:t>
            </a:r>
          </a:p>
          <a:p>
            <a:pPr lvl="1">
              <a:spcBef>
                <a:spcPts val="1200"/>
              </a:spcBef>
            </a:pPr>
            <a:r>
              <a:rPr lang="en-US" dirty="0" smtClean="0">
                <a:cs typeface="Arial" pitchFamily="34" charset="0"/>
              </a:rPr>
              <a:t>In case you have 5 QA colleagues using </a:t>
            </a:r>
            <a:r>
              <a:rPr lang="en-US" dirty="0" err="1" smtClean="0">
                <a:cs typeface="Arial" pitchFamily="34" charset="0"/>
              </a:rPr>
              <a:t>SoapUI</a:t>
            </a:r>
            <a:r>
              <a:rPr lang="en-US" dirty="0" smtClean="0">
                <a:cs typeface="Arial" pitchFamily="34" charset="0"/>
              </a:rPr>
              <a:t> while you prefer coded solution and you can not convince them that coded solution is better then you have two options</a:t>
            </a:r>
          </a:p>
          <a:p>
            <a:pPr lvl="2">
              <a:spcBef>
                <a:spcPts val="1200"/>
              </a:spcBef>
            </a:pPr>
            <a:r>
              <a:rPr lang="en-US" dirty="0" smtClean="0">
                <a:cs typeface="Arial" pitchFamily="34" charset="0"/>
              </a:rPr>
              <a:t>Keep to current strategy (</a:t>
            </a:r>
            <a:r>
              <a:rPr lang="en-US" dirty="0" err="1" smtClean="0">
                <a:cs typeface="Arial" pitchFamily="34" charset="0"/>
              </a:rPr>
              <a:t>SoapUI</a:t>
            </a:r>
            <a:r>
              <a:rPr lang="en-US" dirty="0" smtClean="0">
                <a:cs typeface="Arial" pitchFamily="34" charset="0"/>
              </a:rPr>
              <a:t>)</a:t>
            </a:r>
          </a:p>
          <a:p>
            <a:pPr lvl="2">
              <a:spcBef>
                <a:spcPts val="1200"/>
              </a:spcBef>
            </a:pPr>
            <a:r>
              <a:rPr lang="en-US" dirty="0" smtClean="0">
                <a:cs typeface="Arial" pitchFamily="34" charset="0"/>
              </a:rPr>
              <a:t>Leave the team</a:t>
            </a:r>
          </a:p>
        </p:txBody>
      </p:sp>
    </p:spTree>
    <p:extLst>
      <p:ext uri="{BB962C8B-B14F-4D97-AF65-F5344CB8AC3E}">
        <p14:creationId xmlns:p14="http://schemas.microsoft.com/office/powerpoint/2010/main" val="701977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pPr>
              <a:spcBef>
                <a:spcPts val="600"/>
              </a:spcBef>
            </a:pPr>
            <a:r>
              <a:rPr lang="en-US" sz="3600" dirty="0" smtClean="0">
                <a:cs typeface="Arial" pitchFamily="34" charset="0"/>
              </a:rPr>
              <a:t>Tests are more important than the tool (1)</a:t>
            </a:r>
          </a:p>
          <a:p>
            <a:pPr lvl="1">
              <a:spcBef>
                <a:spcPts val="600"/>
              </a:spcBef>
            </a:pPr>
            <a:r>
              <a:rPr lang="en-US" dirty="0" smtClean="0">
                <a:cs typeface="Arial" pitchFamily="34" charset="0"/>
              </a:rPr>
              <a:t>Tools do not find bugs</a:t>
            </a:r>
          </a:p>
          <a:p>
            <a:pPr lvl="1">
              <a:spcBef>
                <a:spcPts val="600"/>
              </a:spcBef>
            </a:pPr>
            <a:r>
              <a:rPr lang="en-US" dirty="0" smtClean="0">
                <a:cs typeface="Arial" pitchFamily="34" charset="0"/>
              </a:rPr>
              <a:t>Tests find bugs</a:t>
            </a:r>
          </a:p>
          <a:p>
            <a:pPr lvl="1">
              <a:spcBef>
                <a:spcPts val="600"/>
              </a:spcBef>
            </a:pPr>
            <a:r>
              <a:rPr lang="en-US" dirty="0" smtClean="0">
                <a:cs typeface="Arial" pitchFamily="34" charset="0"/>
              </a:rPr>
              <a:t>Make sure you have good coverage of all possible scenarios</a:t>
            </a:r>
          </a:p>
          <a:p>
            <a:pPr lvl="1">
              <a:spcBef>
                <a:spcPts val="600"/>
              </a:spcBef>
            </a:pPr>
            <a:r>
              <a:rPr lang="en-US" dirty="0" smtClean="0">
                <a:cs typeface="Arial" pitchFamily="34" charset="0"/>
              </a:rPr>
              <a:t>Do your best to avoid flaky tests</a:t>
            </a:r>
          </a:p>
          <a:p>
            <a:pPr lvl="2">
              <a:spcBef>
                <a:spcPts val="600"/>
              </a:spcBef>
            </a:pPr>
            <a:r>
              <a:rPr lang="en-US" dirty="0" smtClean="0">
                <a:cs typeface="Arial" pitchFamily="34" charset="0"/>
              </a:rPr>
              <a:t>Flaky tests require a lot of effort to review and decide if you have a bug or it is just a flaky tests</a:t>
            </a:r>
          </a:p>
          <a:p>
            <a:pPr lvl="2">
              <a:spcBef>
                <a:spcPts val="600"/>
              </a:spcBef>
            </a:pPr>
            <a:r>
              <a:rPr lang="en-US" dirty="0" smtClean="0">
                <a:cs typeface="Arial" pitchFamily="34" charset="0"/>
              </a:rPr>
              <a:t>If you need to investigate test results in order to log a bug then your tests are not useful for other team members – developers, PMs, BAs</a:t>
            </a:r>
          </a:p>
          <a:p>
            <a:pPr lvl="2">
              <a:spcBef>
                <a:spcPts val="600"/>
              </a:spcBef>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084893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a:bodyPr>
          <a:lstStyle/>
          <a:p>
            <a:pPr>
              <a:spcBef>
                <a:spcPts val="600"/>
              </a:spcBef>
            </a:pPr>
            <a:r>
              <a:rPr lang="en-US" sz="3600" dirty="0" smtClean="0">
                <a:cs typeface="Arial" pitchFamily="34" charset="0"/>
              </a:rPr>
              <a:t>Tests are more important than the tool (2)</a:t>
            </a:r>
          </a:p>
          <a:p>
            <a:pPr lvl="1">
              <a:spcBef>
                <a:spcPts val="600"/>
              </a:spcBef>
            </a:pPr>
            <a:r>
              <a:rPr lang="en-US" dirty="0" smtClean="0">
                <a:cs typeface="Arial" pitchFamily="34" charset="0"/>
              </a:rPr>
              <a:t>Make sure you have some negative tests</a:t>
            </a:r>
          </a:p>
          <a:p>
            <a:pPr lvl="2">
              <a:spcBef>
                <a:spcPts val="600"/>
              </a:spcBef>
            </a:pPr>
            <a:r>
              <a:rPr lang="en-US" dirty="0" smtClean="0">
                <a:cs typeface="Arial" pitchFamily="34" charset="0"/>
              </a:rPr>
              <a:t>Get data for wrong Id</a:t>
            </a:r>
          </a:p>
          <a:p>
            <a:pPr lvl="2">
              <a:spcBef>
                <a:spcPts val="600"/>
              </a:spcBef>
            </a:pPr>
            <a:r>
              <a:rPr lang="en-US" dirty="0" smtClean="0">
                <a:cs typeface="Arial" pitchFamily="34" charset="0"/>
              </a:rPr>
              <a:t>Get data with POST request</a:t>
            </a:r>
          </a:p>
          <a:p>
            <a:pPr lvl="2">
              <a:spcBef>
                <a:spcPts val="600"/>
              </a:spcBef>
            </a:pPr>
            <a:r>
              <a:rPr lang="en-US" dirty="0" smtClean="0">
                <a:cs typeface="Arial" pitchFamily="34" charset="0"/>
              </a:rPr>
              <a:t>Delete data with GET request</a:t>
            </a:r>
          </a:p>
          <a:p>
            <a:pPr lvl="2">
              <a:spcBef>
                <a:spcPts val="600"/>
              </a:spcBef>
            </a:pPr>
            <a:r>
              <a:rPr lang="en-US" dirty="0" smtClean="0">
                <a:cs typeface="Arial" pitchFamily="34" charset="0"/>
              </a:rPr>
              <a:t>Try long inputs</a:t>
            </a:r>
          </a:p>
          <a:p>
            <a:pPr lvl="2">
              <a:spcBef>
                <a:spcPts val="600"/>
              </a:spcBef>
            </a:pPr>
            <a:r>
              <a:rPr lang="en-US" dirty="0" smtClean="0">
                <a:cs typeface="Arial" pitchFamily="34" charset="0"/>
              </a:rPr>
              <a:t>Try special characters in inputs</a:t>
            </a:r>
          </a:p>
          <a:p>
            <a:pPr lvl="2">
              <a:spcBef>
                <a:spcPts val="600"/>
              </a:spcBef>
            </a:pPr>
            <a:r>
              <a:rPr lang="en-US" dirty="0" smtClean="0">
                <a:cs typeface="Arial" pitchFamily="34" charset="0"/>
              </a:rPr>
              <a:t>Try missing mandatory fields</a:t>
            </a:r>
          </a:p>
          <a:p>
            <a:pPr lvl="2">
              <a:spcBef>
                <a:spcPts val="600"/>
              </a:spcBef>
            </a:pPr>
            <a:r>
              <a:rPr lang="en-US" dirty="0" smtClean="0">
                <a:cs typeface="Arial" pitchFamily="34" charset="0"/>
              </a:rPr>
              <a:t>Try input with wrong type (a good topic for </a:t>
            </a:r>
            <a:r>
              <a:rPr lang="en-US" dirty="0">
                <a:cs typeface="Arial" pitchFamily="34" charset="0"/>
              </a:rPr>
              <a:t>beer discussion</a:t>
            </a:r>
            <a:r>
              <a:rPr lang="en-US" dirty="0" smtClean="0">
                <a:cs typeface="Arial" pitchFamily="34" charset="0"/>
              </a:rPr>
              <a:t>)</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94134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itchFamily="34" charset="0"/>
                <a:cs typeface="Arial" pitchFamily="34" charset="0"/>
              </a:rPr>
              <a:t>My </a:t>
            </a:r>
            <a:r>
              <a:rPr lang="en-US" sz="3600" dirty="0" smtClean="0">
                <a:latin typeface="Arial" pitchFamily="34" charset="0"/>
                <a:cs typeface="Arial" pitchFamily="34" charset="0"/>
              </a:rPr>
              <a:t>Tips on Functional Testing</a:t>
            </a:r>
            <a:endParaRPr lang="en-US" sz="3600" dirty="0">
              <a:latin typeface="Arial" pitchFamily="34" charset="0"/>
              <a:cs typeface="Arial" pitchFamily="34" charset="0"/>
            </a:endParaRPr>
          </a:p>
        </p:txBody>
      </p:sp>
      <p:sp>
        <p:nvSpPr>
          <p:cNvPr id="10" name="Content Placeholder 2"/>
          <p:cNvSpPr>
            <a:spLocks noGrp="1"/>
          </p:cNvSpPr>
          <p:nvPr>
            <p:ph idx="1"/>
          </p:nvPr>
        </p:nvSpPr>
        <p:spPr>
          <a:xfrm>
            <a:off x="0" y="1524000"/>
            <a:ext cx="9144000" cy="5334000"/>
          </a:xfrm>
        </p:spPr>
        <p:txBody>
          <a:bodyPr>
            <a:normAutofit fontScale="92500" lnSpcReduction="20000"/>
          </a:bodyPr>
          <a:lstStyle/>
          <a:p>
            <a:pPr>
              <a:spcBef>
                <a:spcPts val="600"/>
              </a:spcBef>
            </a:pPr>
            <a:r>
              <a:rPr lang="en-US" sz="3600" dirty="0" smtClean="0">
                <a:cs typeface="Arial" pitchFamily="34" charset="0"/>
              </a:rPr>
              <a:t>Test both in isolation and in integration</a:t>
            </a:r>
          </a:p>
          <a:p>
            <a:pPr lvl="1">
              <a:spcBef>
                <a:spcPts val="600"/>
              </a:spcBef>
            </a:pPr>
            <a:r>
              <a:rPr lang="en-US" dirty="0" smtClean="0">
                <a:cs typeface="Arial" pitchFamily="34" charset="0"/>
              </a:rPr>
              <a:t>Isolation</a:t>
            </a:r>
          </a:p>
          <a:p>
            <a:pPr lvl="2">
              <a:spcBef>
                <a:spcPts val="600"/>
              </a:spcBef>
            </a:pPr>
            <a:r>
              <a:rPr lang="en-US" dirty="0" smtClean="0">
                <a:cs typeface="Arial" pitchFamily="34" charset="0"/>
              </a:rPr>
              <a:t>Give you more stable environment, therefore more stable tests and test results</a:t>
            </a:r>
          </a:p>
          <a:p>
            <a:pPr lvl="2">
              <a:spcBef>
                <a:spcPts val="600"/>
              </a:spcBef>
            </a:pPr>
            <a:r>
              <a:rPr lang="en-US" dirty="0" smtClean="0">
                <a:cs typeface="Arial" pitchFamily="34" charset="0"/>
              </a:rPr>
              <a:t>Usually it is faster (especially if you use in memory components)</a:t>
            </a:r>
          </a:p>
          <a:p>
            <a:pPr lvl="1">
              <a:spcBef>
                <a:spcPts val="600"/>
              </a:spcBef>
            </a:pPr>
            <a:r>
              <a:rPr lang="en-US" dirty="0" smtClean="0">
                <a:cs typeface="Arial" pitchFamily="34" charset="0"/>
              </a:rPr>
              <a:t>Integration</a:t>
            </a:r>
            <a:endParaRPr lang="en-US" dirty="0">
              <a:cs typeface="Arial" pitchFamily="34" charset="0"/>
            </a:endParaRPr>
          </a:p>
          <a:p>
            <a:pPr lvl="2">
              <a:spcBef>
                <a:spcPts val="600"/>
              </a:spcBef>
            </a:pPr>
            <a:r>
              <a:rPr lang="en-US" dirty="0" smtClean="0">
                <a:cs typeface="Arial" pitchFamily="34" charset="0"/>
              </a:rPr>
              <a:t>Testing on integration environment where service integrate with other systems usually means that someone else is also testing on this environment</a:t>
            </a:r>
          </a:p>
          <a:p>
            <a:pPr lvl="2">
              <a:spcBef>
                <a:spcPts val="600"/>
              </a:spcBef>
            </a:pPr>
            <a:r>
              <a:rPr lang="en-US" dirty="0" smtClean="0">
                <a:cs typeface="Arial" pitchFamily="34" charset="0"/>
              </a:rPr>
              <a:t>Usually test on integration are slow and flaky</a:t>
            </a:r>
          </a:p>
          <a:p>
            <a:pPr lvl="2">
              <a:spcBef>
                <a:spcPts val="600"/>
              </a:spcBef>
            </a:pPr>
            <a:r>
              <a:rPr lang="en-US" dirty="0" smtClean="0">
                <a:cs typeface="Arial" pitchFamily="34" charset="0"/>
              </a:rPr>
              <a:t>Testing in integration can find bugs that can not be found in isolated testing</a:t>
            </a:r>
          </a:p>
          <a:p>
            <a:pPr lvl="3">
              <a:spcBef>
                <a:spcPts val="600"/>
              </a:spcBef>
            </a:pPr>
            <a:r>
              <a:rPr lang="en-US" dirty="0" smtClean="0">
                <a:cs typeface="Arial" pitchFamily="34" charset="0"/>
              </a:rPr>
              <a:t>Example: If a service is hosted on several nodes and time synchronization is not OK then you might encounter some concurrency issues. Usually isolated environment is only on one node and you can not find such issues.</a:t>
            </a:r>
          </a:p>
        </p:txBody>
      </p:sp>
    </p:spTree>
    <p:extLst>
      <p:ext uri="{BB962C8B-B14F-4D97-AF65-F5344CB8AC3E}">
        <p14:creationId xmlns:p14="http://schemas.microsoft.com/office/powerpoint/2010/main" val="3678237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3136</TotalTime>
  <Words>1295</Words>
  <Application>Microsoft Office PowerPoint</Application>
  <PresentationFormat>On-screen Show (4:3)</PresentationFormat>
  <Paragraphs>230</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Corbel</vt:lpstr>
      <vt:lpstr>Wingdings</vt:lpstr>
      <vt:lpstr>Wingdings 2</vt:lpstr>
      <vt:lpstr>Wingdings 3</vt:lpstr>
      <vt:lpstr>Module</vt:lpstr>
      <vt:lpstr>Tools for Testing  Web Services</vt:lpstr>
      <vt:lpstr>Content</vt:lpstr>
      <vt:lpstr>Functional Testing Tools</vt:lpstr>
      <vt:lpstr>Functional Testing Tools</vt:lpstr>
      <vt:lpstr>Functional Testing Tools</vt:lpstr>
      <vt:lpstr>My Tips on Functional Testing</vt:lpstr>
      <vt:lpstr>My Tips on Functional Testing</vt:lpstr>
      <vt:lpstr>My Tips on Functional Testing</vt:lpstr>
      <vt:lpstr>My Tips on Functional Testing</vt:lpstr>
      <vt:lpstr>My Tips on Functional Testing</vt:lpstr>
      <vt:lpstr>My Tips on Functional Testing</vt:lpstr>
      <vt:lpstr>My Tips on Functional Testing</vt:lpstr>
      <vt:lpstr>My Tips on Functional Testing Tools</vt:lpstr>
      <vt:lpstr>My Preferences</vt:lpstr>
      <vt:lpstr>Load Testing Tools</vt:lpstr>
      <vt:lpstr>Load Testing Tools</vt:lpstr>
      <vt:lpstr>Load Testing Tools</vt:lpstr>
      <vt:lpstr>Questions</vt:lpstr>
      <vt:lpstr>WSDL Browser</vt:lpstr>
      <vt:lpstr>Advanced Rest Client</vt:lpstr>
      <vt:lpstr>Advanced Rest Client Demo</vt:lpstr>
      <vt:lpstr>Postman Offering</vt:lpstr>
      <vt:lpstr>Postman Offering</vt:lpstr>
      <vt:lpstr>Postman Clients</vt:lpstr>
      <vt:lpstr>Postman Demo</vt:lpstr>
      <vt:lpstr>Fiddler</vt:lpstr>
      <vt:lpstr>Fiddler Demo</vt:lpstr>
      <vt:lpstr>Questions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Strahinski</dc:creator>
  <cp:lastModifiedBy>Mitaka_F1</cp:lastModifiedBy>
  <cp:revision>508</cp:revision>
  <dcterms:created xsi:type="dcterms:W3CDTF">2006-08-16T00:00:00Z</dcterms:created>
  <dcterms:modified xsi:type="dcterms:W3CDTF">2016-05-10T20:58:56Z</dcterms:modified>
</cp:coreProperties>
</file>