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8" r:id="rId3"/>
    <p:sldId id="362" r:id="rId4"/>
    <p:sldId id="303" r:id="rId5"/>
    <p:sldId id="353" r:id="rId6"/>
    <p:sldId id="363" r:id="rId7"/>
    <p:sldId id="364" r:id="rId8"/>
    <p:sldId id="366" r:id="rId9"/>
    <p:sldId id="369" r:id="rId10"/>
    <p:sldId id="370" r:id="rId11"/>
    <p:sldId id="352" r:id="rId12"/>
    <p:sldId id="371" r:id="rId13"/>
    <p:sldId id="368" r:id="rId14"/>
    <p:sldId id="372" r:id="rId15"/>
    <p:sldId id="373" r:id="rId16"/>
    <p:sldId id="367" r:id="rId17"/>
    <p:sldId id="374" r:id="rId18"/>
    <p:sldId id="375" r:id="rId19"/>
    <p:sldId id="376" r:id="rId20"/>
    <p:sldId id="377" r:id="rId21"/>
    <p:sldId id="378" r:id="rId22"/>
    <p:sldId id="379" r:id="rId23"/>
    <p:sldId id="394" r:id="rId24"/>
    <p:sldId id="380" r:id="rId25"/>
    <p:sldId id="395" r:id="rId26"/>
    <p:sldId id="381" r:id="rId27"/>
    <p:sldId id="382" r:id="rId28"/>
    <p:sldId id="383" r:id="rId29"/>
    <p:sldId id="391" r:id="rId30"/>
    <p:sldId id="389" r:id="rId31"/>
    <p:sldId id="384" r:id="rId32"/>
    <p:sldId id="385" r:id="rId33"/>
    <p:sldId id="390" r:id="rId34"/>
    <p:sldId id="386" r:id="rId35"/>
    <p:sldId id="392" r:id="rId36"/>
    <p:sldId id="388" r:id="rId37"/>
    <p:sldId id="387" r:id="rId38"/>
    <p:sldId id="34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585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this: </a:t>
            </a:r>
          </a:p>
          <a:p>
            <a:r>
              <a:rPr lang="en-US" dirty="0" smtClean="0"/>
              <a:t>https://www.soapui.org/soap-and-wsdl/getting-started.html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 between SOAP 1.1 and SOAP 1.2: http://stackoverflow.com/questions/8588309/what-is-the-difference-between-soap-1-1-soap-1-2-http-get-http-post-methods</a:t>
            </a:r>
          </a:p>
          <a:p>
            <a:r>
              <a:rPr lang="en-US" dirty="0" smtClean="0"/>
              <a:t>Requests:</a:t>
            </a:r>
            <a:r>
              <a:rPr lang="en-US" baseline="0" dirty="0" smtClean="0"/>
              <a:t> https://www.soapui.org/soap-and-wsdl/operations-and-requests.html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Xpath</a:t>
            </a:r>
            <a:r>
              <a:rPr lang="en-US" baseline="0" smtClean="0"/>
              <a:t>: http://www.w3schools.com/xsl/xpath_intro.asp</a:t>
            </a:r>
            <a:endParaRPr lang="en-US" baseline="0" dirty="0" smtClean="0"/>
          </a:p>
          <a:p>
            <a:r>
              <a:rPr lang="en-US" baseline="0" dirty="0" err="1" smtClean="0"/>
              <a:t>Xquery</a:t>
            </a:r>
            <a:r>
              <a:rPr lang="en-US" baseline="0" dirty="0" smtClean="0"/>
              <a:t>: http://www.w3schools.com/xsl/xquery_intro.asp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2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r>
              <a:rPr lang="en-US" baseline="0" dirty="0" smtClean="0"/>
              <a:t> </a:t>
            </a:r>
            <a:r>
              <a:rPr lang="en-US" dirty="0" smtClean="0"/>
              <a:t>See Weather-</a:t>
            </a:r>
            <a:r>
              <a:rPr lang="en-US" dirty="0" err="1" smtClean="0"/>
              <a:t>soapui</a:t>
            </a:r>
            <a:r>
              <a:rPr lang="en-US" dirty="0" smtClean="0"/>
              <a:t>-project, </a:t>
            </a:r>
            <a:r>
              <a:rPr lang="en-US" dirty="0" err="1" smtClean="0"/>
              <a:t>ValidZIP</a:t>
            </a:r>
            <a:r>
              <a:rPr lang="en-US" baseline="0" dirty="0" smtClean="0"/>
              <a:t> test.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sf.cdyne.com/WeatherWS/Weather.asmx?WSD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apui.org/functional-testing/validating-messages/using-script-asser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regex/Patter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testingbuzz.wordpress.com/2012/11/17/regular-expressions-web-services-testing-using-soap-ui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soapui-tutorial-6-write-groovy-script-in-soapui/" TargetMode="External"/><Relationship Id="rId2" Type="http://schemas.openxmlformats.org/officeDocument/2006/relationships/hyperlink" Target="https://www.soapui.org/scripting-properties/tips-tric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apui.org/apidocs/index.html" TargetMode="External"/><Relationship Id="rId4" Type="http://schemas.openxmlformats.org/officeDocument/2006/relationships/hyperlink" Target="https://learnsoapui.wordpress.com/2011/07/17/10-groovy-scripts-on-your-finger-tips-soapui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scripting---properties/property-expansion.html" TargetMode="External"/><Relationship Id="rId7" Type="http://schemas.openxmlformats.org/officeDocument/2006/relationships/hyperlink" Target="http://www.simplecodestuffs.com/transfer-property/" TargetMode="External"/><Relationship Id="rId2" Type="http://schemas.openxmlformats.org/officeDocument/2006/relationships/hyperlink" Target="http://www.soapui.org/functional-testing/properties/working-with-proper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apui.org/functional-testing/properties/transferring-properties.html" TargetMode="External"/><Relationship Id="rId5" Type="http://schemas.openxmlformats.org/officeDocument/2006/relationships/hyperlink" Target="http://www.soapui.org/functional-testing/teststep-reference/property-transfers.html" TargetMode="External"/><Relationship Id="rId4" Type="http://schemas.openxmlformats.org/officeDocument/2006/relationships/hyperlink" Target="http://www.soapui.org/scripting---properties/working-with-properties.html#2-setting-properties-from-the-command-lin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about-soapui-pro/product-comparison/soapui-and-soapui-pr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apui.org/about-soapui-pro/product-comparison/loadui-and-soapui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SoapUI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The Basics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2015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Project Tree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61040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Getting Started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88756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'File' -&gt; 'New SOAP Project'</a:t>
            </a:r>
          </a:p>
          <a:p>
            <a:pPr lvl="1" fontAlgn="base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project name and a path to the WSDL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lvl="1" fontAlgn="base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URL: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http://wsf.cdyne.com/WeatherWS/Weather.asmx?WSDL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smartbearsoftware.com/soapui/media/images/stories/SoapUIProArticle/1/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38" y="3532102"/>
            <a:ext cx="6036324" cy="315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Getting Started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875580"/>
            <a:ext cx="4080641" cy="398242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 generated Interfaces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Importing WSDL will generate two Interfaces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WeatherSoap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WeatherSoap12</a:t>
            </a:r>
          </a:p>
          <a:p>
            <a:pPr marL="457200" lvl="1" indent="0" fontAlgn="base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in the WSDL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SOAP v1.1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v1.2,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respectively</a:t>
            </a:r>
          </a:p>
          <a:p>
            <a:pPr marL="457200" lvl="1" indent="0" fontAlgn="base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Via Interfaces we 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sample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requests to verify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calls to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Getting Started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05400"/>
          </a:xfrm>
        </p:spPr>
        <p:txBody>
          <a:bodyPr>
            <a:normAutofit fontScale="85000" lnSpcReduction="20000"/>
          </a:bodyPr>
          <a:lstStyle/>
          <a:p>
            <a:pPr fontAlgn="base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Functional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  <a:p>
            <a:pPr lvl="1" fontAlgn="base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real testing we have to create test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spcBef>
                <a:spcPts val="12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organize API calls into logical steps that have additional pass/fail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assertions</a:t>
            </a:r>
          </a:p>
          <a:p>
            <a:pPr lvl="1" fontAlgn="base">
              <a:spcBef>
                <a:spcPts val="12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our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GetCityWeatherByZIP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operation to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do following: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Projects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457200" lvl="1" indent="0" fontAlgn="base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(Name of your project) &gt; </a:t>
            </a:r>
          </a:p>
          <a:p>
            <a:pPr marL="457200" lvl="1" indent="0" fontAlgn="base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WeatherSoap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GetCityWeatherByZIP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Request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1, and right-click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spcBef>
                <a:spcPts val="6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"Request 1"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709969"/>
            <a:ext cx="3810000" cy="31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Getting Started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524000"/>
          </a:xfrm>
        </p:spPr>
        <p:txBody>
          <a:bodyPr>
            <a:normAutofit fontScale="92500" lnSpcReduction="10000"/>
          </a:bodyPr>
          <a:lstStyle/>
          <a:p>
            <a:pPr fontAlgn="base">
              <a:spcBef>
                <a:spcPts val="12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TestSuite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</a:p>
          <a:p>
            <a:pPr lvl="1" fontAlgn="base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does not yet have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store a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so you are prompted to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TestSuite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smartbearsoftware.com/soapui/media/images/stories/SoapUIProArticle/2/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4786"/>
            <a:ext cx="4038600" cy="1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4628672"/>
            <a:ext cx="9144000" cy="62912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base">
              <a:spcBef>
                <a:spcPts val="120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Specify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 descr="http://smartbearsoftware.com/soapui/media/images/stories/SoapUIProArticle/2/image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28" y="5257800"/>
            <a:ext cx="3363543" cy="15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Getting Started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524000"/>
          </a:xfrm>
        </p:spPr>
        <p:txBody>
          <a:bodyPr>
            <a:normAutofit lnSpcReduction="10000"/>
          </a:bodyPr>
          <a:lstStyle/>
          <a:p>
            <a:pPr fontAlgn="base">
              <a:spcBef>
                <a:spcPts val="12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Specify Request (Test Step) Name</a:t>
            </a:r>
          </a:p>
          <a:p>
            <a:pPr lvl="1" fontAlgn="base">
              <a:spcBef>
                <a:spcPts val="12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 you can select some assertions from suggested 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http://smartbearsoftware.com/soapui/media/images/stories/SoapUIProArticle/2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5327650" cy="32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Getting Started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"/>
          </a:xfrm>
        </p:spPr>
        <p:txBody>
          <a:bodyPr>
            <a:normAutofit fontScale="92500" lnSpcReduction="2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>
                <a:latin typeface="Arial" panose="020B0604020202020204" pitchFamily="34" charset="0"/>
                <a:cs typeface="Arial" pitchFamily="34" charset="0"/>
              </a:rPr>
              <a:t>Add Assertions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57400"/>
            <a:ext cx="7696200" cy="46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Assertion Types – Property Content Category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Contains </a:t>
            </a:r>
          </a:p>
          <a:p>
            <a:pPr lvl="1" fontAlgn="base"/>
            <a:r>
              <a:rPr lang="en-US" dirty="0" smtClean="0"/>
              <a:t>Searches </a:t>
            </a:r>
            <a:r>
              <a:rPr lang="en-US" dirty="0"/>
              <a:t>for the existence of a string token in the property value, supports regular </a:t>
            </a:r>
            <a:r>
              <a:rPr lang="en-US" dirty="0" smtClean="0"/>
              <a:t>expressions</a:t>
            </a:r>
            <a:endParaRPr lang="en-US" dirty="0"/>
          </a:p>
          <a:p>
            <a:pPr fontAlgn="base"/>
            <a:r>
              <a:rPr lang="en-US" b="1" dirty="0" smtClean="0"/>
              <a:t>Not Contains</a:t>
            </a:r>
          </a:p>
          <a:p>
            <a:pPr lvl="1" fontAlgn="base"/>
            <a:r>
              <a:rPr lang="en-US" dirty="0" smtClean="0"/>
              <a:t>Searches </a:t>
            </a:r>
            <a:r>
              <a:rPr lang="en-US" dirty="0"/>
              <a:t>for the non-existence of a string token in the property value, supports regular </a:t>
            </a:r>
            <a:r>
              <a:rPr lang="en-US" dirty="0" smtClean="0"/>
              <a:t>expressions</a:t>
            </a:r>
            <a:endParaRPr lang="en-US" dirty="0"/>
          </a:p>
          <a:p>
            <a:pPr fontAlgn="base"/>
            <a:r>
              <a:rPr lang="en-US" b="1" dirty="0"/>
              <a:t>XPath </a:t>
            </a:r>
            <a:r>
              <a:rPr lang="en-US" b="1" dirty="0" smtClean="0"/>
              <a:t>Match</a:t>
            </a:r>
          </a:p>
          <a:p>
            <a:pPr lvl="1" fontAlgn="base"/>
            <a:r>
              <a:rPr lang="en-US" dirty="0" smtClean="0"/>
              <a:t>Uses </a:t>
            </a:r>
            <a:r>
              <a:rPr lang="en-US" dirty="0"/>
              <a:t>an XPath expression to select content from the target property and compares the result to an expected </a:t>
            </a:r>
            <a:r>
              <a:rPr lang="en-US" dirty="0" smtClean="0"/>
              <a:t>value</a:t>
            </a:r>
          </a:p>
          <a:p>
            <a:pPr fontAlgn="base"/>
            <a:r>
              <a:rPr lang="en-US" b="1" dirty="0" smtClean="0"/>
              <a:t>XQuery Math</a:t>
            </a:r>
          </a:p>
          <a:p>
            <a:pPr lvl="1" fontAlgn="base"/>
            <a:r>
              <a:rPr lang="en-US" dirty="0" smtClean="0"/>
              <a:t>Uses an XQuery expression to select content from the target property and compares the result to an expected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Assertion Types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Compliance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Status and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Standards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>
                <a:cs typeface="Arial" panose="020B0604020202020204" pitchFamily="34" charset="0"/>
              </a:rPr>
              <a:t>Invalid HTTP Status Codes </a:t>
            </a: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Checks </a:t>
            </a:r>
            <a:r>
              <a:rPr lang="en-US" dirty="0">
                <a:cs typeface="Arial" panose="020B0604020202020204" pitchFamily="34" charset="0"/>
              </a:rPr>
              <a:t>that </a:t>
            </a:r>
            <a:r>
              <a:rPr lang="en-US" dirty="0" smtClean="0">
                <a:cs typeface="Arial" panose="020B0604020202020204" pitchFamily="34" charset="0"/>
              </a:rPr>
              <a:t>received status </a:t>
            </a:r>
            <a:r>
              <a:rPr lang="en-US" dirty="0">
                <a:cs typeface="Arial" panose="020B0604020202020204" pitchFamily="34" charset="0"/>
              </a:rPr>
              <a:t>code </a:t>
            </a:r>
            <a:r>
              <a:rPr lang="en-US" dirty="0" smtClean="0">
                <a:cs typeface="Arial" panose="020B0604020202020204" pitchFamily="34" charset="0"/>
              </a:rPr>
              <a:t>is NOT in </a:t>
            </a:r>
            <a:r>
              <a:rPr lang="en-US" dirty="0">
                <a:cs typeface="Arial" panose="020B0604020202020204" pitchFamily="34" charset="0"/>
              </a:rPr>
              <a:t>the list of defined </a:t>
            </a:r>
            <a:r>
              <a:rPr lang="en-US" dirty="0" smtClean="0">
                <a:cs typeface="Arial" panose="020B0604020202020204" pitchFamily="34" charset="0"/>
              </a:rPr>
              <a:t>codes</a:t>
            </a:r>
          </a:p>
          <a:p>
            <a:pPr fontAlgn="base"/>
            <a:r>
              <a:rPr lang="en-US" b="1" dirty="0" smtClean="0">
                <a:cs typeface="Arial" panose="020B0604020202020204" pitchFamily="34" charset="0"/>
              </a:rPr>
              <a:t>Not SOAP Fault</a:t>
            </a:r>
          </a:p>
          <a:p>
            <a:pPr lvl="1" fontAlgn="base"/>
            <a:r>
              <a:rPr lang="en-US" dirty="0">
                <a:cs typeface="Arial" panose="020B0604020202020204" pitchFamily="34" charset="0"/>
              </a:rPr>
              <a:t>V</a:t>
            </a:r>
            <a:r>
              <a:rPr lang="en-US" dirty="0" smtClean="0">
                <a:cs typeface="Arial" panose="020B0604020202020204" pitchFamily="34" charset="0"/>
              </a:rPr>
              <a:t>alidates </a:t>
            </a:r>
            <a:r>
              <a:rPr lang="en-US" dirty="0">
                <a:cs typeface="Arial" panose="020B0604020202020204" pitchFamily="34" charset="0"/>
              </a:rPr>
              <a:t>that the </a:t>
            </a:r>
            <a:r>
              <a:rPr lang="en-US" dirty="0" smtClean="0">
                <a:cs typeface="Arial" panose="020B0604020202020204" pitchFamily="34" charset="0"/>
              </a:rPr>
              <a:t>received </a:t>
            </a:r>
            <a:r>
              <a:rPr lang="en-US" dirty="0">
                <a:cs typeface="Arial" panose="020B0604020202020204" pitchFamily="34" charset="0"/>
              </a:rPr>
              <a:t>message is </a:t>
            </a:r>
            <a:r>
              <a:rPr lang="en-US" dirty="0" smtClean="0">
                <a:cs typeface="Arial" panose="020B0604020202020204" pitchFamily="34" charset="0"/>
              </a:rPr>
              <a:t>NOT a </a:t>
            </a:r>
            <a:r>
              <a:rPr lang="en-US" dirty="0">
                <a:cs typeface="Arial" panose="020B0604020202020204" pitchFamily="34" charset="0"/>
              </a:rPr>
              <a:t>SOAP </a:t>
            </a:r>
            <a:r>
              <a:rPr lang="en-US" dirty="0" smtClean="0">
                <a:cs typeface="Arial" panose="020B0604020202020204" pitchFamily="34" charset="0"/>
              </a:rPr>
              <a:t>Fault</a:t>
            </a:r>
            <a:endParaRPr lang="en-US" dirty="0">
              <a:cs typeface="Arial" panose="020B0604020202020204" pitchFamily="34" charset="0"/>
            </a:endParaRPr>
          </a:p>
          <a:p>
            <a:pPr fontAlgn="base"/>
            <a:r>
              <a:rPr lang="en-US" b="1" dirty="0">
                <a:cs typeface="Arial" panose="020B0604020202020204" pitchFamily="34" charset="0"/>
              </a:rPr>
              <a:t>Schema </a:t>
            </a:r>
            <a:r>
              <a:rPr lang="en-US" b="1" dirty="0" smtClean="0">
                <a:cs typeface="Arial" panose="020B0604020202020204" pitchFamily="34" charset="0"/>
              </a:rPr>
              <a:t>Compliance</a:t>
            </a: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Validates </a:t>
            </a:r>
            <a:r>
              <a:rPr lang="en-US" dirty="0">
                <a:cs typeface="Arial" panose="020B0604020202020204" pitchFamily="34" charset="0"/>
              </a:rPr>
              <a:t>that the last received message is compliant with the associated WSDL </a:t>
            </a:r>
            <a:r>
              <a:rPr lang="en-US" dirty="0" smtClean="0">
                <a:cs typeface="Arial" panose="020B0604020202020204" pitchFamily="34" charset="0"/>
              </a:rPr>
              <a:t>definition</a:t>
            </a:r>
            <a:endParaRPr lang="en-US" dirty="0">
              <a:cs typeface="Arial" panose="020B0604020202020204" pitchFamily="34" charset="0"/>
            </a:endParaRPr>
          </a:p>
          <a:p>
            <a:pPr fontAlgn="base"/>
            <a:r>
              <a:rPr lang="en-US" b="1" dirty="0">
                <a:cs typeface="Arial" panose="020B0604020202020204" pitchFamily="34" charset="0"/>
              </a:rPr>
              <a:t>SOAP </a:t>
            </a:r>
            <a:r>
              <a:rPr lang="en-US" b="1" dirty="0" smtClean="0">
                <a:cs typeface="Arial" panose="020B0604020202020204" pitchFamily="34" charset="0"/>
              </a:rPr>
              <a:t>Fault</a:t>
            </a:r>
          </a:p>
          <a:p>
            <a:pPr lvl="1" fontAlgn="base"/>
            <a:r>
              <a:rPr lang="en-US" dirty="0">
                <a:cs typeface="Arial" panose="020B0604020202020204" pitchFamily="34" charset="0"/>
              </a:rPr>
              <a:t>Validates that the received message is </a:t>
            </a:r>
            <a:r>
              <a:rPr lang="en-US" dirty="0" smtClean="0">
                <a:cs typeface="Arial" panose="020B0604020202020204" pitchFamily="34" charset="0"/>
              </a:rPr>
              <a:t>a </a:t>
            </a:r>
            <a:r>
              <a:rPr lang="en-US" dirty="0">
                <a:cs typeface="Arial" panose="020B0604020202020204" pitchFamily="34" charset="0"/>
              </a:rPr>
              <a:t>SOAP Fault</a:t>
            </a:r>
          </a:p>
          <a:p>
            <a:pPr fontAlgn="base"/>
            <a:r>
              <a:rPr lang="en-US" b="1" dirty="0" smtClean="0">
                <a:cs typeface="Arial" panose="020B0604020202020204" pitchFamily="34" charset="0"/>
              </a:rPr>
              <a:t>SOAP Response</a:t>
            </a: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Validates </a:t>
            </a:r>
            <a:r>
              <a:rPr lang="en-US" dirty="0">
                <a:cs typeface="Arial" panose="020B0604020202020204" pitchFamily="34" charset="0"/>
              </a:rPr>
              <a:t>that the last received response is a valid SOAP </a:t>
            </a:r>
            <a:r>
              <a:rPr lang="en-US" dirty="0" smtClean="0">
                <a:cs typeface="Arial" panose="020B0604020202020204" pitchFamily="34" charset="0"/>
              </a:rPr>
              <a:t>Response</a:t>
            </a:r>
          </a:p>
          <a:p>
            <a:pPr fontAlgn="base"/>
            <a:r>
              <a:rPr lang="en-US" b="1" dirty="0" smtClean="0">
                <a:cs typeface="Arial" panose="020B0604020202020204" pitchFamily="34" charset="0"/>
              </a:rPr>
              <a:t>Valid HTTP Status Codes</a:t>
            </a: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Checks </a:t>
            </a:r>
            <a:r>
              <a:rPr lang="en-US" dirty="0">
                <a:cs typeface="Arial" panose="020B0604020202020204" pitchFamily="34" charset="0"/>
              </a:rPr>
              <a:t>that received status code </a:t>
            </a:r>
            <a:r>
              <a:rPr lang="en-US" dirty="0" smtClean="0">
                <a:cs typeface="Arial" panose="020B0604020202020204" pitchFamily="34" charset="0"/>
              </a:rPr>
              <a:t>is </a:t>
            </a:r>
            <a:r>
              <a:rPr lang="en-US" dirty="0">
                <a:cs typeface="Arial" panose="020B0604020202020204" pitchFamily="34" charset="0"/>
              </a:rPr>
              <a:t>in the list of defined codes</a:t>
            </a:r>
          </a:p>
        </p:txBody>
      </p:sp>
    </p:spTree>
    <p:extLst>
      <p:ext uri="{BB962C8B-B14F-4D97-AF65-F5344CB8AC3E}">
        <p14:creationId xmlns:p14="http://schemas.microsoft.com/office/powerpoint/2010/main" val="35837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Assertion Types – 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latin typeface="Arial" pitchFamily="34" charset="0"/>
                <a:cs typeface="Arial" pitchFamily="34" charset="0"/>
              </a:rPr>
              <a:t>Other Types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>
                <a:cs typeface="Arial" panose="020B0604020202020204" pitchFamily="34" charset="0"/>
              </a:rPr>
              <a:t>Script</a:t>
            </a:r>
          </a:p>
          <a:p>
            <a:pPr lvl="1" fontAlgn="base"/>
            <a:r>
              <a:rPr lang="en-US" b="1" dirty="0">
                <a:cs typeface="Arial" panose="020B0604020202020204" pitchFamily="34" charset="0"/>
              </a:rPr>
              <a:t>Script Assertion</a:t>
            </a:r>
          </a:p>
          <a:p>
            <a:pPr lvl="2" fontAlgn="base"/>
            <a:r>
              <a:rPr lang="en-US" b="1" dirty="0">
                <a:cs typeface="Arial" panose="020B0604020202020204" pitchFamily="34" charset="0"/>
              </a:rPr>
              <a:t>Runs a custom script to perform arbitrary validations</a:t>
            </a:r>
          </a:p>
          <a:p>
            <a:pPr lvl="2" fontAlgn="base"/>
            <a:r>
              <a:rPr lang="en-US" b="1" dirty="0">
                <a:cs typeface="Arial" panose="020B0604020202020204" pitchFamily="34" charset="0"/>
                <a:hlinkClick r:id="rId2"/>
              </a:rPr>
              <a:t>Script </a:t>
            </a:r>
            <a:r>
              <a:rPr lang="en-US" b="1" dirty="0" smtClean="0">
                <a:cs typeface="Arial" panose="020B0604020202020204" pitchFamily="34" charset="0"/>
                <a:hlinkClick r:id="rId2"/>
              </a:rPr>
              <a:t>Examples</a:t>
            </a:r>
            <a:endParaRPr lang="en-US" b="1" dirty="0" smtClean="0">
              <a:cs typeface="Arial" panose="020B0604020202020204" pitchFamily="34" charset="0"/>
            </a:endParaRPr>
          </a:p>
          <a:p>
            <a:pPr fontAlgn="base"/>
            <a:r>
              <a:rPr lang="en-US" b="1" dirty="0" smtClean="0">
                <a:cs typeface="Arial" panose="020B0604020202020204" pitchFamily="34" charset="0"/>
              </a:rPr>
              <a:t>SLA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Response SLA</a:t>
            </a:r>
          </a:p>
          <a:p>
            <a:pPr lvl="2" fontAlgn="base"/>
            <a:r>
              <a:rPr lang="en-US" b="1" dirty="0" smtClean="0">
                <a:cs typeface="Arial" panose="020B0604020202020204" pitchFamily="34" charset="0"/>
              </a:rPr>
              <a:t>Validates received </a:t>
            </a:r>
            <a:r>
              <a:rPr lang="en-US" b="1" dirty="0">
                <a:cs typeface="Arial" panose="020B0604020202020204" pitchFamily="34" charset="0"/>
              </a:rPr>
              <a:t>response time was within the defined </a:t>
            </a:r>
            <a:r>
              <a:rPr lang="en-US" b="1" dirty="0" smtClean="0">
                <a:cs typeface="Arial" panose="020B0604020202020204" pitchFamily="34" charset="0"/>
              </a:rPr>
              <a:t>limit</a:t>
            </a:r>
          </a:p>
          <a:p>
            <a:pPr fontAlgn="base"/>
            <a:r>
              <a:rPr lang="en-US" b="1" dirty="0" smtClean="0">
                <a:cs typeface="Arial" panose="020B0604020202020204" pitchFamily="34" charset="0"/>
              </a:rPr>
              <a:t>Security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Sensitive </a:t>
            </a:r>
            <a:r>
              <a:rPr lang="en-US" b="1" dirty="0">
                <a:cs typeface="Arial" panose="020B0604020202020204" pitchFamily="34" charset="0"/>
              </a:rPr>
              <a:t>Information </a:t>
            </a:r>
            <a:r>
              <a:rPr lang="en-US" b="1" dirty="0" smtClean="0">
                <a:cs typeface="Arial" panose="020B0604020202020204" pitchFamily="34" charset="0"/>
              </a:rPr>
              <a:t>Exposure</a:t>
            </a:r>
          </a:p>
          <a:p>
            <a:pPr lvl="2" fontAlgn="base"/>
            <a:r>
              <a:rPr lang="en-US" b="1" dirty="0" smtClean="0">
                <a:cs typeface="Arial" panose="020B0604020202020204" pitchFamily="34" charset="0"/>
              </a:rPr>
              <a:t>Checks </a:t>
            </a:r>
            <a:r>
              <a:rPr lang="en-US" b="1" dirty="0">
                <a:cs typeface="Arial" panose="020B0604020202020204" pitchFamily="34" charset="0"/>
              </a:rPr>
              <a:t>that the last received message does not expose an sensitive information about the target </a:t>
            </a:r>
            <a:r>
              <a:rPr lang="en-US" b="1" dirty="0" smtClean="0">
                <a:cs typeface="Arial" panose="020B0604020202020204" pitchFamily="34" charset="0"/>
              </a:rPr>
              <a:t>system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cs typeface="Arial" pitchFamily="34" charset="0"/>
              </a:rPr>
              <a:t>SoapUI</a:t>
            </a:r>
            <a:r>
              <a:rPr lang="en-US" dirty="0" smtClean="0">
                <a:cs typeface="Arial" pitchFamily="34" charset="0"/>
              </a:rPr>
              <a:t> editions and features</a:t>
            </a:r>
          </a:p>
          <a:p>
            <a:pPr lvl="1"/>
            <a:r>
              <a:rPr lang="en-US" dirty="0" smtClean="0">
                <a:cs typeface="Arial" pitchFamily="34" charset="0"/>
              </a:rPr>
              <a:t>Free</a:t>
            </a:r>
          </a:p>
          <a:p>
            <a:pPr lvl="1"/>
            <a:r>
              <a:rPr lang="en-US" dirty="0" smtClean="0">
                <a:cs typeface="Arial" pitchFamily="34" charset="0"/>
              </a:rPr>
              <a:t>PRO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Getting started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Creating SOAP project and adding WSDL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Requests </a:t>
            </a:r>
            <a:r>
              <a:rPr lang="en-US" dirty="0"/>
              <a:t>and </a:t>
            </a:r>
            <a:r>
              <a:rPr lang="en-US" dirty="0" smtClean="0"/>
              <a:t>Responses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Working with </a:t>
            </a:r>
            <a:r>
              <a:rPr lang="en-US" dirty="0" err="1"/>
              <a:t>TestSuites</a:t>
            </a:r>
            <a:r>
              <a:rPr lang="en-US" dirty="0"/>
              <a:t>, </a:t>
            </a:r>
            <a:r>
              <a:rPr lang="en-US" dirty="0" err="1"/>
              <a:t>TestCases</a:t>
            </a:r>
            <a:r>
              <a:rPr lang="en-US" dirty="0"/>
              <a:t> and </a:t>
            </a:r>
            <a:r>
              <a:rPr lang="en-US" dirty="0" err="1" smtClean="0"/>
              <a:t>TestSteps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Verifications (Asserts)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Contains</a:t>
            </a:r>
          </a:p>
          <a:p>
            <a:pPr lvl="1">
              <a:spcBef>
                <a:spcPts val="600"/>
              </a:spcBef>
            </a:pPr>
            <a:r>
              <a:rPr lang="en-US" dirty="0" err="1" smtClean="0">
                <a:cs typeface="Arial" pitchFamily="34" charset="0"/>
              </a:rPr>
              <a:t>Xpath</a:t>
            </a:r>
            <a:endParaRPr lang="en-US" dirty="0" smtClean="0"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Other Assert Types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Properties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Define properties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Use defined properties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Scripting Properties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Assertion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Ignore case option (checkbox)</a:t>
            </a:r>
            <a:endParaRPr lang="en-US" b="1" dirty="0">
              <a:cs typeface="Arial" panose="020B0604020202020204" pitchFamily="34" charset="0"/>
            </a:endParaRPr>
          </a:p>
          <a:p>
            <a:pPr fontAlgn="base"/>
            <a:r>
              <a:rPr lang="en-US" b="1" dirty="0" err="1" smtClean="0">
                <a:cs typeface="Arial" panose="020B0604020202020204" pitchFamily="34" charset="0"/>
              </a:rPr>
              <a:t>RegEx</a:t>
            </a:r>
            <a:r>
              <a:rPr lang="en-US" b="1" dirty="0" smtClean="0">
                <a:cs typeface="Arial" panose="020B0604020202020204" pitchFamily="34" charset="0"/>
              </a:rPr>
              <a:t> support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  <a:hlinkClick r:id="rId3"/>
              </a:rPr>
              <a:t>Java </a:t>
            </a:r>
            <a:r>
              <a:rPr lang="en-US" b="1" dirty="0" err="1" smtClean="0">
                <a:cs typeface="Arial" panose="020B0604020202020204" pitchFamily="34" charset="0"/>
                <a:hlinkClick r:id="rId3"/>
              </a:rPr>
              <a:t>RegEx</a:t>
            </a:r>
            <a:r>
              <a:rPr lang="en-US" b="1" dirty="0" smtClean="0">
                <a:cs typeface="Arial" panose="020B0604020202020204" pitchFamily="34" charset="0"/>
                <a:hlinkClick r:id="rId3"/>
              </a:rPr>
              <a:t> docs</a:t>
            </a:r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r>
              <a:rPr lang="en-US" b="1" dirty="0" smtClean="0">
                <a:cs typeface="Arial" panose="020B0604020202020204" pitchFamily="34" charset="0"/>
                <a:hlinkClick r:id="rId4"/>
              </a:rPr>
              <a:t>Tutorial</a:t>
            </a:r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endParaRPr lang="en-US" b="1" dirty="0">
              <a:cs typeface="Arial" panose="020B0604020202020204" pitchFamily="34" charset="0"/>
            </a:endParaRPr>
          </a:p>
          <a:p>
            <a:pPr lvl="1" fontAlgn="base"/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endParaRPr lang="en-US" b="1" dirty="0">
              <a:cs typeface="Arial" panose="020B0604020202020204" pitchFamily="34" charset="0"/>
            </a:endParaRPr>
          </a:p>
          <a:p>
            <a:pPr lvl="1" fontAlgn="base"/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Example that checks &lt;City&gt; tag with some value exists:</a:t>
            </a:r>
          </a:p>
          <a:p>
            <a:pPr marL="457200" lvl="1" indent="0" fontAlgn="base">
              <a:buNone/>
            </a:pPr>
            <a:r>
              <a:rPr lang="en-US" b="1" dirty="0" smtClean="0">
                <a:cs typeface="Arial" panose="020B0604020202020204" pitchFamily="34" charset="0"/>
              </a:rPr>
              <a:t>	(?</a:t>
            </a:r>
            <a:r>
              <a:rPr lang="en-US" b="1" dirty="0">
                <a:cs typeface="Arial" panose="020B0604020202020204" pitchFamily="34" charset="0"/>
              </a:rPr>
              <a:t>s).*&lt;City&gt;[^&lt;]+&lt;/City&gt;.*</a:t>
            </a:r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3314" name="Picture 2" descr="contains-asser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51" y="2454331"/>
            <a:ext cx="5678449" cy="34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XPath Match Assertion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 smtClean="0">
                <a:cs typeface="Arial" panose="020B0604020202020204" pitchFamily="34" charset="0"/>
              </a:rPr>
              <a:t>Xpath</a:t>
            </a:r>
            <a:r>
              <a:rPr lang="en-US" b="1" dirty="0" smtClean="0">
                <a:cs typeface="Arial" panose="020B0604020202020204" pitchFamily="34" charset="0"/>
              </a:rPr>
              <a:t> Match Assert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Declare</a:t>
            </a:r>
          </a:p>
          <a:p>
            <a:pPr lvl="2" fontAlgn="base"/>
            <a:r>
              <a:rPr lang="en-US" b="1" dirty="0" smtClean="0">
                <a:cs typeface="Arial" panose="020B0604020202020204" pitchFamily="34" charset="0"/>
              </a:rPr>
              <a:t>Here we locate XML node</a:t>
            </a:r>
          </a:p>
          <a:p>
            <a:pPr lvl="2" fontAlgn="base"/>
            <a:r>
              <a:rPr lang="en-US" b="1" dirty="0" smtClean="0">
                <a:cs typeface="Arial" panose="020B0604020202020204" pitchFamily="34" charset="0"/>
              </a:rPr>
              <a:t>First we specify namespace (where to locate the element)</a:t>
            </a:r>
          </a:p>
          <a:p>
            <a:pPr lvl="2" fontAlgn="base"/>
            <a:r>
              <a:rPr lang="en-US" b="1" dirty="0" smtClean="0">
                <a:cs typeface="Arial" panose="020B0604020202020204" pitchFamily="34" charset="0"/>
              </a:rPr>
              <a:t>Then we use XPath expression to locate the element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Expected result</a:t>
            </a:r>
            <a:endParaRPr lang="en-US" b="1" dirty="0">
              <a:cs typeface="Arial" panose="020B0604020202020204" pitchFamily="34" charset="0"/>
            </a:endParaRPr>
          </a:p>
          <a:p>
            <a:pPr lvl="2" fontAlgn="base"/>
            <a:r>
              <a:rPr lang="en-US" b="1" dirty="0" smtClean="0">
                <a:cs typeface="Arial" panose="020B0604020202020204" pitchFamily="34" charset="0"/>
              </a:rPr>
              <a:t>Here we specify expected result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Wildcards</a:t>
            </a:r>
          </a:p>
        </p:txBody>
      </p:sp>
    </p:spTree>
    <p:extLst>
      <p:ext uri="{BB962C8B-B14F-4D97-AF65-F5344CB8AC3E}">
        <p14:creationId xmlns:p14="http://schemas.microsoft.com/office/powerpoint/2010/main" val="874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XPath Match Assertion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Real example with </a:t>
            </a:r>
            <a:r>
              <a:rPr lang="en-US" b="1" dirty="0" err="1" smtClean="0">
                <a:cs typeface="Arial" panose="020B0604020202020204" pitchFamily="34" charset="0"/>
              </a:rPr>
              <a:t>WeatherWS</a:t>
            </a:r>
            <a:endParaRPr lang="en-US" b="1" dirty="0" smtClean="0"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Use </a:t>
            </a:r>
            <a:r>
              <a:rPr lang="en-US" dirty="0" err="1" smtClean="0">
                <a:cs typeface="Arial" panose="020B0604020202020204" pitchFamily="34" charset="0"/>
              </a:rPr>
              <a:t>GetCityWeatherByZIP</a:t>
            </a:r>
            <a:r>
              <a:rPr lang="en-US" dirty="0" smtClean="0">
                <a:cs typeface="Arial" panose="020B0604020202020204" pitchFamily="34" charset="0"/>
              </a:rPr>
              <a:t> method with ZIP=62612 for this example</a:t>
            </a:r>
          </a:p>
          <a:p>
            <a:pPr lvl="1" fontAlgn="base"/>
            <a:r>
              <a:rPr lang="en-US" b="1" dirty="0">
                <a:cs typeface="Arial" panose="020B0604020202020204" pitchFamily="34" charset="0"/>
              </a:rPr>
              <a:t>Temperature Exists</a:t>
            </a:r>
          </a:p>
          <a:p>
            <a:pPr marL="457200" lvl="1" indent="0" fontAlgn="base">
              <a:buNone/>
            </a:pPr>
            <a:r>
              <a:rPr lang="en-US" b="1" dirty="0" smtClean="0">
                <a:cs typeface="Arial" panose="020B0604020202020204" pitchFamily="34" charset="0"/>
              </a:rPr>
              <a:t>	</a:t>
            </a:r>
            <a:r>
              <a:rPr lang="en-US" dirty="0" smtClean="0">
                <a:cs typeface="Arial" panose="020B0604020202020204" pitchFamily="34" charset="0"/>
              </a:rPr>
              <a:t>declare namespace ns1='http://ws.cdyne.com/</a:t>
            </a:r>
            <a:r>
              <a:rPr lang="en-US" dirty="0" err="1" smtClean="0">
                <a:cs typeface="Arial" panose="020B0604020202020204" pitchFamily="34" charset="0"/>
              </a:rPr>
              <a:t>WeatherWS</a:t>
            </a:r>
            <a:r>
              <a:rPr lang="en-US" dirty="0" smtClean="0">
                <a:cs typeface="Arial" panose="020B0604020202020204" pitchFamily="34" charset="0"/>
              </a:rPr>
              <a:t>/';</a:t>
            </a: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	exists( //ns1:Temperature)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Verify City Name</a:t>
            </a:r>
            <a:endParaRPr lang="en-US" b="1" dirty="0"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>
                <a:cs typeface="Arial" panose="020B0604020202020204" pitchFamily="34" charset="0"/>
              </a:rPr>
              <a:t>	declare namespace ns1='http://ws.cdyne.com/</a:t>
            </a:r>
            <a:r>
              <a:rPr lang="en-US" dirty="0" err="1">
                <a:cs typeface="Arial" panose="020B0604020202020204" pitchFamily="34" charset="0"/>
              </a:rPr>
              <a:t>WeatherWS</a:t>
            </a:r>
            <a:r>
              <a:rPr lang="en-US" dirty="0">
                <a:cs typeface="Arial" panose="020B0604020202020204" pitchFamily="34" charset="0"/>
              </a:rPr>
              <a:t>/';</a:t>
            </a: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	//</a:t>
            </a:r>
            <a:r>
              <a:rPr lang="en-US" dirty="0">
                <a:cs typeface="Arial" panose="020B0604020202020204" pitchFamily="34" charset="0"/>
              </a:rPr>
              <a:t>ns1:City/text</a:t>
            </a:r>
            <a:r>
              <a:rPr lang="en-US" dirty="0" smtClean="0">
                <a:cs typeface="Arial" panose="020B0604020202020204" pitchFamily="34" charset="0"/>
              </a:rPr>
              <a:t>()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Temperature Is Digit (using </a:t>
            </a:r>
            <a:r>
              <a:rPr lang="en-US" b="1" dirty="0" err="1" smtClean="0">
                <a:cs typeface="Arial" panose="020B0604020202020204" pitchFamily="34" charset="0"/>
              </a:rPr>
              <a:t>RegEx</a:t>
            </a:r>
            <a:r>
              <a:rPr lang="en-US" b="1" dirty="0" smtClean="0">
                <a:cs typeface="Arial" panose="020B0604020202020204" pitchFamily="34" charset="0"/>
              </a:rPr>
              <a:t>)</a:t>
            </a:r>
            <a:endParaRPr lang="en-US" b="1" dirty="0"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>
                <a:cs typeface="Arial" panose="020B0604020202020204" pitchFamily="34" charset="0"/>
              </a:rPr>
              <a:t>	declare namespace ns1='http://ws.cdyne.com/</a:t>
            </a:r>
            <a:r>
              <a:rPr lang="en-US" dirty="0" err="1">
                <a:cs typeface="Arial" panose="020B0604020202020204" pitchFamily="34" charset="0"/>
              </a:rPr>
              <a:t>WeatherWS</a:t>
            </a:r>
            <a:r>
              <a:rPr lang="en-US" dirty="0">
                <a:cs typeface="Arial" panose="020B0604020202020204" pitchFamily="34" charset="0"/>
              </a:rPr>
              <a:t>/';</a:t>
            </a: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	matches</a:t>
            </a:r>
            <a:r>
              <a:rPr lang="en-US" dirty="0">
                <a:cs typeface="Arial" panose="020B0604020202020204" pitchFamily="34" charset="0"/>
              </a:rPr>
              <a:t>( //ns1:Temperature[1]/text(), '.\d' )</a:t>
            </a:r>
            <a:endParaRPr lang="en-US" b="1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XPath Match Assertion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Declare namespace can be skipped</a:t>
            </a: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We can skip namespace declaration if it is dynamic or it is abut to change soon.</a:t>
            </a: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If namespace is not declared then we use *</a:t>
            </a: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Examples:</a:t>
            </a:r>
          </a:p>
          <a:p>
            <a:pPr lvl="1" fontAlgn="base"/>
            <a:r>
              <a:rPr lang="en-US" b="1" dirty="0">
                <a:cs typeface="Arial" panose="020B0604020202020204" pitchFamily="34" charset="0"/>
              </a:rPr>
              <a:t>Temperature Exists</a:t>
            </a: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	exists( //*:Temperature)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Verify City Name</a:t>
            </a:r>
            <a:endParaRPr lang="en-US" b="1" dirty="0"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	//*:</a:t>
            </a:r>
            <a:r>
              <a:rPr lang="en-US" dirty="0">
                <a:cs typeface="Arial" panose="020B0604020202020204" pitchFamily="34" charset="0"/>
              </a:rPr>
              <a:t>City/text</a:t>
            </a:r>
            <a:r>
              <a:rPr lang="en-US" dirty="0" smtClean="0">
                <a:cs typeface="Arial" panose="020B0604020202020204" pitchFamily="34" charset="0"/>
              </a:rPr>
              <a:t>()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Temperature Is Digit (using </a:t>
            </a:r>
            <a:r>
              <a:rPr lang="en-US" b="1" dirty="0" err="1" smtClean="0">
                <a:cs typeface="Arial" panose="020B0604020202020204" pitchFamily="34" charset="0"/>
              </a:rPr>
              <a:t>RegEx</a:t>
            </a:r>
            <a:r>
              <a:rPr lang="en-US" b="1" dirty="0" smtClean="0">
                <a:cs typeface="Arial" panose="020B0604020202020204" pitchFamily="34" charset="0"/>
              </a:rPr>
              <a:t>)</a:t>
            </a:r>
            <a:endParaRPr lang="en-US" b="1" dirty="0"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	matches</a:t>
            </a:r>
            <a:r>
              <a:rPr lang="en-US" dirty="0">
                <a:cs typeface="Arial" panose="020B0604020202020204" pitchFamily="34" charset="0"/>
              </a:rPr>
              <a:t>( </a:t>
            </a:r>
            <a:r>
              <a:rPr lang="en-US" dirty="0" smtClean="0">
                <a:cs typeface="Arial" panose="020B0604020202020204" pitchFamily="34" charset="0"/>
              </a:rPr>
              <a:t>//*:</a:t>
            </a:r>
            <a:r>
              <a:rPr lang="en-US" dirty="0">
                <a:cs typeface="Arial" panose="020B0604020202020204" pitchFamily="34" charset="0"/>
              </a:rPr>
              <a:t>Temperature[1]/text(), '.\d' )</a:t>
            </a:r>
            <a:endParaRPr lang="en-US" b="1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Assertion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Real example with </a:t>
            </a:r>
            <a:r>
              <a:rPr lang="en-US" b="1" dirty="0" err="1" smtClean="0">
                <a:cs typeface="Arial" panose="020B0604020202020204" pitchFamily="34" charset="0"/>
              </a:rPr>
              <a:t>WeatherWS</a:t>
            </a:r>
            <a:endParaRPr lang="en-US" b="1" dirty="0" smtClean="0"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cs typeface="Arial" panose="020B0604020202020204" pitchFamily="34" charset="0"/>
              </a:rPr>
              <a:t>Use </a:t>
            </a:r>
            <a:r>
              <a:rPr lang="en-US" dirty="0" err="1" smtClean="0">
                <a:cs typeface="Arial" panose="020B0604020202020204" pitchFamily="34" charset="0"/>
              </a:rPr>
              <a:t>GetCityWeatherByZIP</a:t>
            </a:r>
            <a:r>
              <a:rPr lang="en-US" dirty="0" smtClean="0">
                <a:cs typeface="Arial" panose="020B0604020202020204" pitchFamily="34" charset="0"/>
              </a:rPr>
              <a:t> method with ZIP=62612 for this example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Response take less then 1 second</a:t>
            </a:r>
          </a:p>
          <a:p>
            <a:pPr marL="768096" lvl="2" indent="0" fontAlgn="base">
              <a:buNone/>
            </a:pPr>
            <a:r>
              <a:rPr lang="en-US" dirty="0">
                <a:cs typeface="Arial" panose="020B0604020202020204" pitchFamily="34" charset="0"/>
              </a:rPr>
              <a:t>assert </a:t>
            </a:r>
            <a:r>
              <a:rPr lang="en-US" dirty="0" err="1">
                <a:cs typeface="Arial" panose="020B0604020202020204" pitchFamily="34" charset="0"/>
              </a:rPr>
              <a:t>messageExchange.timeTaken</a:t>
            </a:r>
            <a:r>
              <a:rPr lang="en-US" dirty="0">
                <a:cs typeface="Arial" panose="020B0604020202020204" pitchFamily="34" charset="0"/>
              </a:rPr>
              <a:t> &lt; </a:t>
            </a:r>
            <a:r>
              <a:rPr lang="en-US" dirty="0" smtClean="0">
                <a:cs typeface="Arial" panose="020B0604020202020204" pitchFamily="34" charset="0"/>
              </a:rPr>
              <a:t>1000</a:t>
            </a:r>
          </a:p>
          <a:p>
            <a:pPr lvl="1" fontAlgn="base"/>
            <a:r>
              <a:rPr lang="en-US" b="1" dirty="0" smtClean="0">
                <a:cs typeface="Arial" panose="020B0604020202020204" pitchFamily="34" charset="0"/>
              </a:rPr>
              <a:t>Temperature value is greater than 30</a:t>
            </a:r>
            <a:endParaRPr lang="en-US" b="1" dirty="0">
              <a:cs typeface="Arial" panose="020B0604020202020204" pitchFamily="34" charset="0"/>
            </a:endParaRPr>
          </a:p>
          <a:p>
            <a:pPr marL="768096" lvl="2" indent="0" fontAlgn="base">
              <a:buNone/>
            </a:pPr>
            <a:r>
              <a:rPr lang="en-US" dirty="0">
                <a:cs typeface="Arial" panose="020B0604020202020204" pitchFamily="34" charset="0"/>
              </a:rPr>
              <a:t>import </a:t>
            </a:r>
            <a:r>
              <a:rPr lang="en-US" dirty="0" err="1">
                <a:cs typeface="Arial" panose="020B0604020202020204" pitchFamily="34" charset="0"/>
              </a:rPr>
              <a:t>com.eviware.soapui.support.XmlHolder</a:t>
            </a:r>
            <a:endParaRPr lang="en-US" dirty="0">
              <a:cs typeface="Arial" panose="020B0604020202020204" pitchFamily="34" charset="0"/>
            </a:endParaRPr>
          </a:p>
          <a:p>
            <a:pPr marL="768096" lvl="2" indent="0" fontAlgn="base">
              <a:buNone/>
            </a:pPr>
            <a:r>
              <a:rPr lang="en-US" dirty="0" err="1">
                <a:cs typeface="Arial" panose="020B0604020202020204" pitchFamily="34" charset="0"/>
              </a:rPr>
              <a:t>def</a:t>
            </a:r>
            <a:r>
              <a:rPr lang="en-US" dirty="0">
                <a:cs typeface="Arial" panose="020B0604020202020204" pitchFamily="34" charset="0"/>
              </a:rPr>
              <a:t> holder = new </a:t>
            </a:r>
            <a:r>
              <a:rPr lang="en-US" dirty="0" err="1">
                <a:cs typeface="Arial" panose="020B0604020202020204" pitchFamily="34" charset="0"/>
              </a:rPr>
              <a:t>XmlHolder</a:t>
            </a:r>
            <a:r>
              <a:rPr lang="en-US" dirty="0">
                <a:cs typeface="Arial" panose="020B0604020202020204" pitchFamily="34" charset="0"/>
              </a:rPr>
              <a:t>(</a:t>
            </a:r>
            <a:r>
              <a:rPr lang="en-US" dirty="0" err="1">
                <a:cs typeface="Arial" panose="020B0604020202020204" pitchFamily="34" charset="0"/>
              </a:rPr>
              <a:t>messageExchange.responseContentAsXml</a:t>
            </a:r>
            <a:r>
              <a:rPr lang="en-US" dirty="0">
                <a:cs typeface="Arial" panose="020B0604020202020204" pitchFamily="34" charset="0"/>
              </a:rPr>
              <a:t>)</a:t>
            </a:r>
          </a:p>
          <a:p>
            <a:pPr marL="768096" lvl="2" indent="0" fontAlgn="base">
              <a:buNone/>
            </a:pPr>
            <a:r>
              <a:rPr lang="en-US" dirty="0" err="1">
                <a:cs typeface="Arial" panose="020B0604020202020204" pitchFamily="34" charset="0"/>
              </a:rPr>
              <a:t>def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tempValue</a:t>
            </a:r>
            <a:r>
              <a:rPr lang="en-US" dirty="0">
                <a:cs typeface="Arial" panose="020B0604020202020204" pitchFamily="34" charset="0"/>
              </a:rPr>
              <a:t> = holder["//ns1:Temperature"] as </a:t>
            </a:r>
            <a:r>
              <a:rPr lang="en-US" dirty="0" err="1">
                <a:cs typeface="Arial" panose="020B0604020202020204" pitchFamily="34" charset="0"/>
              </a:rPr>
              <a:t>int</a:t>
            </a:r>
            <a:endParaRPr lang="en-US" dirty="0">
              <a:cs typeface="Arial" panose="020B0604020202020204" pitchFamily="34" charset="0"/>
            </a:endParaRPr>
          </a:p>
          <a:p>
            <a:pPr marL="768096" lvl="2" indent="0" fontAlgn="base">
              <a:buNone/>
            </a:pPr>
            <a:r>
              <a:rPr lang="en-US" dirty="0">
                <a:cs typeface="Arial" panose="020B0604020202020204" pitchFamily="34" charset="0"/>
              </a:rPr>
              <a:t>assert </a:t>
            </a:r>
            <a:r>
              <a:rPr lang="en-US" dirty="0" err="1">
                <a:cs typeface="Arial" panose="020B0604020202020204" pitchFamily="34" charset="0"/>
              </a:rPr>
              <a:t>tempValue</a:t>
            </a:r>
            <a:r>
              <a:rPr lang="en-US" dirty="0">
                <a:cs typeface="Arial" panose="020B0604020202020204" pitchFamily="34" charset="0"/>
              </a:rPr>
              <a:t> &gt; 30</a:t>
            </a:r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Groovy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How-</a:t>
            </a:r>
            <a:r>
              <a:rPr lang="en-US" b="1" dirty="0" err="1" smtClean="0">
                <a:cs typeface="Arial" panose="020B0604020202020204" pitchFamily="34" charset="0"/>
              </a:rPr>
              <a:t>tos</a:t>
            </a:r>
            <a:r>
              <a:rPr lang="en-US" b="1" dirty="0" smtClean="0">
                <a:cs typeface="Arial" panose="020B0604020202020204" pitchFamily="34" charset="0"/>
              </a:rPr>
              <a:t>:</a:t>
            </a:r>
          </a:p>
          <a:p>
            <a:pPr lvl="1" fontAlgn="base"/>
            <a:r>
              <a:rPr lang="en-US" b="1" dirty="0">
                <a:cs typeface="Arial" panose="020B0604020202020204" pitchFamily="34" charset="0"/>
                <a:hlinkClick r:id="rId2"/>
              </a:rPr>
              <a:t>https://</a:t>
            </a:r>
            <a:r>
              <a:rPr lang="en-US" b="1" dirty="0" smtClean="0">
                <a:cs typeface="Arial" panose="020B0604020202020204" pitchFamily="34" charset="0"/>
                <a:hlinkClick r:id="rId2"/>
              </a:rPr>
              <a:t>www.soapui.org/scripting-properties/tips-tricks.html</a:t>
            </a:r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r>
              <a:rPr lang="en-US" b="1" dirty="0">
                <a:cs typeface="Arial" panose="020B0604020202020204" pitchFamily="34" charset="0"/>
                <a:hlinkClick r:id="rId3"/>
              </a:rPr>
              <a:t>http://www.softwaretestinghelp.com/soapui-tutorial-6-write-groovy-script-in-soapui</a:t>
            </a:r>
            <a:r>
              <a:rPr lang="en-US" b="1" dirty="0" smtClean="0">
                <a:cs typeface="Arial" panose="020B0604020202020204" pitchFamily="34" charset="0"/>
                <a:hlinkClick r:id="rId3"/>
              </a:rPr>
              <a:t>/</a:t>
            </a:r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r>
              <a:rPr lang="en-US" b="1" dirty="0">
                <a:cs typeface="Arial" panose="020B0604020202020204" pitchFamily="34" charset="0"/>
                <a:hlinkClick r:id="rId4"/>
              </a:rPr>
              <a:t>https://learnsoapui.wordpress.com/2011/07/17/10-groovy-scripts-on-your-finger-tips-soapui</a:t>
            </a:r>
            <a:r>
              <a:rPr lang="en-US" b="1" dirty="0" smtClean="0">
                <a:cs typeface="Arial" panose="020B0604020202020204" pitchFamily="34" charset="0"/>
                <a:hlinkClick r:id="rId4"/>
              </a:rPr>
              <a:t>/</a:t>
            </a:r>
            <a:endParaRPr lang="en-US" b="1" dirty="0">
              <a:cs typeface="Arial" panose="020B0604020202020204" pitchFamily="34" charset="0"/>
            </a:endParaRPr>
          </a:p>
          <a:p>
            <a:pPr lvl="1" fontAlgn="base"/>
            <a:endParaRPr lang="en-US" b="1" dirty="0" smtClean="0">
              <a:cs typeface="Arial" panose="020B0604020202020204" pitchFamily="34" charset="0"/>
            </a:endParaRPr>
          </a:p>
          <a:p>
            <a:pPr fontAlgn="base"/>
            <a:r>
              <a:rPr lang="en-US" b="1" dirty="0" smtClean="0">
                <a:cs typeface="Arial" panose="020B0604020202020204" pitchFamily="34" charset="0"/>
              </a:rPr>
              <a:t>Full API Reference:</a:t>
            </a:r>
          </a:p>
          <a:p>
            <a:pPr lvl="1" fontAlgn="base"/>
            <a:r>
              <a:rPr lang="en-US" b="1" dirty="0">
                <a:cs typeface="Arial" panose="020B0604020202020204" pitchFamily="34" charset="0"/>
                <a:hlinkClick r:id="rId5"/>
              </a:rPr>
              <a:t>http://</a:t>
            </a:r>
            <a:r>
              <a:rPr lang="en-US" b="1" dirty="0" smtClean="0">
                <a:cs typeface="Arial" panose="020B0604020202020204" pitchFamily="34" charset="0"/>
                <a:hlinkClick r:id="rId5"/>
              </a:rPr>
              <a:t>www.soapui.org/apidocs/index.html</a:t>
            </a:r>
            <a:endParaRPr lang="en-US" b="1" dirty="0" smtClean="0">
              <a:cs typeface="Arial" panose="020B0604020202020204" pitchFamily="34" charset="0"/>
            </a:endParaRPr>
          </a:p>
          <a:p>
            <a:pPr lvl="1" fontAlgn="base"/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Assertion Demo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Open </a:t>
            </a:r>
            <a:r>
              <a:rPr lang="en-US" b="1" dirty="0" err="1" smtClean="0">
                <a:cs typeface="Arial" panose="020B0604020202020204" pitchFamily="34" charset="0"/>
              </a:rPr>
              <a:t>WeatherDemo</a:t>
            </a:r>
            <a:r>
              <a:rPr lang="en-US" b="1" dirty="0" smtClean="0">
                <a:cs typeface="Arial" panose="020B0604020202020204" pitchFamily="34" charset="0"/>
              </a:rPr>
              <a:t> project</a:t>
            </a: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Create New Asserts</a:t>
            </a: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Rename Asserts</a:t>
            </a: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Delete Asserts</a:t>
            </a:r>
            <a:endParaRPr lang="en-US" dirty="0">
              <a:cs typeface="Arial" panose="020B0604020202020204" pitchFamily="34" charset="0"/>
            </a:endParaRP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Show Existing Asserts</a:t>
            </a:r>
            <a:endParaRPr lang="en-US" dirty="0">
              <a:cs typeface="Arial" panose="020B0604020202020204" pitchFamily="34" charset="0"/>
            </a:endParaRPr>
          </a:p>
          <a:p>
            <a:pPr fontAlgn="base"/>
            <a:r>
              <a:rPr lang="en-US" b="1" dirty="0" smtClean="0">
                <a:cs typeface="Arial" panose="020B0604020202020204" pitchFamily="34" charset="0"/>
              </a:rPr>
              <a:t>Assertions in </a:t>
            </a:r>
            <a:r>
              <a:rPr lang="en-US" b="1" dirty="0" err="1" smtClean="0">
                <a:cs typeface="Arial" panose="020B0604020202020204" pitchFamily="34" charset="0"/>
              </a:rPr>
              <a:t>SoapUI</a:t>
            </a:r>
            <a:r>
              <a:rPr lang="en-US" b="1" dirty="0" smtClean="0">
                <a:cs typeface="Arial" panose="020B0604020202020204" pitchFamily="34" charset="0"/>
              </a:rPr>
              <a:t> PRO version</a:t>
            </a:r>
            <a:endParaRPr lang="en-US" b="1" dirty="0">
              <a:cs typeface="Arial" panose="020B0604020202020204" pitchFamily="34" charset="0"/>
            </a:endParaRPr>
          </a:p>
          <a:p>
            <a:pPr lvl="1" fontAlgn="base"/>
            <a:r>
              <a:rPr lang="en-US" dirty="0" smtClean="0">
                <a:cs typeface="Arial" panose="020B0604020202020204" pitchFamily="34" charset="0"/>
              </a:rPr>
              <a:t>Point and Click </a:t>
            </a:r>
            <a:r>
              <a:rPr lang="en-US" dirty="0" err="1" smtClean="0">
                <a:cs typeface="Arial" panose="020B0604020202020204" pitchFamily="34" charset="0"/>
              </a:rPr>
              <a:t>Asertions</a:t>
            </a:r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Properties Usage</a:t>
            </a:r>
          </a:p>
          <a:p>
            <a:pPr lvl="1" fontAlgn="base"/>
            <a:r>
              <a:rPr lang="en-US" dirty="0"/>
              <a:t>Properties can be used to hold the endpoints of your services, making it easy to change the actual endpoints used during test </a:t>
            </a:r>
            <a:r>
              <a:rPr lang="en-US" dirty="0" smtClean="0"/>
              <a:t>execution</a:t>
            </a:r>
          </a:p>
          <a:p>
            <a:pPr lvl="1" fontAlgn="base"/>
            <a:r>
              <a:rPr lang="en-US" dirty="0" smtClean="0"/>
              <a:t>Properties can be used to hold authentication credentials, making it easy to manage these in a central place or external file</a:t>
            </a:r>
          </a:p>
          <a:p>
            <a:pPr lvl="1" fontAlgn="base"/>
            <a:r>
              <a:rPr lang="en-US" dirty="0" smtClean="0"/>
              <a:t>Properties </a:t>
            </a:r>
            <a:r>
              <a:rPr lang="en-US" dirty="0"/>
              <a:t>can be used to transfer and share session ids during test execution, so multiple </a:t>
            </a:r>
            <a:r>
              <a:rPr lang="en-US" dirty="0" err="1"/>
              <a:t>teststeps</a:t>
            </a:r>
            <a:r>
              <a:rPr lang="en-US" dirty="0"/>
              <a:t> or </a:t>
            </a:r>
            <a:r>
              <a:rPr lang="en-US" dirty="0" err="1"/>
              <a:t>testcases</a:t>
            </a:r>
            <a:r>
              <a:rPr lang="en-US" dirty="0"/>
              <a:t> can share the same sessions</a:t>
            </a:r>
          </a:p>
          <a:p>
            <a:pPr fontAlgn="base"/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Defining Properties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Global Properties</a:t>
            </a:r>
            <a:endParaRPr lang="en-US" b="1" dirty="0">
              <a:cs typeface="Arial" panose="020B0604020202020204" pitchFamily="34" charset="0"/>
            </a:endParaRPr>
          </a:p>
          <a:p>
            <a:pPr lvl="1" fontAlgn="base"/>
            <a:r>
              <a:rPr lang="en-US" dirty="0"/>
              <a:t>Found in File&gt;Preferences&gt;Global Properties </a:t>
            </a:r>
            <a:r>
              <a:rPr lang="en-US" dirty="0" smtClean="0"/>
              <a:t>tab</a:t>
            </a:r>
          </a:p>
          <a:p>
            <a:pPr lvl="1" fontAlgn="base"/>
            <a:r>
              <a:rPr lang="en-US" dirty="0" smtClean="0"/>
              <a:t>Reference </a:t>
            </a:r>
            <a:r>
              <a:rPr lang="en-US" dirty="0"/>
              <a:t>properties across all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15" y="3552825"/>
            <a:ext cx="7267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Defining Properties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cs typeface="Arial" panose="020B0604020202020204" pitchFamily="34" charset="0"/>
              </a:rPr>
              <a:t>Global Properties</a:t>
            </a:r>
            <a:endParaRPr lang="en-US" b="1" dirty="0">
              <a:cs typeface="Arial" panose="020B0604020202020204" pitchFamily="34" charset="0"/>
            </a:endParaRPr>
          </a:p>
          <a:p>
            <a:pPr lvl="1" fontAlgn="base"/>
            <a:r>
              <a:rPr lang="en-US" dirty="0"/>
              <a:t>Found in File&gt;Preferences&gt;Global Properties </a:t>
            </a:r>
            <a:r>
              <a:rPr lang="en-US" dirty="0" smtClean="0"/>
              <a:t>tab</a:t>
            </a:r>
          </a:p>
          <a:p>
            <a:pPr lvl="1" fontAlgn="base"/>
            <a:r>
              <a:rPr lang="en-US" dirty="0" smtClean="0"/>
              <a:t>Reference </a:t>
            </a:r>
            <a:r>
              <a:rPr lang="en-US" dirty="0"/>
              <a:t>properties across all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15" y="3552825"/>
            <a:ext cx="7267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…we already know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itchFamily="34" charset="0"/>
              </a:rPr>
              <a:t>SoapUI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most popular tool for testing Web Services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Java based standalone desktop tool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Security and Performance/Load testing features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Free edition with base features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PRO edition with some extras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~ $ 500 per seat</a:t>
            </a:r>
          </a:p>
        </p:txBody>
      </p:sp>
    </p:spTree>
    <p:extLst>
      <p:ext uri="{BB962C8B-B14F-4D97-AF65-F5344CB8AC3E}">
        <p14:creationId xmlns:p14="http://schemas.microsoft.com/office/powerpoint/2010/main" val="38616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Defining Properties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dirty="0" smtClean="0"/>
              <a:t>At </a:t>
            </a:r>
            <a:r>
              <a:rPr lang="en-US" dirty="0"/>
              <a:t>the Project, </a:t>
            </a:r>
            <a:r>
              <a:rPr lang="en-US" dirty="0" err="1"/>
              <a:t>TestSuite</a:t>
            </a:r>
            <a:r>
              <a:rPr lang="en-US" dirty="0"/>
              <a:t> and </a:t>
            </a:r>
            <a:r>
              <a:rPr lang="en-US" dirty="0" err="1"/>
              <a:t>TestCase</a:t>
            </a:r>
            <a:r>
              <a:rPr lang="en-US" dirty="0"/>
              <a:t> level in the corresponding Properties </a:t>
            </a:r>
            <a:r>
              <a:rPr lang="en-US" dirty="0" smtClean="0"/>
              <a:t>tab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04" y="2590800"/>
            <a:ext cx="695531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Properties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Tree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dirty="0" smtClean="0"/>
              <a:t>There is an option to “Toggle displaying of Test Properties in tree”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50543"/>
            <a:ext cx="4953001" cy="46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Properties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TestStep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defining custom properties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dirty="0" err="1" smtClean="0"/>
              <a:t>TestCase</a:t>
            </a:r>
            <a:r>
              <a:rPr lang="en-US" dirty="0" smtClean="0"/>
              <a:t>. Advantages:</a:t>
            </a:r>
          </a:p>
          <a:p>
            <a:pPr lvl="1"/>
            <a:r>
              <a:rPr lang="en-US" dirty="0"/>
              <a:t>You can organize properties into multiple Properties </a:t>
            </a:r>
            <a:r>
              <a:rPr lang="en-US" dirty="0" err="1" smtClean="0"/>
              <a:t>TestSteps</a:t>
            </a:r>
            <a:endParaRPr lang="en-US" dirty="0" smtClean="0"/>
          </a:p>
          <a:p>
            <a:pPr lvl="1"/>
            <a:r>
              <a:rPr lang="en-US" dirty="0" smtClean="0"/>
              <a:t>Load/Save from file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5800"/>
            <a:ext cx="911609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 Existing Properties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Retrieve Properties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Project#PropertyName</a:t>
            </a:r>
            <a:endParaRPr lang="en-US" dirty="0"/>
          </a:p>
          <a:p>
            <a:pPr lvl="1"/>
            <a:r>
              <a:rPr lang="en-US" dirty="0" smtClean="0"/>
              <a:t>#</a:t>
            </a:r>
            <a:r>
              <a:rPr lang="en-US" dirty="0" err="1"/>
              <a:t>TestSuite#PropertyName</a:t>
            </a:r>
            <a:endParaRPr lang="en-US" dirty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TestCase#PropertyName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TestStep</a:t>
            </a:r>
            <a:r>
              <a:rPr lang="en-US" dirty="0"/>
              <a:t> name</a:t>
            </a:r>
            <a:r>
              <a:rPr lang="en-US" dirty="0" smtClean="0"/>
              <a:t>]#</a:t>
            </a:r>
            <a:r>
              <a:rPr lang="en-US" dirty="0" err="1" smtClean="0"/>
              <a:t>PropertyName</a:t>
            </a:r>
            <a:endParaRPr lang="en-US" dirty="0"/>
          </a:p>
          <a:p>
            <a:pPr lvl="1"/>
            <a:r>
              <a:rPr lang="en-US" dirty="0" smtClean="0"/>
              <a:t>#</a:t>
            </a:r>
            <a:r>
              <a:rPr lang="en-US" dirty="0" err="1"/>
              <a:t>Global#PropertyName</a:t>
            </a:r>
            <a:endParaRPr lang="en-US" dirty="0"/>
          </a:p>
          <a:p>
            <a:pPr lvl="1"/>
            <a:r>
              <a:rPr lang="en-US" dirty="0" smtClean="0"/>
              <a:t>#</a:t>
            </a:r>
            <a:r>
              <a:rPr lang="en-US" dirty="0" err="1"/>
              <a:t>System#PropertyName</a:t>
            </a:r>
            <a:endParaRPr lang="en-US" dirty="0"/>
          </a:p>
          <a:p>
            <a:pPr lvl="2"/>
            <a:r>
              <a:rPr lang="en-US" dirty="0"/>
              <a:t>Found in Help&gt;System properties (read-only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Usage Example</a:t>
            </a:r>
            <a:endParaRPr lang="en-US" dirty="0"/>
          </a:p>
          <a:p>
            <a:pPr lvl="1"/>
            <a:r>
              <a:rPr lang="en-US" dirty="0"/>
              <a:t>http://${#Project#BaseURL}/</a:t>
            </a:r>
            <a:r>
              <a:rPr lang="en-US" dirty="0" smtClean="0"/>
              <a:t>Weather.asmx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weat:ZIP</a:t>
            </a:r>
            <a:r>
              <a:rPr lang="en-US" dirty="0"/>
              <a:t>&gt;${#</a:t>
            </a:r>
            <a:r>
              <a:rPr lang="en-US" dirty="0" err="1"/>
              <a:t>TestSuite#AshlandZipCode</a:t>
            </a:r>
            <a:r>
              <a:rPr lang="en-US" dirty="0"/>
              <a:t>}&lt;/</a:t>
            </a:r>
            <a:r>
              <a:rPr lang="en-US" dirty="0" err="1"/>
              <a:t>weat:ZIP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Scripting Properties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existing property</a:t>
            </a:r>
          </a:p>
          <a:p>
            <a:pPr marL="457200" lvl="1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/>
              <a:t>username =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testRunner.testCase.testSuite.getPropertyValue</a:t>
            </a:r>
            <a:r>
              <a:rPr lang="en-US" sz="2400" dirty="0"/>
              <a:t>( "Username" 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Set property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err="1"/>
              <a:t>testRunner.testCase.testSteps</a:t>
            </a:r>
            <a:r>
              <a:rPr lang="en-US" sz="2400" dirty="0"/>
              <a:t>["HTTP Request"].</a:t>
            </a:r>
            <a:r>
              <a:rPr lang="en-US" sz="2400" dirty="0" err="1"/>
              <a:t>setPropertyValue</a:t>
            </a:r>
            <a:r>
              <a:rPr lang="en-US" sz="2400" dirty="0"/>
              <a:t>( "Username", username )</a:t>
            </a:r>
          </a:p>
        </p:txBody>
      </p:sp>
    </p:spTree>
    <p:extLst>
      <p:ext uri="{BB962C8B-B14F-4D97-AF65-F5344CB8AC3E}">
        <p14:creationId xmlns:p14="http://schemas.microsoft.com/office/powerpoint/2010/main" val="23751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Properties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Generate different value at runtime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Get random number between 0 and 1000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${=(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)(</a:t>
            </a:r>
            <a:r>
              <a:rPr lang="en-US" dirty="0" err="1">
                <a:solidFill>
                  <a:schemeClr val="accent1"/>
                </a:solidFill>
              </a:rPr>
              <a:t>Math.random</a:t>
            </a:r>
            <a:r>
              <a:rPr lang="en-US" dirty="0">
                <a:solidFill>
                  <a:schemeClr val="accent1"/>
                </a:solidFill>
              </a:rPr>
              <a:t>()*1000</a:t>
            </a:r>
            <a:r>
              <a:rPr lang="en-US" dirty="0" smtClean="0">
                <a:solidFill>
                  <a:schemeClr val="accent1"/>
                </a:solidFill>
              </a:rPr>
              <a:t>)}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Get date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${=import </a:t>
            </a:r>
            <a:r>
              <a:rPr lang="en-US" dirty="0" err="1">
                <a:solidFill>
                  <a:schemeClr val="accent1"/>
                </a:solidFill>
              </a:rPr>
              <a:t>java.text.SimpleDateFormat</a:t>
            </a:r>
            <a:r>
              <a:rPr lang="en-US" dirty="0">
                <a:solidFill>
                  <a:schemeClr val="accent1"/>
                </a:solidFill>
              </a:rPr>
              <a:t> ; new </a:t>
            </a:r>
            <a:r>
              <a:rPr lang="en-US" dirty="0" err="1">
                <a:solidFill>
                  <a:schemeClr val="accent1"/>
                </a:solidFill>
              </a:rPr>
              <a:t>SimpleDateFormat</a:t>
            </a:r>
            <a:r>
              <a:rPr lang="en-US" dirty="0">
                <a:solidFill>
                  <a:schemeClr val="accent1"/>
                </a:solidFill>
              </a:rPr>
              <a:t>("YYYY-MM-DDT00:00:00").format(new Date())}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- Resources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Resources for </a:t>
            </a:r>
            <a:r>
              <a:rPr lang="en-US" dirty="0" err="1" smtClean="0"/>
              <a:t>SoapUI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>
                <a:hlinkClick r:id="rId2"/>
              </a:rPr>
              <a:t>Properties Getting Starter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Properties In Details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Properties From Command Line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Transfer Properties UI and Options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Transfer Properties Tutorial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Transfer Properties Tutorial (not official)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2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Demo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WeatherDemo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and show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 properties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Project#BaseURL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TestSuide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TestSuite#AshlandZipCode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Properties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ParasoftCalculator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CurrencyConvertorDemo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latin typeface="Arial" pitchFamily="34" charset="0"/>
                <a:cs typeface="Arial" pitchFamily="34" charset="0"/>
              </a:rPr>
              <a:t>SmartBear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offering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2286000"/>
            <a:ext cx="90048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Free Edition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Free</a:t>
            </a:r>
          </a:p>
          <a:p>
            <a:pPr lvl="1"/>
            <a:r>
              <a:rPr lang="en-US" dirty="0" smtClean="0">
                <a:cs typeface="Arial" pitchFamily="34" charset="0"/>
              </a:rPr>
              <a:t>No official support by </a:t>
            </a:r>
            <a:r>
              <a:rPr lang="en-US" dirty="0" err="1" smtClean="0">
                <a:cs typeface="Arial" pitchFamily="34" charset="0"/>
              </a:rPr>
              <a:t>SmartBear</a:t>
            </a:r>
            <a:r>
              <a:rPr lang="en-US" dirty="0" smtClean="0">
                <a:cs typeface="Arial" pitchFamily="34" charset="0"/>
              </a:rPr>
              <a:t> (only community support)</a:t>
            </a:r>
          </a:p>
          <a:p>
            <a:pPr lvl="1"/>
            <a:r>
              <a:rPr lang="en-US" dirty="0" smtClean="0">
                <a:cs typeface="Arial" pitchFamily="34" charset="0"/>
              </a:rPr>
              <a:t>Support functional testing of SOAP and REST Services</a:t>
            </a:r>
          </a:p>
          <a:p>
            <a:pPr lvl="1"/>
            <a:r>
              <a:rPr lang="en-US" dirty="0">
                <a:cs typeface="Arial" pitchFamily="34" charset="0"/>
              </a:rPr>
              <a:t>Scripting Support (Groovy, JavaScript)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Service Mocking</a:t>
            </a:r>
          </a:p>
          <a:p>
            <a:pPr lvl="1"/>
            <a:r>
              <a:rPr lang="en-US" dirty="0" smtClean="0">
                <a:cs typeface="Arial" pitchFamily="34" charset="0"/>
              </a:rPr>
              <a:t>Load testing (not distributed)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Command </a:t>
            </a:r>
            <a:r>
              <a:rPr lang="en-US" dirty="0" smtClean="0">
                <a:cs typeface="Arial" panose="020B0604020202020204" pitchFamily="34" charset="0"/>
              </a:rPr>
              <a:t>Line execution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Junit reports</a:t>
            </a:r>
          </a:p>
        </p:txBody>
      </p:sp>
    </p:spTree>
    <p:extLst>
      <p:ext uri="{BB962C8B-B14F-4D97-AF65-F5344CB8AC3E}">
        <p14:creationId xmlns:p14="http://schemas.microsoft.com/office/powerpoint/2010/main" val="29368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PRO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PRO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Official support by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SmartBear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WSDL/Request/Response </a:t>
            </a:r>
            <a:r>
              <a:rPr lang="en-US" dirty="0">
                <a:latin typeface="Arial" pitchFamily="34" charset="0"/>
                <a:cs typeface="Arial" pitchFamily="34" charset="0"/>
              </a:rPr>
              <a:t>Coverage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Coding Free Test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Assertion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Point and Click XPath assertions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Data Source Driven Tests and Data Collection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Forms and Trees based input for easy testing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Advanced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Reporting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Price of ~ $500 per seat per year</a:t>
            </a:r>
          </a:p>
        </p:txBody>
      </p:sp>
    </p:spTree>
    <p:extLst>
      <p:ext uri="{BB962C8B-B14F-4D97-AF65-F5344CB8AC3E}">
        <p14:creationId xmlns:p14="http://schemas.microsoft.com/office/powerpoint/2010/main" val="16426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Comparisons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latin typeface="Arial" panose="020B0604020202020204" pitchFamily="34" charset="0"/>
                <a:cs typeface="Arial" pitchFamily="34" charset="0"/>
              </a:rPr>
              <a:t>SoapUI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 Free vs.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SoapUI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PRO (in terms of Functional Testing)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Full feature comparison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  <a:hlinkClick r:id="rId3"/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>
                <a:latin typeface="Arial" panose="020B0604020202020204" pitchFamily="34" charset="0"/>
                <a:cs typeface="Arial" pitchFamily="34" charset="0"/>
              </a:rPr>
              <a:t>LoadUI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 vs. </a:t>
            </a:r>
            <a:r>
              <a:rPr lang="en-US" dirty="0" err="1" smtClean="0">
                <a:latin typeface="Arial" panose="020B0604020202020204" pitchFamily="34" charset="0"/>
                <a:cs typeface="Arial" pitchFamily="34" charset="0"/>
              </a:rPr>
              <a:t>SoapUI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Free vs. </a:t>
            </a: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SoapUI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PRO (in terms of Load Testing)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Full feature comparison</a:t>
            </a:r>
            <a:endParaRPr lang="en-US" dirty="0">
              <a:latin typeface="Arial" pitchFamily="34" charset="0"/>
              <a:cs typeface="Arial" pitchFamily="34" charset="0"/>
              <a:hlinkClick r:id="rId3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First Look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33490" cy="48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Project Tree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2896"/>
            <a:ext cx="6084664" cy="53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3628</TotalTime>
  <Words>1196</Words>
  <Application>Microsoft Office PowerPoint</Application>
  <PresentationFormat>On-screen Show (4:3)</PresentationFormat>
  <Paragraphs>284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SoapUI  The Basics</vt:lpstr>
      <vt:lpstr>Content</vt:lpstr>
      <vt:lpstr>…we already know</vt:lpstr>
      <vt:lpstr>SmartBear offering</vt:lpstr>
      <vt:lpstr>SoapUI Free Edition</vt:lpstr>
      <vt:lpstr>SoapUI PRO</vt:lpstr>
      <vt:lpstr>Comparisons</vt:lpstr>
      <vt:lpstr>SoapUI First Look</vt:lpstr>
      <vt:lpstr>SoapUI Project Tree</vt:lpstr>
      <vt:lpstr>SoapUI Project Tree</vt:lpstr>
      <vt:lpstr>SoapUI Getting Started</vt:lpstr>
      <vt:lpstr>SoapUI Getting Started</vt:lpstr>
      <vt:lpstr>SoapUI Getting Started</vt:lpstr>
      <vt:lpstr>SoapUI Getting Started</vt:lpstr>
      <vt:lpstr>SoapUI Getting Started</vt:lpstr>
      <vt:lpstr>SoapUI Getting Started</vt:lpstr>
      <vt:lpstr>Assertion Types – Property Content Category</vt:lpstr>
      <vt:lpstr>Assertion Types – Compliance, Status and Standards</vt:lpstr>
      <vt:lpstr>Assertion Types –  Other Types</vt:lpstr>
      <vt:lpstr>The Contains Assertion</vt:lpstr>
      <vt:lpstr>The XPath Match Assertion</vt:lpstr>
      <vt:lpstr>The XPath Match Assertion</vt:lpstr>
      <vt:lpstr>The XPath Match Assertion</vt:lpstr>
      <vt:lpstr>The Script Assertion</vt:lpstr>
      <vt:lpstr>Groovy</vt:lpstr>
      <vt:lpstr>The Assertion Demo</vt:lpstr>
      <vt:lpstr>Properties</vt:lpstr>
      <vt:lpstr>Defining Properties</vt:lpstr>
      <vt:lpstr>Defining Properties</vt:lpstr>
      <vt:lpstr>Defining Properties</vt:lpstr>
      <vt:lpstr>Display Properties  In The Tree</vt:lpstr>
      <vt:lpstr>The Properties TestStep</vt:lpstr>
      <vt:lpstr>Use Existing Properties</vt:lpstr>
      <vt:lpstr>Scripting Properties</vt:lpstr>
      <vt:lpstr>Dynamic Properties</vt:lpstr>
      <vt:lpstr>Properties - Resources</vt:lpstr>
      <vt:lpstr>Properties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558</cp:revision>
  <dcterms:created xsi:type="dcterms:W3CDTF">2006-08-16T00:00:00Z</dcterms:created>
  <dcterms:modified xsi:type="dcterms:W3CDTF">2016-05-02T14:28:12Z</dcterms:modified>
</cp:coreProperties>
</file>