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0"/>
  </p:notesMasterIdLst>
  <p:sldIdLst>
    <p:sldId id="256" r:id="rId2"/>
    <p:sldId id="258" r:id="rId3"/>
    <p:sldId id="388" r:id="rId4"/>
    <p:sldId id="389" r:id="rId5"/>
    <p:sldId id="390" r:id="rId6"/>
    <p:sldId id="391" r:id="rId7"/>
    <p:sldId id="392" r:id="rId8"/>
    <p:sldId id="393" r:id="rId9"/>
    <p:sldId id="394" r:id="rId10"/>
    <p:sldId id="383" r:id="rId11"/>
    <p:sldId id="362" r:id="rId12"/>
    <p:sldId id="402" r:id="rId13"/>
    <p:sldId id="385" r:id="rId14"/>
    <p:sldId id="384" r:id="rId15"/>
    <p:sldId id="381" r:id="rId16"/>
    <p:sldId id="387" r:id="rId17"/>
    <p:sldId id="386" r:id="rId18"/>
    <p:sldId id="380" r:id="rId19"/>
    <p:sldId id="403" r:id="rId20"/>
    <p:sldId id="367" r:id="rId21"/>
    <p:sldId id="395" r:id="rId22"/>
    <p:sldId id="378" r:id="rId23"/>
    <p:sldId id="379" r:id="rId24"/>
    <p:sldId id="405" r:id="rId25"/>
    <p:sldId id="406" r:id="rId26"/>
    <p:sldId id="407" r:id="rId27"/>
    <p:sldId id="408" r:id="rId28"/>
    <p:sldId id="404" r:id="rId29"/>
    <p:sldId id="396" r:id="rId30"/>
    <p:sldId id="397" r:id="rId31"/>
    <p:sldId id="398" r:id="rId32"/>
    <p:sldId id="399" r:id="rId33"/>
    <p:sldId id="409" r:id="rId34"/>
    <p:sldId id="410" r:id="rId35"/>
    <p:sldId id="413" r:id="rId36"/>
    <p:sldId id="400" r:id="rId37"/>
    <p:sldId id="411" r:id="rId38"/>
    <p:sldId id="412" r:id="rId39"/>
    <p:sldId id="414" r:id="rId40"/>
    <p:sldId id="415" r:id="rId41"/>
    <p:sldId id="416" r:id="rId42"/>
    <p:sldId id="417" r:id="rId43"/>
    <p:sldId id="418" r:id="rId44"/>
    <p:sldId id="419" r:id="rId45"/>
    <p:sldId id="420" r:id="rId46"/>
    <p:sldId id="421" r:id="rId47"/>
    <p:sldId id="353" r:id="rId48"/>
    <p:sldId id="370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2585" autoAdjust="0"/>
  </p:normalViewPr>
  <p:slideViewPr>
    <p:cSldViewPr>
      <p:cViewPr varScale="1">
        <p:scale>
          <a:sx n="61" d="100"/>
          <a:sy n="61" d="100"/>
        </p:scale>
        <p:origin x="143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9F52B-4AE0-4B57-90C1-42E4F817839A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426FC-0D52-4B6A-8B91-477E8D65DF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2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b924374.aspx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searchsoftwarequality.techtarget.com/answer/Understanding-performance-load-and-stress-testing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http://agiletesting.blogspot.com/2005/02/performance-vs-load-vs-stress-testing.html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31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3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09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http://agiletesting.blogspot.com/2005/02/performance-vs-load-vs-stress-testing.html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3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27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70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25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http://msdn.microsoft.com/en-us/library/bb924374.aspx</a:t>
            </a:r>
            <a:endParaRPr lang="en-US" dirty="0" smtClean="0">
              <a:hlinkClick r:id=""/>
            </a:endParaRPr>
          </a:p>
          <a:p>
            <a:r>
              <a:rPr lang="en-US" dirty="0" smtClean="0">
                <a:hlinkClick r:id=""/>
              </a:rPr>
              <a:t>http://blog.browsermob.com/2008/12/performance-vs-load-vs-stress-testing/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4"/>
              </a:rPr>
              <a:t>http://searchsoftwarequality.techtarget.com/answer/Understanding-performance-load-and-stress-testing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13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10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https://msdn.microsoft.com/en-us/library/bb924359.aspx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20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88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477000" y="381000"/>
            <a:ext cx="2667000" cy="937491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019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381000" y="1676400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6400800" y="0"/>
            <a:ext cx="2743200" cy="412862"/>
          </a:xfrm>
          <a:prstGeom prst="rect">
            <a:avLst/>
          </a:prstGeom>
        </p:spPr>
        <p:txBody>
          <a:bodyPr vert="horz" lIns="91440" rIns="45720" rtlCol="0" anchor="ctr">
            <a:normAutofit fontScale="47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bg.linkedin.com/pub/dimitar-topuzov/18/470/833/e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performance.com/load-testing/blog/2011/02/load-testing-basics-how-many-concurrent-users-is-enough/" TargetMode="External"/><Relationship Id="rId2" Type="http://schemas.openxmlformats.org/officeDocument/2006/relationships/hyperlink" Target="http://www.webperformance.com/library/tutorials/CalculateNumberOfLoadtestUser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xceptance.com/2013/07/26/concurrent-users-the-art-of-calculation/" TargetMode="External"/><Relationship Id="rId4" Type="http://schemas.openxmlformats.org/officeDocument/2006/relationships/hyperlink" Target="https://blog.flood.io/planning-for-high-concurrency-load-tests-with-jmeter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7tutorials.com/how-use-resource-monitor-windows-7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yberciti.biz/tips/top-linux-monitoring-tools.html" TargetMode="External"/><Relationship Id="rId4" Type="http://schemas.openxmlformats.org/officeDocument/2006/relationships/hyperlink" Target="http://www.tecmint.com/command-line-tools-to-monitor-linux-performanc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jmeter.apache.org/download_jmeter.cgi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jmeter-plugins.org/wiki/PerfMon" TargetMode="External"/><Relationship Id="rId2" Type="http://schemas.openxmlformats.org/officeDocument/2006/relationships/hyperlink" Target="http://jmeter-plugi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meter-plugins.org/wiki/PerfMonAgent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ru99.com/introduction-to-jmeter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ies.ca.com/docs/DOC-23115099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adstorm.com/load-testing-metri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8600" y="381000"/>
            <a:ext cx="8763000" cy="19812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Load/Performance/Stress</a:t>
            </a:r>
            <a:br>
              <a:rPr lang="en-US" sz="6000" dirty="0" smtClean="0"/>
            </a:br>
            <a:r>
              <a:rPr lang="en-US" sz="6000" dirty="0" smtClean="0"/>
              <a:t>Testing Web Services</a:t>
            </a:r>
            <a:endParaRPr lang="en-US" sz="6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5358384"/>
            <a:ext cx="8077200" cy="14996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Lector: </a:t>
            </a:r>
            <a:r>
              <a:rPr lang="en-US" dirty="0" err="1" smtClean="0"/>
              <a:t>Dimitar</a:t>
            </a:r>
            <a:r>
              <a:rPr lang="en-US" dirty="0" smtClean="0"/>
              <a:t> </a:t>
            </a:r>
            <a:r>
              <a:rPr lang="en-US" dirty="0" err="1" smtClean="0"/>
              <a:t>Topuzov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E-mail: dtopuzov@gmail.com</a:t>
            </a:r>
          </a:p>
          <a:p>
            <a:r>
              <a:rPr lang="en-US" dirty="0" smtClean="0"/>
              <a:t>LinkedIn: </a:t>
            </a:r>
            <a:r>
              <a:rPr lang="en-US" dirty="0" smtClean="0">
                <a:hlinkClick r:id="rId2"/>
              </a:rPr>
              <a:t>http://bg.linkedin.com/pub/dimitar-topuzov/18/470/833/en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Copyright © Pragmatic LLC 				2015 </a:t>
            </a:r>
          </a:p>
          <a:p>
            <a:endParaRPr lang="en-US" dirty="0"/>
          </a:p>
        </p:txBody>
      </p:sp>
      <p:pic>
        <p:nvPicPr>
          <p:cNvPr id="7" name="Picture 6" descr="logo-slogan-33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400" y="2895600"/>
            <a:ext cx="5202620" cy="18288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257800" y="5105400"/>
            <a:ext cx="5867400" cy="914400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Please have this in mind…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Performance/Load/Stress testing require a lot more knowledge compared to functional testing</a:t>
            </a:r>
          </a:p>
          <a:p>
            <a:pPr lvl="1"/>
            <a:r>
              <a:rPr lang="en-US" dirty="0" smtClean="0"/>
              <a:t>OS</a:t>
            </a:r>
          </a:p>
          <a:p>
            <a:pPr lvl="1"/>
            <a:r>
              <a:rPr lang="en-US" dirty="0" smtClean="0"/>
              <a:t>Networking</a:t>
            </a:r>
          </a:p>
          <a:p>
            <a:pPr lvl="1"/>
            <a:r>
              <a:rPr lang="en-US" dirty="0" smtClean="0"/>
              <a:t>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8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Performance/Load/Stress Testing Workflow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Performance testing Process in Test Life Cyc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8827752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69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Best Practices (1)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Planning the Test is more important than actual implementation</a:t>
            </a:r>
            <a:r>
              <a:rPr lang="en-US" dirty="0"/>
              <a:t> 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r>
              <a:rPr lang="en-US" dirty="0" smtClean="0"/>
              <a:t>Planning the Test is more mathematics then testing</a:t>
            </a:r>
          </a:p>
          <a:p>
            <a:pPr lvl="1"/>
            <a:r>
              <a:rPr lang="en-US" dirty="0" smtClean="0"/>
              <a:t>Planning involves a lot of calculations</a:t>
            </a:r>
          </a:p>
          <a:p>
            <a:pPr lvl="2"/>
            <a:r>
              <a:rPr lang="en-US" dirty="0" smtClean="0"/>
              <a:t>Number of users under average load</a:t>
            </a:r>
          </a:p>
          <a:p>
            <a:pPr lvl="2"/>
            <a:r>
              <a:rPr lang="en-US" dirty="0" smtClean="0"/>
              <a:t>Calculate pick loads</a:t>
            </a:r>
          </a:p>
          <a:p>
            <a:pPr lvl="2"/>
            <a:r>
              <a:rPr lang="en-US" dirty="0" smtClean="0"/>
              <a:t>Calculate think times</a:t>
            </a:r>
          </a:p>
        </p:txBody>
      </p:sp>
    </p:spTree>
    <p:extLst>
      <p:ext uri="{BB962C8B-B14F-4D97-AF65-F5344CB8AC3E}">
        <p14:creationId xmlns:p14="http://schemas.microsoft.com/office/powerpoint/2010/main" val="379986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Best Practices (2)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fontScale="92500"/>
          </a:bodyPr>
          <a:lstStyle/>
          <a:p>
            <a:r>
              <a:rPr lang="en-US" sz="3600" dirty="0" smtClean="0"/>
              <a:t>Start Performance/Load/Stress testing only if systems works correctly (functional tests passed)</a:t>
            </a:r>
          </a:p>
          <a:p>
            <a:pPr marL="118872" indent="0">
              <a:buNone/>
            </a:pPr>
            <a:endParaRPr lang="en-US" sz="3600" dirty="0" smtClean="0"/>
          </a:p>
          <a:p>
            <a:r>
              <a:rPr lang="en-US" sz="3600" dirty="0" smtClean="0"/>
              <a:t>Make sure you have stable Environment</a:t>
            </a:r>
          </a:p>
          <a:p>
            <a:pPr lvl="1"/>
            <a:r>
              <a:rPr lang="en-US" dirty="0" smtClean="0"/>
              <a:t>Environment must have same resources during each test execution</a:t>
            </a:r>
          </a:p>
          <a:p>
            <a:pPr lvl="1"/>
            <a:r>
              <a:rPr lang="en-US" dirty="0" smtClean="0"/>
              <a:t>No other random actions should be done during performance/load/stress tests</a:t>
            </a:r>
          </a:p>
          <a:p>
            <a:pPr lvl="1"/>
            <a:r>
              <a:rPr lang="en-US" dirty="0" smtClean="0"/>
              <a:t>If possible use same hardware resources as Live System</a:t>
            </a:r>
          </a:p>
          <a:p>
            <a:pPr lvl="1"/>
            <a:r>
              <a:rPr lang="en-US" dirty="0" smtClean="0"/>
              <a:t>If possible use separate environment (specially when perform stress tests)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8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Best Practices (3)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Base testing scenarios on real data (if possible)</a:t>
            </a:r>
            <a:endParaRPr lang="en-US" sz="3600" dirty="0"/>
          </a:p>
          <a:p>
            <a:pPr lvl="1"/>
            <a:r>
              <a:rPr lang="en-US" dirty="0" smtClean="0"/>
              <a:t>In best case use data from some analytics/monitoring solution that give you meaningful data in easy way</a:t>
            </a:r>
          </a:p>
          <a:p>
            <a:pPr lvl="1"/>
            <a:r>
              <a:rPr lang="en-US" dirty="0" smtClean="0"/>
              <a:t>If you have no analytics/monitoring solutions try to introduce such</a:t>
            </a:r>
          </a:p>
          <a:p>
            <a:pPr lvl="1"/>
            <a:r>
              <a:rPr lang="en-US" dirty="0" smtClean="0"/>
              <a:t>If there is no chance for analytics/monitoring try to find some kind of logs of the SUT and try to analyze them</a:t>
            </a:r>
          </a:p>
          <a:p>
            <a:pPr lvl="1"/>
            <a:r>
              <a:rPr lang="en-US" dirty="0" smtClean="0"/>
              <a:t>Guess only as a last resort</a:t>
            </a:r>
          </a:p>
          <a:p>
            <a:r>
              <a:rPr lang="en-US" sz="3600" dirty="0" smtClean="0"/>
              <a:t>(If Guess) Think </a:t>
            </a:r>
            <a:r>
              <a:rPr lang="en-US" sz="3600" dirty="0"/>
              <a:t>about real scenarios</a:t>
            </a:r>
          </a:p>
          <a:p>
            <a:pPr lvl="1"/>
            <a:r>
              <a:rPr lang="en-US" dirty="0"/>
              <a:t>How many users will go through different workflows</a:t>
            </a:r>
          </a:p>
          <a:p>
            <a:pPr lvl="1"/>
            <a:r>
              <a:rPr lang="en-US" dirty="0"/>
              <a:t>Some operations/features might be used much more than other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83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Best Practices (4)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600" dirty="0" smtClean="0"/>
              <a:t>Use some kind of concurrency calculator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hlinkClick r:id="rId2"/>
              </a:rPr>
              <a:t>Sample Calculator</a:t>
            </a:r>
            <a:r>
              <a:rPr lang="en-US" dirty="0" smtClean="0"/>
              <a:t> 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hlinkClick r:id="rId3"/>
              </a:rPr>
              <a:t>How to calculate VU (article)</a:t>
            </a:r>
            <a:endParaRPr lang="en-US" dirty="0" smtClean="0"/>
          </a:p>
          <a:p>
            <a:pPr lvl="1">
              <a:spcBef>
                <a:spcPts val="600"/>
              </a:spcBef>
            </a:pPr>
            <a:r>
              <a:rPr lang="en-US" dirty="0" smtClean="0">
                <a:hlinkClick r:id="rId4"/>
              </a:rPr>
              <a:t>How to calculate VU (another article)</a:t>
            </a:r>
            <a:endParaRPr lang="en-US" dirty="0" smtClean="0"/>
          </a:p>
          <a:p>
            <a:pPr lvl="1">
              <a:spcBef>
                <a:spcPts val="600"/>
              </a:spcBef>
            </a:pPr>
            <a:r>
              <a:rPr lang="en-US" dirty="0" smtClean="0">
                <a:hlinkClick r:id="rId5"/>
              </a:rPr>
              <a:t>How to calculate VU (one more article)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sz="3600" dirty="0" smtClean="0"/>
              <a:t>Use think </a:t>
            </a:r>
            <a:r>
              <a:rPr lang="en-US" sz="3600" dirty="0"/>
              <a:t>times </a:t>
            </a:r>
            <a:r>
              <a:rPr lang="en-US" sz="3600" dirty="0" smtClean="0"/>
              <a:t>(with deviations)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 </a:t>
            </a:r>
            <a:r>
              <a:rPr lang="en-US" dirty="0" smtClean="0"/>
              <a:t>It </a:t>
            </a:r>
            <a:r>
              <a:rPr lang="en-US" dirty="0"/>
              <a:t>not only mimics real world usage better, but it allows for your agents I/O to not be as </a:t>
            </a:r>
            <a:r>
              <a:rPr lang="en-US" dirty="0" smtClean="0"/>
              <a:t>congested</a:t>
            </a:r>
          </a:p>
        </p:txBody>
      </p:sp>
    </p:spTree>
    <p:extLst>
      <p:ext uri="{BB962C8B-B14F-4D97-AF65-F5344CB8AC3E}">
        <p14:creationId xmlns:p14="http://schemas.microsoft.com/office/powerpoint/2010/main" val="401561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Best Practices (5)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600" dirty="0" smtClean="0"/>
              <a:t>Test Data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Make sure you have enough random data for each virtual user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Make sure your test data is close to live data in terms of size and content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Specially in case test data is big (images, videos)</a:t>
            </a:r>
            <a:endParaRPr lang="en-US" dirty="0"/>
          </a:p>
          <a:p>
            <a:pPr marL="457200" lvl="1" indent="0">
              <a:spcBef>
                <a:spcPts val="60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0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Best Practices (6)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600" dirty="0" smtClean="0"/>
              <a:t>(For Load Testing) Use </a:t>
            </a:r>
            <a:r>
              <a:rPr lang="en-US" sz="3600" dirty="0"/>
              <a:t>ramp times to build up your users from a small number to larger </a:t>
            </a:r>
            <a:r>
              <a:rPr lang="en-US" sz="3600" dirty="0" smtClean="0"/>
              <a:t>numbers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In this way you will find the critical point at which system stops working as expected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 </a:t>
            </a:r>
            <a:r>
              <a:rPr lang="en-US" sz="3600" dirty="0"/>
              <a:t>Use more </a:t>
            </a:r>
            <a:r>
              <a:rPr lang="en-US" sz="3600" dirty="0" smtClean="0"/>
              <a:t>Agents if needed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The </a:t>
            </a:r>
            <a:r>
              <a:rPr lang="en-US" dirty="0"/>
              <a:t>more agent machines you use, the more networking ports you can use at any one time, freeing up congestion on the agent side.</a:t>
            </a:r>
          </a:p>
        </p:txBody>
      </p:sp>
    </p:spTree>
    <p:extLst>
      <p:ext uri="{BB962C8B-B14F-4D97-AF65-F5344CB8AC3E}">
        <p14:creationId xmlns:p14="http://schemas.microsoft.com/office/powerpoint/2010/main" val="265057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 with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SoapUI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itchFamily="34" charset="0"/>
                <a:cs typeface="Arial" pitchFamily="34" charset="0"/>
              </a:rPr>
              <a:t>SmartBear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offering</a:t>
            </a:r>
          </a:p>
          <a:p>
            <a:pPr lvl="1"/>
            <a:r>
              <a:rPr lang="en-US" dirty="0" err="1">
                <a:latin typeface="Arial" pitchFamily="34" charset="0"/>
                <a:cs typeface="Arial" pitchFamily="34" charset="0"/>
              </a:rPr>
              <a:t>SoapUI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Can be used only for simple scenarios 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Does not support distributed load testing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LoadUI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Free edition with virtual user limit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PRO version for serious load testing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Support distributed load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testing</a:t>
            </a:r>
            <a:endParaRPr lang="en-US" sz="3600" dirty="0" smtClean="0">
              <a:latin typeface="Arial" panose="020B0604020202020204" pitchFamily="34" charset="0"/>
              <a:cs typeface="Arial" pitchFamily="34" charset="0"/>
            </a:endParaRPr>
          </a:p>
          <a:p>
            <a:r>
              <a:rPr lang="en-US" sz="3600" dirty="0" smtClean="0">
                <a:latin typeface="Arial" panose="020B0604020202020204" pitchFamily="34" charset="0"/>
                <a:cs typeface="Arial" pitchFamily="34" charset="0"/>
              </a:rPr>
              <a:t>Demo with </a:t>
            </a:r>
            <a:r>
              <a:rPr lang="en-US" sz="3600" dirty="0" err="1" smtClean="0">
                <a:latin typeface="Arial" panose="020B0604020202020204" pitchFamily="34" charset="0"/>
                <a:cs typeface="Arial" pitchFamily="34" charset="0"/>
              </a:rPr>
              <a:t>SoapUI</a:t>
            </a:r>
            <a:r>
              <a:rPr lang="en-US" sz="3600" dirty="0" smtClean="0">
                <a:latin typeface="Arial" panose="020B0604020202020204" pitchFamily="34" charset="0"/>
                <a:cs typeface="Arial" pitchFamily="34" charset="0"/>
              </a:rPr>
              <a:t> Free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itchFamily="34" charset="0"/>
              </a:rPr>
              <a:t>Change number of users and monitor results</a:t>
            </a:r>
          </a:p>
        </p:txBody>
      </p:sp>
    </p:spTree>
    <p:extLst>
      <p:ext uri="{BB962C8B-B14F-4D97-AF65-F5344CB8AC3E}">
        <p14:creationId xmlns:p14="http://schemas.microsoft.com/office/powerpoint/2010/main" val="2964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Monitoring OS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Windows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Task Manager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Recourse Monitor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resmon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  <a:hlinkClick r:id="rId3"/>
              </a:rPr>
              <a:t>Tutorial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Performance Monitor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perfmon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Linux / OSX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“top” command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  <a:hlinkClick r:id="rId4"/>
              </a:rPr>
              <a:t>Tutorial 1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  <a:hlinkClick r:id="rId5"/>
              </a:rPr>
              <a:t>Tutorial 2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56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Arial" pitchFamily="34" charset="0"/>
              </a:rPr>
              <a:t>Difference between Performance/Load/Stress</a:t>
            </a:r>
          </a:p>
          <a:p>
            <a:r>
              <a:rPr lang="en-US" dirty="0" smtClean="0">
                <a:cs typeface="Arial" pitchFamily="34" charset="0"/>
              </a:rPr>
              <a:t>Best practices in Performance/Load/Stress Testing</a:t>
            </a:r>
          </a:p>
          <a:p>
            <a:r>
              <a:rPr lang="en-US" dirty="0" smtClean="0">
                <a:cs typeface="Arial" pitchFamily="34" charset="0"/>
              </a:rPr>
              <a:t>Review of tools</a:t>
            </a:r>
          </a:p>
          <a:p>
            <a:pPr lvl="1"/>
            <a:r>
              <a:rPr lang="en-US" dirty="0" err="1" smtClean="0">
                <a:cs typeface="Arial" pitchFamily="34" charset="0"/>
              </a:rPr>
              <a:t>SoapUI</a:t>
            </a:r>
            <a:endParaRPr lang="en-US" dirty="0" smtClean="0">
              <a:cs typeface="Arial" pitchFamily="34" charset="0"/>
            </a:endParaRPr>
          </a:p>
          <a:p>
            <a:pPr lvl="1"/>
            <a:r>
              <a:rPr lang="en-US" dirty="0" smtClean="0">
                <a:cs typeface="Arial" pitchFamily="34" charset="0"/>
              </a:rPr>
              <a:t>JMeter</a:t>
            </a:r>
          </a:p>
          <a:p>
            <a:r>
              <a:rPr lang="en-US" dirty="0" smtClean="0">
                <a:cs typeface="Arial" pitchFamily="34" charset="0"/>
              </a:rPr>
              <a:t>Demos and practice with JMeter</a:t>
            </a:r>
          </a:p>
          <a:p>
            <a:pPr lvl="1"/>
            <a:r>
              <a:rPr lang="en-US" dirty="0" smtClean="0">
                <a:cs typeface="Arial" pitchFamily="34" charset="0"/>
              </a:rPr>
              <a:t>Install </a:t>
            </a:r>
          </a:p>
          <a:p>
            <a:pPr lvl="1"/>
            <a:r>
              <a:rPr lang="en-US" dirty="0" smtClean="0">
                <a:cs typeface="Arial" pitchFamily="34" charset="0"/>
              </a:rPr>
              <a:t>Create Project</a:t>
            </a:r>
          </a:p>
          <a:p>
            <a:pPr lvl="1"/>
            <a:r>
              <a:rPr lang="en-US" dirty="0" smtClean="0">
                <a:cs typeface="Arial" pitchFamily="34" charset="0"/>
              </a:rPr>
              <a:t>Getting Started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JMeter Features Overview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JMeter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Free (open source)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Java Desktop Application (cross-platform)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Support a lot of protocols</a:t>
            </a:r>
          </a:p>
          <a:p>
            <a:pPr lvl="2"/>
            <a:r>
              <a:rPr lang="en-US" dirty="0"/>
              <a:t>HTTP, SMTP, POP3, LDAP, JDBC, FTP, JMS, SOAP, TCP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Support distributed load testing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There are services which can run your JMeter tests from the cloud</a:t>
            </a:r>
          </a:p>
        </p:txBody>
      </p:sp>
    </p:spTree>
    <p:extLst>
      <p:ext uri="{BB962C8B-B14F-4D97-AF65-F5344CB8AC3E}">
        <p14:creationId xmlns:p14="http://schemas.microsoft.com/office/powerpoint/2010/main" val="405537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 with JMeter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2819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itchFamily="34" charset="0"/>
              </a:rPr>
              <a:t>How JMeter Works</a:t>
            </a:r>
          </a:p>
        </p:txBody>
      </p:sp>
      <p:pic>
        <p:nvPicPr>
          <p:cNvPr id="2050" name="Picture 2" descr="http://cdn.guru99.com/images/JMeterApacheSamp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18104"/>
            <a:ext cx="7162800" cy="472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10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 with JMeter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fontScale="92500"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itchFamily="34" charset="0"/>
              </a:rPr>
              <a:t>Requirements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itchFamily="34" charset="0"/>
              </a:rPr>
              <a:t>JDK 1.6 +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itchFamily="34" charset="0"/>
              </a:rPr>
              <a:t>Hardware: Depends on what we want to simulate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itchFamily="34" charset="0"/>
              </a:rPr>
              <a:t>Installation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itchFamily="34" charset="0"/>
              </a:rPr>
              <a:t>Install JDK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itchFamily="34" charset="0"/>
              </a:rPr>
              <a:t>Add JDK to Path (if not already added)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itchFamily="34" charset="0"/>
              </a:rPr>
              <a:t>Verify installation by running “java -version” on command prompt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itchFamily="34" charset="0"/>
              </a:rPr>
              <a:t>Install JMeter</a:t>
            </a:r>
            <a:endParaRPr lang="en-US" dirty="0">
              <a:latin typeface="Arial" panose="020B0604020202020204" pitchFamily="34" charset="0"/>
              <a:cs typeface="Arial" pitchFamily="34" charset="0"/>
            </a:endParaRP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itchFamily="34" charset="0"/>
                <a:hlinkClick r:id="rId2"/>
              </a:rPr>
              <a:t>Download</a:t>
            </a:r>
            <a:endParaRPr lang="en-US" dirty="0" smtClean="0">
              <a:latin typeface="Arial" panose="020B0604020202020204" pitchFamily="34" charset="0"/>
              <a:cs typeface="Arial" pitchFamily="34" charset="0"/>
            </a:endParaRP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itchFamily="34" charset="0"/>
              </a:rPr>
              <a:t>Extract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itchFamily="34" charset="0"/>
              </a:rPr>
              <a:t>(Optional) Add to Path</a:t>
            </a:r>
          </a:p>
        </p:txBody>
      </p:sp>
    </p:spTree>
    <p:extLst>
      <p:ext uri="{BB962C8B-B14F-4D97-AF65-F5344CB8AC3E}">
        <p14:creationId xmlns:p14="http://schemas.microsoft.com/office/powerpoint/2010/main" val="363624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 with JMeter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itchFamily="34" charset="0"/>
              </a:rPr>
              <a:t>JMeter elements schema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ttp://cdn.guru99.com/images/Jme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8400"/>
            <a:ext cx="9144000" cy="357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13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 with JMeter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1905000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itchFamily="34" charset="0"/>
              </a:rPr>
              <a:t>Thread Group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Thread Groups is a collection of Threads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Each thread represents one user using the application under test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http://cdn.guru99.com/images/ThreadGro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86959"/>
            <a:ext cx="7327066" cy="345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17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 with JMeter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1905000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itchFamily="34" charset="0"/>
              </a:rPr>
              <a:t>Samplers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Sampler is type of Request (Protocol) we want to use in our tests</a:t>
            </a:r>
          </a:p>
          <a:p>
            <a:pPr lvl="2"/>
            <a:r>
              <a:rPr lang="en-US" dirty="0"/>
              <a:t>HTTP, FTP , </a:t>
            </a:r>
            <a:r>
              <a:rPr lang="en-US" dirty="0" smtClean="0"/>
              <a:t>JDBC, POP3 …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http://cdn.guru99.com/images/Sampl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" y="3733799"/>
            <a:ext cx="9133490" cy="264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39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 with JMeter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1905000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itchFamily="34" charset="0"/>
              </a:rPr>
              <a:t>Listeners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Shows the results of the test execution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They can show results in different format such as tree, table, graph or log file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 descr="http://cdn.guru99.com/images/Listn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35" y="3429000"/>
            <a:ext cx="7508929" cy="330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14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 with JMeter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1905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itchFamily="34" charset="0"/>
              </a:rPr>
              <a:t>Configuration Element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Set </a:t>
            </a:r>
            <a:r>
              <a:rPr lang="en-US" dirty="0">
                <a:latin typeface="Arial" pitchFamily="34" charset="0"/>
                <a:cs typeface="Arial" pitchFamily="34" charset="0"/>
              </a:rPr>
              <a:t>up defaults and variables for later use by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samplers</a:t>
            </a:r>
          </a:p>
        </p:txBody>
      </p:sp>
      <p:pic>
        <p:nvPicPr>
          <p:cNvPr id="6146" name="Picture 2" descr="http://cdn.guru99.com/images/ConfigurationElem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" y="3549538"/>
            <a:ext cx="9133491" cy="238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24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 with JMeter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itchFamily="34" charset="0"/>
              </a:rPr>
              <a:t>JMeter project workflow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http://cdn.guru99.com/images/JMeterTestPlan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41" y="2895600"/>
            <a:ext cx="84201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56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 with JMeter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2590800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itchFamily="34" charset="0"/>
              </a:rPr>
              <a:t>Add Thread Group</a:t>
            </a:r>
          </a:p>
          <a:p>
            <a:pPr lvl="1"/>
            <a:r>
              <a:rPr lang="en-US" dirty="0"/>
              <a:t>Start </a:t>
            </a:r>
            <a:r>
              <a:rPr lang="en-US" b="1" dirty="0"/>
              <a:t>JMeter</a:t>
            </a:r>
            <a:endParaRPr lang="en-US" dirty="0"/>
          </a:p>
          <a:p>
            <a:pPr lvl="1"/>
            <a:r>
              <a:rPr lang="en-US" dirty="0"/>
              <a:t>Select </a:t>
            </a:r>
            <a:r>
              <a:rPr lang="en-US" b="1" dirty="0"/>
              <a:t>Test Plan</a:t>
            </a:r>
            <a:r>
              <a:rPr lang="en-US" dirty="0"/>
              <a:t> on the tree</a:t>
            </a:r>
          </a:p>
          <a:p>
            <a:pPr lvl="1"/>
            <a:r>
              <a:rPr lang="en-US" dirty="0" smtClean="0"/>
              <a:t>Right </a:t>
            </a:r>
            <a:r>
              <a:rPr lang="en-US" dirty="0"/>
              <a:t>click on the Test Plan and add a new thread group: </a:t>
            </a:r>
            <a:r>
              <a:rPr lang="en-US" b="1" dirty="0"/>
              <a:t>Add </a:t>
            </a:r>
            <a:r>
              <a:rPr lang="en-US" dirty="0"/>
              <a:t>-&gt; </a:t>
            </a:r>
            <a:r>
              <a:rPr lang="en-US" b="1" dirty="0"/>
              <a:t>Threads (Users)</a:t>
            </a:r>
            <a:r>
              <a:rPr lang="en-US" dirty="0"/>
              <a:t> -&gt; </a:t>
            </a:r>
            <a:r>
              <a:rPr lang="en-US" b="1" dirty="0"/>
              <a:t>Thread </a:t>
            </a:r>
            <a:r>
              <a:rPr lang="en-US" b="1" dirty="0" smtClean="0"/>
              <a:t>Group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 descr="http://cdn.guru99.com/images/JMeterAddThreadGro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45862"/>
            <a:ext cx="4495800" cy="291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03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Performance/Load/Stress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Testing</a:t>
            </a:r>
          </a:p>
          <a:p>
            <a:pPr lvl="1"/>
            <a:r>
              <a:rPr lang="en-US" dirty="0"/>
              <a:t>How fast is the system?</a:t>
            </a:r>
          </a:p>
          <a:p>
            <a:r>
              <a:rPr lang="en-US" sz="3600" dirty="0"/>
              <a:t>Load Testing</a:t>
            </a:r>
          </a:p>
          <a:p>
            <a:pPr lvl="1"/>
            <a:r>
              <a:rPr lang="en-US" dirty="0"/>
              <a:t>How much load can the system process?</a:t>
            </a:r>
          </a:p>
          <a:p>
            <a:r>
              <a:rPr lang="en-US" sz="3600" dirty="0"/>
              <a:t>Stress testing</a:t>
            </a:r>
          </a:p>
          <a:p>
            <a:pPr lvl="1"/>
            <a:r>
              <a:rPr lang="en-US" dirty="0"/>
              <a:t>Testing with conditions beyond the normally expected ones</a:t>
            </a:r>
          </a:p>
          <a:p>
            <a:pPr lvl="1"/>
            <a:r>
              <a:rPr lang="en-US" dirty="0"/>
              <a:t>Under what conditions the system will fail?</a:t>
            </a:r>
          </a:p>
        </p:txBody>
      </p:sp>
    </p:spTree>
    <p:extLst>
      <p:ext uri="{BB962C8B-B14F-4D97-AF65-F5344CB8AC3E}">
        <p14:creationId xmlns:p14="http://schemas.microsoft.com/office/powerpoint/2010/main" val="49521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 with JMeter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2590800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itchFamily="34" charset="0"/>
              </a:rPr>
              <a:t>Thread Group Properties</a:t>
            </a:r>
          </a:p>
          <a:p>
            <a:pPr lvl="1"/>
            <a:r>
              <a:rPr lang="en-US" b="1" dirty="0"/>
              <a:t>Number of </a:t>
            </a:r>
            <a:r>
              <a:rPr lang="en-US" b="1" dirty="0" smtClean="0"/>
              <a:t>Threads</a:t>
            </a:r>
            <a:endParaRPr lang="en-US" dirty="0"/>
          </a:p>
          <a:p>
            <a:pPr lvl="2"/>
            <a:r>
              <a:rPr lang="en-US" dirty="0" smtClean="0"/>
              <a:t>Number </a:t>
            </a:r>
            <a:r>
              <a:rPr lang="en-US" dirty="0"/>
              <a:t>of users connects to target </a:t>
            </a:r>
            <a:r>
              <a:rPr lang="en-US" dirty="0" smtClean="0"/>
              <a:t>website/service</a:t>
            </a:r>
          </a:p>
          <a:p>
            <a:pPr lvl="1"/>
            <a:r>
              <a:rPr lang="en-US" b="1" dirty="0" smtClean="0"/>
              <a:t>Loop Count</a:t>
            </a:r>
          </a:p>
          <a:p>
            <a:pPr lvl="2"/>
            <a:r>
              <a:rPr lang="en-US" dirty="0" smtClean="0"/>
              <a:t>Number </a:t>
            </a:r>
            <a:r>
              <a:rPr lang="en-US" dirty="0"/>
              <a:t>of time to execute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r>
              <a:rPr lang="en-US" b="1" dirty="0"/>
              <a:t>Ramp-Up </a:t>
            </a:r>
            <a:r>
              <a:rPr lang="en-US" b="1" dirty="0" smtClean="0"/>
              <a:t>Period</a:t>
            </a:r>
            <a:endParaRPr lang="en-US" dirty="0"/>
          </a:p>
          <a:p>
            <a:pPr lvl="2"/>
            <a:r>
              <a:rPr lang="en-US" dirty="0"/>
              <a:t>Delay before starting next user</a:t>
            </a:r>
          </a:p>
        </p:txBody>
      </p:sp>
      <p:pic>
        <p:nvPicPr>
          <p:cNvPr id="5122" name="Picture 2" descr="http://cdn.guru99.com/images/ThreadGroupJMeterPerform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2716638"/>
            <a:ext cx="3858282" cy="410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72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 with JMeter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25908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itchFamily="34" charset="0"/>
              </a:rPr>
              <a:t>The Thread Count and The Loop Counts are </a:t>
            </a:r>
            <a:r>
              <a:rPr lang="en-US" sz="3600" dirty="0" smtClean="0">
                <a:latin typeface="Arial" panose="020B0604020202020204" pitchFamily="34" charset="0"/>
                <a:cs typeface="Arial" pitchFamily="34" charset="0"/>
              </a:rPr>
              <a:t>different</a:t>
            </a:r>
            <a:endParaRPr lang="en-US" sz="3600" dirty="0">
              <a:latin typeface="Arial" panose="020B0604020202020204" pitchFamily="34" charset="0"/>
              <a:cs typeface="Arial" pitchFamily="34" charset="0"/>
            </a:endParaRPr>
          </a:p>
        </p:txBody>
      </p:sp>
      <p:pic>
        <p:nvPicPr>
          <p:cNvPr id="7170" name="Picture 2" descr="http://cdn.guru99.com/images/ThreadCountVSLoopCou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3200400"/>
            <a:ext cx="8991597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4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 with JMeter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2590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itchFamily="34" charset="0"/>
              </a:rPr>
              <a:t>Adding JMeter elements</a:t>
            </a:r>
          </a:p>
          <a:p>
            <a:pPr lvl="1"/>
            <a:r>
              <a:rPr lang="en-US" dirty="0"/>
              <a:t>Right-click on Thread Group and select: </a:t>
            </a:r>
            <a:r>
              <a:rPr lang="en-US" b="1" dirty="0"/>
              <a:t>Add </a:t>
            </a:r>
            <a:r>
              <a:rPr lang="en-US" dirty="0"/>
              <a:t>-&gt;</a:t>
            </a:r>
            <a:r>
              <a:rPr lang="en-US" b="1" dirty="0"/>
              <a:t> Sampler </a:t>
            </a:r>
            <a:r>
              <a:rPr lang="en-US" dirty="0"/>
              <a:t>-&gt;</a:t>
            </a:r>
            <a:r>
              <a:rPr lang="en-US" b="1" dirty="0"/>
              <a:t> HTTP Request</a:t>
            </a:r>
            <a:r>
              <a:rPr lang="en-US" dirty="0"/>
              <a:t>.</a:t>
            </a:r>
            <a:endParaRPr lang="en-US" dirty="0">
              <a:latin typeface="Arial" panose="020B0604020202020204" pitchFamily="34" charset="0"/>
              <a:cs typeface="Arial" pitchFamily="34" charset="0"/>
            </a:endParaRPr>
          </a:p>
        </p:txBody>
      </p:sp>
      <p:pic>
        <p:nvPicPr>
          <p:cNvPr id="9218" name="Picture 2" descr="http://cdn.guru99.com/images/AddHTTPRequestJmeterPerform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17816"/>
            <a:ext cx="8686800" cy="364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84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 with JMeter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itchFamily="34" charset="0"/>
              </a:rPr>
              <a:t>HTTP Request</a:t>
            </a:r>
            <a:endParaRPr lang="en-US" dirty="0">
              <a:latin typeface="Arial" panose="020B0604020202020204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39" y="2209801"/>
            <a:ext cx="7976661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9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 with JMeter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sz="3600" dirty="0">
                <a:cs typeface="Arial" pitchFamily="34" charset="0"/>
              </a:rPr>
              <a:t>How to use Timers in </a:t>
            </a:r>
            <a:r>
              <a:rPr lang="en-US" sz="3600" dirty="0" err="1" smtClean="0">
                <a:cs typeface="Arial" pitchFamily="34" charset="0"/>
              </a:rPr>
              <a:t>Jmeter</a:t>
            </a:r>
            <a:endParaRPr lang="en-US" sz="3600" dirty="0" smtClean="0">
              <a:cs typeface="Arial" pitchFamily="34" charset="0"/>
            </a:endParaRPr>
          </a:p>
          <a:p>
            <a:pPr lvl="1"/>
            <a:r>
              <a:rPr lang="en-US" dirty="0"/>
              <a:t>Constant Timer</a:t>
            </a:r>
          </a:p>
          <a:p>
            <a:pPr lvl="2"/>
            <a:r>
              <a:rPr lang="en-US" b="1" dirty="0"/>
              <a:t>Thread Group -&gt; Timer -&gt; Constant Timer</a:t>
            </a:r>
          </a:p>
          <a:p>
            <a:pPr lvl="2"/>
            <a:r>
              <a:rPr lang="en-US" dirty="0"/>
              <a:t>Delays each user request for the same amount of time</a:t>
            </a:r>
          </a:p>
          <a:p>
            <a:pPr lvl="1"/>
            <a:r>
              <a:rPr lang="en-US" dirty="0"/>
              <a:t>Gaussian Random Timer</a:t>
            </a:r>
          </a:p>
          <a:p>
            <a:pPr lvl="2"/>
            <a:r>
              <a:rPr lang="en-US" dirty="0"/>
              <a:t>Gaussian random timer delays each user request for a random amount of time</a:t>
            </a:r>
          </a:p>
          <a:p>
            <a:pPr lvl="1"/>
            <a:r>
              <a:rPr lang="en-US" dirty="0"/>
              <a:t>Uniform Random Timer</a:t>
            </a:r>
          </a:p>
          <a:p>
            <a:pPr lvl="2"/>
            <a:r>
              <a:rPr lang="en-US" dirty="0"/>
              <a:t>Uniform random timer delays each user request for a random amount of time.</a:t>
            </a:r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6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 with JMeter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>
                <a:cs typeface="Arial" pitchFamily="34" charset="0"/>
              </a:rPr>
              <a:t>How to use Assertions in JMeter</a:t>
            </a:r>
          </a:p>
          <a:p>
            <a:pPr lvl="1"/>
            <a:r>
              <a:rPr lang="en-US" dirty="0">
                <a:cs typeface="Arial" pitchFamily="34" charset="0"/>
              </a:rPr>
              <a:t>Assertion help verify that your server under test returns the expected results.</a:t>
            </a:r>
          </a:p>
          <a:p>
            <a:r>
              <a:rPr lang="en-US" sz="3600" dirty="0">
                <a:cs typeface="Arial" pitchFamily="34" charset="0"/>
              </a:rPr>
              <a:t>Commonly used Assertion in </a:t>
            </a:r>
            <a:r>
              <a:rPr lang="en-US" sz="3600" dirty="0" smtClean="0">
                <a:cs typeface="Arial" pitchFamily="34" charset="0"/>
              </a:rPr>
              <a:t>JMeter</a:t>
            </a:r>
            <a:endParaRPr lang="en-US" sz="3600" dirty="0">
              <a:cs typeface="Arial" pitchFamily="34" charset="0"/>
            </a:endParaRPr>
          </a:p>
          <a:p>
            <a:pPr lvl="1"/>
            <a:r>
              <a:rPr lang="en-US" dirty="0">
                <a:cs typeface="Arial" pitchFamily="34" charset="0"/>
              </a:rPr>
              <a:t>Response </a:t>
            </a:r>
            <a:r>
              <a:rPr lang="en-US" dirty="0" smtClean="0">
                <a:cs typeface="Arial" pitchFamily="34" charset="0"/>
              </a:rPr>
              <a:t>Assertion</a:t>
            </a:r>
          </a:p>
          <a:p>
            <a:pPr lvl="2"/>
            <a:r>
              <a:rPr lang="en-US" b="1" dirty="0"/>
              <a:t>Thread Group </a:t>
            </a:r>
            <a:r>
              <a:rPr lang="en-US" b="1" i="1" dirty="0"/>
              <a:t>-&gt;</a:t>
            </a:r>
            <a:r>
              <a:rPr lang="en-US" b="1" dirty="0"/>
              <a:t> Add </a:t>
            </a:r>
            <a:r>
              <a:rPr lang="en-US" b="1" i="1" dirty="0"/>
              <a:t>-&gt;</a:t>
            </a:r>
            <a:r>
              <a:rPr lang="en-US" b="1" dirty="0"/>
              <a:t> Assertions </a:t>
            </a:r>
            <a:r>
              <a:rPr lang="en-US" b="1" i="1" dirty="0"/>
              <a:t>-&gt; </a:t>
            </a:r>
            <a:r>
              <a:rPr lang="en-US" b="1" dirty="0"/>
              <a:t>Response </a:t>
            </a:r>
            <a:r>
              <a:rPr lang="en-US" b="1" dirty="0" smtClean="0"/>
              <a:t>Assertion</a:t>
            </a:r>
          </a:p>
          <a:p>
            <a:pPr lvl="2"/>
            <a:r>
              <a:rPr lang="en-US" b="1" dirty="0" smtClean="0">
                <a:cs typeface="Arial" pitchFamily="34" charset="0"/>
              </a:rPr>
              <a:t>Assert Response contains Text</a:t>
            </a:r>
          </a:p>
          <a:p>
            <a:pPr lvl="2"/>
            <a:r>
              <a:rPr lang="en-US" b="1" dirty="0" smtClean="0">
                <a:cs typeface="Arial" pitchFamily="34" charset="0"/>
              </a:rPr>
              <a:t>Assert Response Status Code is correct</a:t>
            </a:r>
            <a:endParaRPr lang="en-US" dirty="0">
              <a:cs typeface="Arial" pitchFamily="34" charset="0"/>
            </a:endParaRPr>
          </a:p>
          <a:p>
            <a:pPr lvl="1"/>
            <a:r>
              <a:rPr lang="en-US" dirty="0">
                <a:cs typeface="Arial" pitchFamily="34" charset="0"/>
              </a:rPr>
              <a:t>Duration Assertion</a:t>
            </a:r>
          </a:p>
          <a:p>
            <a:pPr lvl="1"/>
            <a:r>
              <a:rPr lang="en-US" dirty="0">
                <a:cs typeface="Arial" pitchFamily="34" charset="0"/>
              </a:rPr>
              <a:t>Size Assertion</a:t>
            </a:r>
          </a:p>
          <a:p>
            <a:pPr lvl="1"/>
            <a:r>
              <a:rPr lang="en-US" dirty="0">
                <a:cs typeface="Arial" pitchFamily="34" charset="0"/>
              </a:rPr>
              <a:t>XML Assertion</a:t>
            </a:r>
          </a:p>
          <a:p>
            <a:pPr lvl="1"/>
            <a:r>
              <a:rPr lang="en-US" dirty="0">
                <a:cs typeface="Arial" pitchFamily="34" charset="0"/>
              </a:rPr>
              <a:t>HTML Assertion</a:t>
            </a:r>
          </a:p>
        </p:txBody>
      </p:sp>
    </p:spTree>
    <p:extLst>
      <p:ext uri="{BB962C8B-B14F-4D97-AF65-F5344CB8AC3E}">
        <p14:creationId xmlns:p14="http://schemas.microsoft.com/office/powerpoint/2010/main" val="19360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 with JMeter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2590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cs typeface="Arial" pitchFamily="34" charset="0"/>
              </a:rPr>
              <a:t>Adding Graph Results</a:t>
            </a:r>
          </a:p>
          <a:p>
            <a:pPr lvl="1"/>
            <a:r>
              <a:rPr lang="en-US" dirty="0"/>
              <a:t>Right click Test Plan, </a:t>
            </a:r>
            <a:r>
              <a:rPr lang="en-US" b="1" dirty="0"/>
              <a:t>Add </a:t>
            </a:r>
            <a:r>
              <a:rPr lang="en-US" dirty="0"/>
              <a:t>-&gt;</a:t>
            </a:r>
            <a:r>
              <a:rPr lang="en-US" b="1" dirty="0"/>
              <a:t> Listener </a:t>
            </a:r>
            <a:r>
              <a:rPr lang="en-US" dirty="0"/>
              <a:t>-&gt;</a:t>
            </a:r>
            <a:r>
              <a:rPr lang="en-US" b="1" dirty="0"/>
              <a:t> Graph Results</a:t>
            </a:r>
            <a:endParaRPr lang="en-US" dirty="0"/>
          </a:p>
          <a:p>
            <a:pPr lvl="1"/>
            <a:endParaRPr lang="en-US" dirty="0">
              <a:cs typeface="Arial" pitchFamily="34" charset="0"/>
            </a:endParaRPr>
          </a:p>
        </p:txBody>
      </p:sp>
      <p:pic>
        <p:nvPicPr>
          <p:cNvPr id="8194" name="Picture 2" descr="http://cdn.guru99.com/images/AddGrapgResultJMe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19400"/>
            <a:ext cx="6129338" cy="391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25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 with JMeter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2590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cs typeface="Arial" pitchFamily="34" charset="0"/>
              </a:rPr>
              <a:t>Run Tests and get results</a:t>
            </a:r>
          </a:p>
          <a:p>
            <a:pPr lvl="1"/>
            <a:r>
              <a:rPr lang="en-US" dirty="0"/>
              <a:t>Press </a:t>
            </a:r>
            <a:r>
              <a:rPr lang="en-US" b="1" dirty="0"/>
              <a:t>Run</a:t>
            </a:r>
            <a:r>
              <a:rPr lang="en-US" dirty="0"/>
              <a:t> button (Ctrl + R) on Toolbar to start the testing process. You will see the test result display on Graph at the real time.</a:t>
            </a:r>
            <a:endParaRPr lang="en-US" dirty="0">
              <a:cs typeface="Arial" pitchFamily="34" charset="0"/>
            </a:endParaRPr>
          </a:p>
        </p:txBody>
      </p:sp>
      <p:pic>
        <p:nvPicPr>
          <p:cNvPr id="10246" name="Picture 6" descr="http://cdn.guru99.com/images/GraphResultGraphJMe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102935"/>
            <a:ext cx="3962400" cy="377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72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 with JMeter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2590800"/>
          </a:xfrm>
        </p:spPr>
        <p:txBody>
          <a:bodyPr>
            <a:normAutofit/>
          </a:bodyPr>
          <a:lstStyle/>
          <a:p>
            <a:r>
              <a:rPr lang="en-US" sz="3600" dirty="0">
                <a:cs typeface="Arial" pitchFamily="34" charset="0"/>
              </a:rPr>
              <a:t>View Results in Table</a:t>
            </a:r>
          </a:p>
          <a:p>
            <a:pPr lvl="1"/>
            <a:r>
              <a:rPr lang="en-US" dirty="0">
                <a:cs typeface="Arial" pitchFamily="34" charset="0"/>
              </a:rPr>
              <a:t>Right click Add -&gt; Listener -&gt; View Result in Table</a:t>
            </a:r>
          </a:p>
        </p:txBody>
      </p:sp>
      <p:pic>
        <p:nvPicPr>
          <p:cNvPr id="7170" name="Picture 2" descr="http://cdn.guru99.com/images/AddViewResult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94354"/>
            <a:ext cx="9144000" cy="410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7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 with JMeter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1676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cs typeface="Arial" pitchFamily="34" charset="0"/>
              </a:rPr>
              <a:t>View Assertion Results</a:t>
            </a:r>
            <a:endParaRPr lang="en-US" sz="3600" dirty="0">
              <a:cs typeface="Arial" pitchFamily="34" charset="0"/>
            </a:endParaRPr>
          </a:p>
          <a:p>
            <a:pPr lvl="1"/>
            <a:r>
              <a:rPr lang="en-US" dirty="0">
                <a:cs typeface="Arial" pitchFamily="34" charset="0"/>
              </a:rPr>
              <a:t>Right click Thread Group, Add -&gt; Listener -&gt; Assertion 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728743"/>
            <a:ext cx="6858000" cy="412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3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Performance Testing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Determines or validates the </a:t>
            </a:r>
            <a:r>
              <a:rPr lang="en-US" sz="3600" dirty="0">
                <a:solidFill>
                  <a:srgbClr val="FFC000"/>
                </a:solidFill>
              </a:rPr>
              <a:t>speed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C000"/>
                </a:solidFill>
              </a:rPr>
              <a:t>scalability</a:t>
            </a:r>
            <a:r>
              <a:rPr lang="en-US" sz="3600" dirty="0"/>
              <a:t>, and/or </a:t>
            </a:r>
            <a:r>
              <a:rPr lang="en-US" sz="3600" dirty="0">
                <a:solidFill>
                  <a:srgbClr val="FFC000"/>
                </a:solidFill>
              </a:rPr>
              <a:t>stability</a:t>
            </a:r>
            <a:r>
              <a:rPr lang="en-US" sz="3600" dirty="0"/>
              <a:t> characteristics of the system</a:t>
            </a:r>
          </a:p>
          <a:p>
            <a:r>
              <a:rPr lang="en-US" sz="3600" dirty="0"/>
              <a:t>The goal of performance testing is not to find bugs, but to:</a:t>
            </a:r>
          </a:p>
          <a:p>
            <a:pPr lvl="1"/>
            <a:r>
              <a:rPr lang="en-US" dirty="0"/>
              <a:t>Eliminate bottlenecks</a:t>
            </a:r>
          </a:p>
          <a:p>
            <a:pPr lvl="1"/>
            <a:r>
              <a:rPr lang="en-US" dirty="0"/>
              <a:t>Establish a baseline for future regression testing</a:t>
            </a:r>
          </a:p>
          <a:p>
            <a:pPr lvl="1"/>
            <a:r>
              <a:rPr lang="en-US" dirty="0"/>
              <a:t>Determine compliance with performance goals and requirements</a:t>
            </a:r>
          </a:p>
          <a:p>
            <a:r>
              <a:rPr lang="en-US" sz="3600" dirty="0"/>
              <a:t>Usually performed over a software that is already stable enough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09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 with JMeter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2514600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>
                <a:cs typeface="Arial" pitchFamily="34" charset="0"/>
              </a:rPr>
              <a:t>Logic Controllers</a:t>
            </a:r>
            <a:endParaRPr lang="en-US" sz="3600" dirty="0">
              <a:cs typeface="Arial" pitchFamily="34" charset="0"/>
            </a:endParaRPr>
          </a:p>
          <a:p>
            <a:pPr lvl="1"/>
            <a:r>
              <a:rPr lang="en-US" dirty="0">
                <a:cs typeface="Arial" pitchFamily="34" charset="0"/>
              </a:rPr>
              <a:t>Logic Controllers let you define the order of processing request in a </a:t>
            </a:r>
            <a:r>
              <a:rPr lang="en-US" dirty="0" smtClean="0">
                <a:cs typeface="Arial" pitchFamily="34" charset="0"/>
              </a:rPr>
              <a:t>Thread</a:t>
            </a:r>
          </a:p>
          <a:p>
            <a:pPr lvl="1"/>
            <a:r>
              <a:rPr lang="en-US" dirty="0"/>
              <a:t>Logic Controllers determine </a:t>
            </a:r>
            <a:r>
              <a:rPr lang="en-US" b="1" dirty="0"/>
              <a:t>the order</a:t>
            </a:r>
            <a:r>
              <a:rPr lang="en-US" dirty="0"/>
              <a:t> in which user request are </a:t>
            </a:r>
            <a:r>
              <a:rPr lang="en-US" dirty="0" smtClean="0"/>
              <a:t>executed</a:t>
            </a:r>
            <a:endParaRPr lang="en-US" dirty="0">
              <a:cs typeface="Arial" pitchFamily="34" charset="0"/>
            </a:endParaRPr>
          </a:p>
        </p:txBody>
      </p:sp>
      <p:pic>
        <p:nvPicPr>
          <p:cNvPr id="8194" name="Picture 2" descr="http://cdn.guru99.com/images/LogicControllerClassific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1" y="4140745"/>
            <a:ext cx="9104201" cy="208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72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 with JMeter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2514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cs typeface="Arial" pitchFamily="34" charset="0"/>
              </a:rPr>
              <a:t>Loop Controller</a:t>
            </a:r>
            <a:endParaRPr lang="en-US" sz="3600" dirty="0">
              <a:cs typeface="Arial" pitchFamily="34" charset="0"/>
            </a:endParaRPr>
          </a:p>
          <a:p>
            <a:pPr lvl="1"/>
            <a:r>
              <a:rPr lang="en-US" dirty="0"/>
              <a:t>Loop Controller makes the user request run </a:t>
            </a:r>
            <a:r>
              <a:rPr lang="en-US" b="1" dirty="0"/>
              <a:t>specified number of times</a:t>
            </a:r>
            <a:r>
              <a:rPr lang="en-US" dirty="0"/>
              <a:t> or run </a:t>
            </a:r>
            <a:r>
              <a:rPr lang="en-US" b="1" dirty="0"/>
              <a:t>forever</a:t>
            </a:r>
            <a:r>
              <a:rPr lang="en-US" dirty="0"/>
              <a:t> as shown in figure</a:t>
            </a:r>
            <a:endParaRPr lang="en-US" dirty="0">
              <a:cs typeface="Arial" pitchFamily="34" charset="0"/>
            </a:endParaRPr>
          </a:p>
        </p:txBody>
      </p:sp>
      <p:pic>
        <p:nvPicPr>
          <p:cNvPr id="10242" name="Picture 2" descr="http://cdn.guru99.com/images/LoopControllerJMe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200400"/>
            <a:ext cx="395287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91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 with JMeter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2514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cs typeface="Arial" pitchFamily="34" charset="0"/>
              </a:rPr>
              <a:t>Random Controller</a:t>
            </a:r>
            <a:endParaRPr lang="en-US" sz="3600" dirty="0">
              <a:cs typeface="Arial" pitchFamily="34" charset="0"/>
            </a:endParaRPr>
          </a:p>
          <a:p>
            <a:pPr lvl="1"/>
            <a:r>
              <a:rPr lang="en-US" dirty="0"/>
              <a:t>Random Controller makes all the user requests run in </a:t>
            </a:r>
            <a:r>
              <a:rPr lang="en-US" b="1" dirty="0"/>
              <a:t>random</a:t>
            </a:r>
            <a:r>
              <a:rPr lang="en-US" dirty="0"/>
              <a:t> order in each loop period</a:t>
            </a:r>
            <a:endParaRPr lang="en-US" dirty="0">
              <a:cs typeface="Arial" pitchFamily="34" charset="0"/>
            </a:endParaRPr>
          </a:p>
        </p:txBody>
      </p:sp>
      <p:pic>
        <p:nvPicPr>
          <p:cNvPr id="11266" name="Picture 2" descr="http://cdn.guru99.com/images/SequentialVSRandomControl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45" y="3276600"/>
            <a:ext cx="8253046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46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 with JMeter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2514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cs typeface="Arial" pitchFamily="34" charset="0"/>
              </a:rPr>
              <a:t>Module Controller</a:t>
            </a:r>
            <a:endParaRPr lang="en-US" sz="3600" dirty="0">
              <a:cs typeface="Arial" pitchFamily="34" charset="0"/>
            </a:endParaRPr>
          </a:p>
          <a:p>
            <a:pPr lvl="1"/>
            <a:r>
              <a:rPr lang="en-US" dirty="0"/>
              <a:t>The goal of Module Controller is to add modularity to JMeter</a:t>
            </a:r>
            <a:endParaRPr lang="en-US" dirty="0">
              <a:cs typeface="Arial" pitchFamily="34" charset="0"/>
            </a:endParaRPr>
          </a:p>
        </p:txBody>
      </p:sp>
      <p:pic>
        <p:nvPicPr>
          <p:cNvPr id="12290" name="Picture 2" descr="http://cdn.guru99.com/images/TestNewPlanJMeterControl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019" y="2658494"/>
            <a:ext cx="4393981" cy="416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89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 with JMeter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cs typeface="Arial" pitchFamily="34" charset="0"/>
              </a:rPr>
              <a:t>Hints for Reducing Resource requirements</a:t>
            </a:r>
            <a:endParaRPr lang="en-US" sz="3600" dirty="0">
              <a:cs typeface="Arial" pitchFamily="34" charset="0"/>
            </a:endParaRPr>
          </a:p>
          <a:p>
            <a:pPr lvl="1"/>
            <a:r>
              <a:rPr lang="en-US" dirty="0" smtClean="0"/>
              <a:t>Use </a:t>
            </a:r>
            <a:r>
              <a:rPr lang="en-US" dirty="0"/>
              <a:t>non-GUI mode: </a:t>
            </a:r>
            <a:r>
              <a:rPr lang="en-US" dirty="0" err="1"/>
              <a:t>jmeter</a:t>
            </a:r>
            <a:r>
              <a:rPr lang="en-US" dirty="0"/>
              <a:t> -n -t </a:t>
            </a:r>
            <a:r>
              <a:rPr lang="en-US" dirty="0" err="1"/>
              <a:t>test.jmx</a:t>
            </a:r>
            <a:r>
              <a:rPr lang="en-US" dirty="0"/>
              <a:t> -l </a:t>
            </a:r>
            <a:r>
              <a:rPr lang="en-US" dirty="0" err="1"/>
              <a:t>test.jtl</a:t>
            </a:r>
            <a:endParaRPr lang="en-US" dirty="0"/>
          </a:p>
          <a:p>
            <a:pPr lvl="1"/>
            <a:r>
              <a:rPr lang="en-US" dirty="0"/>
              <a:t>Use as few Listeners as possible; if using the -l flag as above they can all be deleted or disabled.</a:t>
            </a:r>
          </a:p>
          <a:p>
            <a:pPr lvl="1"/>
            <a:r>
              <a:rPr lang="en-US" dirty="0"/>
              <a:t>Use CSV output rather than XML</a:t>
            </a:r>
          </a:p>
          <a:p>
            <a:pPr lvl="1"/>
            <a:r>
              <a:rPr lang="en-US" dirty="0"/>
              <a:t>Only save the data that you need</a:t>
            </a:r>
          </a:p>
          <a:p>
            <a:pPr lvl="1"/>
            <a:r>
              <a:rPr lang="en-US" dirty="0"/>
              <a:t>Use as few Assertions as possible</a:t>
            </a:r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7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 with JMeter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cs typeface="Arial" pitchFamily="34" charset="0"/>
              </a:rPr>
              <a:t>Build-in Templates</a:t>
            </a:r>
            <a:endParaRPr lang="en-US" sz="3600" dirty="0"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2156920"/>
            <a:ext cx="75723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0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 with JMeter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cs typeface="Arial" pitchFamily="34" charset="0"/>
              </a:rPr>
              <a:t>Plugins</a:t>
            </a:r>
          </a:p>
          <a:p>
            <a:pPr lvl="1"/>
            <a:r>
              <a:rPr lang="en-US" dirty="0" smtClean="0">
                <a:cs typeface="Arial" pitchFamily="34" charset="0"/>
                <a:hlinkClick r:id="rId2"/>
              </a:rPr>
              <a:t>JMeter Plugins</a:t>
            </a:r>
            <a:endParaRPr lang="en-US" dirty="0">
              <a:cs typeface="Arial" pitchFamily="34" charset="0"/>
            </a:endParaRPr>
          </a:p>
          <a:p>
            <a:pPr lvl="1"/>
            <a:r>
              <a:rPr lang="en-US" dirty="0" err="1">
                <a:hlinkClick r:id="rId3"/>
              </a:rPr>
              <a:t>PerfMon</a:t>
            </a:r>
            <a:r>
              <a:rPr lang="en-US" dirty="0">
                <a:hlinkClick r:id="rId3"/>
              </a:rPr>
              <a:t> Metrics Collector</a:t>
            </a:r>
            <a:r>
              <a:rPr lang="en-US" dirty="0"/>
              <a:t> and </a:t>
            </a:r>
            <a:r>
              <a:rPr lang="en-US" dirty="0">
                <a:hlinkClick r:id="rId4"/>
              </a:rPr>
              <a:t>Server </a:t>
            </a:r>
            <a:r>
              <a:rPr lang="en-US" dirty="0" smtClean="0">
                <a:hlinkClick r:id="rId4"/>
              </a:rPr>
              <a:t>Agent</a:t>
            </a:r>
            <a:r>
              <a:rPr lang="en-US" dirty="0" smtClean="0"/>
              <a:t> can be used for automated monitoring of servers during </a:t>
            </a:r>
            <a:r>
              <a:rPr lang="en-US" smtClean="0"/>
              <a:t>load/stress test</a:t>
            </a:r>
            <a:endParaRPr lang="en-US"/>
          </a:p>
          <a:p>
            <a:pPr lvl="1"/>
            <a:endParaRPr lang="en-US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8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Tutorials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  <a:hlinkClick r:id="rId3"/>
              </a:rPr>
              <a:t>Official Documentation</a:t>
            </a:r>
          </a:p>
          <a:p>
            <a:endParaRPr lang="en-US" dirty="0" smtClean="0">
              <a:latin typeface="Arial" pitchFamily="34" charset="0"/>
              <a:cs typeface="Arial" pitchFamily="34" charset="0"/>
              <a:hlinkClick r:id="rId3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  <a:hlinkClick r:id="rId3"/>
              </a:rPr>
              <a:t>The Ultimate </a:t>
            </a:r>
            <a:r>
              <a:rPr lang="en-US" dirty="0" err="1" smtClean="0">
                <a:latin typeface="Arial" pitchFamily="34" charset="0"/>
                <a:cs typeface="Arial" pitchFamily="34" charset="0"/>
                <a:hlinkClick r:id="rId3"/>
              </a:rPr>
              <a:t>Jmeter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3"/>
              </a:rPr>
              <a:t> Tutorial</a:t>
            </a:r>
          </a:p>
          <a:p>
            <a:endParaRPr lang="en-US" dirty="0" smtClean="0">
              <a:latin typeface="Arial" pitchFamily="34" charset="0"/>
              <a:cs typeface="Arial" pitchFamily="34" charset="0"/>
              <a:hlinkClick r:id="rId3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  <a:hlinkClick r:id="rId3"/>
              </a:rPr>
              <a:t>Tutorial for Distributed Load Testing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88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13314" name="Picture 2" descr="http://www.8houradaptogens.com/images/questions-answ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57400"/>
            <a:ext cx="4914546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Performance Testing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Performance </a:t>
            </a:r>
            <a:r>
              <a:rPr lang="en-US" sz="3600" dirty="0"/>
              <a:t>testing metrics </a:t>
            </a:r>
            <a:endParaRPr lang="en-US" sz="3600" dirty="0" smtClean="0"/>
          </a:p>
          <a:p>
            <a:pPr lvl="1"/>
            <a:r>
              <a:rPr lang="en-US" dirty="0" smtClean="0"/>
              <a:t>Requests </a:t>
            </a:r>
            <a:r>
              <a:rPr lang="en-US" dirty="0"/>
              <a:t>Per Second</a:t>
            </a:r>
          </a:p>
          <a:p>
            <a:pPr lvl="1"/>
            <a:r>
              <a:rPr lang="en-US" dirty="0"/>
              <a:t>Bytes Per Second</a:t>
            </a:r>
          </a:p>
          <a:p>
            <a:pPr lvl="1"/>
            <a:r>
              <a:rPr lang="en-US" dirty="0"/>
              <a:t>Latency</a:t>
            </a:r>
          </a:p>
          <a:p>
            <a:pPr lvl="1"/>
            <a:r>
              <a:rPr lang="en-US" dirty="0"/>
              <a:t>Maximum </a:t>
            </a:r>
            <a:r>
              <a:rPr lang="en-US" dirty="0" smtClean="0"/>
              <a:t>Concurrency</a:t>
            </a:r>
          </a:p>
          <a:p>
            <a:r>
              <a:rPr lang="en-US" sz="3600" dirty="0" smtClean="0"/>
              <a:t>Resources</a:t>
            </a:r>
          </a:p>
          <a:p>
            <a:pPr lvl="1"/>
            <a:r>
              <a:rPr lang="en-US" dirty="0" smtClean="0">
                <a:hlinkClick r:id="rId3"/>
              </a:rPr>
              <a:t>Performance metrics explained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65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is Load Testing?</a:t>
            </a:r>
            <a:endParaRPr lang="en-US" sz="3600" dirty="0"/>
          </a:p>
          <a:p>
            <a:pPr lvl="1"/>
            <a:r>
              <a:rPr lang="en-US" dirty="0"/>
              <a:t>Testing performance characteristics of an application under specific volumes of load</a:t>
            </a:r>
          </a:p>
          <a:p>
            <a:endParaRPr lang="en-US" sz="3600" dirty="0"/>
          </a:p>
          <a:p>
            <a:r>
              <a:rPr lang="en-US" sz="3600" dirty="0"/>
              <a:t>Load testing goals is to identify:</a:t>
            </a:r>
          </a:p>
          <a:p>
            <a:pPr lvl="1"/>
            <a:r>
              <a:rPr lang="en-US" dirty="0"/>
              <a:t>How many users application/hardware can handle with optimal performance results</a:t>
            </a:r>
          </a:p>
          <a:p>
            <a:pPr lvl="1"/>
            <a:r>
              <a:rPr lang="en-US" dirty="0"/>
              <a:t>The upper limit of the system in terms of database, hardware and network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Adequacy of environment</a:t>
            </a:r>
          </a:p>
        </p:txBody>
      </p:sp>
    </p:spTree>
    <p:extLst>
      <p:ext uri="{BB962C8B-B14F-4D97-AF65-F5344CB8AC3E}">
        <p14:creationId xmlns:p14="http://schemas.microsoft.com/office/powerpoint/2010/main" val="98974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Load Testing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Load testing </a:t>
            </a:r>
            <a:r>
              <a:rPr lang="en-US" sz="3600" dirty="0"/>
              <a:t>metrics </a:t>
            </a:r>
            <a:endParaRPr lang="en-US" sz="3600" dirty="0" smtClean="0"/>
          </a:p>
          <a:p>
            <a:pPr lvl="1"/>
            <a:r>
              <a:rPr lang="en-US" dirty="0"/>
              <a:t>Average Response Times</a:t>
            </a:r>
          </a:p>
          <a:p>
            <a:pPr lvl="1"/>
            <a:r>
              <a:rPr lang="en-US" dirty="0"/>
              <a:t>Peak Response Times</a:t>
            </a:r>
          </a:p>
          <a:p>
            <a:pPr lvl="1"/>
            <a:r>
              <a:rPr lang="en-US" dirty="0"/>
              <a:t>Error Rates</a:t>
            </a:r>
          </a:p>
          <a:p>
            <a:pPr lvl="1"/>
            <a:r>
              <a:rPr lang="en-US" dirty="0"/>
              <a:t>Throughput</a:t>
            </a:r>
          </a:p>
          <a:p>
            <a:pPr lvl="1"/>
            <a:r>
              <a:rPr lang="en-US" dirty="0"/>
              <a:t>Requests per Second</a:t>
            </a:r>
          </a:p>
          <a:p>
            <a:pPr lvl="1"/>
            <a:r>
              <a:rPr lang="en-US" dirty="0"/>
              <a:t>Concurrent </a:t>
            </a:r>
            <a:r>
              <a:rPr lang="en-US" dirty="0" smtClean="0"/>
              <a:t>Users</a:t>
            </a:r>
          </a:p>
          <a:p>
            <a:r>
              <a:rPr lang="en-US" sz="3600" dirty="0" smtClean="0"/>
              <a:t>Resources</a:t>
            </a:r>
          </a:p>
          <a:p>
            <a:pPr lvl="1"/>
            <a:r>
              <a:rPr lang="en-US" dirty="0" smtClean="0">
                <a:hlinkClick r:id="rId3"/>
              </a:rPr>
              <a:t>Load Testing metrics explained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76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Stress Testing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is Stress Testing?</a:t>
            </a:r>
            <a:endParaRPr lang="en-US" sz="3600" dirty="0"/>
          </a:p>
          <a:p>
            <a:pPr lvl="1"/>
            <a:r>
              <a:rPr lang="en-US" dirty="0"/>
              <a:t>Determining an application’s robustness, availability, and reliability under extreme levels of load</a:t>
            </a:r>
          </a:p>
          <a:p>
            <a:pPr lvl="1"/>
            <a:r>
              <a:rPr lang="en-US" dirty="0"/>
              <a:t>Testing while the product is subjected to other stressful conditions</a:t>
            </a:r>
          </a:p>
          <a:p>
            <a:pPr lvl="2"/>
            <a:r>
              <a:rPr lang="en-US" dirty="0"/>
              <a:t>E.g., limited memory, insufficient disk space or server </a:t>
            </a:r>
            <a:r>
              <a:rPr lang="en-US" dirty="0" smtClean="0"/>
              <a:t>failure</a:t>
            </a:r>
          </a:p>
          <a:p>
            <a:r>
              <a:rPr lang="en-US" sz="3600" dirty="0"/>
              <a:t>Goals of Stress Testing</a:t>
            </a:r>
          </a:p>
          <a:p>
            <a:pPr lvl="1"/>
            <a:r>
              <a:rPr lang="en-US" dirty="0"/>
              <a:t>Identify application issues that arise or become apparent only under extreme conditions</a:t>
            </a:r>
          </a:p>
          <a:p>
            <a:pPr lvl="2"/>
            <a:r>
              <a:rPr lang="en-US" dirty="0"/>
              <a:t>Heavy loads, high concurrency, or limited computational resources, etc.</a:t>
            </a:r>
          </a:p>
        </p:txBody>
      </p:sp>
    </p:spTree>
    <p:extLst>
      <p:ext uri="{BB962C8B-B14F-4D97-AF65-F5344CB8AC3E}">
        <p14:creationId xmlns:p14="http://schemas.microsoft.com/office/powerpoint/2010/main" val="169390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Stress Testing 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sz="3600" dirty="0"/>
              <a:t>Example of Stress </a:t>
            </a:r>
            <a:r>
              <a:rPr lang="en-US" sz="3600" dirty="0" smtClean="0"/>
              <a:t>testing:</a:t>
            </a:r>
            <a:endParaRPr lang="en-US" sz="3600" dirty="0"/>
          </a:p>
          <a:p>
            <a:pPr lvl="1"/>
            <a:r>
              <a:rPr lang="en-US" dirty="0"/>
              <a:t>A banking application can take a maximum user load of 20000 concurrent users. </a:t>
            </a:r>
          </a:p>
          <a:p>
            <a:pPr lvl="1"/>
            <a:r>
              <a:rPr lang="en-US" dirty="0"/>
              <a:t>Increase the load to 21000 and do some transaction like deposit or withdraw. </a:t>
            </a:r>
          </a:p>
          <a:p>
            <a:pPr lvl="1"/>
            <a:r>
              <a:rPr lang="en-US" dirty="0"/>
              <a:t>As soon as you did the transaction, banking application server database will sync with ATM database server. </a:t>
            </a:r>
          </a:p>
          <a:p>
            <a:pPr lvl="1"/>
            <a:r>
              <a:rPr lang="en-US" dirty="0"/>
              <a:t>Now check with the user load of 21000 does this sync happened successfully. </a:t>
            </a:r>
          </a:p>
        </p:txBody>
      </p:sp>
    </p:spTree>
    <p:extLst>
      <p:ext uri="{BB962C8B-B14F-4D97-AF65-F5344CB8AC3E}">
        <p14:creationId xmlns:p14="http://schemas.microsoft.com/office/powerpoint/2010/main" val="382999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3517</TotalTime>
  <Words>1438</Words>
  <Application>Microsoft Office PowerPoint</Application>
  <PresentationFormat>On-screen Show (4:3)</PresentationFormat>
  <Paragraphs>291</Paragraphs>
  <Slides>48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Load/Performance/Stress Testing Web Services</vt:lpstr>
      <vt:lpstr>Content</vt:lpstr>
      <vt:lpstr>Performance/Load/Stress</vt:lpstr>
      <vt:lpstr>Performance Testing</vt:lpstr>
      <vt:lpstr>Performance Testing</vt:lpstr>
      <vt:lpstr>Load Testing</vt:lpstr>
      <vt:lpstr>Load Testing</vt:lpstr>
      <vt:lpstr>Stress Testing</vt:lpstr>
      <vt:lpstr>Stress Testing </vt:lpstr>
      <vt:lpstr>Please have this in mind…</vt:lpstr>
      <vt:lpstr>Performance/Load/Stress Testing Workflow</vt:lpstr>
      <vt:lpstr>Best Practices (1)</vt:lpstr>
      <vt:lpstr>Best Practices (2)</vt:lpstr>
      <vt:lpstr>Best Practices (3)</vt:lpstr>
      <vt:lpstr>Best Practices (4)</vt:lpstr>
      <vt:lpstr>Best Practices (5)</vt:lpstr>
      <vt:lpstr>Best Practices (6)</vt:lpstr>
      <vt:lpstr>Load Testing with SoapUI</vt:lpstr>
      <vt:lpstr>Monitoring OS</vt:lpstr>
      <vt:lpstr>JMeter Features Overview</vt:lpstr>
      <vt:lpstr>Load Testing with JMeter</vt:lpstr>
      <vt:lpstr>Load Testing with JMeter</vt:lpstr>
      <vt:lpstr>Load Testing with JMeter</vt:lpstr>
      <vt:lpstr>Load Testing with JMeter</vt:lpstr>
      <vt:lpstr>Load Testing with JMeter</vt:lpstr>
      <vt:lpstr>Load Testing with JMeter</vt:lpstr>
      <vt:lpstr>Load Testing with JMeter</vt:lpstr>
      <vt:lpstr>Load Testing with JMeter</vt:lpstr>
      <vt:lpstr>Load Testing with JMeter</vt:lpstr>
      <vt:lpstr>Load Testing with JMeter</vt:lpstr>
      <vt:lpstr>Load Testing with JMeter</vt:lpstr>
      <vt:lpstr>Load Testing with JMeter</vt:lpstr>
      <vt:lpstr>Load Testing with JMeter</vt:lpstr>
      <vt:lpstr>Load Testing with JMeter</vt:lpstr>
      <vt:lpstr>Load Testing with JMeter</vt:lpstr>
      <vt:lpstr>Load Testing with JMeter</vt:lpstr>
      <vt:lpstr>Load Testing with JMeter</vt:lpstr>
      <vt:lpstr>Load Testing with JMeter</vt:lpstr>
      <vt:lpstr>Load Testing with JMeter</vt:lpstr>
      <vt:lpstr>Load Testing with JMeter</vt:lpstr>
      <vt:lpstr>Load Testing with JMeter</vt:lpstr>
      <vt:lpstr>Load Testing with JMeter</vt:lpstr>
      <vt:lpstr>Load Testing with JMeter</vt:lpstr>
      <vt:lpstr>Load Testing with JMeter</vt:lpstr>
      <vt:lpstr>Load Testing with JMeter</vt:lpstr>
      <vt:lpstr>Load Testing with JMeter</vt:lpstr>
      <vt:lpstr>Tutorials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Course</dc:title>
  <dc:creator>Strahinski</dc:creator>
  <cp:lastModifiedBy>Dimitar Topuzov</cp:lastModifiedBy>
  <cp:revision>632</cp:revision>
  <dcterms:created xsi:type="dcterms:W3CDTF">2006-08-16T00:00:00Z</dcterms:created>
  <dcterms:modified xsi:type="dcterms:W3CDTF">2015-06-17T18:37:19Z</dcterms:modified>
</cp:coreProperties>
</file>