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3"/>
  </p:notesMasterIdLst>
  <p:sldIdLst>
    <p:sldId id="256" r:id="rId2"/>
    <p:sldId id="258" r:id="rId3"/>
    <p:sldId id="395" r:id="rId4"/>
    <p:sldId id="378" r:id="rId5"/>
    <p:sldId id="379" r:id="rId6"/>
    <p:sldId id="405" r:id="rId7"/>
    <p:sldId id="406" r:id="rId8"/>
    <p:sldId id="407" r:id="rId9"/>
    <p:sldId id="408" r:id="rId10"/>
    <p:sldId id="404" r:id="rId11"/>
    <p:sldId id="396" r:id="rId12"/>
    <p:sldId id="397" r:id="rId13"/>
    <p:sldId id="398" r:id="rId14"/>
    <p:sldId id="399" r:id="rId15"/>
    <p:sldId id="409" r:id="rId16"/>
    <p:sldId id="410" r:id="rId17"/>
    <p:sldId id="413" r:id="rId18"/>
    <p:sldId id="400" r:id="rId19"/>
    <p:sldId id="411" r:id="rId20"/>
    <p:sldId id="412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353" r:id="rId30"/>
    <p:sldId id="422" r:id="rId31"/>
    <p:sldId id="37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2585" autoAdjust="0"/>
  </p:normalViewPr>
  <p:slideViewPr>
    <p:cSldViewPr>
      <p:cViewPr varScale="1">
        <p:scale>
          <a:sx n="61" d="100"/>
          <a:sy n="61" d="100"/>
        </p:scale>
        <p:origin x="165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F52B-4AE0-4B57-90C1-42E4F817839A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426FC-0D52-4B6A-8B91-477E8D65DF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2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09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4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77000" y="381000"/>
            <a:ext cx="2667000" cy="937491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019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381000" y="1676400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6400800" y="0"/>
            <a:ext cx="2743200" cy="412862"/>
          </a:xfrm>
          <a:prstGeom prst="rect">
            <a:avLst/>
          </a:prstGeom>
        </p:spPr>
        <p:txBody>
          <a:bodyPr vert="horz" lIns="91440" rIns="45720" rtlCol="0" anchor="ctr">
            <a:normAutofit fontScale="47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bg.linkedin.com/pub/dimitar-topuzov/18/470/833/e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jmeter-plugins.org/wiki/PerfMon" TargetMode="External"/><Relationship Id="rId2" Type="http://schemas.openxmlformats.org/officeDocument/2006/relationships/hyperlink" Target="http://jmeter-plugi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meter-plugins.org/wiki/PerfMonAgent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jmeter.apache.org/change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ru99.com/introduction-to-jmeter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jmeter.apache.org/download_jmeter.cg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" y="381000"/>
            <a:ext cx="8763000" cy="19812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Load/Performance/Stress</a:t>
            </a:r>
            <a:br>
              <a:rPr lang="en-US" sz="6000" dirty="0" smtClean="0"/>
            </a:br>
            <a:r>
              <a:rPr lang="en-US" sz="6000" dirty="0" smtClean="0"/>
              <a:t>Testing Web Services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5358384"/>
            <a:ext cx="8077200" cy="14996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Lector: </a:t>
            </a:r>
            <a:r>
              <a:rPr lang="en-US" dirty="0" err="1" smtClean="0"/>
              <a:t>Dimitar</a:t>
            </a:r>
            <a:r>
              <a:rPr lang="en-US" dirty="0" smtClean="0"/>
              <a:t> </a:t>
            </a:r>
            <a:r>
              <a:rPr lang="en-US" dirty="0" err="1" smtClean="0"/>
              <a:t>Topuzov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E-mail: dtopuzov@gmail.com</a:t>
            </a:r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2"/>
              </a:rPr>
              <a:t>http://bg.linkedin.com/pub/dimitar-topuzov/18/470/833/en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Copyright © Pragmatic LLC 				2016 </a:t>
            </a:r>
          </a:p>
          <a:p>
            <a:endParaRPr lang="en-US" dirty="0"/>
          </a:p>
        </p:txBody>
      </p:sp>
      <p:pic>
        <p:nvPicPr>
          <p:cNvPr id="7" name="Picture 6" descr="logo-slogan-33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2895600"/>
            <a:ext cx="5202620" cy="18288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257800" y="5105400"/>
            <a:ext cx="5867400" cy="9144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itchFamily="34" charset="0"/>
              </a:rPr>
              <a:t>JMeter project workflow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http://cdn.guru99.com/images/JMeterTestPlan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41" y="2895600"/>
            <a:ext cx="84201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56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2590800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itchFamily="34" charset="0"/>
              </a:rPr>
              <a:t>Add Thread Group</a:t>
            </a:r>
          </a:p>
          <a:p>
            <a:pPr lvl="1"/>
            <a:r>
              <a:rPr lang="en-US" dirty="0"/>
              <a:t>Start </a:t>
            </a:r>
            <a:r>
              <a:rPr lang="en-US" b="1" dirty="0"/>
              <a:t>JMeter</a:t>
            </a:r>
            <a:endParaRPr lang="en-US" dirty="0"/>
          </a:p>
          <a:p>
            <a:pPr lvl="1"/>
            <a:r>
              <a:rPr lang="en-US" dirty="0"/>
              <a:t>Select </a:t>
            </a:r>
            <a:r>
              <a:rPr lang="en-US" b="1" dirty="0"/>
              <a:t>Test Plan</a:t>
            </a:r>
            <a:r>
              <a:rPr lang="en-US" dirty="0"/>
              <a:t> on the tree</a:t>
            </a:r>
          </a:p>
          <a:p>
            <a:pPr lvl="1"/>
            <a:r>
              <a:rPr lang="en-US" dirty="0" smtClean="0"/>
              <a:t>Right </a:t>
            </a:r>
            <a:r>
              <a:rPr lang="en-US" dirty="0"/>
              <a:t>click on the Test Plan and add a new thread group: </a:t>
            </a:r>
            <a:r>
              <a:rPr lang="en-US" b="1" dirty="0"/>
              <a:t>Add </a:t>
            </a:r>
            <a:r>
              <a:rPr lang="en-US" dirty="0"/>
              <a:t>-&gt; </a:t>
            </a:r>
            <a:r>
              <a:rPr lang="en-US" b="1" dirty="0"/>
              <a:t>Threads (Users)</a:t>
            </a:r>
            <a:r>
              <a:rPr lang="en-US" dirty="0"/>
              <a:t> -&gt; </a:t>
            </a:r>
            <a:r>
              <a:rPr lang="en-US" b="1" dirty="0"/>
              <a:t>Thread </a:t>
            </a:r>
            <a:r>
              <a:rPr lang="en-US" b="1" dirty="0" smtClean="0"/>
              <a:t>Group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 descr="http://cdn.guru99.com/images/JMeterAddThreadGro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45862"/>
            <a:ext cx="4495800" cy="291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03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2590800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itchFamily="34" charset="0"/>
              </a:rPr>
              <a:t>Thread Group Properties</a:t>
            </a:r>
          </a:p>
          <a:p>
            <a:pPr lvl="1"/>
            <a:r>
              <a:rPr lang="en-US" b="1" dirty="0"/>
              <a:t>Number of </a:t>
            </a:r>
            <a:r>
              <a:rPr lang="en-US" b="1" dirty="0" smtClean="0"/>
              <a:t>Threads</a:t>
            </a:r>
            <a:endParaRPr lang="en-US" dirty="0"/>
          </a:p>
          <a:p>
            <a:pPr lvl="2"/>
            <a:r>
              <a:rPr lang="en-US" dirty="0" smtClean="0"/>
              <a:t>Number </a:t>
            </a:r>
            <a:r>
              <a:rPr lang="en-US" dirty="0"/>
              <a:t>of users connects to target </a:t>
            </a:r>
            <a:r>
              <a:rPr lang="en-US" dirty="0" smtClean="0"/>
              <a:t>website/service</a:t>
            </a:r>
          </a:p>
          <a:p>
            <a:pPr lvl="1"/>
            <a:r>
              <a:rPr lang="en-US" b="1" dirty="0" smtClean="0"/>
              <a:t>Loop Count</a:t>
            </a:r>
          </a:p>
          <a:p>
            <a:pPr lvl="2"/>
            <a:r>
              <a:rPr lang="en-US" dirty="0" smtClean="0"/>
              <a:t>Number </a:t>
            </a:r>
            <a:r>
              <a:rPr lang="en-US" dirty="0"/>
              <a:t>of time to execute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r>
              <a:rPr lang="en-US" b="1" dirty="0"/>
              <a:t>Ramp-Up </a:t>
            </a:r>
            <a:r>
              <a:rPr lang="en-US" b="1" dirty="0" smtClean="0"/>
              <a:t>Period</a:t>
            </a:r>
            <a:endParaRPr lang="en-US" dirty="0"/>
          </a:p>
          <a:p>
            <a:pPr lvl="2"/>
            <a:r>
              <a:rPr lang="en-US" dirty="0"/>
              <a:t>Delay before starting next user</a:t>
            </a:r>
          </a:p>
        </p:txBody>
      </p:sp>
      <p:pic>
        <p:nvPicPr>
          <p:cNvPr id="5122" name="Picture 2" descr="http://cdn.guru99.com/images/ThreadGroupJMeterPerform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2716638"/>
            <a:ext cx="3858282" cy="410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72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25908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itchFamily="34" charset="0"/>
              </a:rPr>
              <a:t>The Thread Count and The Loop Counts are </a:t>
            </a:r>
            <a:r>
              <a:rPr lang="en-US" sz="3600" dirty="0" smtClean="0">
                <a:latin typeface="Arial" panose="020B0604020202020204" pitchFamily="34" charset="0"/>
                <a:cs typeface="Arial" pitchFamily="34" charset="0"/>
              </a:rPr>
              <a:t>different</a:t>
            </a:r>
            <a:endParaRPr lang="en-US" sz="3600" dirty="0"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7170" name="Picture 2" descr="http://cdn.guru99.com/images/ThreadCountVSLoopCou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3200400"/>
            <a:ext cx="8991597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4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2590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itchFamily="34" charset="0"/>
              </a:rPr>
              <a:t>Adding JMeter elements</a:t>
            </a:r>
          </a:p>
          <a:p>
            <a:pPr lvl="1"/>
            <a:r>
              <a:rPr lang="en-US" dirty="0"/>
              <a:t>Right-click on Thread Group and select: </a:t>
            </a:r>
            <a:r>
              <a:rPr lang="en-US" b="1" dirty="0"/>
              <a:t>Add </a:t>
            </a:r>
            <a:r>
              <a:rPr lang="en-US" dirty="0"/>
              <a:t>-&gt;</a:t>
            </a:r>
            <a:r>
              <a:rPr lang="en-US" b="1" dirty="0"/>
              <a:t> Sampler </a:t>
            </a:r>
            <a:r>
              <a:rPr lang="en-US" dirty="0"/>
              <a:t>-&gt;</a:t>
            </a:r>
            <a:r>
              <a:rPr lang="en-US" b="1" dirty="0"/>
              <a:t> HTTP Request</a:t>
            </a:r>
            <a:r>
              <a:rPr lang="en-US" dirty="0"/>
              <a:t>.</a:t>
            </a:r>
            <a:endParaRPr lang="en-US" dirty="0"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9218" name="Picture 2" descr="http://cdn.guru99.com/images/AddHTTPRequestJmeterPerform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17816"/>
            <a:ext cx="8686800" cy="364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84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itchFamily="34" charset="0"/>
              </a:rPr>
              <a:t>HTTP Request</a:t>
            </a:r>
            <a:endParaRPr lang="en-US" dirty="0"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39" y="2209801"/>
            <a:ext cx="797666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sz="3600" dirty="0">
                <a:cs typeface="Arial" pitchFamily="34" charset="0"/>
              </a:rPr>
              <a:t>How to use Timers in </a:t>
            </a:r>
            <a:r>
              <a:rPr lang="en-US" sz="3600" dirty="0" err="1" smtClean="0">
                <a:cs typeface="Arial" pitchFamily="34" charset="0"/>
              </a:rPr>
              <a:t>Jmeter</a:t>
            </a:r>
            <a:endParaRPr lang="en-US" sz="3600" dirty="0" smtClean="0">
              <a:cs typeface="Arial" pitchFamily="34" charset="0"/>
            </a:endParaRPr>
          </a:p>
          <a:p>
            <a:pPr lvl="1"/>
            <a:r>
              <a:rPr lang="en-US" dirty="0"/>
              <a:t>Constant Timer</a:t>
            </a:r>
          </a:p>
          <a:p>
            <a:pPr lvl="2"/>
            <a:r>
              <a:rPr lang="en-US" b="1" dirty="0"/>
              <a:t>Thread Group -&gt; Timer -&gt; Constant Timer</a:t>
            </a:r>
          </a:p>
          <a:p>
            <a:pPr lvl="2"/>
            <a:r>
              <a:rPr lang="en-US" dirty="0"/>
              <a:t>Delays each user request for the same amount of time</a:t>
            </a:r>
          </a:p>
          <a:p>
            <a:pPr lvl="1"/>
            <a:r>
              <a:rPr lang="en-US" dirty="0"/>
              <a:t>Gaussian Random Timer</a:t>
            </a:r>
          </a:p>
          <a:p>
            <a:pPr lvl="2"/>
            <a:r>
              <a:rPr lang="en-US" dirty="0"/>
              <a:t>Gaussian random timer delays each user request for a random amount of time</a:t>
            </a:r>
          </a:p>
          <a:p>
            <a:pPr lvl="1"/>
            <a:r>
              <a:rPr lang="en-US" dirty="0"/>
              <a:t>Uniform Random Timer</a:t>
            </a:r>
          </a:p>
          <a:p>
            <a:pPr lvl="2"/>
            <a:r>
              <a:rPr lang="en-US" dirty="0"/>
              <a:t>Uniform random timer delays each user request for a random amount of time.</a:t>
            </a: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cs typeface="Arial" pitchFamily="34" charset="0"/>
              </a:rPr>
              <a:t>How to use Assertions in JMeter</a:t>
            </a:r>
          </a:p>
          <a:p>
            <a:pPr lvl="1"/>
            <a:r>
              <a:rPr lang="en-US" dirty="0">
                <a:cs typeface="Arial" pitchFamily="34" charset="0"/>
              </a:rPr>
              <a:t>Assertion help verify that your server under test returns the expected results.</a:t>
            </a:r>
          </a:p>
          <a:p>
            <a:r>
              <a:rPr lang="en-US" sz="3600" dirty="0">
                <a:cs typeface="Arial" pitchFamily="34" charset="0"/>
              </a:rPr>
              <a:t>Commonly used Assertion in </a:t>
            </a:r>
            <a:r>
              <a:rPr lang="en-US" sz="3600" dirty="0" smtClean="0">
                <a:cs typeface="Arial" pitchFamily="34" charset="0"/>
              </a:rPr>
              <a:t>JMeter</a:t>
            </a:r>
            <a:endParaRPr lang="en-US" sz="3600" dirty="0">
              <a:cs typeface="Arial" pitchFamily="34" charset="0"/>
            </a:endParaRPr>
          </a:p>
          <a:p>
            <a:pPr lvl="1"/>
            <a:r>
              <a:rPr lang="en-US" dirty="0">
                <a:cs typeface="Arial" pitchFamily="34" charset="0"/>
              </a:rPr>
              <a:t>Response </a:t>
            </a:r>
            <a:r>
              <a:rPr lang="en-US" dirty="0" smtClean="0">
                <a:cs typeface="Arial" pitchFamily="34" charset="0"/>
              </a:rPr>
              <a:t>Assertion</a:t>
            </a:r>
          </a:p>
          <a:p>
            <a:pPr lvl="2"/>
            <a:r>
              <a:rPr lang="en-US" b="1" dirty="0"/>
              <a:t>Thread Group </a:t>
            </a:r>
            <a:r>
              <a:rPr lang="en-US" b="1" i="1" dirty="0"/>
              <a:t>-&gt;</a:t>
            </a:r>
            <a:r>
              <a:rPr lang="en-US" b="1" dirty="0"/>
              <a:t> Add </a:t>
            </a:r>
            <a:r>
              <a:rPr lang="en-US" b="1" i="1" dirty="0"/>
              <a:t>-&gt;</a:t>
            </a:r>
            <a:r>
              <a:rPr lang="en-US" b="1" dirty="0"/>
              <a:t> Assertions </a:t>
            </a:r>
            <a:r>
              <a:rPr lang="en-US" b="1" i="1" dirty="0"/>
              <a:t>-&gt; </a:t>
            </a:r>
            <a:r>
              <a:rPr lang="en-US" b="1" dirty="0"/>
              <a:t>Response </a:t>
            </a:r>
            <a:r>
              <a:rPr lang="en-US" b="1" dirty="0" smtClean="0"/>
              <a:t>Assertion</a:t>
            </a:r>
          </a:p>
          <a:p>
            <a:pPr lvl="2"/>
            <a:r>
              <a:rPr lang="en-US" b="1" dirty="0" smtClean="0">
                <a:cs typeface="Arial" pitchFamily="34" charset="0"/>
              </a:rPr>
              <a:t>Assert Response contains Text</a:t>
            </a:r>
          </a:p>
          <a:p>
            <a:pPr lvl="2"/>
            <a:r>
              <a:rPr lang="en-US" b="1" dirty="0" smtClean="0">
                <a:cs typeface="Arial" pitchFamily="34" charset="0"/>
              </a:rPr>
              <a:t>Assert Response Status Code is correct</a:t>
            </a:r>
            <a:endParaRPr lang="en-US" dirty="0">
              <a:cs typeface="Arial" pitchFamily="34" charset="0"/>
            </a:endParaRPr>
          </a:p>
          <a:p>
            <a:pPr lvl="1"/>
            <a:r>
              <a:rPr lang="en-US" dirty="0">
                <a:cs typeface="Arial" pitchFamily="34" charset="0"/>
              </a:rPr>
              <a:t>Duration Assertion</a:t>
            </a:r>
          </a:p>
          <a:p>
            <a:pPr lvl="1"/>
            <a:r>
              <a:rPr lang="en-US" dirty="0">
                <a:cs typeface="Arial" pitchFamily="34" charset="0"/>
              </a:rPr>
              <a:t>Size Assertion</a:t>
            </a:r>
          </a:p>
          <a:p>
            <a:pPr lvl="1"/>
            <a:r>
              <a:rPr lang="en-US" dirty="0">
                <a:cs typeface="Arial" pitchFamily="34" charset="0"/>
              </a:rPr>
              <a:t>XML Assertion</a:t>
            </a:r>
          </a:p>
          <a:p>
            <a:pPr lvl="1"/>
            <a:r>
              <a:rPr lang="en-US" dirty="0">
                <a:cs typeface="Arial" pitchFamily="34" charset="0"/>
              </a:rPr>
              <a:t>HTML Assertion</a:t>
            </a:r>
          </a:p>
        </p:txBody>
      </p:sp>
    </p:spTree>
    <p:extLst>
      <p:ext uri="{BB962C8B-B14F-4D97-AF65-F5344CB8AC3E}">
        <p14:creationId xmlns:p14="http://schemas.microsoft.com/office/powerpoint/2010/main" val="19360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2590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cs typeface="Arial" pitchFamily="34" charset="0"/>
              </a:rPr>
              <a:t>Adding Graph Results</a:t>
            </a:r>
          </a:p>
          <a:p>
            <a:pPr lvl="1"/>
            <a:r>
              <a:rPr lang="en-US" dirty="0"/>
              <a:t>Right click Test Plan, </a:t>
            </a:r>
            <a:r>
              <a:rPr lang="en-US" b="1" dirty="0"/>
              <a:t>Add </a:t>
            </a:r>
            <a:r>
              <a:rPr lang="en-US" dirty="0"/>
              <a:t>-&gt;</a:t>
            </a:r>
            <a:r>
              <a:rPr lang="en-US" b="1" dirty="0"/>
              <a:t> Listener </a:t>
            </a:r>
            <a:r>
              <a:rPr lang="en-US" dirty="0"/>
              <a:t>-&gt;</a:t>
            </a:r>
            <a:r>
              <a:rPr lang="en-US" b="1" dirty="0"/>
              <a:t> Graph Results</a:t>
            </a:r>
            <a:endParaRPr lang="en-US" dirty="0"/>
          </a:p>
          <a:p>
            <a:pPr lvl="1"/>
            <a:endParaRPr lang="en-US" dirty="0">
              <a:cs typeface="Arial" pitchFamily="34" charset="0"/>
            </a:endParaRPr>
          </a:p>
        </p:txBody>
      </p:sp>
      <p:pic>
        <p:nvPicPr>
          <p:cNvPr id="8194" name="Picture 2" descr="http://cdn.guru99.com/images/AddGrapgResultJMe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19400"/>
            <a:ext cx="6129338" cy="391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25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2590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cs typeface="Arial" pitchFamily="34" charset="0"/>
              </a:rPr>
              <a:t>Run Tests and get results</a:t>
            </a:r>
          </a:p>
          <a:p>
            <a:pPr lvl="1"/>
            <a:r>
              <a:rPr lang="en-US" dirty="0"/>
              <a:t>Press </a:t>
            </a:r>
            <a:r>
              <a:rPr lang="en-US" b="1" dirty="0"/>
              <a:t>Run</a:t>
            </a:r>
            <a:r>
              <a:rPr lang="en-US" dirty="0"/>
              <a:t> button (Ctrl + R) on Toolbar to start the testing process. You will see the test result display on Graph at the real time.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10246" name="Picture 6" descr="http://cdn.guru99.com/images/GraphResultGraphJMe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102935"/>
            <a:ext cx="3962400" cy="377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72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cs typeface="Arial" pitchFamily="34" charset="0"/>
              </a:rPr>
              <a:t>Jmeter</a:t>
            </a:r>
            <a:r>
              <a:rPr lang="en-US" dirty="0" smtClean="0">
                <a:cs typeface="Arial" pitchFamily="34" charset="0"/>
              </a:rPr>
              <a:t> Theoretical Intro</a:t>
            </a:r>
          </a:p>
          <a:p>
            <a:pPr lvl="1"/>
            <a:r>
              <a:rPr lang="en-US" dirty="0" smtClean="0">
                <a:cs typeface="Arial" pitchFamily="34" charset="0"/>
              </a:rPr>
              <a:t>How it works</a:t>
            </a:r>
          </a:p>
          <a:p>
            <a:pPr lvl="1"/>
            <a:r>
              <a:rPr lang="en-US" dirty="0" smtClean="0">
                <a:cs typeface="Arial" pitchFamily="34" charset="0"/>
              </a:rPr>
              <a:t>Installation</a:t>
            </a:r>
          </a:p>
          <a:p>
            <a:pPr lvl="1"/>
            <a:r>
              <a:rPr lang="en-US" dirty="0" smtClean="0">
                <a:cs typeface="Arial" pitchFamily="34" charset="0"/>
              </a:rPr>
              <a:t>Elements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Thread </a:t>
            </a:r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Group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Samplers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Listeners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Configuration Element</a:t>
            </a:r>
            <a:endParaRPr lang="en-US" dirty="0">
              <a:latin typeface="Arial" panose="020B0604020202020204" pitchFamily="34" charset="0"/>
              <a:cs typeface="Arial" pitchFamily="34" charset="0"/>
            </a:endParaRPr>
          </a:p>
          <a:p>
            <a:pPr lvl="1"/>
            <a:r>
              <a:rPr lang="en-US" smtClean="0">
                <a:cs typeface="Arial" pitchFamily="34" charset="0"/>
              </a:rPr>
              <a:t>Plugins</a:t>
            </a:r>
            <a:endParaRPr lang="en-US" dirty="0" smtClean="0">
              <a:cs typeface="Arial" pitchFamily="34" charset="0"/>
            </a:endParaRPr>
          </a:p>
          <a:p>
            <a:r>
              <a:rPr lang="en-US" dirty="0" smtClean="0">
                <a:cs typeface="Arial" pitchFamily="34" charset="0"/>
              </a:rPr>
              <a:t>Demos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2590800"/>
          </a:xfrm>
        </p:spPr>
        <p:txBody>
          <a:bodyPr>
            <a:normAutofit/>
          </a:bodyPr>
          <a:lstStyle/>
          <a:p>
            <a:r>
              <a:rPr lang="en-US" sz="3600" dirty="0">
                <a:cs typeface="Arial" pitchFamily="34" charset="0"/>
              </a:rPr>
              <a:t>View Results in Table</a:t>
            </a:r>
          </a:p>
          <a:p>
            <a:pPr lvl="1"/>
            <a:r>
              <a:rPr lang="en-US" dirty="0">
                <a:cs typeface="Arial" pitchFamily="34" charset="0"/>
              </a:rPr>
              <a:t>Right click Add -&gt; Listener -&gt; View Result in Table</a:t>
            </a:r>
          </a:p>
        </p:txBody>
      </p:sp>
      <p:pic>
        <p:nvPicPr>
          <p:cNvPr id="7170" name="Picture 2" descr="http://cdn.guru99.com/images/AddViewResult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94354"/>
            <a:ext cx="9144000" cy="410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7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1676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cs typeface="Arial" pitchFamily="34" charset="0"/>
              </a:rPr>
              <a:t>View Assertion Results</a:t>
            </a:r>
            <a:endParaRPr lang="en-US" sz="3600" dirty="0">
              <a:cs typeface="Arial" pitchFamily="34" charset="0"/>
            </a:endParaRPr>
          </a:p>
          <a:p>
            <a:pPr lvl="1"/>
            <a:r>
              <a:rPr lang="en-US" dirty="0">
                <a:cs typeface="Arial" pitchFamily="34" charset="0"/>
              </a:rPr>
              <a:t>Right click Thread Group, Add -&gt; Listener -&gt; Assertion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728743"/>
            <a:ext cx="6858000" cy="412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3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2514600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>
                <a:cs typeface="Arial" pitchFamily="34" charset="0"/>
              </a:rPr>
              <a:t>Logic Controllers</a:t>
            </a:r>
            <a:endParaRPr lang="en-US" sz="3600" dirty="0">
              <a:cs typeface="Arial" pitchFamily="34" charset="0"/>
            </a:endParaRPr>
          </a:p>
          <a:p>
            <a:pPr lvl="1"/>
            <a:r>
              <a:rPr lang="en-US" dirty="0">
                <a:cs typeface="Arial" pitchFamily="34" charset="0"/>
              </a:rPr>
              <a:t>Logic Controllers let you define the order of processing request in a </a:t>
            </a:r>
            <a:r>
              <a:rPr lang="en-US" dirty="0" smtClean="0">
                <a:cs typeface="Arial" pitchFamily="34" charset="0"/>
              </a:rPr>
              <a:t>Thread</a:t>
            </a:r>
          </a:p>
          <a:p>
            <a:pPr lvl="1"/>
            <a:r>
              <a:rPr lang="en-US" dirty="0"/>
              <a:t>Logic Controllers determine </a:t>
            </a:r>
            <a:r>
              <a:rPr lang="en-US" b="1" dirty="0"/>
              <a:t>the order</a:t>
            </a:r>
            <a:r>
              <a:rPr lang="en-US" dirty="0"/>
              <a:t> in which user request are </a:t>
            </a:r>
            <a:r>
              <a:rPr lang="en-US" dirty="0" smtClean="0"/>
              <a:t>executed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8194" name="Picture 2" descr="http://cdn.guru99.com/images/LogicControllerClassif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1" y="4140745"/>
            <a:ext cx="9104201" cy="208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72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2514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cs typeface="Arial" pitchFamily="34" charset="0"/>
              </a:rPr>
              <a:t>Loop Controller</a:t>
            </a:r>
            <a:endParaRPr lang="en-US" sz="3600" dirty="0">
              <a:cs typeface="Arial" pitchFamily="34" charset="0"/>
            </a:endParaRPr>
          </a:p>
          <a:p>
            <a:pPr lvl="1"/>
            <a:r>
              <a:rPr lang="en-US" dirty="0"/>
              <a:t>Loop Controller makes the user request run </a:t>
            </a:r>
            <a:r>
              <a:rPr lang="en-US" b="1" dirty="0"/>
              <a:t>specified number of times</a:t>
            </a:r>
            <a:r>
              <a:rPr lang="en-US" dirty="0"/>
              <a:t> or run </a:t>
            </a:r>
            <a:r>
              <a:rPr lang="en-US" b="1" dirty="0"/>
              <a:t>forever</a:t>
            </a:r>
            <a:r>
              <a:rPr lang="en-US" dirty="0"/>
              <a:t> as shown in figure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10242" name="Picture 2" descr="http://cdn.guru99.com/images/LoopControllerJMe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200400"/>
            <a:ext cx="395287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91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2514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cs typeface="Arial" pitchFamily="34" charset="0"/>
              </a:rPr>
              <a:t>Random Controller</a:t>
            </a:r>
            <a:endParaRPr lang="en-US" sz="3600" dirty="0">
              <a:cs typeface="Arial" pitchFamily="34" charset="0"/>
            </a:endParaRPr>
          </a:p>
          <a:p>
            <a:pPr lvl="1"/>
            <a:r>
              <a:rPr lang="en-US" dirty="0"/>
              <a:t>Random Controller makes all the user requests run in </a:t>
            </a:r>
            <a:r>
              <a:rPr lang="en-US" b="1" dirty="0"/>
              <a:t>random</a:t>
            </a:r>
            <a:r>
              <a:rPr lang="en-US" dirty="0"/>
              <a:t> order in each loop period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11266" name="Picture 2" descr="http://cdn.guru99.com/images/SequentialVSRandomContro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45" y="3276600"/>
            <a:ext cx="8253046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46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2514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cs typeface="Arial" pitchFamily="34" charset="0"/>
              </a:rPr>
              <a:t>Module Controller</a:t>
            </a:r>
            <a:endParaRPr lang="en-US" sz="3600" dirty="0">
              <a:cs typeface="Arial" pitchFamily="34" charset="0"/>
            </a:endParaRPr>
          </a:p>
          <a:p>
            <a:pPr lvl="1"/>
            <a:r>
              <a:rPr lang="en-US" dirty="0"/>
              <a:t>The goal of Module Controller is to add modularity to JMeter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12290" name="Picture 2" descr="http://cdn.guru99.com/images/TestNewPlanJMeterContro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019" y="2658494"/>
            <a:ext cx="4393981" cy="416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89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cs typeface="Arial" pitchFamily="34" charset="0"/>
              </a:rPr>
              <a:t>Hints for Reducing Resource requirements</a:t>
            </a:r>
            <a:endParaRPr lang="en-US" sz="3600" dirty="0">
              <a:cs typeface="Arial" pitchFamily="34" charset="0"/>
            </a:endParaRPr>
          </a:p>
          <a:p>
            <a:pPr lvl="1"/>
            <a:r>
              <a:rPr lang="en-US" dirty="0" smtClean="0"/>
              <a:t>Use </a:t>
            </a:r>
            <a:r>
              <a:rPr lang="en-US" dirty="0"/>
              <a:t>non-GUI mode: </a:t>
            </a:r>
            <a:r>
              <a:rPr lang="en-US" dirty="0" err="1"/>
              <a:t>jmeter</a:t>
            </a:r>
            <a:r>
              <a:rPr lang="en-US" dirty="0"/>
              <a:t> -n -t </a:t>
            </a:r>
            <a:r>
              <a:rPr lang="en-US" dirty="0" err="1"/>
              <a:t>test.jmx</a:t>
            </a:r>
            <a:r>
              <a:rPr lang="en-US" dirty="0"/>
              <a:t> -l </a:t>
            </a:r>
            <a:r>
              <a:rPr lang="en-US" dirty="0" err="1"/>
              <a:t>test.jtl</a:t>
            </a:r>
            <a:endParaRPr lang="en-US" dirty="0"/>
          </a:p>
          <a:p>
            <a:pPr lvl="1"/>
            <a:r>
              <a:rPr lang="en-US" dirty="0"/>
              <a:t>Use as few Listeners as possible; if using the -l flag as above they can all be deleted or disabled.</a:t>
            </a:r>
          </a:p>
          <a:p>
            <a:pPr lvl="1"/>
            <a:r>
              <a:rPr lang="en-US" dirty="0"/>
              <a:t>Use CSV output rather than XML</a:t>
            </a:r>
          </a:p>
          <a:p>
            <a:pPr lvl="1"/>
            <a:r>
              <a:rPr lang="en-US" dirty="0"/>
              <a:t>Only save the data that you need</a:t>
            </a:r>
          </a:p>
          <a:p>
            <a:pPr lvl="1"/>
            <a:r>
              <a:rPr lang="en-US" dirty="0"/>
              <a:t>Use as few Assertions as possible</a:t>
            </a: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cs typeface="Arial" pitchFamily="34" charset="0"/>
              </a:rPr>
              <a:t>Build-in Templates</a:t>
            </a:r>
            <a:endParaRPr lang="en-US" sz="3600" dirty="0"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2156920"/>
            <a:ext cx="75723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0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cs typeface="Arial" pitchFamily="34" charset="0"/>
              </a:rPr>
              <a:t>Plugins</a:t>
            </a:r>
          </a:p>
          <a:p>
            <a:pPr lvl="1"/>
            <a:r>
              <a:rPr lang="en-US" dirty="0" smtClean="0">
                <a:cs typeface="Arial" pitchFamily="34" charset="0"/>
                <a:hlinkClick r:id="rId2"/>
              </a:rPr>
              <a:t>JMeter Plugins</a:t>
            </a:r>
            <a:endParaRPr lang="en-US" dirty="0">
              <a:cs typeface="Arial" pitchFamily="34" charset="0"/>
            </a:endParaRPr>
          </a:p>
          <a:p>
            <a:pPr lvl="1"/>
            <a:r>
              <a:rPr lang="en-US" dirty="0" err="1">
                <a:hlinkClick r:id="rId3"/>
              </a:rPr>
              <a:t>PerfMon</a:t>
            </a:r>
            <a:r>
              <a:rPr lang="en-US" dirty="0">
                <a:hlinkClick r:id="rId3"/>
              </a:rPr>
              <a:t> Metrics Collector</a:t>
            </a:r>
            <a:r>
              <a:rPr lang="en-US" dirty="0"/>
              <a:t> and </a:t>
            </a:r>
            <a:r>
              <a:rPr lang="en-US" dirty="0">
                <a:hlinkClick r:id="rId4"/>
              </a:rPr>
              <a:t>Server </a:t>
            </a:r>
            <a:r>
              <a:rPr lang="en-US" dirty="0" smtClean="0">
                <a:hlinkClick r:id="rId4"/>
              </a:rPr>
              <a:t>Agent</a:t>
            </a:r>
            <a:r>
              <a:rPr lang="en-US" dirty="0" smtClean="0"/>
              <a:t> can be used for automated monitoring of servers during </a:t>
            </a:r>
            <a:r>
              <a:rPr lang="en-US" smtClean="0"/>
              <a:t>load/stress test</a:t>
            </a:r>
            <a:endParaRPr lang="en-US"/>
          </a:p>
          <a:p>
            <a:pPr lvl="1"/>
            <a:endParaRPr lang="en-US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8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Tips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Jmeter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3.0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has a lot of new features, but also some deprecated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See </a:t>
            </a:r>
            <a:r>
              <a:rPr lang="en-US" dirty="0">
                <a:latin typeface="Arial" pitchFamily="34" charset="0"/>
                <a:cs typeface="Arial" pitchFamily="34" charset="0"/>
                <a:hlinkClick r:id="rId3"/>
              </a:rPr>
              <a:t>http://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jmeter.apache.org/changes.html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SOAP/XML-RPC Request deprecated (was available in 2.9)</a:t>
            </a:r>
          </a:p>
          <a:p>
            <a:pPr marL="457200" lvl="1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Be careful with asserts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Asserts slow down your machine</a:t>
            </a:r>
          </a:p>
          <a:p>
            <a:pPr lvl="1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Be careful with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reports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Asserts slow down your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machine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In production try to use only csv reports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88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2819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itchFamily="34" charset="0"/>
              </a:rPr>
              <a:t>How JMeter Works</a:t>
            </a:r>
          </a:p>
        </p:txBody>
      </p:sp>
      <p:pic>
        <p:nvPicPr>
          <p:cNvPr id="2050" name="Picture 2" descr="http://cdn.guru99.com/images/JMeterApacheSamp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18104"/>
            <a:ext cx="7162800" cy="472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10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Tutorials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Official Documentation</a:t>
            </a:r>
          </a:p>
          <a:p>
            <a:endParaRPr lang="en-US" dirty="0" smtClean="0">
              <a:latin typeface="Arial" pitchFamily="34" charset="0"/>
              <a:cs typeface="Arial" pitchFamily="34" charset="0"/>
              <a:hlinkClick r:id="rId3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The Ultimate </a:t>
            </a:r>
            <a:r>
              <a:rPr lang="en-US" dirty="0" err="1" smtClean="0">
                <a:latin typeface="Arial" pitchFamily="34" charset="0"/>
                <a:cs typeface="Arial" pitchFamily="34" charset="0"/>
                <a:hlinkClick r:id="rId3"/>
              </a:rPr>
              <a:t>Jmeter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 Tutorial</a:t>
            </a:r>
          </a:p>
          <a:p>
            <a:endParaRPr lang="en-US" dirty="0" smtClean="0">
              <a:latin typeface="Arial" pitchFamily="34" charset="0"/>
              <a:cs typeface="Arial" pitchFamily="34" charset="0"/>
              <a:hlinkClick r:id="rId3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Tutorial for Distributed Load Testing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84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3314" name="Picture 2" descr="http://www.8houradaptogens.com/images/questions-answ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7400"/>
            <a:ext cx="4914546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92500"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itchFamily="34" charset="0"/>
              </a:rPr>
              <a:t>Requirements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JDK 1.6 +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Hardware: Depends on what we want to simulate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itchFamily="34" charset="0"/>
              </a:rPr>
              <a:t>Installation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Install JDK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Add JDK to Path (if not already added)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Verify installation by running “java -version” on command prompt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Install JMeter</a:t>
            </a:r>
            <a:endParaRPr lang="en-US" dirty="0">
              <a:latin typeface="Arial" panose="020B0604020202020204" pitchFamily="34" charset="0"/>
              <a:cs typeface="Arial" pitchFamily="34" charset="0"/>
            </a:endParaRP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itchFamily="34" charset="0"/>
                <a:hlinkClick r:id="rId2"/>
              </a:rPr>
              <a:t>Download</a:t>
            </a:r>
            <a:endParaRPr lang="en-US" dirty="0" smtClean="0">
              <a:latin typeface="Arial" panose="020B0604020202020204" pitchFamily="34" charset="0"/>
              <a:cs typeface="Arial" pitchFamily="34" charset="0"/>
            </a:endParaRP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Extract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(Optional) Add to Path</a:t>
            </a:r>
          </a:p>
        </p:txBody>
      </p:sp>
    </p:spTree>
    <p:extLst>
      <p:ext uri="{BB962C8B-B14F-4D97-AF65-F5344CB8AC3E}">
        <p14:creationId xmlns:p14="http://schemas.microsoft.com/office/powerpoint/2010/main" val="363624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itchFamily="34" charset="0"/>
              </a:rPr>
              <a:t>JMeter elements schema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://cdn.guru99.com/images/Jme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9144000" cy="35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13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190500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itchFamily="34" charset="0"/>
              </a:rPr>
              <a:t>Thread Group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Thread Groups is a collection of Threads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Each thread represents one user using the application under test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http://cdn.guru99.com/images/ThreadGro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86959"/>
            <a:ext cx="7327066" cy="345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17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1905000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itchFamily="34" charset="0"/>
              </a:rPr>
              <a:t>Samplers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Sampler is type of Request (Protocol) we want to use in our tests</a:t>
            </a:r>
          </a:p>
          <a:p>
            <a:pPr lvl="2"/>
            <a:r>
              <a:rPr lang="en-US" dirty="0"/>
              <a:t>HTTP, FTP , </a:t>
            </a:r>
            <a:r>
              <a:rPr lang="en-US" dirty="0" smtClean="0"/>
              <a:t>JDBC, POP3 …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http://cdn.guru99.com/images/Sampl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" y="3733799"/>
            <a:ext cx="9133490" cy="264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39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190500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itchFamily="34" charset="0"/>
              </a:rPr>
              <a:t>Listeners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Shows the results of the test execution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They can show results in different format such as tree, table, graph or log file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http://cdn.guru99.com/images/Listn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35" y="3429000"/>
            <a:ext cx="7508929" cy="330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1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1905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itchFamily="34" charset="0"/>
              </a:rPr>
              <a:t>Configuration Element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Set </a:t>
            </a:r>
            <a:r>
              <a:rPr lang="en-US" dirty="0">
                <a:latin typeface="Arial" pitchFamily="34" charset="0"/>
                <a:cs typeface="Arial" pitchFamily="34" charset="0"/>
              </a:rPr>
              <a:t>up defaults and variables for later use by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samplers</a:t>
            </a:r>
          </a:p>
        </p:txBody>
      </p:sp>
      <p:pic>
        <p:nvPicPr>
          <p:cNvPr id="6146" name="Picture 2" descr="http://cdn.guru99.com/images/ConfigurationElem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" y="3549538"/>
            <a:ext cx="9133491" cy="238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24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3582</TotalTime>
  <Words>649</Words>
  <Application>Microsoft Office PowerPoint</Application>
  <PresentationFormat>On-screen Show (4:3)</PresentationFormat>
  <Paragraphs>153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Load/Performance/Stress Testing Web Services</vt:lpstr>
      <vt:lpstr>Content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Tips</vt:lpstr>
      <vt:lpstr>Tutorials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Course</dc:title>
  <dc:creator>Strahinski</dc:creator>
  <cp:lastModifiedBy>Mitaka_F1</cp:lastModifiedBy>
  <cp:revision>638</cp:revision>
  <dcterms:created xsi:type="dcterms:W3CDTF">2006-08-16T00:00:00Z</dcterms:created>
  <dcterms:modified xsi:type="dcterms:W3CDTF">2016-06-08T19:21:21Z</dcterms:modified>
</cp:coreProperties>
</file>