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9"/>
  </p:notesMasterIdLst>
  <p:sldIdLst>
    <p:sldId id="256" r:id="rId2"/>
    <p:sldId id="258" r:id="rId3"/>
    <p:sldId id="371" r:id="rId4"/>
    <p:sldId id="373" r:id="rId5"/>
    <p:sldId id="372" r:id="rId6"/>
    <p:sldId id="374" r:id="rId7"/>
    <p:sldId id="375" r:id="rId8"/>
    <p:sldId id="376" r:id="rId9"/>
    <p:sldId id="377" r:id="rId10"/>
    <p:sldId id="378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386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401" r:id="rId34"/>
    <p:sldId id="403" r:id="rId35"/>
    <p:sldId id="406" r:id="rId36"/>
    <p:sldId id="407" r:id="rId37"/>
    <p:sldId id="405" r:id="rId38"/>
    <p:sldId id="404" r:id="rId39"/>
    <p:sldId id="402" r:id="rId40"/>
    <p:sldId id="409" r:id="rId41"/>
    <p:sldId id="410" r:id="rId42"/>
    <p:sldId id="411" r:id="rId43"/>
    <p:sldId id="412" r:id="rId44"/>
    <p:sldId id="413" r:id="rId45"/>
    <p:sldId id="414" r:id="rId46"/>
    <p:sldId id="415" r:id="rId47"/>
    <p:sldId id="37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2585" autoAdjust="0"/>
  </p:normalViewPr>
  <p:slideViewPr>
    <p:cSldViewPr>
      <p:cViewPr varScale="1">
        <p:scale>
          <a:sx n="61" d="100"/>
          <a:sy n="61" d="100"/>
        </p:scale>
        <p:origin x="16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2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77000" y="381000"/>
            <a:ext cx="2667000" cy="937491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019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381000" y="1676400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6400800" y="0"/>
            <a:ext cx="2743200" cy="412862"/>
          </a:xfrm>
          <a:prstGeom prst="rect">
            <a:avLst/>
          </a:prstGeom>
        </p:spPr>
        <p:txBody>
          <a:bodyPr vert="horz" lIns="91440" rIns="45720" rtlCol="0" anchor="ctr">
            <a:normAutofit fontScale="47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g.linkedin.com/pub/dimitar-topuzov/18/470/833/e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topuzov/qa-academy/tree/master/2015/Web%20Services/C" TargetMode="External"/><Relationship Id="rId2" Type="http://schemas.openxmlformats.org/officeDocument/2006/relationships/hyperlink" Target="https://github.com/dtopuzov/qa-academy/tree/master/2015/Web%20Services/rest-assure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download.cgi" TargetMode="External"/><Relationship Id="rId2" Type="http://schemas.openxmlformats.org/officeDocument/2006/relationships/hyperlink" Target="https://maven.apache.org/what-is-mave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ache.cbox.biz/maven/maven-3/3.3.9/binaries/apache-maven-3.3.9-bin.zip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st-assured/rest-assured" TargetMode="External"/><Relationship Id="rId2" Type="http://schemas.openxmlformats.org/officeDocument/2006/relationships/hyperlink" Target="http://rest-assured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st-assured/rest-assured/wiki/GettingStarted" TargetMode="External"/><Relationship Id="rId5" Type="http://schemas.openxmlformats.org/officeDocument/2006/relationships/hyperlink" Target="https://github.com/rest-assured/rest-assured/wiki/ReleaseNotes30" TargetMode="External"/><Relationship Id="rId4" Type="http://schemas.openxmlformats.org/officeDocument/2006/relationships/hyperlink" Target="https://github.com/rest-assured/rest-assured/wik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.jmiguel.eu/groovy.codehaus.org/GPath.html" TargetMode="External"/><Relationship Id="rId2" Type="http://schemas.openxmlformats.org/officeDocument/2006/relationships/hyperlink" Target="https://code.google.com/archive/p/hamcrest/wikis/Tutorial.wiki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763000" cy="19812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Testing Web Services</a:t>
            </a:r>
            <a:br>
              <a:rPr lang="en-US" sz="6000" dirty="0" smtClean="0"/>
            </a:br>
            <a:r>
              <a:rPr lang="en-US" sz="6000" dirty="0" smtClean="0"/>
              <a:t>Java Based Solution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358384"/>
            <a:ext cx="8077200" cy="14996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Dimitar</a:t>
            </a:r>
            <a:r>
              <a:rPr lang="en-US" dirty="0" smtClean="0"/>
              <a:t> </a:t>
            </a:r>
            <a:r>
              <a:rPr lang="en-US" dirty="0" err="1" smtClean="0"/>
              <a:t>Topuzov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E-mail: dtopuzov@gmail.com</a:t>
            </a:r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2"/>
              </a:rPr>
              <a:t>http://bg.linkedin.com/pub/dimitar-topuzov/18/470/833/en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				2015 </a:t>
            </a:r>
          </a:p>
          <a:p>
            <a:endParaRPr lang="en-US" dirty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2895600"/>
            <a:ext cx="5202620" cy="18288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257800" y="5105400"/>
            <a:ext cx="5867400" cy="9144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Talk About Development Practices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Test Driven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Development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38400"/>
            <a:ext cx="4572000" cy="4171949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241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Something Went Wrong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Test Driven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Development On Practice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Usually TDD = Unit tests written from developer for his/her own code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Usually result in “confirmation that the system does what it does”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Bike Example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Let’s write some tests that test a bike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Verify pedals are available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Verify breaks are available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Verify seat is available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Verify bike has two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tires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4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Bike Example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Let’s write some tests that test a bike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Verify pedals are available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Verify breaks are available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Verify seat is available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Verify bike has two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tires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73" b="100000" l="730" r="9489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0200" y="3581400"/>
            <a:ext cx="2930434" cy="2562328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217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Bike Example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Is it a Bike?</a:t>
            </a:r>
          </a:p>
          <a:p>
            <a:pPr lvl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Char char=""/>
            </a:pPr>
            <a:r>
              <a:rPr lang="en-US" dirty="0">
                <a:latin typeface="Arial" pitchFamily="34" charset="0"/>
                <a:cs typeface="Arial" pitchFamily="34" charset="0"/>
              </a:rPr>
              <a:t>Pedals</a:t>
            </a:r>
          </a:p>
          <a:p>
            <a:pPr lvl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Char char=""/>
            </a:pPr>
            <a:r>
              <a:rPr lang="en-US" dirty="0">
                <a:latin typeface="Arial" pitchFamily="34" charset="0"/>
                <a:cs typeface="Arial" pitchFamily="34" charset="0"/>
              </a:rPr>
              <a:t>Breaks</a:t>
            </a:r>
          </a:p>
          <a:p>
            <a:pPr lvl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Char char=""/>
            </a:pPr>
            <a:r>
              <a:rPr lang="en-US" dirty="0">
                <a:latin typeface="Arial" pitchFamily="34" charset="0"/>
                <a:cs typeface="Arial" pitchFamily="34" charset="0"/>
              </a:rPr>
              <a:t>Seat</a:t>
            </a:r>
          </a:p>
          <a:p>
            <a:pPr lvl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Char char=""/>
            </a:pPr>
            <a:r>
              <a:rPr lang="en-US" dirty="0">
                <a:latin typeface="Arial" pitchFamily="34" charset="0"/>
                <a:cs typeface="Arial" pitchFamily="34" charset="0"/>
              </a:rPr>
              <a:t>Two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Tires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057400"/>
            <a:ext cx="6043409" cy="4350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4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Useless Car Example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705600" cy="5223435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3886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What happened?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ITs are not Domain Experts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Domain Experts don’t know the technology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038600"/>
            <a:ext cx="2590753" cy="2584292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5961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648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How to solve the problem?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Make sure Acceptance Criteria is defined by Domain Experts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Make sure Domain Experts and ITs talk the same language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Make sure you have Single Source of Truth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Illustrate requirements using examples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Automate those examples</a:t>
            </a:r>
          </a:p>
        </p:txBody>
      </p:sp>
    </p:spTree>
    <p:extLst>
      <p:ext uri="{BB962C8B-B14F-4D97-AF65-F5344CB8AC3E}">
        <p14:creationId xmlns:p14="http://schemas.microsoft.com/office/powerpoint/2010/main" val="17612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 Specifications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600200"/>
            <a:ext cx="746759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Title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/>
              </a:rPr>
              <a:t>(one line describing the story)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Narrative:</a:t>
            </a:r>
          </a:p>
          <a:p>
            <a:pPr fontAlgn="base"/>
            <a:r>
              <a:rPr lang="en-US" sz="2000" dirty="0">
                <a:solidFill>
                  <a:srgbClr val="FFC000"/>
                </a:solidFill>
                <a:latin typeface="Consolas"/>
              </a:rPr>
              <a:t>As a [role]</a:t>
            </a:r>
          </a:p>
          <a:p>
            <a:pPr fontAlgn="base"/>
            <a:r>
              <a:rPr lang="en-US" sz="2000" dirty="0">
                <a:solidFill>
                  <a:srgbClr val="FFC000"/>
                </a:solidFill>
                <a:latin typeface="Consolas"/>
              </a:rPr>
              <a:t>I want [feature]</a:t>
            </a:r>
          </a:p>
          <a:p>
            <a:pPr fontAlgn="base"/>
            <a:r>
              <a:rPr lang="en-US" sz="2000" dirty="0">
                <a:solidFill>
                  <a:srgbClr val="FFC000"/>
                </a:solidFill>
                <a:latin typeface="Consolas"/>
              </a:rPr>
              <a:t>So that [benefit]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Acceptance Criteria: </a:t>
            </a:r>
            <a:r>
              <a:rPr lang="en-US" sz="2000" dirty="0">
                <a:solidFill>
                  <a:srgbClr val="FFC000"/>
                </a:solidFill>
                <a:latin typeface="Consolas"/>
              </a:rPr>
              <a:t>(presented as Scenarios)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Scenario 1: Title</a:t>
            </a:r>
          </a:p>
          <a:p>
            <a:pPr fontAlgn="base"/>
            <a:r>
              <a:rPr lang="en-US" sz="2000" dirty="0">
                <a:solidFill>
                  <a:srgbClr val="FFC000"/>
                </a:solidFill>
                <a:latin typeface="Consolas"/>
              </a:rPr>
              <a:t>Given [context]</a:t>
            </a:r>
          </a:p>
          <a:p>
            <a:pPr fontAlgn="base"/>
            <a:r>
              <a:rPr lang="en-US" sz="2000" dirty="0">
                <a:solidFill>
                  <a:srgbClr val="FFC000"/>
                </a:solidFill>
                <a:latin typeface="Consolas"/>
              </a:rPr>
              <a:t>  And [some more context]...</a:t>
            </a:r>
          </a:p>
          <a:p>
            <a:pPr fontAlgn="base"/>
            <a:r>
              <a:rPr lang="en-US" sz="2000" dirty="0">
                <a:solidFill>
                  <a:srgbClr val="FFC000"/>
                </a:solidFill>
                <a:latin typeface="Consolas"/>
              </a:rPr>
              <a:t>When  [event]</a:t>
            </a:r>
          </a:p>
          <a:p>
            <a:pPr fontAlgn="base"/>
            <a:r>
              <a:rPr lang="en-US" sz="2000" dirty="0">
                <a:solidFill>
                  <a:srgbClr val="FFC000"/>
                </a:solidFill>
                <a:latin typeface="Consolas"/>
              </a:rPr>
              <a:t>Then  [outcome]</a:t>
            </a:r>
          </a:p>
          <a:p>
            <a:pPr fontAlgn="base"/>
            <a:r>
              <a:rPr lang="en-US" sz="2000" dirty="0">
                <a:solidFill>
                  <a:srgbClr val="FFC000"/>
                </a:solidFill>
                <a:latin typeface="Consolas"/>
              </a:rPr>
              <a:t>  And [another outcome]...</a:t>
            </a:r>
          </a:p>
          <a:p>
            <a:pPr fontAlgn="base"/>
            <a:r>
              <a:rPr lang="en-US" sz="2000" dirty="0">
                <a:solidFill>
                  <a:srgbClr val="FFC000"/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Scenario 2: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/>
              </a:rPr>
              <a:t>...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628" y="4724400"/>
            <a:ext cx="1631012" cy="16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9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Scenario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1752600"/>
            <a:ext cx="5638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</a:rPr>
              <a:t>Scenario: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Divide </a:t>
            </a:r>
            <a:r>
              <a:rPr lang="en-US" sz="2800" dirty="0">
                <a:solidFill>
                  <a:schemeClr val="accent1"/>
                </a:solidFill>
                <a:latin typeface="Consolas"/>
              </a:rPr>
              <a:t>by zero</a:t>
            </a:r>
          </a:p>
          <a:p>
            <a:endParaRPr lang="en-US" sz="2800" dirty="0">
              <a:latin typeface="Consolas"/>
            </a:endParaRPr>
          </a:p>
          <a:p>
            <a:r>
              <a:rPr lang="en-US" sz="2800" dirty="0" smtClean="0">
                <a:latin typeface="Consolas"/>
              </a:rPr>
              <a:t>Given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clean </a:t>
            </a:r>
            <a:r>
              <a:rPr lang="en-US" sz="2800" dirty="0">
                <a:solidFill>
                  <a:schemeClr val="accent1"/>
                </a:solidFill>
                <a:latin typeface="Consolas"/>
              </a:rPr>
              <a:t>calculator</a:t>
            </a:r>
          </a:p>
          <a:p>
            <a:endParaRPr lang="en-US" sz="2800" dirty="0">
              <a:latin typeface="Consolas"/>
            </a:endParaRPr>
          </a:p>
          <a:p>
            <a:r>
              <a:rPr lang="sv-SE" sz="2800" dirty="0">
                <a:latin typeface="Consolas"/>
              </a:rPr>
              <a:t>When </a:t>
            </a:r>
            <a:r>
              <a:rPr lang="en-US" sz="2800" dirty="0">
                <a:solidFill>
                  <a:schemeClr val="accent1"/>
                </a:solidFill>
                <a:latin typeface="Consolas"/>
              </a:rPr>
              <a:t>press</a:t>
            </a:r>
            <a:r>
              <a:rPr lang="sv-SE" sz="2800" dirty="0" smtClean="0">
                <a:solidFill>
                  <a:schemeClr val="accent1"/>
                </a:solidFill>
                <a:latin typeface="Consolas"/>
              </a:rPr>
              <a:t> 1</a:t>
            </a:r>
            <a:endParaRPr lang="sv-SE" sz="2800" dirty="0">
              <a:solidFill>
                <a:schemeClr val="accent1"/>
              </a:solidFill>
              <a:latin typeface="Consolas"/>
            </a:endParaRPr>
          </a:p>
          <a:p>
            <a:r>
              <a:rPr lang="en-US" sz="2800" dirty="0">
                <a:latin typeface="Consolas"/>
              </a:rPr>
              <a:t>And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press </a:t>
            </a:r>
            <a:r>
              <a:rPr lang="en-US" sz="2800" i="1" dirty="0" smtClean="0">
                <a:solidFill>
                  <a:schemeClr val="accent1"/>
                </a:solidFill>
                <a:latin typeface="Consolas"/>
              </a:rPr>
              <a:t>divide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 button</a:t>
            </a:r>
            <a:endParaRPr lang="en-US" sz="2800" dirty="0">
              <a:solidFill>
                <a:schemeClr val="accent1"/>
              </a:solidFill>
              <a:latin typeface="Consolas"/>
            </a:endParaRPr>
          </a:p>
          <a:p>
            <a:r>
              <a:rPr lang="sv-SE" sz="2800" dirty="0">
                <a:latin typeface="Consolas"/>
              </a:rPr>
              <a:t>And </a:t>
            </a:r>
            <a:r>
              <a:rPr lang="en-US" sz="2800" dirty="0">
                <a:solidFill>
                  <a:schemeClr val="accent1"/>
                </a:solidFill>
                <a:latin typeface="Consolas"/>
              </a:rPr>
              <a:t>press</a:t>
            </a:r>
            <a:r>
              <a:rPr lang="sv-SE" sz="2800" dirty="0" smtClean="0">
                <a:solidFill>
                  <a:schemeClr val="accent1"/>
                </a:solidFill>
                <a:latin typeface="Consolas"/>
              </a:rPr>
              <a:t> 0</a:t>
            </a:r>
            <a:endParaRPr lang="sv-SE" sz="2800" dirty="0">
              <a:solidFill>
                <a:schemeClr val="accent1"/>
              </a:solidFill>
              <a:latin typeface="Consolas"/>
            </a:endParaRPr>
          </a:p>
          <a:p>
            <a:r>
              <a:rPr lang="en-US" sz="2800" dirty="0">
                <a:latin typeface="Consolas"/>
              </a:rPr>
              <a:t>And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press </a:t>
            </a:r>
            <a:r>
              <a:rPr lang="en-US" sz="2800" i="1" dirty="0" smtClean="0">
                <a:solidFill>
                  <a:schemeClr val="accent1"/>
                </a:solidFill>
                <a:latin typeface="Consolas"/>
              </a:rPr>
              <a:t>equal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 button</a:t>
            </a:r>
            <a:endParaRPr lang="en-US" sz="2800" dirty="0">
              <a:solidFill>
                <a:schemeClr val="accent1"/>
              </a:solidFill>
              <a:latin typeface="Consolas"/>
            </a:endParaRPr>
          </a:p>
          <a:p>
            <a:endParaRPr lang="en-US" sz="2800" dirty="0">
              <a:latin typeface="Consolas"/>
            </a:endParaRPr>
          </a:p>
          <a:p>
            <a:r>
              <a:rPr lang="en-US" sz="2800" dirty="0">
                <a:latin typeface="Consolas"/>
              </a:rPr>
              <a:t>Then </a:t>
            </a:r>
            <a:r>
              <a:rPr lang="en-US" sz="2800" dirty="0">
                <a:solidFill>
                  <a:schemeClr val="accent1"/>
                </a:solidFill>
                <a:latin typeface="Consolas"/>
              </a:rPr>
              <a:t>the result should be </a:t>
            </a:r>
            <a:endParaRPr lang="en-US" sz="2800" dirty="0" smtClean="0">
              <a:solidFill>
                <a:schemeClr val="accent1"/>
              </a:solidFill>
              <a:latin typeface="Consolas"/>
            </a:endParaRPr>
          </a:p>
          <a:p>
            <a:r>
              <a:rPr lang="en-US" sz="2800" dirty="0">
                <a:solidFill>
                  <a:schemeClr val="accent1"/>
                </a:solidFill>
                <a:latin typeface="Consolas"/>
              </a:rPr>
              <a:t>	 </a:t>
            </a:r>
            <a:r>
              <a:rPr lang="en-US" sz="2800" i="1" dirty="0" smtClean="0">
                <a:solidFill>
                  <a:schemeClr val="accent1"/>
                </a:solidFill>
                <a:latin typeface="Consolas"/>
              </a:rPr>
              <a:t>Cannot </a:t>
            </a:r>
            <a:r>
              <a:rPr lang="en-US" sz="2800" i="1" dirty="0">
                <a:solidFill>
                  <a:schemeClr val="accent1"/>
                </a:solidFill>
                <a:latin typeface="Consolas"/>
              </a:rPr>
              <a:t>divide by </a:t>
            </a:r>
            <a:r>
              <a:rPr lang="en-US" sz="2800" i="1" dirty="0" smtClean="0">
                <a:solidFill>
                  <a:schemeClr val="accent1"/>
                </a:solidFill>
                <a:latin typeface="Consolas"/>
              </a:rPr>
              <a:t>zero</a:t>
            </a:r>
            <a:endParaRPr lang="en-US" sz="2800" i="1" dirty="0">
              <a:solidFill>
                <a:schemeClr val="accent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713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Arial" pitchFamily="34" charset="0"/>
              </a:rPr>
              <a:t>Approaches for Multitier Software Automation</a:t>
            </a:r>
          </a:p>
          <a:p>
            <a:r>
              <a:rPr lang="en-US" dirty="0" smtClean="0">
                <a:cs typeface="Arial" pitchFamily="34" charset="0"/>
              </a:rPr>
              <a:t>Test Driven Development</a:t>
            </a:r>
          </a:p>
          <a:p>
            <a:r>
              <a:rPr lang="en-US" dirty="0" smtClean="0">
                <a:cs typeface="Arial" pitchFamily="34" charset="0"/>
              </a:rPr>
              <a:t>Behavior Driven Development</a:t>
            </a:r>
          </a:p>
          <a:p>
            <a:r>
              <a:rPr lang="en-US" dirty="0" smtClean="0">
                <a:cs typeface="Arial" pitchFamily="34" charset="0"/>
              </a:rPr>
              <a:t>How to start with automation of Multitier Software </a:t>
            </a:r>
          </a:p>
          <a:p>
            <a:pPr lvl="1"/>
            <a:r>
              <a:rPr lang="en-US" dirty="0" smtClean="0">
                <a:cs typeface="Arial" pitchFamily="34" charset="0"/>
              </a:rPr>
              <a:t>Selecting programing language</a:t>
            </a:r>
          </a:p>
          <a:p>
            <a:pPr lvl="1"/>
            <a:r>
              <a:rPr lang="en-US" dirty="0" smtClean="0">
                <a:cs typeface="Arial" pitchFamily="34" charset="0"/>
              </a:rPr>
              <a:t>Selection APIs for UI and Service Layer</a:t>
            </a:r>
          </a:p>
          <a:p>
            <a:pPr lvl="1"/>
            <a:r>
              <a:rPr lang="en-US" dirty="0" smtClean="0">
                <a:cs typeface="Arial" pitchFamily="34" charset="0"/>
              </a:rPr>
              <a:t>(Optional) Think about BDD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Bad Scenario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752600"/>
            <a:ext cx="7405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</a:rPr>
              <a:t>Scenario: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Divide </a:t>
            </a:r>
            <a:r>
              <a:rPr lang="en-US" sz="2800" dirty="0">
                <a:solidFill>
                  <a:schemeClr val="accent1"/>
                </a:solidFill>
                <a:latin typeface="Consolas"/>
              </a:rPr>
              <a:t>by zero</a:t>
            </a:r>
          </a:p>
          <a:p>
            <a:endParaRPr lang="en-US" sz="2800" dirty="0">
              <a:latin typeface="Consolas"/>
            </a:endParaRPr>
          </a:p>
          <a:p>
            <a:r>
              <a:rPr lang="en-US" sz="2800" dirty="0" smtClean="0">
                <a:latin typeface="Consolas"/>
              </a:rPr>
              <a:t>Given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calculator.exe is started</a:t>
            </a:r>
            <a:endParaRPr lang="en-US" sz="2800" dirty="0">
              <a:solidFill>
                <a:schemeClr val="accent1"/>
              </a:solidFill>
              <a:latin typeface="Consolas"/>
            </a:endParaRPr>
          </a:p>
          <a:p>
            <a:endParaRPr lang="en-US" sz="2800" dirty="0">
              <a:latin typeface="Consolas"/>
            </a:endParaRPr>
          </a:p>
          <a:p>
            <a:r>
              <a:rPr lang="sv-SE" sz="2800" dirty="0">
                <a:latin typeface="Consolas"/>
              </a:rPr>
              <a:t>When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click button with id=</a:t>
            </a:r>
            <a:r>
              <a:rPr lang="sv-SE" sz="2800" dirty="0" smtClean="0">
                <a:solidFill>
                  <a:schemeClr val="accent1"/>
                </a:solidFill>
                <a:latin typeface="Consolas"/>
              </a:rPr>
              <a:t>Btn1</a:t>
            </a:r>
            <a:endParaRPr lang="sv-SE" sz="2800" dirty="0">
              <a:solidFill>
                <a:schemeClr val="accent1"/>
              </a:solidFill>
              <a:latin typeface="Consolas"/>
            </a:endParaRPr>
          </a:p>
          <a:p>
            <a:r>
              <a:rPr lang="en-US" sz="2800" dirty="0">
                <a:latin typeface="Consolas"/>
              </a:rPr>
              <a:t>And </a:t>
            </a:r>
            <a:r>
              <a:rPr lang="en-US" sz="2800" dirty="0">
                <a:solidFill>
                  <a:schemeClr val="accent1"/>
                </a:solidFill>
                <a:latin typeface="Consolas"/>
              </a:rPr>
              <a:t>click button with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id=</a:t>
            </a:r>
            <a:r>
              <a:rPr lang="sv-SE" sz="2800" dirty="0" smtClean="0">
                <a:solidFill>
                  <a:schemeClr val="accent1"/>
                </a:solidFill>
                <a:latin typeface="Consolas"/>
              </a:rPr>
              <a:t>BtnDevide</a:t>
            </a:r>
            <a:endParaRPr lang="en-US" sz="2800" dirty="0" smtClean="0">
              <a:solidFill>
                <a:schemeClr val="accent1"/>
              </a:solidFill>
              <a:latin typeface="Consolas"/>
            </a:endParaRPr>
          </a:p>
          <a:p>
            <a:r>
              <a:rPr lang="sv-SE" sz="2800" dirty="0" smtClean="0">
                <a:latin typeface="Consolas"/>
              </a:rPr>
              <a:t>And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click button with id=</a:t>
            </a:r>
            <a:r>
              <a:rPr lang="sv-SE" sz="2800" dirty="0" smtClean="0">
                <a:solidFill>
                  <a:schemeClr val="accent1"/>
                </a:solidFill>
                <a:latin typeface="Consolas"/>
              </a:rPr>
              <a:t>Btn1</a:t>
            </a:r>
          </a:p>
          <a:p>
            <a:r>
              <a:rPr lang="en-US" sz="2800" dirty="0" smtClean="0">
                <a:latin typeface="Consolas"/>
              </a:rPr>
              <a:t>And </a:t>
            </a:r>
            <a:r>
              <a:rPr lang="en-US" sz="2800" dirty="0">
                <a:solidFill>
                  <a:schemeClr val="accent1"/>
                </a:solidFill>
                <a:latin typeface="Consolas"/>
              </a:rPr>
              <a:t>click button with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id=</a:t>
            </a:r>
            <a:r>
              <a:rPr lang="sv-SE" sz="2800" dirty="0" smtClean="0">
                <a:solidFill>
                  <a:schemeClr val="accent1"/>
                </a:solidFill>
                <a:latin typeface="Consolas"/>
              </a:rPr>
              <a:t>BtnEqual</a:t>
            </a:r>
            <a:endParaRPr lang="en-US" sz="2800" dirty="0">
              <a:solidFill>
                <a:schemeClr val="accent1"/>
              </a:solidFill>
              <a:latin typeface="Consolas"/>
            </a:endParaRPr>
          </a:p>
          <a:p>
            <a:endParaRPr lang="en-US" sz="2800" dirty="0">
              <a:latin typeface="Consolas"/>
            </a:endParaRPr>
          </a:p>
          <a:p>
            <a:r>
              <a:rPr lang="en-US" sz="2800" dirty="0">
                <a:latin typeface="Consolas"/>
              </a:rPr>
              <a:t>Then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text box with name=</a:t>
            </a:r>
            <a:r>
              <a:rPr lang="sv-SE" sz="2800" dirty="0" smtClean="0">
                <a:solidFill>
                  <a:schemeClr val="accent1"/>
                </a:solidFill>
                <a:latin typeface="Consolas"/>
              </a:rPr>
              <a:t>Result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contains </a:t>
            </a:r>
            <a:r>
              <a:rPr lang="en-US" sz="2800" i="1" dirty="0" smtClean="0">
                <a:solidFill>
                  <a:schemeClr val="accent1"/>
                </a:solidFill>
                <a:latin typeface="Consolas"/>
              </a:rPr>
              <a:t>Cannot </a:t>
            </a:r>
            <a:r>
              <a:rPr lang="en-US" sz="2800" i="1" dirty="0">
                <a:solidFill>
                  <a:schemeClr val="accent1"/>
                </a:solidFill>
                <a:latin typeface="Consolas"/>
              </a:rPr>
              <a:t>divide by </a:t>
            </a:r>
            <a:r>
              <a:rPr lang="en-US" sz="2800" i="1" dirty="0" smtClean="0">
                <a:solidFill>
                  <a:schemeClr val="accent1"/>
                </a:solidFill>
                <a:latin typeface="Consolas"/>
              </a:rPr>
              <a:t>zero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text</a:t>
            </a:r>
            <a:endParaRPr lang="en-US" sz="2800" i="1" dirty="0">
              <a:solidFill>
                <a:schemeClr val="accent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503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Write Scenarios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Don't specify business rules...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...but key business examples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Customer can easily read and understand them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Features should only contain information that the user sees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Step description should never contain regexes, CSS or XPath selectors, any kind of code or data structure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Behavior Driven Development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Based on TDD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Focusses on behavior of the product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6600"/>
            <a:ext cx="7651618" cy="3352800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139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BDD Tools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52207"/>
              </p:ext>
            </p:extLst>
          </p:nvPr>
        </p:nvGraphicFramePr>
        <p:xfrm>
          <a:off x="-2628" y="1524000"/>
          <a:ext cx="9144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2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27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BDD Tool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Specifications</a:t>
                      </a:r>
                    </a:p>
                    <a:p>
                      <a:pPr algn="ctr"/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Implements</a:t>
                      </a:r>
                    </a:p>
                    <a:p>
                      <a:pPr algn="ctr"/>
                      <a:r>
                        <a:rPr lang="en-US" dirty="0" smtClean="0"/>
                        <a:t>Gherkin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Platforms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8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Specflow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Plain text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.NET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Cucumber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Plain 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Cucumber-JVM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Plain 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 and JVM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languages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Jbehave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Plain 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Rspec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BDD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like API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Concordion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Java, .NET,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Python, Scala,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15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BDD or NOT to BDD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BDD or NOT to BDD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…it is a topic for a beer discussion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Note that using BDD tools != Follow BDD as Process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Sometimes we might use only the tools just because they give us some benefits</a:t>
            </a:r>
          </a:p>
        </p:txBody>
      </p:sp>
    </p:spTree>
    <p:extLst>
      <p:ext uri="{BB962C8B-B14F-4D97-AF65-F5344CB8AC3E}">
        <p14:creationId xmlns:p14="http://schemas.microsoft.com/office/powerpoint/2010/main" val="30432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Code Base Solution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How to Start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Pick up programing language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Based on ecosystem already adopted in company/project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Based on what APIs for UI and Service Layer are available for this language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Based on your knowledge and experience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Based on popularity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Popular Options: Java, C#, Python, JavaScript, Ruby</a:t>
            </a:r>
          </a:p>
        </p:txBody>
      </p:sp>
    </p:spTree>
    <p:extLst>
      <p:ext uri="{BB962C8B-B14F-4D97-AF65-F5344CB8AC3E}">
        <p14:creationId xmlns:p14="http://schemas.microsoft.com/office/powerpoint/2010/main" val="28964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Code Base Solution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How to Start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Pick libraries for UI Layer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Based on selected programming language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Based on what is the UI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Based on popularity</a:t>
            </a:r>
          </a:p>
        </p:txBody>
      </p:sp>
    </p:spTree>
    <p:extLst>
      <p:ext uri="{BB962C8B-B14F-4D97-AF65-F5344CB8AC3E}">
        <p14:creationId xmlns:p14="http://schemas.microsoft.com/office/powerpoint/2010/main" val="42511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Code Base Solution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Popular UI Layer Testing Libraries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Web Testing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Selenium WebDriver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Telerik Testing Framework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Mobile (Native Apps)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Appium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Selendroid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Calabash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Windows Desktop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White, Windows UI Automation, Telerik Testing Framework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Image based APIs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Sikuli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Code Base Solution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Popular Service Layer Testing Libraries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Java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Rest-assured (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see this Simple Project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Jersey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Axis (for SOAP Services)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.NET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HTTP Client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Json.NET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Sample Project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8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pic>
        <p:nvPicPr>
          <p:cNvPr id="5" name="Picture 2" descr="http://www.softwaredeveloperbootcamp.com/wp-content/uploads/2012/04/Why-Java-Is-Not-For-Beginner-Programm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239000" cy="480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0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Multitier Architecture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3996690" y="2038595"/>
            <a:ext cx="3055620" cy="9144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smtClean="0">
                <a:solidFill>
                  <a:schemeClr val="tx1"/>
                </a:solidFill>
                <a:latin typeface="+mn-lt"/>
              </a:rPr>
              <a:t>Presentation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3996690" y="3296735"/>
            <a:ext cx="305562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l"/>
            <a:r>
              <a:rPr lang="en-US" sz="3200" dirty="0" smtClean="0">
                <a:solidFill>
                  <a:schemeClr val="tx1"/>
                </a:solidFill>
                <a:effectLst>
                  <a:reflection blurRad="12700" stA="20000" endPos="50000" dist="12700" dir="5400000" sy="-100000" algn="bl" rotWithShape="0"/>
                </a:effectLst>
                <a:latin typeface="+mn-lt"/>
              </a:rPr>
              <a:t>Business logic</a:t>
            </a:r>
            <a:endParaRPr lang="en-US" sz="3200" dirty="0">
              <a:solidFill>
                <a:schemeClr val="tx1"/>
              </a:solidFill>
              <a:effectLst>
                <a:reflection blurRad="12700" stA="20000" endPos="50000" dist="12700" dir="5400000" sy="-100000" algn="bl" rotWithShape="0"/>
              </a:effectLst>
              <a:latin typeface="+mn-lt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3996690" y="4483571"/>
            <a:ext cx="305562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l"/>
            <a:r>
              <a:rPr lang="en-US" sz="3200" dirty="0" smtClean="0">
                <a:solidFill>
                  <a:schemeClr val="tx1"/>
                </a:solidFill>
                <a:effectLst>
                  <a:reflection blurRad="12700" stA="20000" endPos="50000" dist="12700" dir="5400000" sy="-100000" algn="bl" rotWithShape="0"/>
                </a:effectLst>
                <a:latin typeface="+mn-lt"/>
              </a:rPr>
              <a:t>Data storage</a:t>
            </a:r>
            <a:endParaRPr lang="en-US" sz="3200" dirty="0">
              <a:solidFill>
                <a:schemeClr val="tx1"/>
              </a:solidFill>
              <a:effectLst>
                <a:reflection blurRad="12700" stA="20000" endPos="50000" dist="12700" dir="5400000" sy="-100000" algn="bl" rotWithShape="0"/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56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Benefits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Large Adoption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Good Libs for both UI and Service Testing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Cross-platform (can execute the solution on Windows, Linux and OSX)</a:t>
            </a:r>
          </a:p>
          <a:p>
            <a:pPr lvl="2"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Disadvantages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No support for default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arguments</a:t>
            </a:r>
          </a:p>
          <a:p>
            <a:pPr lvl="1"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dirty="0">
                <a:latin typeface="Arial" pitchFamily="34" charset="0"/>
                <a:cs typeface="Arial" pitchFamily="34" charset="0"/>
              </a:rPr>
              <a:t>is how Java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works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83820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72000"/>
            <a:ext cx="839989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Disadvantages</a:t>
            </a:r>
          </a:p>
          <a:p>
            <a:pPr lvl="1"/>
            <a:r>
              <a:rPr lang="en-US" dirty="0"/>
              <a:t>Problems with </a:t>
            </a:r>
            <a:r>
              <a:rPr lang="en-US" dirty="0" err="1"/>
              <a:t>UIMaps</a:t>
            </a:r>
            <a:r>
              <a:rPr lang="en-US" dirty="0"/>
              <a:t> for cross-platform </a:t>
            </a:r>
            <a:r>
              <a:rPr lang="en-US" dirty="0" smtClean="0"/>
              <a:t>apps</a:t>
            </a:r>
          </a:p>
          <a:p>
            <a:pPr lvl="2"/>
            <a:r>
              <a:rPr lang="en-US" dirty="0" smtClean="0"/>
              <a:t>No conditional compilation</a:t>
            </a:r>
          </a:p>
          <a:p>
            <a:pPr lvl="2"/>
            <a:endParaRPr lang="en-US" dirty="0"/>
          </a:p>
          <a:p>
            <a:pPr lvl="1"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601" y="3276601"/>
            <a:ext cx="450324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Prerequisites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Maven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What is maven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Download from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here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smtClean="0">
                <a:hlinkClick r:id="rId4"/>
              </a:rPr>
              <a:t>apache-maven-3.3.9-bin.zip</a:t>
            </a:r>
            <a:r>
              <a:rPr lang="en-US" dirty="0" smtClean="0"/>
              <a:t>) and extract it folder of your choice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Add </a:t>
            </a:r>
            <a:r>
              <a:rPr lang="en-US" dirty="0">
                <a:latin typeface="Arial" pitchFamily="34" charset="0"/>
                <a:cs typeface="Arial" pitchFamily="34" charset="0"/>
              </a:rPr>
              <a:t>environment variable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M3_HOME and add %M3_HOME%\bin to PATH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JDK 1.8+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Eclipse or any other Java IDE</a:t>
            </a:r>
          </a:p>
        </p:txBody>
      </p:sp>
    </p:spTree>
    <p:extLst>
      <p:ext uri="{BB962C8B-B14F-4D97-AF65-F5344CB8AC3E}">
        <p14:creationId xmlns:p14="http://schemas.microsoft.com/office/powerpoint/2010/main" val="25014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Junit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JUnit is a unit testing framework for the Java Programming Language. </a:t>
            </a:r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pen </a:t>
            </a:r>
            <a:r>
              <a:rPr lang="en-US" dirty="0"/>
              <a:t>source framework </a:t>
            </a:r>
            <a:r>
              <a:rPr lang="en-US" dirty="0" smtClean="0"/>
              <a:t>used </a:t>
            </a:r>
            <a:r>
              <a:rPr lang="en-US" dirty="0"/>
              <a:t>for writing &amp; running </a:t>
            </a:r>
            <a:r>
              <a:rPr lang="en-US" dirty="0" smtClean="0"/>
              <a:t>tests</a:t>
            </a:r>
            <a:endParaRPr lang="en-US" dirty="0"/>
          </a:p>
          <a:p>
            <a:pPr lvl="1"/>
            <a:r>
              <a:rPr lang="en-US" dirty="0"/>
              <a:t>Provides Annotation to identify the test methods.</a:t>
            </a:r>
          </a:p>
          <a:p>
            <a:pPr lvl="1"/>
            <a:r>
              <a:rPr lang="en-US" dirty="0"/>
              <a:t>Provides Assertions for testing expected results.</a:t>
            </a:r>
          </a:p>
          <a:p>
            <a:pPr lvl="1"/>
            <a:r>
              <a:rPr lang="en-US" dirty="0"/>
              <a:t>Provides Test runners for running tests.</a:t>
            </a:r>
          </a:p>
          <a:p>
            <a:pPr lvl="1"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5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Junit </a:t>
            </a:r>
            <a:r>
              <a:rPr lang="en-US" dirty="0" err="1" smtClean="0"/>
              <a:t>TestCase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4876800" cy="247731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Simple Junit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TestCase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(method with @Test annotation)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Ignore Tests (use @Ignore annotation)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5387197"/>
            <a:ext cx="4196207" cy="131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Junit </a:t>
            </a:r>
            <a:r>
              <a:rPr lang="en-US" dirty="0" err="1" smtClean="0"/>
              <a:t>TestSuite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44" y="2209800"/>
            <a:ext cx="8657159" cy="40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Junit Asserts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0" y="2438400"/>
            <a:ext cx="898464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Junit Hooks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Junit Hooks  (optional)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BeforeCass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Executed before all tests in class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AfterClass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Executed after all tests in class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After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After each test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Before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Before each test</a:t>
            </a:r>
          </a:p>
        </p:txBody>
      </p:sp>
    </p:spTree>
    <p:extLst>
      <p:ext uri="{BB962C8B-B14F-4D97-AF65-F5344CB8AC3E}">
        <p14:creationId xmlns:p14="http://schemas.microsoft.com/office/powerpoint/2010/main" val="1291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Assured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REST Assured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Testing and validation of REST services in Java is harder than in dynamic languages such as Ruby and Groovy.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REST </a:t>
            </a:r>
            <a:r>
              <a:rPr lang="en-US" dirty="0"/>
              <a:t>Assured brings the simplicity of using these </a:t>
            </a:r>
            <a:r>
              <a:rPr lang="en-US" dirty="0" smtClean="0"/>
              <a:t>languages </a:t>
            </a:r>
            <a:r>
              <a:rPr lang="en-US" dirty="0"/>
              <a:t>into the Java domain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Resources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Web</a:t>
            </a:r>
            <a:r>
              <a:rPr lang="en-US" dirty="0">
                <a:latin typeface="Arial" pitchFamily="34" charset="0"/>
                <a:cs typeface="Arial" pitchFamily="34" charset="0"/>
              </a:rPr>
              <a:t> Site: 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http://rest-assured.io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/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github.com/rest-assured/rest-assured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Wikis: </a:t>
            </a:r>
            <a:r>
              <a:rPr lang="en-US" dirty="0">
                <a:latin typeface="Arial" pitchFamily="34" charset="0"/>
                <a:cs typeface="Arial" pitchFamily="34" charset="0"/>
                <a:hlinkClick r:id="rId4"/>
              </a:rPr>
              <a:t>https://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4"/>
              </a:rPr>
              <a:t>github.com/rest-assured/rest-assured/wiki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  <a:hlinkClick r:id="rId5"/>
              </a:rPr>
              <a:t>3.0.0 Release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5"/>
              </a:rPr>
              <a:t>Notes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6"/>
              </a:rPr>
              <a:t>Getting Started (up to date with 3.0.0)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9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Multitier Architecture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3996690" y="3296735"/>
            <a:ext cx="392811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l"/>
            <a:r>
              <a:rPr lang="en-US" sz="3600" dirty="0" smtClean="0">
                <a:solidFill>
                  <a:schemeClr val="tx1"/>
                </a:solidFill>
                <a:effectLst>
                  <a:reflection blurRad="12700" stA="20000" endPos="50000" dist="12700" dir="5400000" sy="-100000" algn="bl" rotWithShape="0"/>
                </a:effectLst>
                <a:latin typeface="+mn-lt"/>
              </a:rPr>
              <a:t>How to test it?</a:t>
            </a:r>
            <a:endParaRPr lang="en-US" sz="3600" dirty="0">
              <a:solidFill>
                <a:schemeClr val="tx1"/>
              </a:solidFill>
              <a:effectLst>
                <a:reflection blurRad="12700" stA="20000" endPos="50000" dist="12700" dir="5400000" sy="-100000" algn="bl" rotWithShape="0"/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90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</a:t>
            </a:r>
            <a:r>
              <a:rPr lang="en-US" dirty="0" smtClean="0"/>
              <a:t>Assured Features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Support for HTTP methods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GET</a:t>
            </a:r>
            <a:r>
              <a:rPr lang="en-US" dirty="0">
                <a:latin typeface="Arial" pitchFamily="34" charset="0"/>
                <a:cs typeface="Arial" pitchFamily="34" charset="0"/>
              </a:rPr>
              <a:t>, POST, PUT,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Support for BDD / Gherkin (Given/When/Then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given/when/then DSL out of the box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Can also integrate with Cucumber JVM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dirty="0">
                <a:latin typeface="Arial" pitchFamily="34" charset="0"/>
                <a:cs typeface="Arial" pitchFamily="34" charset="0"/>
              </a:rPr>
              <a:t>of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Hamcrest matchers </a:t>
            </a:r>
            <a:r>
              <a:rPr lang="en-US" dirty="0">
                <a:latin typeface="Arial" pitchFamily="34" charset="0"/>
                <a:cs typeface="Arial" pitchFamily="34" charset="0"/>
              </a:rPr>
              <a:t>for checks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equalTo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hasItem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Use of GPath for selecting elements from JSON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response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GPath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Groovy expression language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allows parts of nested structured data to be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identified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8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Getting Started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Static imports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 order to use REST assured effectively it's recommended to statically import methods from the following classes: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00600"/>
            <a:ext cx="780849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Getting Started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Simple Test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get("/lotto").then().body("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lotto.lottoId</a:t>
            </a:r>
            <a:r>
              <a:rPr lang="en-US" dirty="0">
                <a:latin typeface="Arial" pitchFamily="34" charset="0"/>
                <a:cs typeface="Arial" pitchFamily="34" charset="0"/>
              </a:rPr>
              <a:t>",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equalTo</a:t>
            </a:r>
            <a:r>
              <a:rPr lang="en-US" dirty="0">
                <a:latin typeface="Arial" pitchFamily="34" charset="0"/>
                <a:cs typeface="Arial" pitchFamily="34" charset="0"/>
              </a:rPr>
              <a:t>(5));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6432488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Getting Started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Another Test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get("/lotto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").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then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().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body("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lotto.winners.winnerId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",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hasItems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(23, 54));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12" y="1828800"/>
            <a:ext cx="6432488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Getting Started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-152400" y="6673738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5105400" cy="47035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2934" y="5616922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when</a:t>
            </a:r>
            <a:r>
              <a:rPr lang="bg-BG" dirty="0" smtClean="0"/>
              <a:t>().get</a:t>
            </a:r>
            <a:r>
              <a:rPr lang="bg-BG" dirty="0"/>
              <a:t>("/store").</a:t>
            </a:r>
          </a:p>
          <a:p>
            <a:r>
              <a:rPr lang="bg-BG" dirty="0"/>
              <a:t>then().</a:t>
            </a:r>
          </a:p>
          <a:p>
            <a:r>
              <a:rPr lang="bg-BG" dirty="0" smtClean="0"/>
              <a:t>body</a:t>
            </a:r>
            <a:r>
              <a:rPr lang="bg-BG" dirty="0"/>
              <a:t>("store.book.</a:t>
            </a:r>
            <a:r>
              <a:rPr lang="bg-BG" dirty="0">
                <a:solidFill>
                  <a:srgbClr val="FF0000"/>
                </a:solidFill>
              </a:rPr>
              <a:t>findAll { it.price &lt; 10 }.</a:t>
            </a:r>
            <a:r>
              <a:rPr lang="bg-BG" dirty="0"/>
              <a:t>title", hasItems("Sayings of </a:t>
            </a:r>
            <a:r>
              <a:rPr lang="bg-BG" dirty="0" smtClean="0"/>
              <a:t>the</a:t>
            </a:r>
            <a:r>
              <a:rPr lang="en-US" dirty="0" smtClean="0"/>
              <a:t> </a:t>
            </a:r>
            <a:r>
              <a:rPr lang="bg-BG" dirty="0" smtClean="0"/>
              <a:t>Century"));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753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Getting Started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-152400" y="6673738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Send Requests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Add Parameters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Add Headers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3124200"/>
            <a:ext cx="5486400" cy="3549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800" dirty="0"/>
              <a:t>given().</a:t>
            </a:r>
          </a:p>
          <a:p>
            <a:r>
              <a:rPr lang="bg-BG" sz="2800" dirty="0">
                <a:solidFill>
                  <a:srgbClr val="FF0000"/>
                </a:solidFill>
              </a:rPr>
              <a:t>        param("x", "y").</a:t>
            </a:r>
          </a:p>
          <a:p>
            <a:r>
              <a:rPr lang="bg-BG" sz="2800" dirty="0">
                <a:solidFill>
                  <a:srgbClr val="FF0000"/>
                </a:solidFill>
              </a:rPr>
              <a:t>        header("z", "w").</a:t>
            </a:r>
          </a:p>
          <a:p>
            <a:r>
              <a:rPr lang="bg-BG" sz="2800" dirty="0"/>
              <a:t>when().</a:t>
            </a:r>
          </a:p>
          <a:p>
            <a:r>
              <a:rPr lang="bg-BG" sz="2800" dirty="0"/>
              <a:t>        get("/something").</a:t>
            </a:r>
          </a:p>
          <a:p>
            <a:r>
              <a:rPr lang="bg-BG" sz="2800" dirty="0"/>
              <a:t>then().</a:t>
            </a:r>
          </a:p>
          <a:p>
            <a:r>
              <a:rPr lang="bg-BG" sz="2800" dirty="0"/>
              <a:t>        statusCode(200).</a:t>
            </a:r>
          </a:p>
          <a:p>
            <a:r>
              <a:rPr lang="bg-BG" sz="2800" dirty="0"/>
              <a:t>        body("x.y", equalTo("z"));</a:t>
            </a:r>
          </a:p>
        </p:txBody>
      </p:sp>
    </p:spTree>
    <p:extLst>
      <p:ext uri="{BB962C8B-B14F-4D97-AF65-F5344CB8AC3E}">
        <p14:creationId xmlns:p14="http://schemas.microsoft.com/office/powerpoint/2010/main" val="10262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Getting Started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-152400" y="6673738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Extract values after validation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2529209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>
                <a:solidFill>
                  <a:srgbClr val="FF0000"/>
                </a:solidFill>
              </a:rPr>
              <a:t>String id = </a:t>
            </a:r>
          </a:p>
          <a:p>
            <a:endParaRPr lang="bg-BG" sz="2400" dirty="0"/>
          </a:p>
          <a:p>
            <a:r>
              <a:rPr lang="bg-BG" sz="2400" dirty="0"/>
              <a:t>when()</a:t>
            </a:r>
          </a:p>
          <a:p>
            <a:r>
              <a:rPr lang="bg-BG" sz="2400" dirty="0"/>
              <a:t>    .get(baseURL + "book/{id}", "2279690981")</a:t>
            </a:r>
          </a:p>
          <a:p>
            <a:r>
              <a:rPr lang="bg-BG" sz="2400" dirty="0"/>
              <a:t>.then()</a:t>
            </a:r>
          </a:p>
          <a:p>
            <a:r>
              <a:rPr lang="bg-BG" sz="2400" dirty="0"/>
              <a:t>    .statusCode(200)</a:t>
            </a:r>
          </a:p>
          <a:p>
            <a:r>
              <a:rPr lang="bg-BG" sz="2400" dirty="0">
                <a:solidFill>
                  <a:srgbClr val="FF0000"/>
                </a:solidFill>
              </a:rPr>
              <a:t>.extract()</a:t>
            </a:r>
          </a:p>
          <a:p>
            <a:r>
              <a:rPr lang="bg-BG" sz="2400" dirty="0">
                <a:solidFill>
                  <a:srgbClr val="FF0000"/>
                </a:solidFill>
              </a:rPr>
              <a:t>    .path("ID").toString();</a:t>
            </a:r>
          </a:p>
          <a:p>
            <a:endParaRPr lang="bg-BG" sz="2400" dirty="0"/>
          </a:p>
          <a:p>
            <a:r>
              <a:rPr lang="bg-BG" sz="2400" dirty="0"/>
              <a:t>Assert.assertEquals("Id is not correct", "2279690981", id); </a:t>
            </a:r>
          </a:p>
        </p:txBody>
      </p:sp>
    </p:spTree>
    <p:extLst>
      <p:ext uri="{BB962C8B-B14F-4D97-AF65-F5344CB8AC3E}">
        <p14:creationId xmlns:p14="http://schemas.microsoft.com/office/powerpoint/2010/main" val="52600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3314" name="Picture 2" descr="http://www.8houradaptogens.com/images/questions-answ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491454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Service Layer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50" y="3571081"/>
            <a:ext cx="1239838" cy="123983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191335" y="4108165"/>
            <a:ext cx="327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934200" y="2362200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15764" y="3653576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34200" y="4944952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Benefits: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Good way to test business logic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Faster tests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Less fragile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Lower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Maintenance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Disadvantages: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Not testing what user actually use and see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UI Layer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149066" y="2891828"/>
            <a:ext cx="327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934200" y="2362200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15764" y="3653576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34200" y="4944952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Benefits: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Test what user see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Disadvantages: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Slower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More Fragile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Higher Maintenance Cost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30801"/>
            <a:ext cx="1239838" cy="112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Both Layers (1)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149066" y="2891828"/>
            <a:ext cx="327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934200" y="2362200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15764" y="3653576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34200" y="4944952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4419600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Benefits: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Test both Service and UI Layer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Disadvantages: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No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reuse of code</a:t>
            </a:r>
            <a:r>
              <a:rPr lang="en-US" dirty="0">
                <a:latin typeface="Arial" pitchFamily="34" charset="0"/>
                <a:cs typeface="Arial" pitchFamily="34" charset="0"/>
              </a:rPr>
              <a:t>, build and CI infrastructure, reporting tools, etc.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30801"/>
            <a:ext cx="1239838" cy="11220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39737"/>
            <a:ext cx="1239838" cy="1239838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149066" y="4114800"/>
            <a:ext cx="327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4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Both Layers (2)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63564" y="2891828"/>
            <a:ext cx="513436" cy="38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934200" y="2362200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15764" y="3653576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34200" y="4944952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4992928" cy="5334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Benefits: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Single Code Base</a:t>
            </a:r>
          </a:p>
          <a:p>
            <a:pPr lvl="1">
              <a:lnSpc>
                <a:spcPct val="150000"/>
              </a:lnSpc>
            </a:pPr>
            <a:r>
              <a:rPr lang="fr-FR" dirty="0" err="1">
                <a:latin typeface="Arial" pitchFamily="34" charset="0"/>
                <a:cs typeface="Arial" pitchFamily="34" charset="0"/>
              </a:rPr>
              <a:t>Reuse</a:t>
            </a:r>
            <a:r>
              <a:rPr lang="fr-FR" dirty="0">
                <a:latin typeface="Arial" pitchFamily="34" charset="0"/>
                <a:cs typeface="Arial" pitchFamily="34" charset="0"/>
              </a:rPr>
              <a:t> Code, CI infrastructure,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reporting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tools</a:t>
            </a:r>
            <a:r>
              <a:rPr lang="fr-FR" dirty="0">
                <a:latin typeface="Arial" pitchFamily="34" charset="0"/>
                <a:cs typeface="Arial" pitchFamily="34" charset="0"/>
              </a:rPr>
              <a:t>,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etc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Disadvantages: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Might be a bit hard to setup for first time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63564" y="3733800"/>
            <a:ext cx="513436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64" y="3005876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Service Layer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63564" y="2891828"/>
            <a:ext cx="513436" cy="38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934200" y="2362200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15764" y="3653576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34200" y="4944952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4992928" cy="5334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Benefits: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Single Code Base</a:t>
            </a:r>
          </a:p>
          <a:p>
            <a:pPr lvl="1">
              <a:lnSpc>
                <a:spcPct val="150000"/>
              </a:lnSpc>
            </a:pPr>
            <a:r>
              <a:rPr lang="fr-FR" dirty="0" err="1">
                <a:latin typeface="Arial" pitchFamily="34" charset="0"/>
                <a:cs typeface="Arial" pitchFamily="34" charset="0"/>
              </a:rPr>
              <a:t>Reuse</a:t>
            </a:r>
            <a:r>
              <a:rPr lang="fr-FR" dirty="0">
                <a:latin typeface="Arial" pitchFamily="34" charset="0"/>
                <a:cs typeface="Arial" pitchFamily="34" charset="0"/>
              </a:rPr>
              <a:t> Code, CI infrastructure,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reporting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tools</a:t>
            </a:r>
            <a:r>
              <a:rPr lang="fr-FR" dirty="0">
                <a:latin typeface="Arial" pitchFamily="34" charset="0"/>
                <a:cs typeface="Arial" pitchFamily="34" charset="0"/>
              </a:rPr>
              <a:t>,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etc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Disadvantages: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Might be a bit hard to setup for first time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63564" y="3733800"/>
            <a:ext cx="513436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64" y="3005876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3884</TotalTime>
  <Words>1305</Words>
  <Application>Microsoft Office PowerPoint</Application>
  <PresentationFormat>On-screen Show (4:3)</PresentationFormat>
  <Paragraphs>370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Module</vt:lpstr>
      <vt:lpstr>Testing Web Services Java Based Solution</vt:lpstr>
      <vt:lpstr>Content</vt:lpstr>
      <vt:lpstr>Multitier Architecture</vt:lpstr>
      <vt:lpstr>Multitier Architecture</vt:lpstr>
      <vt:lpstr>Testing Service Layer</vt:lpstr>
      <vt:lpstr>Testing UI Layer</vt:lpstr>
      <vt:lpstr>Testing Both Layers (1)</vt:lpstr>
      <vt:lpstr>Testing Both Layers (2)</vt:lpstr>
      <vt:lpstr>Testing Service Layer</vt:lpstr>
      <vt:lpstr>Let’s Talk About Development Practices</vt:lpstr>
      <vt:lpstr>Something Went Wrong</vt:lpstr>
      <vt:lpstr>Bike Example</vt:lpstr>
      <vt:lpstr>Bike Example</vt:lpstr>
      <vt:lpstr>Bike Example</vt:lpstr>
      <vt:lpstr>Useless Car Example</vt:lpstr>
      <vt:lpstr>The Problem</vt:lpstr>
      <vt:lpstr>The Solution</vt:lpstr>
      <vt:lpstr>Behavior Specifications</vt:lpstr>
      <vt:lpstr>Scenario Example</vt:lpstr>
      <vt:lpstr>Bad Scenario Example</vt:lpstr>
      <vt:lpstr>How to Write Scenarios</vt:lpstr>
      <vt:lpstr>Behavior Driven Development</vt:lpstr>
      <vt:lpstr>BDD Tools</vt:lpstr>
      <vt:lpstr>To BDD or NOT to BDD</vt:lpstr>
      <vt:lpstr>Single Code Base Solution</vt:lpstr>
      <vt:lpstr>Single Code Base Solution</vt:lpstr>
      <vt:lpstr>Single Code Base Solution</vt:lpstr>
      <vt:lpstr>Single Code Base Solution</vt:lpstr>
      <vt:lpstr>Why Java?</vt:lpstr>
      <vt:lpstr>Why Java?</vt:lpstr>
      <vt:lpstr>Why Java?</vt:lpstr>
      <vt:lpstr>Why Java?</vt:lpstr>
      <vt:lpstr>Demo Prerequisites</vt:lpstr>
      <vt:lpstr>Junit</vt:lpstr>
      <vt:lpstr>Junit TestCase</vt:lpstr>
      <vt:lpstr>Junit TestSuite</vt:lpstr>
      <vt:lpstr>Junit Asserts</vt:lpstr>
      <vt:lpstr>Junit Hooks</vt:lpstr>
      <vt:lpstr>REST Assured</vt:lpstr>
      <vt:lpstr>REST Assured Features</vt:lpstr>
      <vt:lpstr>REST Getting Started</vt:lpstr>
      <vt:lpstr>REST Getting Started</vt:lpstr>
      <vt:lpstr>REST Getting Started</vt:lpstr>
      <vt:lpstr>REST Getting Started</vt:lpstr>
      <vt:lpstr>REST Getting Started</vt:lpstr>
      <vt:lpstr>REST Getting Started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dc:creator>Strahinski</dc:creator>
  <cp:lastModifiedBy>Mitaka_F1</cp:lastModifiedBy>
  <cp:revision>713</cp:revision>
  <dcterms:created xsi:type="dcterms:W3CDTF">2006-08-16T00:00:00Z</dcterms:created>
  <dcterms:modified xsi:type="dcterms:W3CDTF">2016-06-20T19:50:03Z</dcterms:modified>
</cp:coreProperties>
</file>