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2" r:id="rId2"/>
    <p:sldId id="538" r:id="rId3"/>
    <p:sldId id="638" r:id="rId4"/>
    <p:sldId id="593" r:id="rId5"/>
    <p:sldId id="635" r:id="rId6"/>
    <p:sldId id="640" r:id="rId7"/>
    <p:sldId id="641" r:id="rId8"/>
    <p:sldId id="639" r:id="rId9"/>
    <p:sldId id="637" r:id="rId10"/>
    <p:sldId id="636" r:id="rId11"/>
    <p:sldId id="620" r:id="rId1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14D"/>
    <a:srgbClr val="263F6A"/>
    <a:srgbClr val="8B8D8E"/>
    <a:srgbClr val="CED5DD"/>
    <a:srgbClr val="B2B4B3"/>
    <a:srgbClr val="DD5F36"/>
    <a:srgbClr val="D2492A"/>
    <a:srgbClr val="92A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0CE9FC-3B4A-434A-883C-A2FE72CF8B6A}" v="9" dt="2023-02-15T00:03:53.2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75177" autoAdjust="0"/>
  </p:normalViewPr>
  <p:slideViewPr>
    <p:cSldViewPr snapToGrid="0" snapToObjects="1">
      <p:cViewPr varScale="1">
        <p:scale>
          <a:sx n="101" d="100"/>
          <a:sy n="101" d="100"/>
        </p:scale>
        <p:origin x="16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68" d="100"/>
          <a:sy n="168" d="100"/>
        </p:scale>
        <p:origin x="368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w Grossman" userId="q5r6c1n1irRnYy+7Fcp/+gteivXogdzP/e54Jm9AO18=" providerId="None" clId="Web-{050CE9FC-3B4A-434A-883C-A2FE72CF8B6A}"/>
    <pc:docChg chg="modSld">
      <pc:chgData name="Mathew Grossman" userId="q5r6c1n1irRnYy+7Fcp/+gteivXogdzP/e54Jm9AO18=" providerId="None" clId="Web-{050CE9FC-3B4A-434A-883C-A2FE72CF8B6A}" dt="2023-02-15T00:03:51.038" v="7" actId="20577"/>
      <pc:docMkLst>
        <pc:docMk/>
      </pc:docMkLst>
      <pc:sldChg chg="modSp">
        <pc:chgData name="Mathew Grossman" userId="q5r6c1n1irRnYy+7Fcp/+gteivXogdzP/e54Jm9AO18=" providerId="None" clId="Web-{050CE9FC-3B4A-434A-883C-A2FE72CF8B6A}" dt="2023-02-15T00:03:51.038" v="7" actId="20577"/>
        <pc:sldMkLst>
          <pc:docMk/>
          <pc:sldMk cId="0" sldId="593"/>
        </pc:sldMkLst>
        <pc:spChg chg="mod">
          <ac:chgData name="Mathew Grossman" userId="q5r6c1n1irRnYy+7Fcp/+gteivXogdzP/e54Jm9AO18=" providerId="None" clId="Web-{050CE9FC-3B4A-434A-883C-A2FE72CF8B6A}" dt="2023-02-15T00:03:51.038" v="7" actId="20577"/>
          <ac:spMkLst>
            <pc:docMk/>
            <pc:sldMk cId="0" sldId="593"/>
            <ac:spMk id="2355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1572CF3-A07D-4002-9D42-EBE2342A43BC}" type="datetimeFigureOut">
              <a:rPr lang="en-US"/>
              <a:pPr>
                <a:defRPr/>
              </a:pPr>
              <a:t>11/17/2024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03344143-DFEF-4D52-99D9-983A5E2591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27A14DC-99C5-4469-A6CB-0A0674D9450F}" type="datetimeFigureOut">
              <a:rPr lang="en-US"/>
              <a:pPr>
                <a:defRPr/>
              </a:pPr>
              <a:t>11/17/2024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6B75136-8FFF-4FF7-8914-405E6E03B6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/>
              <a:t>Usually the &lt;title of the lab&gt; is what will be called the “System” through the rest of this document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31C61D3-7D16-468E-A305-92AEF413BB31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4D09A3-4B30-4E95-8EB3-74CDB7FA956B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D25FA12-031F-4398-86EA-FBB78702333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FA2E0B1-D0EB-4741-B119-FA8DC5E8EFEC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/>
              <a:t>Replace &lt;System&gt; with the name of the </a:t>
            </a: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190E9E6-6BC3-4920-A341-1EF6622CB09B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98463" y="696913"/>
            <a:ext cx="6188075" cy="34813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/>
              <a:t>Talk about the input is transformed into the output using the system architecture</a:t>
            </a:r>
          </a:p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CD80339-3916-47CE-9690-C9A38EDC18AE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4596851-7E37-4C25-9511-3059DCE9854A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D603711-2A27-4EDF-A5B9-6048633CABC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10D87E9-72F7-4931-B04D-479928632E71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8776011-6448-4802-AAA0-B64C04492AD4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EF5624-0BB9-44FB-B78F-21894043D86E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835150" y="171450"/>
            <a:ext cx="10356850" cy="582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0"/>
          <p:cNvSpPr/>
          <p:nvPr userDrawn="1"/>
        </p:nvSpPr>
        <p:spPr>
          <a:xfrm>
            <a:off x="-33338" y="0"/>
            <a:ext cx="12258676" cy="6265863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6" name="Straight Connector 13"/>
          <p:cNvCxnSpPr/>
          <p:nvPr userDrawn="1"/>
        </p:nvCxnSpPr>
        <p:spPr>
          <a:xfrm>
            <a:off x="520700" y="3287713"/>
            <a:ext cx="911225" cy="0"/>
          </a:xfrm>
          <a:prstGeom prst="line">
            <a:avLst/>
          </a:prstGeom>
          <a:ln w="28575">
            <a:solidFill>
              <a:srgbClr val="D2492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2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81000" y="6373813"/>
            <a:ext cx="3200400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22"/>
          <p:cNvSpPr txBox="1"/>
          <p:nvPr userDrawn="1"/>
        </p:nvSpPr>
        <p:spPr>
          <a:xfrm>
            <a:off x="7478713" y="6407150"/>
            <a:ext cx="448945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21314D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b="1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9" name="Picture 23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835150" y="171450"/>
            <a:ext cx="10356850" cy="582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5371" y="3737295"/>
            <a:ext cx="9144000" cy="1655762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Subhead, name or date goes here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395371" y="2243579"/>
            <a:ext cx="10803672" cy="719056"/>
          </a:xfrm>
        </p:spPr>
        <p:txBody>
          <a:bodyPr>
            <a:normAutofit/>
          </a:bodyPr>
          <a:lstStyle>
            <a:lvl1pPr>
              <a:defRPr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 Goes Here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FF0D68F-1B8B-49CF-AE5C-CF5815E3E8A1}" type="datetimeFigureOut">
              <a:rPr lang="en-US"/>
              <a:pPr>
                <a:defRPr/>
              </a:pPr>
              <a:t>11/17/2024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F9CA019-76C1-45F4-ADB7-ACDFCA6F35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/>
          <p:nvPr userDrawn="1"/>
        </p:nvSpPr>
        <p:spPr>
          <a:xfrm>
            <a:off x="-9525" y="6265863"/>
            <a:ext cx="12201525" cy="592137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extBox 10"/>
          <p:cNvSpPr txBox="1"/>
          <p:nvPr userDrawn="1"/>
        </p:nvSpPr>
        <p:spPr>
          <a:xfrm>
            <a:off x="7478713" y="6399213"/>
            <a:ext cx="44894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b="1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7" name="Picture 1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381750"/>
            <a:ext cx="3200400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8C47153-606C-4A5B-99AE-C6B1E1154DEF}" type="datetimeFigureOut">
              <a:rPr lang="en-US"/>
              <a:pPr>
                <a:defRPr/>
              </a:pPr>
              <a:t>11/17/2024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86B30BE-C1E7-432F-B70D-F4F1AF4852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 userDrawn="1"/>
        </p:nvSpPr>
        <p:spPr>
          <a:xfrm>
            <a:off x="-9525" y="-9525"/>
            <a:ext cx="5183188" cy="6942138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1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381750"/>
            <a:ext cx="3200400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058" y="472281"/>
            <a:ext cx="3932237" cy="1600200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9" y="2"/>
            <a:ext cx="7008812" cy="685799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0058" y="2072481"/>
            <a:ext cx="3932237" cy="3811588"/>
          </a:xfrm>
        </p:spPr>
        <p:txBody>
          <a:bodyPr>
            <a:normAutofit/>
          </a:bodyPr>
          <a:lstStyle>
            <a:lvl1pPr marL="457189" indent="-457189">
              <a:buFont typeface="Arial" charset="0"/>
              <a:buChar char="•"/>
              <a:defRPr sz="280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2B28FBA-263B-44BB-9505-C0549B37AECA}" type="datetimeFigureOut">
              <a:rPr lang="en-US"/>
              <a:pPr>
                <a:defRPr/>
              </a:pPr>
              <a:t>11/17/2024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6F9B076-A2A4-4F19-95A4-2705D1A71D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-9525" y="6265863"/>
            <a:ext cx="12201525" cy="601662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extBox 11"/>
          <p:cNvSpPr txBox="1"/>
          <p:nvPr userDrawn="1"/>
        </p:nvSpPr>
        <p:spPr>
          <a:xfrm>
            <a:off x="7478713" y="6399213"/>
            <a:ext cx="44894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b="1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6" name="Picture 1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381750"/>
            <a:ext cx="3200400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1212D38-D536-4083-A78D-E969C57FCFF4}" type="datetimeFigureOut">
              <a:rPr lang="en-US"/>
              <a:pPr>
                <a:defRPr/>
              </a:pPr>
              <a:t>11/17/2024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256801D-19D0-4277-A2AC-F44E7E2D88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-9525" y="6265863"/>
            <a:ext cx="12201525" cy="601662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extBox 11"/>
          <p:cNvSpPr txBox="1"/>
          <p:nvPr userDrawn="1"/>
        </p:nvSpPr>
        <p:spPr>
          <a:xfrm>
            <a:off x="7478713" y="6399213"/>
            <a:ext cx="44894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b="1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6" name="Picture 1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381750"/>
            <a:ext cx="3200400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ACB20DA-0DD9-400F-8190-7E7C0BB22709}" type="datetimeFigureOut">
              <a:rPr lang="en-US"/>
              <a:pPr>
                <a:defRPr/>
              </a:pPr>
              <a:t>11/17/2024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658C03D-E28C-4569-B1C8-35176EA475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 userDrawn="1"/>
        </p:nvSpPr>
        <p:spPr>
          <a:xfrm>
            <a:off x="-9525" y="-9525"/>
            <a:ext cx="12201525" cy="6265863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1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373813"/>
            <a:ext cx="3200400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12"/>
          <p:cNvSpPr txBox="1"/>
          <p:nvPr userDrawn="1"/>
        </p:nvSpPr>
        <p:spPr>
          <a:xfrm>
            <a:off x="7478713" y="6407150"/>
            <a:ext cx="448945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21314D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b="1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rgbClr val="92A2B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464F6A2-C7D5-433B-8E34-829B72E62C21}" type="datetimeFigureOut">
              <a:rPr lang="en-US"/>
              <a:pPr>
                <a:defRPr/>
              </a:pPr>
              <a:t>11/17/2024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54F77A1-0B04-48C4-BDE8-99A1DDEA8A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/>
          <p:nvPr userDrawn="1"/>
        </p:nvSpPr>
        <p:spPr>
          <a:xfrm>
            <a:off x="-9525" y="6265863"/>
            <a:ext cx="12201525" cy="601662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extBox 13"/>
          <p:cNvSpPr txBox="1"/>
          <p:nvPr userDrawn="1"/>
        </p:nvSpPr>
        <p:spPr>
          <a:xfrm>
            <a:off x="7478713" y="6399213"/>
            <a:ext cx="44894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b="1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6" name="Picture 9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381750"/>
            <a:ext cx="3200400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8B5E875-88E4-41FD-86D9-EE4356591135}" type="datetimeFigureOut">
              <a:rPr lang="en-US"/>
              <a:pPr>
                <a:defRPr/>
              </a:pPr>
              <a:t>11/17/2024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24998E5-F65E-49AE-86CB-2A65188CBE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 userDrawn="1"/>
        </p:nvSpPr>
        <p:spPr>
          <a:xfrm>
            <a:off x="-9525" y="6265863"/>
            <a:ext cx="12201525" cy="592137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extBox 12"/>
          <p:cNvSpPr txBox="1"/>
          <p:nvPr userDrawn="1"/>
        </p:nvSpPr>
        <p:spPr>
          <a:xfrm>
            <a:off x="7478713" y="6399213"/>
            <a:ext cx="44894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b="1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7" name="Picture 1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381750"/>
            <a:ext cx="3200400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420E5CB-608E-4F67-97E6-7FD994467EDF}" type="datetimeFigureOut">
              <a:rPr lang="en-US"/>
              <a:pPr>
                <a:defRPr/>
              </a:pPr>
              <a:t>11/17/2024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E085313-9DF3-47D7-8625-4C4E21F397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/>
          <p:nvPr userDrawn="1"/>
        </p:nvSpPr>
        <p:spPr>
          <a:xfrm>
            <a:off x="-9525" y="6265863"/>
            <a:ext cx="12201525" cy="592137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extBox 14"/>
          <p:cNvSpPr txBox="1"/>
          <p:nvPr userDrawn="1"/>
        </p:nvSpPr>
        <p:spPr>
          <a:xfrm>
            <a:off x="7478713" y="6399213"/>
            <a:ext cx="44894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b="1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9" name="Picture 15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381750"/>
            <a:ext cx="3200400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2942882-1F18-49A1-B39E-21ED5A13D511}" type="datetimeFigureOut">
              <a:rPr lang="en-US"/>
              <a:pPr>
                <a:defRPr/>
              </a:pPr>
              <a:t>11/17/2024</a:t>
            </a:fld>
            <a:endParaRPr lang="en-US"/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88C0CC4-2BC6-48F2-AF00-0A97DD251E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/>
          <p:nvPr userDrawn="1"/>
        </p:nvSpPr>
        <p:spPr>
          <a:xfrm>
            <a:off x="-9525" y="6265863"/>
            <a:ext cx="12201525" cy="592137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Box 10"/>
          <p:cNvSpPr txBox="1"/>
          <p:nvPr userDrawn="1"/>
        </p:nvSpPr>
        <p:spPr>
          <a:xfrm>
            <a:off x="7478713" y="6399213"/>
            <a:ext cx="44894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b="1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5" name="Picture 1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381750"/>
            <a:ext cx="3200400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313C5ED-3BF9-4387-927B-AAF8DCA8A579}" type="datetimeFigureOut">
              <a:rPr lang="en-US"/>
              <a:pPr>
                <a:defRPr/>
              </a:pPr>
              <a:t>11/17/2024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D3F6939-C8F8-494A-8AC1-C3A31A2A64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 userDrawn="1"/>
        </p:nvSpPr>
        <p:spPr>
          <a:xfrm>
            <a:off x="838200" y="5746750"/>
            <a:ext cx="13017500" cy="7794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21314D"/>
                </a:solidFill>
                <a:latin typeface="Gotham Medium" charset="0"/>
                <a:ea typeface="Gotham Medium" charset="0"/>
                <a:cs typeface="Gotham Medium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Headline Copy Goes Here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12192000" cy="557703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3B9361D-46B2-48A1-8262-73AAF473BF0D}" type="datetimeFigureOut">
              <a:rPr lang="en-US"/>
              <a:pPr>
                <a:defRPr/>
              </a:pPr>
              <a:t>11/17/2024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D1DE6C4-22B7-4D08-9A44-B7D3618A06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9525" y="-9525"/>
            <a:ext cx="12201525" cy="686752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835150" y="552450"/>
            <a:ext cx="10356850" cy="582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046399" y="2531096"/>
            <a:ext cx="9144000" cy="1655762"/>
          </a:xfrm>
        </p:spPr>
        <p:txBody>
          <a:bodyPr>
            <a:normAutofit/>
          </a:bodyPr>
          <a:lstStyle>
            <a:lvl1pPr marL="0" indent="0">
              <a:buNone/>
              <a:defRPr sz="400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7"/>
          <p:cNvSpPr txBox="1"/>
          <p:nvPr userDrawn="1"/>
        </p:nvSpPr>
        <p:spPr>
          <a:xfrm>
            <a:off x="7478713" y="6407150"/>
            <a:ext cx="448945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21314D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b="1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060252" y="982464"/>
            <a:ext cx="4862405" cy="1794085"/>
          </a:xfrm>
        </p:spPr>
        <p:txBody>
          <a:bodyPr/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060253" y="3052261"/>
            <a:ext cx="4862404" cy="1975926"/>
          </a:xfrm>
        </p:spPr>
        <p:txBody>
          <a:bodyPr/>
          <a:lstStyle/>
          <a:p>
            <a:r>
              <a:rPr lang="en-US" dirty="0"/>
              <a:t>Click to add text</a:t>
            </a:r>
          </a:p>
          <a:p>
            <a:r>
              <a:rPr lang="en-US" dirty="0"/>
              <a:t>Click to add text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0"/>
          </p:nvPr>
        </p:nvSpPr>
        <p:spPr>
          <a:xfrm>
            <a:off x="0" y="3"/>
            <a:ext cx="6890995" cy="685799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 b="1" kern="1200">
          <a:solidFill>
            <a:srgbClr val="21314D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21314D"/>
          </a:solidFill>
          <a:latin typeface="Arial" charset="0"/>
          <a:cs typeface="Arial" charset="0"/>
        </a:defRPr>
      </a:lvl2pPr>
      <a:lvl3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21314D"/>
          </a:solidFill>
          <a:latin typeface="Arial" charset="0"/>
          <a:cs typeface="Arial" charset="0"/>
        </a:defRPr>
      </a:lvl3pPr>
      <a:lvl4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21314D"/>
          </a:solidFill>
          <a:latin typeface="Arial" charset="0"/>
          <a:cs typeface="Arial" charset="0"/>
        </a:defRPr>
      </a:lvl4pPr>
      <a:lvl5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21314D"/>
          </a:solidFill>
          <a:latin typeface="Arial" charset="0"/>
          <a:cs typeface="Arial" charset="0"/>
        </a:defRPr>
      </a:lvl5pPr>
      <a:lvl6pPr marL="4572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21314D"/>
          </a:solidFill>
          <a:latin typeface="Arial" charset="0"/>
          <a:cs typeface="Arial" charset="0"/>
        </a:defRPr>
      </a:lvl6pPr>
      <a:lvl7pPr marL="9144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21314D"/>
          </a:solidFill>
          <a:latin typeface="Arial" charset="0"/>
          <a:cs typeface="Arial" charset="0"/>
        </a:defRPr>
      </a:lvl7pPr>
      <a:lvl8pPr marL="13716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21314D"/>
          </a:solidFill>
          <a:latin typeface="Arial" charset="0"/>
          <a:cs typeface="Arial" charset="0"/>
        </a:defRPr>
      </a:lvl8pPr>
      <a:lvl9pPr marL="18288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21314D"/>
          </a:solidFill>
          <a:latin typeface="Arial" charset="0"/>
          <a:cs typeface="Arial" charset="0"/>
        </a:defRPr>
      </a:lvl9pPr>
    </p:titleStyle>
    <p:bodyStyle>
      <a:lvl1pPr marL="227013" indent="-227013" algn="l" defTabSz="912813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684213" indent="-227013" algn="l" defTabSz="912813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1413" indent="-227013" algn="l" defTabSz="912813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598613" indent="-227013" algn="l" defTabSz="912813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5813" indent="-227013" algn="l" defTabSz="912813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88" y="1741488"/>
            <a:ext cx="10804525" cy="1220787"/>
          </a:xfrm>
        </p:spPr>
        <p:txBody>
          <a:bodyPr rtlCol="0">
            <a:normAutofit fontScale="90000"/>
          </a:bodyPr>
          <a:lstStyle/>
          <a:p>
            <a:pPr defTabSz="914377" fontAlgn="auto">
              <a:spcAft>
                <a:spcPts val="0"/>
              </a:spcAft>
              <a:defRPr/>
            </a:pPr>
            <a:r>
              <a:rPr lang="en-US" dirty="0"/>
              <a:t>EENG 284</a:t>
            </a:r>
            <a:br>
              <a:rPr lang="en-US" dirty="0"/>
            </a:br>
            <a:r>
              <a:rPr lang="en-US" dirty="0"/>
              <a:t>Lab 4</a:t>
            </a:r>
          </a:p>
        </p:txBody>
      </p:sp>
      <p:sp>
        <p:nvSpPr>
          <p:cNvPr id="17410" name="Subtitle 2"/>
          <p:cNvSpPr>
            <a:spLocks noGrp="1"/>
          </p:cNvSpPr>
          <p:nvPr>
            <p:ph type="subTitle" idx="1"/>
          </p:nvPr>
        </p:nvSpPr>
        <p:spPr>
          <a:xfrm>
            <a:off x="395288" y="3736975"/>
            <a:ext cx="9144000" cy="1655763"/>
          </a:xfrm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Hi Lo Guessing Game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Provided Code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Generics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Generics allow you to specify the width of input signal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2:1 Mux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Comparator</a:t>
            </a:r>
          </a:p>
          <a:p>
            <a:r>
              <a:rPr lang="en-US">
                <a:latin typeface="Arial" charset="0"/>
                <a:cs typeface="Arial" charset="0"/>
              </a:rPr>
              <a:t>Testbench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hiLow</a:t>
            </a:r>
          </a:p>
          <a:p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203825" y="2892425"/>
            <a:ext cx="5846763" cy="904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6350" indent="-6350" fontAlgn="auto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// Module definition for the 2:1 mux</a:t>
            </a:r>
            <a:endParaRPr lang="en-US" sz="11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6350" indent="-6350" fontAlgn="auto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module genericMux2x1(y1, y0,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sel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f);</a:t>
            </a:r>
            <a:endParaRPr lang="en-US" sz="11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fontAlgn="auto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 </a:t>
            </a:r>
            <a:endParaRPr lang="en-US" sz="11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fontAlgn="auto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// Module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instantation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for a 2:1 mux in the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hiLow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digital circuit</a:t>
            </a:r>
            <a:endParaRPr lang="en-US" sz="11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fontAlgn="auto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genericMux2x1 #(7)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muxLsbHex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(7'b1111111,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lsbRandHex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randBut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randLsbSeg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);</a:t>
            </a:r>
            <a:endParaRPr lang="en-US" sz="11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6350" indent="-6350" fontAlgn="auto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 </a:t>
            </a:r>
            <a:endParaRPr lang="en-US" sz="11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Deliverables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590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LFSR code and testbench for LFSR</a:t>
            </a:r>
          </a:p>
          <a:p>
            <a:r>
              <a:rPr lang="en-US" dirty="0">
                <a:latin typeface="Arial" charset="0"/>
                <a:cs typeface="Arial" charset="0"/>
              </a:rPr>
              <a:t>Pin assignment</a:t>
            </a:r>
          </a:p>
          <a:p>
            <a:r>
              <a:rPr lang="en-US" dirty="0" err="1">
                <a:latin typeface="Arial" charset="0"/>
                <a:cs typeface="Arial" charset="0"/>
              </a:rPr>
              <a:t>hiLow</a:t>
            </a:r>
            <a:r>
              <a:rPr lang="en-US" dirty="0">
                <a:latin typeface="Arial" charset="0"/>
                <a:cs typeface="Arial" charset="0"/>
              </a:rPr>
              <a:t> Testbench output</a:t>
            </a:r>
          </a:p>
          <a:p>
            <a:r>
              <a:rPr lang="en-US" dirty="0">
                <a:latin typeface="Arial" charset="0"/>
                <a:cs typeface="Arial" charset="0"/>
              </a:rPr>
              <a:t>Working </a:t>
            </a:r>
            <a:r>
              <a:rPr lang="en-US" dirty="0" err="1">
                <a:latin typeface="Arial" charset="0"/>
                <a:cs typeface="Arial" charset="0"/>
              </a:rPr>
              <a:t>hiLow</a:t>
            </a:r>
            <a:r>
              <a:rPr lang="en-US" dirty="0">
                <a:latin typeface="Arial" charset="0"/>
                <a:cs typeface="Arial" charset="0"/>
              </a:rPr>
              <a:t> implementation on Cyclone V GX boards</a:t>
            </a:r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9938" y="3984625"/>
            <a:ext cx="949960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Lab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03688"/>
          </a:xfrm>
        </p:spPr>
        <p:txBody>
          <a:bodyPr rtlCol="0">
            <a:normAutofit fontScale="92500" lnSpcReduction="10000"/>
          </a:bodyPr>
          <a:lstStyle/>
          <a:p>
            <a:pPr marL="228594" indent="-228594" defTabSz="914377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Verilog</a:t>
            </a:r>
          </a:p>
          <a:p>
            <a:pPr marL="685783" lvl="1" indent="-228594" defTabSz="914377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Generics</a:t>
            </a:r>
          </a:p>
          <a:p>
            <a:pPr marL="685783" lvl="1" indent="-228594" defTabSz="914377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LFSR</a:t>
            </a:r>
          </a:p>
          <a:p>
            <a:pPr marL="685783" lvl="1" indent="-228594" defTabSz="914377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Using basic building blocks</a:t>
            </a:r>
          </a:p>
          <a:p>
            <a:pPr marL="1142971" lvl="2" indent="-228594" defTabSz="914377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3:8 decoder</a:t>
            </a:r>
          </a:p>
          <a:p>
            <a:pPr marL="1142971" lvl="2" indent="-228594" defTabSz="914377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2:1 mux</a:t>
            </a:r>
          </a:p>
          <a:p>
            <a:pPr marL="1142971" lvl="2" indent="-228594" defTabSz="914377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Compare</a:t>
            </a:r>
          </a:p>
          <a:p>
            <a:pPr marL="1142971" lvl="2" indent="-228594" defTabSz="914377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Mux</a:t>
            </a:r>
          </a:p>
          <a:p>
            <a:pPr marL="1142971" lvl="2" indent="-228594" defTabSz="914377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Hex2Seven</a:t>
            </a:r>
          </a:p>
          <a:p>
            <a:pPr marL="228594" indent="-228594" defTabSz="914377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Simulation</a:t>
            </a:r>
          </a:p>
          <a:p>
            <a:pPr marL="685783" lvl="1" indent="-228594" defTabSz="914377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Use of Do files</a:t>
            </a:r>
          </a:p>
          <a:p>
            <a:pPr marL="228594" indent="-228594" defTabSz="914377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Synthesis</a:t>
            </a:r>
          </a:p>
          <a:p>
            <a:pPr marL="0" indent="0" defTabSz="914377" fontAlgn="auto">
              <a:spcAft>
                <a:spcPts val="0"/>
              </a:spcAft>
              <a:buFont typeface="Arial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Game Play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6DC496-3A33-4380-ACA1-7D1CC189B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61" y="2312686"/>
            <a:ext cx="11584478" cy="315940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System architecture</a:t>
            </a:r>
          </a:p>
        </p:txBody>
      </p:sp>
      <p:sp>
        <p:nvSpPr>
          <p:cNvPr id="23554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6695" indent="-226695"/>
            <a:r>
              <a:rPr lang="en-US" dirty="0">
                <a:latin typeface="Arial"/>
                <a:cs typeface="Arial"/>
              </a:rPr>
              <a:t>Design</a:t>
            </a:r>
          </a:p>
          <a:p>
            <a:pPr marL="683895" lvl="1" indent="-226695"/>
            <a:r>
              <a:rPr lang="en-US" dirty="0">
                <a:latin typeface="Arial"/>
                <a:cs typeface="Arial"/>
              </a:rPr>
              <a:t>Linear Feedback Shift Register</a:t>
            </a:r>
          </a:p>
          <a:p>
            <a:pPr marL="683895" lvl="1" indent="-226695"/>
            <a:r>
              <a:rPr lang="en-US" dirty="0" err="1">
                <a:latin typeface="Arial"/>
                <a:cs typeface="Arial"/>
              </a:rPr>
              <a:t>hiLoWin</a:t>
            </a:r>
          </a:p>
          <a:p>
            <a:pPr marL="226695" indent="-226695"/>
            <a:r>
              <a:rPr lang="en-US" dirty="0">
                <a:latin typeface="Arial"/>
                <a:cs typeface="Arial"/>
              </a:rPr>
              <a:t>Instantiate</a:t>
            </a:r>
          </a:p>
          <a:p>
            <a:pPr marL="683895" lvl="1" indent="-226695"/>
            <a:r>
              <a:rPr lang="en-US" dirty="0">
                <a:latin typeface="Arial"/>
                <a:cs typeface="Arial"/>
              </a:rPr>
              <a:t>2:1 mux (provided)</a:t>
            </a:r>
          </a:p>
          <a:p>
            <a:pPr marL="683895" lvl="1" indent="-226695"/>
            <a:r>
              <a:rPr lang="en-US" dirty="0">
                <a:latin typeface="Arial"/>
                <a:cs typeface="Arial"/>
              </a:rPr>
              <a:t>Compare (provided)</a:t>
            </a:r>
          </a:p>
          <a:p>
            <a:pPr marL="683895" lvl="1" indent="-226695"/>
            <a:r>
              <a:rPr lang="en-US" dirty="0">
                <a:latin typeface="Arial"/>
                <a:cs typeface="Arial"/>
              </a:rPr>
              <a:t>2:4 decoder</a:t>
            </a:r>
          </a:p>
          <a:p>
            <a:pPr marL="683895" lvl="1" indent="-226695"/>
            <a:r>
              <a:rPr lang="en-US" dirty="0">
                <a:latin typeface="Arial"/>
                <a:cs typeface="Arial"/>
              </a:rPr>
              <a:t>Hex27 (use lab 2 code)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1D04C9-4D9A-2B6A-A01B-7EB27AEAC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955" y="572493"/>
            <a:ext cx="5602333" cy="51683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LFSR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228594" indent="-228594" defTabSz="914377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Input</a:t>
            </a:r>
          </a:p>
          <a:p>
            <a:pPr marL="685783" lvl="1" indent="-228594" defTabSz="914377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4-bit vector seed</a:t>
            </a:r>
          </a:p>
          <a:p>
            <a:pPr marL="228594" indent="-228594" defTabSz="914377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Output</a:t>
            </a:r>
          </a:p>
          <a:p>
            <a:pPr marL="685783" lvl="1" indent="-228594" defTabSz="914377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4-bit random</a:t>
            </a:r>
          </a:p>
          <a:p>
            <a:pPr marL="0" indent="0" defTabSz="914377" fontAlgn="auto">
              <a:spcAft>
                <a:spcPts val="0"/>
              </a:spcAft>
              <a:buFont typeface="Arial"/>
              <a:buNone/>
              <a:defRPr/>
            </a:pPr>
            <a:endParaRPr lang="en-US" dirty="0"/>
          </a:p>
          <a:p>
            <a:pPr marL="228594" indent="-228594" defTabSz="914377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Implement</a:t>
            </a:r>
          </a:p>
          <a:p>
            <a:pPr marL="685783" lvl="1" indent="-228594" defTabSz="914377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Use 4 assignment statements</a:t>
            </a:r>
          </a:p>
          <a:p>
            <a:pPr marL="685783" lvl="1" indent="-228594" defTabSz="914377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Shift using bit indices</a:t>
            </a:r>
          </a:p>
          <a:p>
            <a:pPr marL="685783" lvl="1" indent="-228594" defTabSz="914377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Use </a:t>
            </a:r>
            <a:r>
              <a:rPr lang="en-US" dirty="0" err="1"/>
              <a:t>xor</a:t>
            </a:r>
            <a:r>
              <a:rPr lang="en-US" dirty="0"/>
              <a:t> function ^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97B374-C7B9-48CF-83F8-CE59ECB96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770" y="583603"/>
            <a:ext cx="5936136" cy="3745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2:1 MUX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Input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2 N-bit vectors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1 bit select</a:t>
            </a:r>
          </a:p>
          <a:p>
            <a:r>
              <a:rPr lang="en-US">
                <a:latin typeface="Arial" charset="0"/>
                <a:cs typeface="Arial" charset="0"/>
              </a:rPr>
              <a:t>Output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N-bit vector selected</a:t>
            </a:r>
          </a:p>
          <a:p>
            <a:r>
              <a:rPr lang="en-US">
                <a:latin typeface="Arial" charset="0"/>
                <a:cs typeface="Arial" charset="0"/>
              </a:rPr>
              <a:t>Behavior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Switches the selected input to the output</a:t>
            </a:r>
          </a:p>
          <a:p>
            <a:r>
              <a:rPr lang="en-US">
                <a:latin typeface="Arial" charset="0"/>
                <a:cs typeface="Arial" charset="0"/>
              </a:rPr>
              <a:t>Provided Code</a:t>
            </a:r>
          </a:p>
          <a:p>
            <a:pPr lvl="1"/>
            <a:endParaRPr lang="en-US">
              <a:latin typeface="Arial" charset="0"/>
              <a:cs typeface="Arial" charset="0"/>
            </a:endParaRPr>
          </a:p>
        </p:txBody>
      </p:sp>
      <p:pic>
        <p:nvPicPr>
          <p:cNvPr id="2765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80375" y="712788"/>
            <a:ext cx="3544888" cy="190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672138" y="3041650"/>
            <a:ext cx="5845175" cy="904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6350" indent="-6350" fontAlgn="auto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// Module definition for the 2:1 mux</a:t>
            </a:r>
            <a:endParaRPr lang="en-US" sz="11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6350" indent="-6350" fontAlgn="auto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module genericMux2x1(y1, y0,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sel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f);</a:t>
            </a:r>
            <a:endParaRPr lang="en-US" sz="11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fontAlgn="auto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 </a:t>
            </a:r>
            <a:endParaRPr lang="en-US" sz="11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fontAlgn="auto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// Module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instantation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for a 2:1 mux in the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hiLow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digital circuit</a:t>
            </a:r>
            <a:endParaRPr lang="en-US" sz="11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fontAlgn="auto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genericMux2x1 #(4)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muxLsbHex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(4'b1111,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lsbRandHex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randBut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randLsbSeg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);</a:t>
            </a:r>
            <a:endParaRPr lang="en-US" sz="11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6350" indent="-6350" fontAlgn="auto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 </a:t>
            </a:r>
            <a:endParaRPr lang="en-US" sz="11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Comparator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Input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2 N-bit vectors</a:t>
            </a:r>
          </a:p>
          <a:p>
            <a:r>
              <a:rPr lang="en-US">
                <a:latin typeface="Arial" charset="0"/>
                <a:cs typeface="Arial" charset="0"/>
              </a:rPr>
              <a:t>Output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GT = 1 when X &gt; Y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LT = 1 when X &lt; Y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EQ = 1 when X == Y</a:t>
            </a:r>
          </a:p>
          <a:p>
            <a:r>
              <a:rPr lang="en-US">
                <a:latin typeface="Arial" charset="0"/>
                <a:cs typeface="Arial" charset="0"/>
              </a:rPr>
              <a:t>Behavior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Switches the selected input to the output</a:t>
            </a:r>
          </a:p>
          <a:p>
            <a:r>
              <a:rPr lang="en-US">
                <a:latin typeface="Arial" charset="0"/>
                <a:cs typeface="Arial" charset="0"/>
              </a:rPr>
              <a:t>Provided Code</a:t>
            </a:r>
          </a:p>
        </p:txBody>
      </p:sp>
      <p:pic>
        <p:nvPicPr>
          <p:cNvPr id="2969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38913" y="1825625"/>
            <a:ext cx="3779837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hiLow Win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Input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3-bit ones hot </a:t>
            </a:r>
          </a:p>
          <a:p>
            <a:r>
              <a:rPr lang="en-US" dirty="0">
                <a:latin typeface="Arial" charset="0"/>
                <a:cs typeface="Arial" charset="0"/>
              </a:rPr>
              <a:t>Output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7-bit segments showing state of play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Implement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Consider always case statement</a:t>
            </a:r>
          </a:p>
        </p:txBody>
      </p:sp>
      <p:pic>
        <p:nvPicPr>
          <p:cNvPr id="3174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8950" y="2593975"/>
            <a:ext cx="4940300" cy="195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hiLow Module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Glue together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Module instantiations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Always/case statements for 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2:4 decoder</a:t>
            </a:r>
          </a:p>
          <a:p>
            <a:pPr lvl="2"/>
            <a:r>
              <a:rPr lang="en-US" dirty="0" err="1">
                <a:latin typeface="Arial" charset="0"/>
                <a:cs typeface="Arial" charset="0"/>
              </a:rPr>
              <a:t>hiLoWin</a:t>
            </a:r>
            <a:r>
              <a:rPr lang="en-US" dirty="0">
                <a:latin typeface="Arial" charset="0"/>
                <a:cs typeface="Arial" charset="0"/>
              </a:rPr>
              <a:t> 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Reg types for always/case statement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Wire for output from instantiations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2FEA48-AFD6-24C8-8E8D-9FE2B9F9B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691" y="580444"/>
            <a:ext cx="5391167" cy="497354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3375</TotalTime>
  <Words>371</Words>
  <Application>Microsoft Office PowerPoint</Application>
  <PresentationFormat>Widescreen</PresentationFormat>
  <Paragraphs>108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</vt:lpstr>
      <vt:lpstr>Courier New</vt:lpstr>
      <vt:lpstr>Gotham</vt:lpstr>
      <vt:lpstr>Gotham Book</vt:lpstr>
      <vt:lpstr>Office Theme</vt:lpstr>
      <vt:lpstr>EENG 284 Lab 4</vt:lpstr>
      <vt:lpstr>Lab Objectives</vt:lpstr>
      <vt:lpstr>Game Play</vt:lpstr>
      <vt:lpstr>System architecture</vt:lpstr>
      <vt:lpstr>LFSR</vt:lpstr>
      <vt:lpstr>2:1 MUX</vt:lpstr>
      <vt:lpstr>Comparator</vt:lpstr>
      <vt:lpstr>hiLow Win</vt:lpstr>
      <vt:lpstr>hiLow Module</vt:lpstr>
      <vt:lpstr>Provided Code</vt:lpstr>
      <vt:lpstr>Deliverables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Chris Coulston</cp:lastModifiedBy>
  <cp:revision>100</cp:revision>
  <dcterms:created xsi:type="dcterms:W3CDTF">2017-08-01T15:06:47Z</dcterms:created>
  <dcterms:modified xsi:type="dcterms:W3CDTF">2024-11-17T15:42:25Z</dcterms:modified>
  <cp:category/>
</cp:coreProperties>
</file>