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538" r:id="rId3"/>
    <p:sldId id="557" r:id="rId4"/>
    <p:sldId id="638" r:id="rId5"/>
    <p:sldId id="593" r:id="rId6"/>
    <p:sldId id="635" r:id="rId7"/>
    <p:sldId id="636" r:id="rId8"/>
    <p:sldId id="62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4D"/>
    <a:srgbClr val="263F6A"/>
    <a:srgbClr val="8B8D8E"/>
    <a:srgbClr val="CED5DD"/>
    <a:srgbClr val="B2B4B3"/>
    <a:srgbClr val="DD5F36"/>
    <a:srgbClr val="D2492A"/>
    <a:srgbClr val="92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100F88-3BD0-41C9-82AD-0D90767C1205}" v="3" dt="2023-02-28T21:02:27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84211" autoAdjust="0"/>
  </p:normalViewPr>
  <p:slideViewPr>
    <p:cSldViewPr snapToGrid="0" snapToObjects="1">
      <p:cViewPr varScale="1">
        <p:scale>
          <a:sx n="81" d="100"/>
          <a:sy n="81" d="100"/>
        </p:scale>
        <p:origin x="93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68" d="100"/>
          <a:sy n="168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w Grossman" userId="q5r6c1n1irRnYy+7Fcp/+gteivXogdzP/e54Jm9AO18=" providerId="None" clId="Web-{AC100F88-3BD0-41C9-82AD-0D90767C1205}"/>
    <pc:docChg chg="modSld">
      <pc:chgData name="Mathew Grossman" userId="q5r6c1n1irRnYy+7Fcp/+gteivXogdzP/e54Jm9AO18=" providerId="None" clId="Web-{AC100F88-3BD0-41C9-82AD-0D90767C1205}" dt="2023-02-28T21:02:12.034" v="1" actId="20577"/>
      <pc:docMkLst>
        <pc:docMk/>
      </pc:docMkLst>
      <pc:sldChg chg="modSp">
        <pc:chgData name="Mathew Grossman" userId="q5r6c1n1irRnYy+7Fcp/+gteivXogdzP/e54Jm9AO18=" providerId="None" clId="Web-{AC100F88-3BD0-41C9-82AD-0D90767C1205}" dt="2023-02-28T21:02:12.034" v="1" actId="20577"/>
        <pc:sldMkLst>
          <pc:docMk/>
          <pc:sldMk cId="2018888763" sldId="262"/>
        </pc:sldMkLst>
        <pc:spChg chg="mod">
          <ac:chgData name="Mathew Grossman" userId="q5r6c1n1irRnYy+7Fcp/+gteivXogdzP/e54Jm9AO18=" providerId="None" clId="Web-{AC100F88-3BD0-41C9-82AD-0D90767C1205}" dt="2023-02-28T21:02:12.034" v="1" actId="20577"/>
          <ac:spMkLst>
            <pc:docMk/>
            <pc:sldMk cId="2018888763" sldId="262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C9C-88A3-CA43-B162-DCC4E1E4BE7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FE5E8-0999-F94A-9937-3F8545B1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0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E4000-89B6-4F22-834E-B172C4AA57D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4D68-66B1-48D6-AAFD-4ABFAB72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2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the &lt;title of the lab&gt; is what will be called the “System” through the rest of this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1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45CC39-578B-4552-A24A-45E58858BC6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50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Talk about the input is transformed into the output using the system architecture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45CC39-578B-4552-A24A-45E58858BC6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85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98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8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8"/>
            <a:ext cx="10356915" cy="582576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F55106-BA85-A046-A450-43480962F8F7}"/>
              </a:ext>
            </a:extLst>
          </p:cNvPr>
          <p:cNvSpPr/>
          <p:nvPr userDrawn="1"/>
        </p:nvSpPr>
        <p:spPr>
          <a:xfrm>
            <a:off x="-34047" y="0"/>
            <a:ext cx="12260094" cy="6265544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20878" y="3287006"/>
            <a:ext cx="911199" cy="0"/>
          </a:xfrm>
          <a:prstGeom prst="line">
            <a:avLst/>
          </a:prstGeom>
          <a:ln w="28575">
            <a:solidFill>
              <a:srgbClr val="D249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8E7ABF0-DEE6-F34C-98A7-7FC5808DF58A}"/>
              </a:ext>
            </a:extLst>
          </p:cNvPr>
          <p:cNvPicPr/>
          <p:nvPr userDrawn="1"/>
        </p:nvPicPr>
        <p:blipFill>
          <a:blip r:embed="rId3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8B3FD82-CB41-C84B-B706-06F09C4B7CF1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5371" y="3737295"/>
            <a:ext cx="9144000" cy="1655762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Subhead, name or date goes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3429AB2-51CA-D34A-933D-348196C30A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6"/>
            <a:ext cx="10356915" cy="582576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95371" y="2243579"/>
            <a:ext cx="10803672" cy="719056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5400" dirty="0">
                <a:solidFill>
                  <a:schemeClr val="bg1"/>
                </a:solidFill>
              </a:rPr>
              <a:t>Presentation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16478-27A8-5948-917C-6E6357F4BB0B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30F95D-C0F7-B448-B59E-D27295E0C7A5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48" y="-10049"/>
            <a:ext cx="5183189" cy="694341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0058" y="472281"/>
            <a:ext cx="3932237" cy="160020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2"/>
            <a:ext cx="7008812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0058" y="2072481"/>
            <a:ext cx="3932237" cy="3811588"/>
          </a:xfrm>
        </p:spPr>
        <p:txBody>
          <a:bodyPr>
            <a:normAutofit/>
          </a:bodyPr>
          <a:lstStyle>
            <a:lvl1pPr marL="457189" indent="-457189">
              <a:buFont typeface="Arial" charset="0"/>
              <a:buChar char="•"/>
              <a:defRPr sz="2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Supporting text goes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1F5E0A-84A7-2F4C-A9C5-069A0CC392D2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29638-9519-5646-BC6C-4C995584BC00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467B4F-5A8F-3845-8B30-98B83A0003A1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6899B-D311-B446-8DBB-7D61E82846C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CB1FB3-2557-BB46-9386-C66D040E875F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9728" y="-9729"/>
            <a:ext cx="12201728" cy="626554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92A2B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2BC71D-0003-024E-9F29-71C949747F4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715021-AF61-AF4F-9B48-1343FD8CB059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9728" y="6265545"/>
            <a:ext cx="1220172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7278D-9F84-1645-9C4A-4B5FD9D6895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29617-3EE6-934F-B272-92B6163ABCA3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977242-14B3-B24E-8B0C-44E4362EFCBD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53E08-80AB-B043-979E-87B7A1E7EB2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B57081-B141-9B4E-9482-F401745054EE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0EA07-1225-FE4C-917E-74A024F5E428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F743-16CE-3043-9E24-77715B0645D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2"/>
          <p:cNvSpPr txBox="1">
            <a:spLocks/>
          </p:cNvSpPr>
          <p:nvPr userDrawn="1"/>
        </p:nvSpPr>
        <p:spPr>
          <a:xfrm>
            <a:off x="838202" y="5746528"/>
            <a:ext cx="13016751" cy="779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21314D"/>
                </a:solidFill>
                <a:latin typeface="Gotham Medium" charset="0"/>
                <a:ea typeface="Gotham Medium" charset="0"/>
                <a:cs typeface="Gotham Medium" charset="0"/>
              </a:defRPr>
            </a:lvl1pPr>
          </a:lstStyle>
          <a:p>
            <a:r>
              <a:rPr lang="en-US" sz="4400" b="1" i="0" dirty="0">
                <a:latin typeface="Arial" panose="020B0604020202020204" pitchFamily="34" charset="0"/>
                <a:cs typeface="Arial" panose="020B0604020202020204" pitchFamily="34" charset="0"/>
              </a:rPr>
              <a:t>Headline Copy Goes Here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557703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0048" y="-10048"/>
            <a:ext cx="12202048" cy="6868048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552941"/>
            <a:ext cx="10356915" cy="5825765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46399" y="2531096"/>
            <a:ext cx="9144000" cy="1655762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“Quote goes here.”</a:t>
            </a:r>
          </a:p>
        </p:txBody>
      </p:sp>
    </p:spTree>
    <p:extLst>
      <p:ext uri="{BB962C8B-B14F-4D97-AF65-F5344CB8AC3E}">
        <p14:creationId xmlns:p14="http://schemas.microsoft.com/office/powerpoint/2010/main" val="22439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0252" y="982464"/>
            <a:ext cx="4862405" cy="1794085"/>
          </a:xfrm>
        </p:spPr>
        <p:txBody>
          <a:bodyPr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60253" y="3052261"/>
            <a:ext cx="4862404" cy="1975926"/>
          </a:xfrm>
        </p:spPr>
        <p:txBody>
          <a:bodyPr/>
          <a:lstStyle/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/>
          </p:nvPr>
        </p:nvSpPr>
        <p:spPr>
          <a:xfrm>
            <a:off x="0" y="3"/>
            <a:ext cx="6890995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53956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2131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EENG 284</a:t>
            </a:r>
            <a:br>
              <a:rPr lang="en-US" dirty="0"/>
            </a:br>
            <a:r>
              <a:rPr lang="en-US" dirty="0">
                <a:latin typeface="Arial"/>
                <a:cs typeface="Arial"/>
              </a:rPr>
              <a:t>Lab 05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Guessing Game With Hints</a:t>
            </a:r>
          </a:p>
        </p:txBody>
      </p:sp>
    </p:spTree>
    <p:extLst>
      <p:ext uri="{BB962C8B-B14F-4D97-AF65-F5344CB8AC3E}">
        <p14:creationId xmlns:p14="http://schemas.microsoft.com/office/powerpoint/2010/main" val="201888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1201"/>
          </a:xfrm>
        </p:spPr>
        <p:txBody>
          <a:bodyPr>
            <a:normAutofit/>
          </a:bodyPr>
          <a:lstStyle/>
          <a:p>
            <a:r>
              <a:rPr lang="en-US" dirty="0"/>
              <a:t>Verilog</a:t>
            </a:r>
          </a:p>
          <a:p>
            <a:pPr lvl="1"/>
            <a:r>
              <a:rPr lang="en-US" dirty="0"/>
              <a:t>Using basic building blocks</a:t>
            </a:r>
          </a:p>
          <a:p>
            <a:pPr lvl="2"/>
            <a:r>
              <a:rPr lang="en-US" dirty="0"/>
              <a:t>Adder Subtractor</a:t>
            </a:r>
          </a:p>
          <a:p>
            <a:r>
              <a:rPr lang="en-US" dirty="0"/>
              <a:t>Simulation</a:t>
            </a:r>
          </a:p>
          <a:p>
            <a:r>
              <a:rPr lang="en-US" dirty="0"/>
              <a:t>Synthesis</a:t>
            </a:r>
          </a:p>
        </p:txBody>
      </p:sp>
    </p:spTree>
    <p:extLst>
      <p:ext uri="{BB962C8B-B14F-4D97-AF65-F5344CB8AC3E}">
        <p14:creationId xmlns:p14="http://schemas.microsoft.com/office/powerpoint/2010/main" val="22632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r>
              <a:rPr lang="en-US" dirty="0"/>
              <a:t>Same game play as last week with a clue</a:t>
            </a:r>
          </a:p>
          <a:p>
            <a:r>
              <a:rPr lang="en-US" dirty="0"/>
              <a:t>The clue gives the “closeness” of the guess</a:t>
            </a:r>
          </a:p>
          <a:p>
            <a:pPr lvl="1"/>
            <a:r>
              <a:rPr lang="en-US" dirty="0"/>
              <a:t>Hot, warm or cold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29EF7-4BCB-4CC2-863E-EEECE6FB14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221" y="3429000"/>
            <a:ext cx="9519557" cy="2545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977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Play – The Clue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r>
              <a:rPr lang="en-US" sz="2800" dirty="0"/>
              <a:t>Guess that is within </a:t>
            </a:r>
            <a:r>
              <a:rPr lang="en-US" dirty="0"/>
              <a:t>[0-2]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FF0000"/>
                </a:solidFill>
              </a:rPr>
              <a:t>hot</a:t>
            </a:r>
          </a:p>
          <a:p>
            <a:r>
              <a:rPr lang="en-US" dirty="0"/>
              <a:t>Guess that is between [3-5] is </a:t>
            </a:r>
            <a:r>
              <a:rPr lang="en-US" dirty="0">
                <a:solidFill>
                  <a:srgbClr val="00B050"/>
                </a:solidFill>
              </a:rPr>
              <a:t>warm</a:t>
            </a:r>
          </a:p>
          <a:p>
            <a:r>
              <a:rPr lang="en-US" sz="2800" dirty="0"/>
              <a:t>Guess that is 6 or more away is </a:t>
            </a:r>
            <a:r>
              <a:rPr lang="en-US" sz="2800" dirty="0">
                <a:solidFill>
                  <a:srgbClr val="0070C0"/>
                </a:solidFill>
              </a:rPr>
              <a:t>cold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A5B98-E63D-1CAD-497C-367E740842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43990"/>
            <a:ext cx="7454564" cy="2217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512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0F9B8-3058-427D-893F-61C47973B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118" y="1610351"/>
            <a:ext cx="6353764" cy="443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7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0135"/>
          </a:xfrm>
        </p:spPr>
        <p:txBody>
          <a:bodyPr>
            <a:normAutofit/>
          </a:bodyPr>
          <a:lstStyle/>
          <a:p>
            <a:r>
              <a:rPr lang="en-US" dirty="0"/>
              <a:t>Adder subtractor</a:t>
            </a:r>
          </a:p>
          <a:p>
            <a:r>
              <a:rPr lang="en-US" dirty="0"/>
              <a:t>Full adder</a:t>
            </a:r>
          </a:p>
          <a:p>
            <a:r>
              <a:rPr lang="en-US" dirty="0" err="1"/>
              <a:t>hotCold</a:t>
            </a:r>
            <a:r>
              <a:rPr lang="en-US" dirty="0"/>
              <a:t> testbench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705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hiLow</a:t>
            </a:r>
            <a:r>
              <a:rPr lang="en-US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6895"/>
          </a:xfrm>
        </p:spPr>
        <p:txBody>
          <a:bodyPr>
            <a:normAutofit/>
          </a:bodyPr>
          <a:lstStyle/>
          <a:p>
            <a:r>
              <a:rPr lang="en-US" dirty="0"/>
              <a:t>Glue together</a:t>
            </a:r>
          </a:p>
          <a:p>
            <a:pPr lvl="1"/>
            <a:r>
              <a:rPr lang="en-US" dirty="0"/>
              <a:t>Module instantiations</a:t>
            </a:r>
          </a:p>
          <a:p>
            <a:pPr lvl="2"/>
            <a:r>
              <a:rPr lang="en-US" dirty="0"/>
              <a:t>2 2x1 </a:t>
            </a:r>
            <a:r>
              <a:rPr lang="en-US" dirty="0" err="1"/>
              <a:t>muxes</a:t>
            </a:r>
            <a:endParaRPr lang="en-US" dirty="0"/>
          </a:p>
          <a:p>
            <a:pPr lvl="2"/>
            <a:r>
              <a:rPr lang="en-US" dirty="0"/>
              <a:t>2 comparators</a:t>
            </a:r>
          </a:p>
          <a:p>
            <a:pPr lvl="2"/>
            <a:r>
              <a:rPr lang="en-US" dirty="0"/>
              <a:t>1 adder subtractor (include </a:t>
            </a:r>
            <a:r>
              <a:rPr lang="en-US" dirty="0" err="1"/>
              <a:t>fullAdder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Always/case statements for </a:t>
            </a:r>
            <a:r>
              <a:rPr lang="en-US" dirty="0" err="1"/>
              <a:t>hotWarmCold</a:t>
            </a:r>
            <a:endParaRPr lang="en-US" dirty="0"/>
          </a:p>
          <a:p>
            <a:pPr lvl="1"/>
            <a:r>
              <a:rPr lang="en-US" dirty="0"/>
              <a:t>Discrete logic to transform compare output to hot warm cold signal</a:t>
            </a:r>
          </a:p>
          <a:p>
            <a:pPr lvl="1"/>
            <a:r>
              <a:rPr lang="en-US" dirty="0"/>
              <a:t>Note high and low thresholds a re</a:t>
            </a:r>
          </a:p>
        </p:txBody>
      </p:sp>
    </p:spTree>
    <p:extLst>
      <p:ext uri="{BB962C8B-B14F-4D97-AF65-F5344CB8AC3E}">
        <p14:creationId xmlns:p14="http://schemas.microsoft.com/office/powerpoint/2010/main" val="35465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hiLow</a:t>
            </a:r>
            <a:r>
              <a:rPr lang="en-US" dirty="0"/>
              <a:t> Testbench</a:t>
            </a:r>
          </a:p>
          <a:p>
            <a:r>
              <a:rPr lang="en-US" dirty="0"/>
              <a:t>Working </a:t>
            </a:r>
            <a:r>
              <a:rPr lang="en-US" dirty="0" err="1"/>
              <a:t>hiLow</a:t>
            </a:r>
            <a:r>
              <a:rPr lang="en-US" dirty="0"/>
              <a:t> implementation on Cyclone 5G boards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69E19-766C-4E9F-96A3-1F837B02C6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9951" y="3034443"/>
            <a:ext cx="10752097" cy="264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7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3245</TotalTime>
  <Words>203</Words>
  <Application>Microsoft Office PowerPoint</Application>
  <PresentationFormat>Widescreen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Gotham</vt:lpstr>
      <vt:lpstr>Gotham Book</vt:lpstr>
      <vt:lpstr>Office Theme</vt:lpstr>
      <vt:lpstr>EENG 284 Lab 05</vt:lpstr>
      <vt:lpstr>Lab Objectives</vt:lpstr>
      <vt:lpstr>Game Play</vt:lpstr>
      <vt:lpstr>Game Play – The Clue Example</vt:lpstr>
      <vt:lpstr>System Architecture</vt:lpstr>
      <vt:lpstr>Provided Code</vt:lpstr>
      <vt:lpstr>hiLow Module</vt:lpstr>
      <vt:lpstr>Deliverables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Chris Coulston</cp:lastModifiedBy>
  <cp:revision>100</cp:revision>
  <dcterms:created xsi:type="dcterms:W3CDTF">2017-08-01T15:06:47Z</dcterms:created>
  <dcterms:modified xsi:type="dcterms:W3CDTF">2025-03-04T02:31:00Z</dcterms:modified>
  <cp:category/>
</cp:coreProperties>
</file>