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2" r:id="rId2"/>
    <p:sldId id="538" r:id="rId3"/>
    <p:sldId id="557" r:id="rId4"/>
    <p:sldId id="636" r:id="rId5"/>
    <p:sldId id="637" r:id="rId6"/>
    <p:sldId id="635" r:id="rId7"/>
    <p:sldId id="62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14D"/>
    <a:srgbClr val="263F6A"/>
    <a:srgbClr val="8B8D8E"/>
    <a:srgbClr val="CED5DD"/>
    <a:srgbClr val="B2B4B3"/>
    <a:srgbClr val="DD5F36"/>
    <a:srgbClr val="D2492A"/>
    <a:srgbClr val="92A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75177" autoAdjust="0"/>
  </p:normalViewPr>
  <p:slideViewPr>
    <p:cSldViewPr snapToGrid="0" snapToObjects="1">
      <p:cViewPr varScale="1">
        <p:scale>
          <a:sx n="85" d="100"/>
          <a:sy n="85" d="100"/>
        </p:scale>
        <p:origin x="1914" y="9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 showGuides="1">
      <p:cViewPr varScale="1">
        <p:scale>
          <a:sx n="168" d="100"/>
          <a:sy n="168" d="100"/>
        </p:scale>
        <p:origin x="368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C9C-88A3-CA43-B162-DCC4E1E4BE7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FE5E8-0999-F94A-9937-3F8545B1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10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E4000-89B6-4F22-834E-B172C4AA57D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C4D68-66B1-48D6-AAFD-4ABFAB720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2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the &lt;title of the lab&gt; is what will be called the “System” through the rest of this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11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45CC39-578B-4552-A24A-45E58858BC6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1200" b="0" u="none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leftmost button, </a:t>
            </a:r>
            <a:r>
              <a:rPr lang="en-US" altLang="en-US" sz="1200" i="1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add/Sub</a:t>
            </a:r>
            <a:r>
              <a:rPr lang="en-US" altLang="en-US" sz="1200" b="0" u="none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specifies the operation performed on </a:t>
            </a:r>
            <a:r>
              <a:rPr lang="en-US" altLang="en-US" sz="1200" i="1" u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xSlide</a:t>
            </a:r>
            <a:r>
              <a:rPr lang="en-US" altLang="en-US" sz="1200" b="0" u="none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200" i="1" u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ySlide</a:t>
            </a:r>
            <a:r>
              <a:rPr lang="en-US" altLang="en-US" sz="1200" b="0" u="none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Bef>
                <a:spcPct val="0"/>
              </a:spcBef>
            </a:pPr>
            <a:r>
              <a:rPr lang="en-US" altLang="en-US" sz="1200" b="0" u="none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button is </a:t>
            </a:r>
            <a:r>
              <a:rPr lang="en-US" altLang="en-US" sz="1200" i="1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unpressed</a:t>
            </a:r>
            <a:r>
              <a:rPr lang="en-US" altLang="en-US" sz="1200" b="0" u="none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result is and </a:t>
            </a:r>
            <a:r>
              <a:rPr lang="en-US" altLang="en-US" sz="1200" i="1" u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xSlide</a:t>
            </a:r>
            <a:r>
              <a:rPr lang="en-US" altLang="en-US" sz="1200" i="1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1200" i="1" u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ySlide</a:t>
            </a:r>
            <a:r>
              <a:rPr lang="en-US" altLang="en-US" sz="1200" b="0" u="none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 result is </a:t>
            </a:r>
            <a:r>
              <a:rPr lang="en-US" altLang="en-US" sz="1200" i="1" u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xSlide</a:t>
            </a:r>
            <a:r>
              <a:rPr lang="en-US" altLang="en-US" sz="1200" i="1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1200" i="1" u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ySlide</a:t>
            </a:r>
            <a:r>
              <a:rPr lang="en-US" altLang="en-US" sz="1200" b="0" u="none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when the button is </a:t>
            </a:r>
            <a:r>
              <a:rPr lang="en-US" altLang="en-US" sz="1200" i="1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pressed</a:t>
            </a:r>
            <a:r>
              <a:rPr lang="en-US" altLang="en-US" sz="1200" b="0" u="none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Bef>
                <a:spcPct val="0"/>
              </a:spcBef>
            </a:pPr>
            <a:r>
              <a:rPr lang="en-US" altLang="en-US" sz="1200" b="0" u="none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200" i="1" u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</a:t>
            </a:r>
            <a:r>
              <a:rPr lang="en-US" altLang="en-US" sz="1200" b="0" u="none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button determines how the values are displayed on </a:t>
            </a:r>
            <a:r>
              <a:rPr lang="en-US" altLang="en-US" sz="1200" i="1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7SD</a:t>
            </a:r>
            <a:r>
              <a:rPr lang="en-US" altLang="en-US" sz="1200" b="0" u="none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en-US" sz="1200" b="0" u="none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When </a:t>
            </a:r>
            <a:r>
              <a:rPr lang="en-US" altLang="en-US" sz="1200" i="1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unpressed</a:t>
            </a:r>
            <a:r>
              <a:rPr lang="en-US" altLang="en-US" sz="1200" b="0" u="none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200" i="1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7SD</a:t>
            </a:r>
            <a:r>
              <a:rPr lang="en-US" altLang="en-US" sz="1200" u="none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b="0" u="none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the </a:t>
            </a:r>
            <a:r>
              <a:rPr lang="en-US" altLang="en-US" sz="1200" i="1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decimal value</a:t>
            </a:r>
            <a:r>
              <a:rPr lang="en-US" altLang="en-US" sz="1200" b="0" u="none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when pressed, the </a:t>
            </a:r>
            <a:r>
              <a:rPr lang="en-US" altLang="en-US" sz="1200" i="1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7SD </a:t>
            </a:r>
            <a:r>
              <a:rPr lang="en-US" altLang="en-US" sz="1200" b="0" u="none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lang="en-US" altLang="en-US" sz="1200" i="1" u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2’s complement</a:t>
            </a:r>
            <a:r>
              <a:rPr lang="en-US" altLang="en-US" sz="1200" b="0" u="none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47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significant challenge is to convert display a decimal interpretation of the 2’s complement or unsigned 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45CC39-578B-4552-A24A-45E58858BC6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5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Interp</a:t>
            </a:r>
            <a:r>
              <a:rPr lang="en-US" dirty="0"/>
              <a:t> = 1 means interpret as a signed 2’s complement value</a:t>
            </a:r>
          </a:p>
          <a:p>
            <a:r>
              <a:rPr lang="en-US" dirty="0" err="1"/>
              <a:t>Interp</a:t>
            </a:r>
            <a:r>
              <a:rPr lang="en-US" dirty="0"/>
              <a:t> = 0 means interpret as unsigned decimal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85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8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170978"/>
            <a:ext cx="10356915" cy="582576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F55106-BA85-A046-A450-43480962F8F7}"/>
              </a:ext>
            </a:extLst>
          </p:cNvPr>
          <p:cNvSpPr/>
          <p:nvPr userDrawn="1"/>
        </p:nvSpPr>
        <p:spPr>
          <a:xfrm>
            <a:off x="-34047" y="0"/>
            <a:ext cx="12260094" cy="6265544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20878" y="3287006"/>
            <a:ext cx="911199" cy="0"/>
          </a:xfrm>
          <a:prstGeom prst="line">
            <a:avLst/>
          </a:prstGeom>
          <a:ln w="28575">
            <a:solidFill>
              <a:srgbClr val="D249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08E7ABF0-DEE6-F34C-98A7-7FC5808DF58A}"/>
              </a:ext>
            </a:extLst>
          </p:cNvPr>
          <p:cNvPicPr/>
          <p:nvPr userDrawn="1"/>
        </p:nvPicPr>
        <p:blipFill>
          <a:blip r:embed="rId3"/>
          <a:stretch>
            <a:fillRect/>
          </a:stretch>
        </p:blipFill>
        <p:spPr bwMode="auto">
          <a:xfrm>
            <a:off x="381000" y="6373243"/>
            <a:ext cx="3200400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8B3FD82-CB41-C84B-B706-06F09C4B7CF1}"/>
              </a:ext>
            </a:extLst>
          </p:cNvPr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5371" y="3737295"/>
            <a:ext cx="9144000" cy="1655762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Subhead, name or date goes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3429AB2-51CA-D34A-933D-348196C30A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170976"/>
            <a:ext cx="10356915" cy="582576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95371" y="2243579"/>
            <a:ext cx="10803672" cy="719056"/>
          </a:xfrm>
        </p:spPr>
        <p:txBody>
          <a:bodyPr>
            <a:normAutofit/>
          </a:bodyPr>
          <a:lstStyle>
            <a:lvl1pPr>
              <a:defRPr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sz="5400" dirty="0">
                <a:solidFill>
                  <a:schemeClr val="bg1"/>
                </a:solidFill>
              </a:rPr>
              <a:t>Presentation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0832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816478-27A8-5948-917C-6E6357F4BB0B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30F95D-C0F7-B448-B59E-D27295E0C7A5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8150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048" y="-10049"/>
            <a:ext cx="5183189" cy="6943412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0058" y="472281"/>
            <a:ext cx="3932237" cy="1600200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2"/>
            <a:ext cx="7008812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0058" y="2072481"/>
            <a:ext cx="3932237" cy="3811588"/>
          </a:xfrm>
        </p:spPr>
        <p:txBody>
          <a:bodyPr>
            <a:normAutofit/>
          </a:bodyPr>
          <a:lstStyle>
            <a:lvl1pPr marL="457189" indent="-457189">
              <a:buFont typeface="Arial" charset="0"/>
              <a:buChar char="•"/>
              <a:defRPr sz="28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Supporting text goes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1F5E0A-84A7-2F4C-A9C5-069A0CC392D2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5166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048" y="6265545"/>
            <a:ext cx="1220204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529638-9519-5646-BC6C-4C995584BC00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467B4F-5A8F-3845-8B30-98B83A0003A1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67638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048" y="6265545"/>
            <a:ext cx="1220204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6899B-D311-B446-8DBB-7D61E82846C1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CB1FB3-2557-BB46-9386-C66D040E875F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9728" y="-9729"/>
            <a:ext cx="12201728" cy="626554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rgbClr val="92A2B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subhead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2BC71D-0003-024E-9F29-71C949747F4A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0" y="6373243"/>
            <a:ext cx="3200400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715021-AF61-AF4F-9B48-1343FD8CB059}"/>
              </a:ext>
            </a:extLst>
          </p:cNvPr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</p:spTree>
    <p:extLst>
      <p:ext uri="{BB962C8B-B14F-4D97-AF65-F5344CB8AC3E}">
        <p14:creationId xmlns:p14="http://schemas.microsoft.com/office/powerpoint/2010/main" val="159368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9728" y="6265545"/>
            <a:ext cx="1220172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C7278D-9F84-1645-9C4A-4B5FD9D68954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729617-3EE6-934F-B272-92B6163ABCA3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977242-14B3-B24E-8B0C-44E4362EFCBD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53E08-80AB-B043-979E-87B7A1E7EB21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B57081-B141-9B4E-9482-F401745054EE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A0EA07-1225-FE4C-917E-74A024F5E428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1F743-16CE-3043-9E24-77715B0645DA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2"/>
          <p:cNvSpPr txBox="1">
            <a:spLocks/>
          </p:cNvSpPr>
          <p:nvPr userDrawn="1"/>
        </p:nvSpPr>
        <p:spPr>
          <a:xfrm>
            <a:off x="838202" y="5746528"/>
            <a:ext cx="13016751" cy="779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21314D"/>
                </a:solidFill>
                <a:latin typeface="Gotham Medium" charset="0"/>
                <a:ea typeface="Gotham Medium" charset="0"/>
                <a:cs typeface="Gotham Medium" charset="0"/>
              </a:defRPr>
            </a:lvl1pPr>
          </a:lstStyle>
          <a:p>
            <a:r>
              <a:rPr lang="en-US" sz="4400" b="1" i="0" dirty="0">
                <a:latin typeface="Arial" panose="020B0604020202020204" pitchFamily="34" charset="0"/>
                <a:cs typeface="Arial" panose="020B0604020202020204" pitchFamily="34" charset="0"/>
              </a:rPr>
              <a:t>Headline Copy Goes Here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557703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0048" y="-10048"/>
            <a:ext cx="12202048" cy="6868048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552941"/>
            <a:ext cx="10356915" cy="5825765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46399" y="2531096"/>
            <a:ext cx="9144000" cy="1655762"/>
          </a:xfr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“Quote goes here.”</a:t>
            </a:r>
          </a:p>
        </p:txBody>
      </p:sp>
    </p:spTree>
    <p:extLst>
      <p:ext uri="{BB962C8B-B14F-4D97-AF65-F5344CB8AC3E}">
        <p14:creationId xmlns:p14="http://schemas.microsoft.com/office/powerpoint/2010/main" val="22439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060252" y="982464"/>
            <a:ext cx="4862405" cy="1794085"/>
          </a:xfrm>
        </p:spPr>
        <p:txBody>
          <a:bodyPr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60253" y="3052261"/>
            <a:ext cx="4862404" cy="1975926"/>
          </a:xfrm>
        </p:spPr>
        <p:txBody>
          <a:bodyPr/>
          <a:lstStyle/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0"/>
          </p:nvPr>
        </p:nvSpPr>
        <p:spPr>
          <a:xfrm>
            <a:off x="0" y="3"/>
            <a:ext cx="6890995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</p:spTree>
    <p:extLst>
      <p:ext uri="{BB962C8B-B14F-4D97-AF65-F5344CB8AC3E}">
        <p14:creationId xmlns:p14="http://schemas.microsoft.com/office/powerpoint/2010/main" val="53956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2131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EENG 284</a:t>
            </a:r>
            <a:br>
              <a:rPr lang="en-US" dirty="0"/>
            </a:br>
            <a:r>
              <a:rPr lang="en-US" dirty="0"/>
              <a:t>Lab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Calculator with Friendly Display</a:t>
            </a:r>
          </a:p>
        </p:txBody>
      </p:sp>
    </p:spTree>
    <p:extLst>
      <p:ext uri="{BB962C8B-B14F-4D97-AF65-F5344CB8AC3E}">
        <p14:creationId xmlns:p14="http://schemas.microsoft.com/office/powerpoint/2010/main" val="201888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453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Calculator that can </a:t>
            </a:r>
          </a:p>
          <a:p>
            <a:pPr lvl="1"/>
            <a:r>
              <a:rPr lang="en-US" dirty="0"/>
              <a:t>add/sub 4-bit values</a:t>
            </a:r>
          </a:p>
          <a:p>
            <a:pPr lvl="1"/>
            <a:r>
              <a:rPr lang="en-US" dirty="0"/>
              <a:t>unsigned and signed</a:t>
            </a:r>
          </a:p>
          <a:p>
            <a:pPr lvl="1"/>
            <a:r>
              <a:rPr lang="en-US" dirty="0"/>
              <a:t>Display as decimal digital</a:t>
            </a:r>
          </a:p>
          <a:p>
            <a:r>
              <a:rPr lang="en-US" dirty="0"/>
              <a:t>Logic</a:t>
            </a:r>
          </a:p>
          <a:p>
            <a:pPr lvl="1"/>
            <a:r>
              <a:rPr lang="en-US" dirty="0"/>
              <a:t>2’s complement numbering</a:t>
            </a:r>
          </a:p>
          <a:p>
            <a:pPr lvl="1"/>
            <a:r>
              <a:rPr lang="en-US" dirty="0"/>
              <a:t>Arithmetic circuit elements</a:t>
            </a:r>
          </a:p>
          <a:p>
            <a:r>
              <a:rPr lang="en-US" dirty="0"/>
              <a:t>Verilog</a:t>
            </a:r>
          </a:p>
          <a:p>
            <a:r>
              <a:rPr lang="en-US" dirty="0"/>
              <a:t>Simulation</a:t>
            </a:r>
          </a:p>
          <a:p>
            <a:r>
              <a:rPr lang="en-US" dirty="0"/>
              <a:t>Synthesis</a:t>
            </a:r>
          </a:p>
        </p:txBody>
      </p:sp>
    </p:spTree>
    <p:extLst>
      <p:ext uri="{BB962C8B-B14F-4D97-AF65-F5344CB8AC3E}">
        <p14:creationId xmlns:p14="http://schemas.microsoft.com/office/powerpoint/2010/main" val="226326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and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7304"/>
          </a:xfrm>
        </p:spPr>
        <p:txBody>
          <a:bodyPr>
            <a:normAutofit/>
          </a:bodyPr>
          <a:lstStyle/>
          <a:p>
            <a:r>
              <a:rPr lang="en-US" dirty="0"/>
              <a:t>Input: pair of 4-bit values</a:t>
            </a:r>
          </a:p>
          <a:p>
            <a:pPr lvl="1"/>
            <a:r>
              <a:rPr lang="en-US" dirty="0"/>
              <a:t>Interpreted as signed or unsigned based on </a:t>
            </a:r>
            <a:r>
              <a:rPr lang="en-US" dirty="0" err="1">
                <a:solidFill>
                  <a:srgbClr val="0070C0"/>
                </a:solidFill>
              </a:rPr>
              <a:t>interp</a:t>
            </a:r>
            <a:r>
              <a:rPr lang="en-US" dirty="0"/>
              <a:t> button</a:t>
            </a:r>
          </a:p>
          <a:p>
            <a:r>
              <a:rPr lang="en-US" dirty="0"/>
              <a:t>Input: Add or subtract input operands based on </a:t>
            </a:r>
            <a:r>
              <a:rPr lang="en-US" dirty="0" err="1">
                <a:solidFill>
                  <a:srgbClr val="FFC000"/>
                </a:solidFill>
              </a:rPr>
              <a:t>addSub</a:t>
            </a:r>
            <a:r>
              <a:rPr lang="en-US" dirty="0"/>
              <a:t> button</a:t>
            </a:r>
          </a:p>
          <a:p>
            <a:r>
              <a:rPr lang="en-US" dirty="0"/>
              <a:t>Output: signed decimal value on </a:t>
            </a:r>
            <a:r>
              <a:rPr lang="en-US" dirty="0" err="1">
                <a:solidFill>
                  <a:srgbClr val="FFFF00"/>
                </a:solidFill>
              </a:rPr>
              <a:t>resDisplay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based on </a:t>
            </a:r>
            <a:r>
              <a:rPr lang="en-US" dirty="0" err="1">
                <a:solidFill>
                  <a:srgbClr val="FFC000"/>
                </a:solidFill>
              </a:rPr>
              <a:t>YorRES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A close-up of a circuit board&#10;&#10;Description automatically generated">
            <a:extLst>
              <a:ext uri="{FF2B5EF4-FFF2-40B4-BE49-F238E27FC236}">
                <a16:creationId xmlns:a16="http://schemas.microsoft.com/office/drawing/2014/main" id="{1284A49B-409A-7082-C14A-92D3EF93D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77688"/>
            <a:ext cx="7121577" cy="259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7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6FC14-E8FE-3B61-9C87-9056DB0EC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726" y="1690690"/>
            <a:ext cx="4941170" cy="442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0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FCC290-3AC0-7042-20B1-FAFD75B5C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419" y="808531"/>
            <a:ext cx="6198781" cy="52770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E3259A-D2AD-C4C9-126E-ABFC79E4C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49DAF-DF50-A626-B97B-24B86B87E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do not have meaning</a:t>
            </a:r>
          </a:p>
          <a:p>
            <a:r>
              <a:rPr lang="en-US" dirty="0"/>
              <a:t>Bits have interpretations</a:t>
            </a:r>
          </a:p>
          <a:p>
            <a:r>
              <a:rPr lang="en-US" dirty="0"/>
              <a:t>Interpretations give bits value</a:t>
            </a:r>
          </a:p>
        </p:txBody>
      </p:sp>
    </p:spTree>
    <p:extLst>
      <p:ext uri="{BB962C8B-B14F-4D97-AF65-F5344CB8AC3E}">
        <p14:creationId xmlns:p14="http://schemas.microsoft.com/office/powerpoint/2010/main" val="429305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sigUnsig</a:t>
            </a:r>
            <a:r>
              <a:rPr lang="en-US" dirty="0"/>
              <a:t> Module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BB1419-F727-B0F1-1860-B12583D8846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46164" y="1469036"/>
            <a:ext cx="5507636" cy="4665818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621514D-8FAE-F90E-2AD2-51556A889A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817659"/>
              </p:ext>
            </p:extLst>
          </p:nvPr>
        </p:nvGraphicFramePr>
        <p:xfrm>
          <a:off x="2895044" y="4455193"/>
          <a:ext cx="2191304" cy="18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5" imgW="2542857" imgH="2085714" progId="Paint.Picture">
                  <p:embed/>
                </p:oleObj>
              </mc:Choice>
              <mc:Fallback>
                <p:oleObj name="Bitmap Image" r:id="rId5" imgW="2542857" imgH="2085714" progId="Paint.Picture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B683B6BA-4C7E-4B8F-A810-33A8F603A8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044" y="4455193"/>
                        <a:ext cx="2191304" cy="1800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8B13D67-0100-CD8B-622D-0C3E15665D54}"/>
              </a:ext>
            </a:extLst>
          </p:cNvPr>
          <p:cNvSpPr txBox="1"/>
          <p:nvPr/>
        </p:nvSpPr>
        <p:spPr>
          <a:xfrm>
            <a:off x="513184" y="2029424"/>
            <a:ext cx="21886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x=4’b1010</a:t>
            </a:r>
          </a:p>
          <a:p>
            <a:r>
              <a:rPr lang="en-US" dirty="0" err="1"/>
              <a:t>interp</a:t>
            </a:r>
            <a:r>
              <a:rPr lang="en-US" dirty="0"/>
              <a:t> = 1</a:t>
            </a:r>
          </a:p>
          <a:p>
            <a:r>
              <a:rPr lang="en-US" dirty="0" err="1"/>
              <a:t>ovf</a:t>
            </a:r>
            <a:r>
              <a:rPr lang="en-US" dirty="0"/>
              <a:t> = 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x=4’b1010</a:t>
            </a:r>
          </a:p>
          <a:p>
            <a:r>
              <a:rPr lang="en-US" dirty="0" err="1"/>
              <a:t>interp</a:t>
            </a:r>
            <a:r>
              <a:rPr lang="en-US" dirty="0"/>
              <a:t> = 0</a:t>
            </a:r>
          </a:p>
          <a:p>
            <a:r>
              <a:rPr lang="en-US" dirty="0" err="1"/>
              <a:t>ovf</a:t>
            </a:r>
            <a:r>
              <a:rPr lang="en-US" dirty="0"/>
              <a:t> = 0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C02E5-951A-7FCF-ADA3-5E4AAA6981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5292" y="2177466"/>
            <a:ext cx="2191056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5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8655"/>
          </a:xfrm>
        </p:spPr>
        <p:txBody>
          <a:bodyPr>
            <a:normAutofit/>
          </a:bodyPr>
          <a:lstStyle/>
          <a:p>
            <a:r>
              <a:rPr lang="en-US" dirty="0" err="1"/>
              <a:t>sigUnsig</a:t>
            </a:r>
            <a:r>
              <a:rPr lang="en-US" dirty="0"/>
              <a:t> Testbench</a:t>
            </a:r>
          </a:p>
          <a:p>
            <a:r>
              <a:rPr lang="en-US" dirty="0"/>
              <a:t>Working calculator implementation on DE2-115 boards</a:t>
            </a:r>
          </a:p>
          <a:p>
            <a:r>
              <a:rPr lang="en-US" dirty="0"/>
              <a:t>Bonus – PERFECT overflow detection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3949E-40AC-1FFE-33DD-F03426C3A71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89" y="3429000"/>
            <a:ext cx="11135422" cy="2909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127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3274</TotalTime>
  <Words>267</Words>
  <Application>Microsoft Office PowerPoint</Application>
  <PresentationFormat>Widescreen</PresentationFormat>
  <Paragraphs>55</Paragraphs>
  <Slides>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Gotham</vt:lpstr>
      <vt:lpstr>Gotham Book</vt:lpstr>
      <vt:lpstr>Gotham Medium</vt:lpstr>
      <vt:lpstr>Times New Roman</vt:lpstr>
      <vt:lpstr>Office Theme</vt:lpstr>
      <vt:lpstr>Bitmap Image</vt:lpstr>
      <vt:lpstr>EENG 284 Lab 6</vt:lpstr>
      <vt:lpstr>Lab Objectives</vt:lpstr>
      <vt:lpstr>User Interface and Behavior</vt:lpstr>
      <vt:lpstr>System architecture</vt:lpstr>
      <vt:lpstr>2’s complement</vt:lpstr>
      <vt:lpstr>sigUnsig Module</vt:lpstr>
      <vt:lpstr>Deliverables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Coulston, Christopher CIV USNA Annapolis</cp:lastModifiedBy>
  <cp:revision>96</cp:revision>
  <dcterms:created xsi:type="dcterms:W3CDTF">2017-08-01T15:06:47Z</dcterms:created>
  <dcterms:modified xsi:type="dcterms:W3CDTF">2024-11-22T15:53:52Z</dcterms:modified>
  <cp:category/>
</cp:coreProperties>
</file>